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Relationship Id="rId69" Type="http://schemas.openxmlformats.org/officeDocument/2006/relationships/slide" Target="slides/slide60.xml"/><Relationship Id="rId70" Type="http://schemas.openxmlformats.org/officeDocument/2006/relationships/slide" Target="slides/slide61.xml"/><Relationship Id="rId71" Type="http://schemas.openxmlformats.org/officeDocument/2006/relationships/slide" Target="slides/slide62.xml"/><Relationship Id="rId72" Type="http://schemas.openxmlformats.org/officeDocument/2006/relationships/slide" Target="slides/slide63.xml"/><Relationship Id="rId73" Type="http://schemas.openxmlformats.org/officeDocument/2006/relationships/slide" Target="slides/slide64.xml"/><Relationship Id="rId74" Type="http://schemas.openxmlformats.org/officeDocument/2006/relationships/slide" Target="slides/slide65.xml"/><Relationship Id="rId75" Type="http://schemas.openxmlformats.org/officeDocument/2006/relationships/slide" Target="slides/slide66.xml"/><Relationship Id="rId76" Type="http://schemas.openxmlformats.org/officeDocument/2006/relationships/slide" Target="slides/slide67.xml"/><Relationship Id="rId77" Type="http://schemas.openxmlformats.org/officeDocument/2006/relationships/slide" Target="slides/slide68.xml"/><Relationship Id="rId78" Type="http://schemas.openxmlformats.org/officeDocument/2006/relationships/slide" Target="slides/slide69.xml"/><Relationship Id="rId79" Type="http://schemas.openxmlformats.org/officeDocument/2006/relationships/slide" Target="slides/slide70.xml"/><Relationship Id="rId80" Type="http://schemas.openxmlformats.org/officeDocument/2006/relationships/slide" Target="slides/slide71.xml"/><Relationship Id="rId81" Type="http://schemas.openxmlformats.org/officeDocument/2006/relationships/slide" Target="slides/slide72.xml"/><Relationship Id="rId82" Type="http://schemas.openxmlformats.org/officeDocument/2006/relationships/slide" Target="slides/slide73.xml"/><Relationship Id="rId83" Type="http://schemas.openxmlformats.org/officeDocument/2006/relationships/slide" Target="slides/slide74.xml"/><Relationship Id="rId84" Type="http://schemas.openxmlformats.org/officeDocument/2006/relationships/slide" Target="slides/slide75.xml"/><Relationship Id="rId85" Type="http://schemas.openxmlformats.org/officeDocument/2006/relationships/slide" Target="slides/slide76.xml"/><Relationship Id="rId86" Type="http://schemas.openxmlformats.org/officeDocument/2006/relationships/slide" Target="slides/slide77.xml"/><Relationship Id="rId87" Type="http://schemas.openxmlformats.org/officeDocument/2006/relationships/slide" Target="slides/slide7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431314A-1B07-4965-939F-F3DB26DD022A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TextShape 1"/>
          <p:cNvSpPr txBox="1"/>
          <p:nvPr/>
        </p:nvSpPr>
        <p:spPr>
          <a:xfrm>
            <a:off x="4022640" y="9723600"/>
            <a:ext cx="3069720" cy="504360"/>
          </a:xfrm>
          <a:prstGeom prst="rect">
            <a:avLst/>
          </a:prstGeom>
          <a:noFill/>
          <a:ln w="9360">
            <a:noFill/>
          </a:ln>
        </p:spPr>
        <p:txBody>
          <a:bodyPr lIns="96120" rIns="96120" tIns="47880" bIns="47880" anchor="b"/>
          <a:p>
            <a:pPr algn="r">
              <a:lnSpc>
                <a:spcPct val="102000"/>
              </a:lnSpc>
            </a:pPr>
            <a:fld id="{03EB3793-DCE2-451C-8CDA-30338D7E911A}" type="slidenum"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8" name="CustomShape 2"/>
          <p:cNvSpPr/>
          <p:nvPr/>
        </p:nvSpPr>
        <p:spPr>
          <a:xfrm>
            <a:off x="992160" y="766800"/>
            <a:ext cx="5117760" cy="3838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6033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TextShape 1"/>
          <p:cNvSpPr txBox="1"/>
          <p:nvPr/>
        </p:nvSpPr>
        <p:spPr>
          <a:xfrm>
            <a:off x="4022640" y="9723600"/>
            <a:ext cx="3069720" cy="504360"/>
          </a:xfrm>
          <a:prstGeom prst="rect">
            <a:avLst/>
          </a:prstGeom>
          <a:noFill/>
          <a:ln w="9360">
            <a:noFill/>
          </a:ln>
        </p:spPr>
        <p:txBody>
          <a:bodyPr lIns="96120" rIns="96120" tIns="47880" bIns="47880" anchor="b"/>
          <a:p>
            <a:pPr algn="r">
              <a:lnSpc>
                <a:spcPct val="102000"/>
              </a:lnSpc>
            </a:pPr>
            <a:fld id="{5BEBFC5E-3321-4697-AD3C-DD1C72AC7845}" type="slidenum"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12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TextShape 1"/>
          <p:cNvSpPr txBox="1"/>
          <p:nvPr/>
        </p:nvSpPr>
        <p:spPr>
          <a:xfrm>
            <a:off x="4022640" y="9723600"/>
            <a:ext cx="3069720" cy="504360"/>
          </a:xfrm>
          <a:prstGeom prst="rect">
            <a:avLst/>
          </a:prstGeom>
          <a:noFill/>
          <a:ln w="9360">
            <a:noFill/>
          </a:ln>
        </p:spPr>
        <p:txBody>
          <a:bodyPr lIns="96120" rIns="96120" tIns="47880" bIns="47880" anchor="b"/>
          <a:p>
            <a:pPr algn="r">
              <a:lnSpc>
                <a:spcPct val="102000"/>
              </a:lnSpc>
            </a:pPr>
            <a:fld id="{92F06C10-ABBA-480C-AE76-8F0954C08183}" type="slidenum"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2000" cy="45129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7D0C2D-C756-469F-9262-0FD4004AE012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 do texto mestre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1C4398-B22D-4878-B8D3-FE0541435BD6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B839B59-949F-4FCD-8634-E7DC7FABFEA8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 do texto mestre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 do texto mestre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 do texto mestre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 do texto mestre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 do texto mestre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 do texto mestre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08/10/17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429BEE-62D6-4EE1-AB55-EEC6F0190A54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os estilos do texto mestre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08/10/17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A811E1-6BC2-4F63-9C4D-97ACB473B5D2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prof.sergio.costa@gmail.com" TargetMode="External"/><Relationship Id="rId2" Type="http://schemas.openxmlformats.org/officeDocument/2006/relationships/hyperlink" Target="mailto:prof.sergio.costa@gmail.com" TargetMode="External"/><Relationship Id="rId3" Type="http://schemas.openxmlformats.org/officeDocument/2006/relationships/hyperlink" Target="mailto:prof.sergio.costa@gmail.com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5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e Vetores</a:t>
            </a:r>
            <a:endParaRPr b="0" lang="en-GB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371600" y="1567440"/>
            <a:ext cx="6400440" cy="40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marL="457200" algn="ctr">
              <a:lnSpc>
                <a:spcPct val="98000"/>
              </a:lnSpc>
            </a:pPr>
            <a:r>
              <a:rPr b="0" lang="pt-BR" sz="28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Prof. Sergio Souza Costa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ctr">
              <a:lnSpc>
                <a:spcPct val="98000"/>
              </a:lnSpc>
            </a:pPr>
            <a:r>
              <a:rPr b="0"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p</a:t>
            </a:r>
            <a:r>
              <a:rPr b="0"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rof.sergio.costa</a:t>
            </a:r>
            <a:r>
              <a:rPr b="0" lang="pt-BR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@gmail.com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609840" y="5877360"/>
            <a:ext cx="45748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Material: </a:t>
            </a:r>
            <a:r>
              <a:rPr b="0" lang="pt-BR" sz="24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Prof. Josenildo Silva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8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ponteiro (apontador ou </a:t>
            </a: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pointer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é um tipo especial de variável </a:t>
            </a: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cujo valor é um endereço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ponteiro pode ter o valor especial </a:t>
            </a: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quando não contém nenhum endereço.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  <a:buClr>
                <a:srgbClr val="0000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 é uma constante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definida na biblioteca </a:t>
            </a:r>
            <a:r>
              <a:rPr b="1" lang="en-GB" sz="2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stdlib.h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2" dur="500"/>
                                        <p:tgtEl>
                                          <p:spTgt spid="348">
                                            <p:txEl>
                                              <p:pRg st="0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7" dur="500"/>
                                        <p:tgtEl>
                                          <p:spTgt spid="348">
                                            <p:txEl>
                                              <p:pRg st="93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73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2" dur="500"/>
                                        <p:tgtEl>
                                          <p:spTgt spid="348">
                                            <p:txEl>
                                              <p:pRg st="173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457200" y="3295800"/>
            <a:ext cx="8229240" cy="257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expressão acima representa o </a:t>
            </a: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conteúdo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endereço de memória guardado na variável </a:t>
            </a:r>
            <a:r>
              <a:rPr b="1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 seja, </a:t>
            </a:r>
            <a:r>
              <a:rPr b="1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não guarda um valor, mas sim um </a:t>
            </a:r>
            <a:r>
              <a:rPr b="1" lang="en-GB" sz="32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endereço de memória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2195640" y="1773360"/>
            <a:ext cx="4932000" cy="863280"/>
          </a:xfrm>
          <a:prstGeom prst="roundRect">
            <a:avLst>
              <a:gd name="adj" fmla="val 18935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 algn="ctr">
              <a:lnSpc>
                <a:spcPct val="90000"/>
              </a:lnSpc>
            </a:pPr>
            <a:r>
              <a:rPr b="1" lang="pt-BR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4" dur="500"/>
                                        <p:tgtEl>
                                          <p:spTgt spid="350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8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9" dur="500"/>
                                        <p:tgtEl>
                                          <p:spTgt spid="350">
                                            <p:txEl>
                                              <p:pRg st="89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457200" y="3409920"/>
            <a:ext cx="8229240" cy="2457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símbolo </a:t>
            </a:r>
            <a:r>
              <a:rPr b="0" lang="en-GB" sz="32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acima é conhecido como </a:t>
            </a: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operador de indireção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operação acima é conhecida como </a:t>
            </a:r>
            <a:r>
              <a:rPr b="0" lang="en-GB" sz="32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desreferenciamento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ponteiro </a:t>
            </a:r>
            <a:r>
              <a:rPr b="1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2195640" y="1773360"/>
            <a:ext cx="4932000" cy="863280"/>
          </a:xfrm>
          <a:prstGeom prst="roundRect">
            <a:avLst>
              <a:gd name="adj" fmla="val 18935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 algn="ctr">
              <a:lnSpc>
                <a:spcPct val="90000"/>
              </a:lnSpc>
            </a:pPr>
            <a:r>
              <a:rPr b="1" lang="pt-BR" sz="32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1" dur="500"/>
                                        <p:tgtEl>
                                          <p:spTgt spid="353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6" dur="500"/>
                                        <p:tgtEl>
                                          <p:spTgt spid="353">
                                            <p:txEl>
                                              <p:pRg st="59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– Exemplo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586480" y="4957920"/>
            <a:ext cx="2009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0x0022FF10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5586480" y="3317760"/>
            <a:ext cx="2009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0x0022FF14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2490120" y="5535720"/>
            <a:ext cx="3639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 flipH="1">
            <a:off x="3208320" y="61182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1111 0101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 flipH="1">
            <a:off x="3208320" y="5695920"/>
            <a:ext cx="2303280" cy="52668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0101 1010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 flipH="1">
            <a:off x="3208320" y="527688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0001 1001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 flipH="1">
            <a:off x="3208320" y="48546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0000 0001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2921040" y="4938840"/>
            <a:ext cx="215640" cy="1622160"/>
          </a:xfrm>
          <a:prstGeom prst="leftBrace">
            <a:avLst>
              <a:gd name="adj1" fmla="val 62623"/>
              <a:gd name="adj2" fmla="val 50000"/>
            </a:avLst>
          </a:prstGeom>
          <a:noFill/>
          <a:ln w="284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0"/>
          <p:cNvSpPr/>
          <p:nvPr/>
        </p:nvSpPr>
        <p:spPr>
          <a:xfrm flipH="1">
            <a:off x="3208320" y="4476600"/>
            <a:ext cx="2303280" cy="52344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0000ff"/>
              </a:gs>
              <a:gs pos="50000">
                <a:srgbClr val="99ccff"/>
              </a:gs>
              <a:gs pos="100000">
                <a:srgbClr val="0000ff"/>
              </a:gs>
            </a:gsLst>
            <a:lin ang="16200000"/>
          </a:gra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1"/>
          <p:cNvSpPr/>
          <p:nvPr/>
        </p:nvSpPr>
        <p:spPr>
          <a:xfrm flipH="1">
            <a:off x="3208320" y="4054320"/>
            <a:ext cx="2303280" cy="52344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0000ff"/>
              </a:gs>
              <a:gs pos="50000">
                <a:srgbClr val="99ccff"/>
              </a:gs>
              <a:gs pos="100000">
                <a:srgbClr val="0000ff"/>
              </a:gs>
            </a:gsLst>
            <a:lin ang="16200000"/>
          </a:gra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2"/>
          <p:cNvSpPr/>
          <p:nvPr/>
        </p:nvSpPr>
        <p:spPr>
          <a:xfrm flipH="1">
            <a:off x="3208320" y="3632040"/>
            <a:ext cx="2303280" cy="52668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0000ff"/>
              </a:gs>
              <a:gs pos="50000">
                <a:srgbClr val="99ccff"/>
              </a:gs>
              <a:gs pos="100000">
                <a:srgbClr val="0000ff"/>
              </a:gs>
            </a:gsLst>
            <a:lin ang="16200000"/>
          </a:gra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3"/>
          <p:cNvSpPr/>
          <p:nvPr/>
        </p:nvSpPr>
        <p:spPr>
          <a:xfrm flipH="1">
            <a:off x="3208320" y="3213000"/>
            <a:ext cx="2303280" cy="523440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0000ff"/>
              </a:gs>
              <a:gs pos="50000">
                <a:srgbClr val="99ccff"/>
              </a:gs>
              <a:gs pos="100000">
                <a:srgbClr val="0000ff"/>
              </a:gs>
            </a:gsLst>
            <a:lin ang="16200000"/>
          </a:gra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4"/>
          <p:cNvSpPr/>
          <p:nvPr/>
        </p:nvSpPr>
        <p:spPr>
          <a:xfrm>
            <a:off x="2921040" y="3317760"/>
            <a:ext cx="215640" cy="1620360"/>
          </a:xfrm>
          <a:prstGeom prst="leftBrace">
            <a:avLst>
              <a:gd name="adj1" fmla="val 62561"/>
              <a:gd name="adj2" fmla="val 50000"/>
            </a:avLst>
          </a:prstGeom>
          <a:noFill/>
          <a:ln w="284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5"/>
          <p:cNvSpPr/>
          <p:nvPr/>
        </p:nvSpPr>
        <p:spPr>
          <a:xfrm>
            <a:off x="2307600" y="3860640"/>
            <a:ext cx="5468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16"/>
          <p:cNvSpPr/>
          <p:nvPr/>
        </p:nvSpPr>
        <p:spPr>
          <a:xfrm flipH="1">
            <a:off x="3203640" y="44766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0001 0000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17"/>
          <p:cNvSpPr/>
          <p:nvPr/>
        </p:nvSpPr>
        <p:spPr>
          <a:xfrm flipH="1">
            <a:off x="3203640" y="405432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1111 1111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18"/>
          <p:cNvSpPr/>
          <p:nvPr/>
        </p:nvSpPr>
        <p:spPr>
          <a:xfrm flipH="1">
            <a:off x="3203640" y="3632040"/>
            <a:ext cx="2303280" cy="52668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0010 0010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9"/>
          <p:cNvSpPr/>
          <p:nvPr/>
        </p:nvSpPr>
        <p:spPr>
          <a:xfrm flipH="1">
            <a:off x="3203640" y="32130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0000 0000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0"/>
          <p:cNvSpPr/>
          <p:nvPr/>
        </p:nvSpPr>
        <p:spPr>
          <a:xfrm>
            <a:off x="820800" y="1427400"/>
            <a:ext cx="7714800" cy="1558440"/>
          </a:xfrm>
          <a:prstGeom prst="roundRect">
            <a:avLst>
              <a:gd name="adj" fmla="val 18935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x;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*ap;    </a:t>
            </a:r>
            <a:r>
              <a:rPr b="1" lang="pt-BR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apontador para inteiros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 = &amp;x;    </a:t>
            </a:r>
            <a:r>
              <a:rPr b="1" lang="pt-BR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ap aponta para 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1"/>
          <p:cNvSpPr/>
          <p:nvPr/>
        </p:nvSpPr>
        <p:spPr>
          <a:xfrm flipH="1" flipV="1" rot="10800000">
            <a:off x="2489040" y="5777640"/>
            <a:ext cx="182160" cy="1673640"/>
          </a:xfrm>
          <a:prstGeom prst="curvedConnector3">
            <a:avLst>
              <a:gd name="adj1" fmla="val -361343"/>
            </a:avLst>
          </a:prstGeom>
          <a:noFill/>
          <a:ln w="25560">
            <a:solidFill>
              <a:srgbClr val="4a7ebb"/>
            </a:solidFill>
            <a:round/>
            <a:tailEnd len="lg" type="arrow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4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4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Exemplo-002.c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#include &lt;stdio.h&gt;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main(void)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x = 100;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*ap;    // apontador para inteiros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ap = &amp;x;    // ap aponta para x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printf("%d\n", x);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printf("%p\n",&amp;x);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printf("%p\n",ap);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printf("%p\n",&amp;ap);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printf("%d",*ap);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(0);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Há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vários tipos de ponteiros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para caracteres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para inteiros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para ponteiros para inteiros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para vetores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para estruturas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compilador C faz questão de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saber de que tipo de ponteiro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você está definindo.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– Exemplo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95280" y="1915200"/>
            <a:ext cx="8488080" cy="2218680"/>
          </a:xfrm>
          <a:prstGeom prst="roundRect">
            <a:avLst>
              <a:gd name="adj" fmla="val 7843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*ap_int;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apontador para int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*ap_char;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apontador para char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*ap_float;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apontador para float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double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*ap_double;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apontador para double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em parâmetros de funções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Parâmetros por referência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 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void scanf(&lt;formato&gt;, &lt;endereço&gt;);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scanf(“%d”,&amp;z);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printf(“%d”,z);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Exemplo-004.c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#include&lt;stdio.h&gt;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void somar(int a, int b, int *c);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main()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x=10,  int y=9,  int z=0;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printf("%d\n",z);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somar(x,y,&amp;z);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printf("%d\n",z);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return(0);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void somar(int a, int b, int *c)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*c = a  + b;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Aritmética com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conjunto limitado de operação aritméticas pode ser executado.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 ponteiros são </a:t>
            </a: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endereços de memória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Assim, ao somar 1 a um ponteiro, você estará indo para o </a:t>
            </a: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próximo endereço de memória do tipo de dado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especificado.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48" dur="indefinite" restart="never" nodeType="tmRoot">
          <p:childTnLst>
            <p:seq>
              <p:cTn id="149" dur="indefinite" nodeType="mainSeq"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4" dur="500"/>
                                        <p:tgtEl>
                                          <p:spTgt spid="387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9" dur="500"/>
                                        <p:tgtEl>
                                          <p:spTgt spid="387">
                                            <p:txEl>
                                              <p:pRg st="66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 flipH="1">
            <a:off x="3480120" y="556956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"/>
          <p:cNvSpPr/>
          <p:nvPr/>
        </p:nvSpPr>
        <p:spPr>
          <a:xfrm flipH="1">
            <a:off x="3480120" y="5209560"/>
            <a:ext cx="2303280" cy="52668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"/>
          <p:cNvSpPr/>
          <p:nvPr/>
        </p:nvSpPr>
        <p:spPr>
          <a:xfrm flipH="1">
            <a:off x="3480120" y="48492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4"/>
          <p:cNvSpPr/>
          <p:nvPr/>
        </p:nvSpPr>
        <p:spPr>
          <a:xfrm flipH="1">
            <a:off x="3480120" y="44892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TextShape 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Aritmética com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3" name="CustomShape 6"/>
          <p:cNvSpPr/>
          <p:nvPr/>
        </p:nvSpPr>
        <p:spPr>
          <a:xfrm>
            <a:off x="324720" y="3591360"/>
            <a:ext cx="5468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7"/>
          <p:cNvSpPr/>
          <p:nvPr/>
        </p:nvSpPr>
        <p:spPr>
          <a:xfrm flipH="1">
            <a:off x="3480120" y="41292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5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8"/>
          <p:cNvSpPr/>
          <p:nvPr/>
        </p:nvSpPr>
        <p:spPr>
          <a:xfrm flipH="1">
            <a:off x="3480120" y="3769200"/>
            <a:ext cx="2303280" cy="526680"/>
          </a:xfrm>
          <a:prstGeom prst="cube">
            <a:avLst>
              <a:gd name="adj" fmla="val 25000"/>
            </a:avLst>
          </a:prstGeom>
          <a:solidFill>
            <a:schemeClr val="accent5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9"/>
          <p:cNvSpPr/>
          <p:nvPr/>
        </p:nvSpPr>
        <p:spPr>
          <a:xfrm flipH="1">
            <a:off x="3480120" y="34092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5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0"/>
          <p:cNvSpPr/>
          <p:nvPr/>
        </p:nvSpPr>
        <p:spPr>
          <a:xfrm flipH="1">
            <a:off x="3480120" y="30618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5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1"/>
          <p:cNvSpPr/>
          <p:nvPr/>
        </p:nvSpPr>
        <p:spPr>
          <a:xfrm>
            <a:off x="3348000" y="1785600"/>
            <a:ext cx="1996560" cy="722520"/>
          </a:xfrm>
          <a:prstGeom prst="roundRect">
            <a:avLst>
              <a:gd name="adj" fmla="val 16310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2"/>
          <p:cNvSpPr/>
          <p:nvPr/>
        </p:nvSpPr>
        <p:spPr>
          <a:xfrm>
            <a:off x="252360" y="5085360"/>
            <a:ext cx="9126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ap+1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13"/>
          <p:cNvSpPr/>
          <p:nvPr/>
        </p:nvSpPr>
        <p:spPr>
          <a:xfrm>
            <a:off x="6153120" y="3121200"/>
            <a:ext cx="2009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0x0022FF10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4"/>
          <p:cNvSpPr/>
          <p:nvPr/>
        </p:nvSpPr>
        <p:spPr>
          <a:xfrm>
            <a:off x="2915640" y="3141000"/>
            <a:ext cx="431640" cy="1439640"/>
          </a:xfrm>
          <a:prstGeom prst="leftBrace">
            <a:avLst>
              <a:gd name="adj1" fmla="val 53686"/>
              <a:gd name="adj2" fmla="val 51728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5"/>
          <p:cNvSpPr/>
          <p:nvPr/>
        </p:nvSpPr>
        <p:spPr>
          <a:xfrm flipV="1">
            <a:off x="1331640" y="386028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6"/>
          <p:cNvSpPr/>
          <p:nvPr/>
        </p:nvSpPr>
        <p:spPr>
          <a:xfrm>
            <a:off x="2915640" y="4633200"/>
            <a:ext cx="431640" cy="1387440"/>
          </a:xfrm>
          <a:prstGeom prst="leftBrace">
            <a:avLst>
              <a:gd name="adj1" fmla="val 53686"/>
              <a:gd name="adj2" fmla="val 51728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17"/>
          <p:cNvSpPr/>
          <p:nvPr/>
        </p:nvSpPr>
        <p:spPr>
          <a:xfrm flipV="1">
            <a:off x="1331640" y="544464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18"/>
          <p:cNvSpPr/>
          <p:nvPr/>
        </p:nvSpPr>
        <p:spPr>
          <a:xfrm>
            <a:off x="6093000" y="4601160"/>
            <a:ext cx="2009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0x0022FF14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Exemplo-003.c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#include &lt;stdio.h&gt;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main(void)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x = 100;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*p1;    // apontador para inteiros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p1 = &amp;x; // aponta para x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printf("End x: %p\n",p1);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printf("(End x) +1: %p\n",p1+1);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printf("(End x) +2: %p\n",p1+2);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printf("(End x) +3: %p\n",p1+3);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printf("(End x) +4: %p\n",p1+4);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printf("Size of type:  %d\n", 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(0);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 para Vetores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nome de um vetor é, na verdade, um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 para o primeiro elemento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vetor (endereço base)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Assim, temos duas formas de indexar os elementos de uma matriz ou vetor: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o operador de </a:t>
            </a: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indexação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v[3]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aritmética de </a:t>
            </a: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endereços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*(v + 3)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6" dur="500"/>
                                        <p:tgtEl>
                                          <p:spTgt spid="409">
                                            <p:txEl>
                                              <p:pRg st="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97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1" dur="500"/>
                                        <p:tgtEl>
                                          <p:spTgt spid="409">
                                            <p:txEl>
                                              <p:pRg st="97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7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4" dur="500"/>
                                        <p:tgtEl>
                                          <p:spTgt spid="409">
                                            <p:txEl>
                                              <p:pRg st="170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02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7" dur="500"/>
                                        <p:tgtEl>
                                          <p:spTgt spid="409">
                                            <p:txEl>
                                              <p:pRg st="202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09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0" dur="500"/>
                                        <p:tgtEl>
                                          <p:spTgt spid="409">
                                            <p:txEl>
                                              <p:pRg st="209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41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3" dur="500"/>
                                        <p:tgtEl>
                                          <p:spTgt spid="409">
                                            <p:txEl>
                                              <p:pRg st="241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Vetores de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podem ser organizados em matrizes como qualquer outro tipo de dado.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Nesse caso, basta observar que o operador </a:t>
            </a: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tem precedência menor que o operador de indexação </a:t>
            </a: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[]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539640" y="4359960"/>
            <a:ext cx="7920360" cy="1936440"/>
          </a:xfrm>
          <a:prstGeom prst="roundRect">
            <a:avLst>
              <a:gd name="adj" fmla="val 16310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vetor de ponteiro para int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*vet_ap[5];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vetor de ponteiros para char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*vet_cadeias[5];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0" dur="500"/>
                                        <p:tgtEl>
                                          <p:spTgt spid="411">
                                            <p:txEl>
                                              <p:pRg st="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79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5" dur="500"/>
                                        <p:tgtEl>
                                          <p:spTgt spid="411">
                                            <p:txEl>
                                              <p:pRg st="79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Vetores de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4" name="CustomShape 2"/>
          <p:cNvSpPr/>
          <p:nvPr/>
        </p:nvSpPr>
        <p:spPr>
          <a:xfrm flipH="1">
            <a:off x="976320" y="42732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0000 0100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 flipH="1">
            <a:off x="976320" y="3837960"/>
            <a:ext cx="2303280" cy="52668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1111 1000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 flipH="1">
            <a:off x="976320" y="34092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0001 0010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 flipH="1">
            <a:off x="976320" y="29772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0000 0000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 flipH="1">
            <a:off x="971640" y="253224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0001 0000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7"/>
          <p:cNvSpPr/>
          <p:nvPr/>
        </p:nvSpPr>
        <p:spPr>
          <a:xfrm flipH="1">
            <a:off x="971640" y="21132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1111 1111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8"/>
          <p:cNvSpPr/>
          <p:nvPr/>
        </p:nvSpPr>
        <p:spPr>
          <a:xfrm flipH="1">
            <a:off x="971640" y="1678320"/>
            <a:ext cx="2303280" cy="52668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0010 0010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9"/>
          <p:cNvSpPr/>
          <p:nvPr/>
        </p:nvSpPr>
        <p:spPr>
          <a:xfrm flipH="1">
            <a:off x="971640" y="1268640"/>
            <a:ext cx="2303280" cy="523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0000 0000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10"/>
          <p:cNvSpPr/>
          <p:nvPr/>
        </p:nvSpPr>
        <p:spPr>
          <a:xfrm flipH="1">
            <a:off x="4860000" y="598896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1011 0111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11"/>
          <p:cNvSpPr/>
          <p:nvPr/>
        </p:nvSpPr>
        <p:spPr>
          <a:xfrm flipH="1">
            <a:off x="4860000" y="5566680"/>
            <a:ext cx="2303280" cy="526680"/>
          </a:xfrm>
          <a:prstGeom prst="cube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0101 1011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12"/>
          <p:cNvSpPr/>
          <p:nvPr/>
        </p:nvSpPr>
        <p:spPr>
          <a:xfrm flipH="1">
            <a:off x="4860000" y="514728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0101 1011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13"/>
          <p:cNvSpPr/>
          <p:nvPr/>
        </p:nvSpPr>
        <p:spPr>
          <a:xfrm flipH="1">
            <a:off x="4860000" y="47250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0110 0001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4"/>
          <p:cNvSpPr/>
          <p:nvPr/>
        </p:nvSpPr>
        <p:spPr>
          <a:xfrm flipH="1">
            <a:off x="6444360" y="282060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0011 1000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15"/>
          <p:cNvSpPr/>
          <p:nvPr/>
        </p:nvSpPr>
        <p:spPr>
          <a:xfrm flipH="1">
            <a:off x="6444360" y="239832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1111 1011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16"/>
          <p:cNvSpPr/>
          <p:nvPr/>
        </p:nvSpPr>
        <p:spPr>
          <a:xfrm flipH="1">
            <a:off x="6444360" y="1976040"/>
            <a:ext cx="2303280" cy="526680"/>
          </a:xfrm>
          <a:prstGeom prst="cube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0110 0110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17"/>
          <p:cNvSpPr/>
          <p:nvPr/>
        </p:nvSpPr>
        <p:spPr>
          <a:xfrm flipH="1">
            <a:off x="6444360" y="1556640"/>
            <a:ext cx="2303280" cy="523440"/>
          </a:xfrm>
          <a:prstGeom prst="cube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1010 0000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8"/>
          <p:cNvSpPr/>
          <p:nvPr/>
        </p:nvSpPr>
        <p:spPr>
          <a:xfrm>
            <a:off x="3348000" y="3141000"/>
            <a:ext cx="287640" cy="1511640"/>
          </a:xfrm>
          <a:prstGeom prst="rightBrace">
            <a:avLst>
              <a:gd name="adj1" fmla="val 70581"/>
              <a:gd name="adj2" fmla="val 50849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9"/>
          <p:cNvSpPr/>
          <p:nvPr/>
        </p:nvSpPr>
        <p:spPr>
          <a:xfrm>
            <a:off x="3348000" y="1412640"/>
            <a:ext cx="287640" cy="1583640"/>
          </a:xfrm>
          <a:prstGeom prst="rightBrace">
            <a:avLst>
              <a:gd name="adj1" fmla="val 70581"/>
              <a:gd name="adj2" fmla="val 51698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20"/>
          <p:cNvSpPr/>
          <p:nvPr/>
        </p:nvSpPr>
        <p:spPr>
          <a:xfrm>
            <a:off x="3708000" y="2061000"/>
            <a:ext cx="259200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21"/>
          <p:cNvSpPr/>
          <p:nvPr/>
        </p:nvSpPr>
        <p:spPr>
          <a:xfrm rot="2115600">
            <a:off x="3547440" y="4134240"/>
            <a:ext cx="131112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22"/>
          <p:cNvSpPr/>
          <p:nvPr/>
        </p:nvSpPr>
        <p:spPr>
          <a:xfrm>
            <a:off x="6356160" y="1124640"/>
            <a:ext cx="1691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0022FF10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23"/>
          <p:cNvSpPr/>
          <p:nvPr/>
        </p:nvSpPr>
        <p:spPr>
          <a:xfrm>
            <a:off x="4694760" y="4221000"/>
            <a:ext cx="1709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0012F804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0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Vetores de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33164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169164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4"/>
          <p:cNvSpPr/>
          <p:nvPr/>
        </p:nvSpPr>
        <p:spPr>
          <a:xfrm>
            <a:off x="205164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5"/>
          <p:cNvSpPr/>
          <p:nvPr/>
        </p:nvSpPr>
        <p:spPr>
          <a:xfrm>
            <a:off x="241164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6"/>
          <p:cNvSpPr/>
          <p:nvPr/>
        </p:nvSpPr>
        <p:spPr>
          <a:xfrm>
            <a:off x="277164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7"/>
          <p:cNvSpPr/>
          <p:nvPr/>
        </p:nvSpPr>
        <p:spPr>
          <a:xfrm>
            <a:off x="313200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8"/>
          <p:cNvSpPr/>
          <p:nvPr/>
        </p:nvSpPr>
        <p:spPr>
          <a:xfrm>
            <a:off x="349200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9"/>
          <p:cNvSpPr/>
          <p:nvPr/>
        </p:nvSpPr>
        <p:spPr>
          <a:xfrm>
            <a:off x="133164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10"/>
          <p:cNvSpPr/>
          <p:nvPr/>
        </p:nvSpPr>
        <p:spPr>
          <a:xfrm>
            <a:off x="169164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11"/>
          <p:cNvSpPr/>
          <p:nvPr/>
        </p:nvSpPr>
        <p:spPr>
          <a:xfrm>
            <a:off x="205164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2"/>
          <p:cNvSpPr/>
          <p:nvPr/>
        </p:nvSpPr>
        <p:spPr>
          <a:xfrm>
            <a:off x="2411640" y="4797000"/>
            <a:ext cx="359640" cy="35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13"/>
          <p:cNvSpPr/>
          <p:nvPr/>
        </p:nvSpPr>
        <p:spPr>
          <a:xfrm>
            <a:off x="421200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4"/>
          <p:cNvSpPr/>
          <p:nvPr/>
        </p:nvSpPr>
        <p:spPr>
          <a:xfrm>
            <a:off x="457200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15"/>
          <p:cNvSpPr/>
          <p:nvPr/>
        </p:nvSpPr>
        <p:spPr>
          <a:xfrm>
            <a:off x="493200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6"/>
          <p:cNvSpPr/>
          <p:nvPr/>
        </p:nvSpPr>
        <p:spPr>
          <a:xfrm>
            <a:off x="529200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17"/>
          <p:cNvSpPr/>
          <p:nvPr/>
        </p:nvSpPr>
        <p:spPr>
          <a:xfrm>
            <a:off x="5652000" y="4797000"/>
            <a:ext cx="359640" cy="35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18"/>
          <p:cNvSpPr/>
          <p:nvPr/>
        </p:nvSpPr>
        <p:spPr>
          <a:xfrm>
            <a:off x="601200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19"/>
          <p:cNvSpPr/>
          <p:nvPr/>
        </p:nvSpPr>
        <p:spPr>
          <a:xfrm>
            <a:off x="637236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0"/>
          <p:cNvSpPr/>
          <p:nvPr/>
        </p:nvSpPr>
        <p:spPr>
          <a:xfrm>
            <a:off x="673236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21"/>
          <p:cNvSpPr/>
          <p:nvPr/>
        </p:nvSpPr>
        <p:spPr>
          <a:xfrm>
            <a:off x="709236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2"/>
          <p:cNvSpPr/>
          <p:nvPr/>
        </p:nvSpPr>
        <p:spPr>
          <a:xfrm>
            <a:off x="745236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3"/>
          <p:cNvSpPr/>
          <p:nvPr/>
        </p:nvSpPr>
        <p:spPr>
          <a:xfrm>
            <a:off x="781236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24"/>
          <p:cNvSpPr/>
          <p:nvPr/>
        </p:nvSpPr>
        <p:spPr>
          <a:xfrm>
            <a:off x="8168040" y="4725000"/>
            <a:ext cx="472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25"/>
          <p:cNvSpPr/>
          <p:nvPr/>
        </p:nvSpPr>
        <p:spPr>
          <a:xfrm>
            <a:off x="895320" y="4725000"/>
            <a:ext cx="472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26"/>
          <p:cNvSpPr/>
          <p:nvPr/>
        </p:nvSpPr>
        <p:spPr>
          <a:xfrm>
            <a:off x="277164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27"/>
          <p:cNvSpPr/>
          <p:nvPr/>
        </p:nvSpPr>
        <p:spPr>
          <a:xfrm>
            <a:off x="3132000" y="4797000"/>
            <a:ext cx="359640" cy="35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28"/>
          <p:cNvSpPr/>
          <p:nvPr/>
        </p:nvSpPr>
        <p:spPr>
          <a:xfrm>
            <a:off x="349200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29"/>
          <p:cNvSpPr/>
          <p:nvPr/>
        </p:nvSpPr>
        <p:spPr>
          <a:xfrm>
            <a:off x="3852000" y="479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30"/>
          <p:cNvSpPr/>
          <p:nvPr/>
        </p:nvSpPr>
        <p:spPr>
          <a:xfrm>
            <a:off x="3921480" y="2421000"/>
            <a:ext cx="3060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Vetor de Ponteiros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31"/>
          <p:cNvSpPr/>
          <p:nvPr/>
        </p:nvSpPr>
        <p:spPr>
          <a:xfrm flipH="1" rot="16200000">
            <a:off x="1114560" y="3321000"/>
            <a:ext cx="1872000" cy="107964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32"/>
          <p:cNvSpPr/>
          <p:nvPr/>
        </p:nvSpPr>
        <p:spPr>
          <a:xfrm flipH="1" rot="16200000">
            <a:off x="2915640" y="1880640"/>
            <a:ext cx="1872000" cy="396000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33"/>
          <p:cNvSpPr/>
          <p:nvPr/>
        </p:nvSpPr>
        <p:spPr>
          <a:xfrm flipH="1" rot="16200000">
            <a:off x="2014560" y="3501000"/>
            <a:ext cx="1872000" cy="71964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34"/>
          <p:cNvSpPr/>
          <p:nvPr/>
        </p:nvSpPr>
        <p:spPr>
          <a:xfrm>
            <a:off x="5852520" y="4005000"/>
            <a:ext cx="2970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Resto da memória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35"/>
          <p:cNvSpPr/>
          <p:nvPr/>
        </p:nvSpPr>
        <p:spPr>
          <a:xfrm>
            <a:off x="477360" y="1484640"/>
            <a:ext cx="2008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*v[7];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36"/>
          <p:cNvSpPr/>
          <p:nvPr/>
        </p:nvSpPr>
        <p:spPr>
          <a:xfrm>
            <a:off x="816840" y="2421000"/>
            <a:ext cx="359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37"/>
          <p:cNvSpPr/>
          <p:nvPr/>
        </p:nvSpPr>
        <p:spPr>
          <a:xfrm>
            <a:off x="1728720" y="5301360"/>
            <a:ext cx="5666040" cy="12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printf(“%d”,*(v[0])) </a:t>
            </a:r>
            <a:r>
              <a:rPr b="0" lang="pt-BR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imprime 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printf(“%d”,*(v[1])) </a:t>
            </a:r>
            <a:r>
              <a:rPr b="0" lang="pt-BR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imprime 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Etc.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38"/>
          <p:cNvSpPr/>
          <p:nvPr/>
        </p:nvSpPr>
        <p:spPr>
          <a:xfrm>
            <a:off x="442080" y="5733360"/>
            <a:ext cx="1240200" cy="455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900000" y="3133080"/>
            <a:ext cx="7573680" cy="3214080"/>
          </a:xfrm>
          <a:prstGeom prst="roundRect">
            <a:avLst>
              <a:gd name="adj" fmla="val 9662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systax_error(</a:t>
            </a:r>
            <a:r>
              <a:rPr b="1" lang="pt-B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num)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*erro[] = 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"Arquivo nao pode ser aberto\n",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"Erro de leitura\n",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"Erro de escrita\n",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"Falha de midia\n"};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printf("%s", erro[num]);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Vetores de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6" name="TextShape 3"/>
          <p:cNvSpPr txBox="1"/>
          <p:nvPr/>
        </p:nvSpPr>
        <p:spPr>
          <a:xfrm>
            <a:off x="457200" y="1484280"/>
            <a:ext cx="8229240" cy="3885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Normalmente, são utilizadas como ponteiros para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pois uma string é essencialmente um ponteiro para o seu primeiro caractere.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 para ponteiro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457200" y="1600200"/>
            <a:ext cx="8229240" cy="146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apontador para apontador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**pp;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1619640" y="3933000"/>
            <a:ext cx="647640" cy="647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"/>
          <p:cNvSpPr/>
          <p:nvPr/>
        </p:nvSpPr>
        <p:spPr>
          <a:xfrm>
            <a:off x="3636000" y="3933000"/>
            <a:ext cx="647640" cy="647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5"/>
          <p:cNvSpPr/>
          <p:nvPr/>
        </p:nvSpPr>
        <p:spPr>
          <a:xfrm>
            <a:off x="6228360" y="5373360"/>
            <a:ext cx="647640" cy="64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6"/>
          <p:cNvSpPr/>
          <p:nvPr/>
        </p:nvSpPr>
        <p:spPr>
          <a:xfrm>
            <a:off x="2267640" y="4257000"/>
            <a:ext cx="136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7"/>
          <p:cNvSpPr/>
          <p:nvPr/>
        </p:nvSpPr>
        <p:spPr>
          <a:xfrm>
            <a:off x="4284000" y="4257000"/>
            <a:ext cx="2268000" cy="1115640"/>
          </a:xfrm>
          <a:prstGeom prst="curvedConnector2">
            <a:avLst/>
          </a:prstGeom>
          <a:noFill/>
          <a:ln w="3816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8"/>
          <p:cNvSpPr/>
          <p:nvPr/>
        </p:nvSpPr>
        <p:spPr>
          <a:xfrm>
            <a:off x="1526400" y="3429000"/>
            <a:ext cx="566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9"/>
          <p:cNvSpPr/>
          <p:nvPr/>
        </p:nvSpPr>
        <p:spPr>
          <a:xfrm>
            <a:off x="1463760" y="4653000"/>
            <a:ext cx="1781280" cy="6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Ponteiro para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8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ponteiro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10"/>
          <p:cNvSpPr/>
          <p:nvPr/>
        </p:nvSpPr>
        <p:spPr>
          <a:xfrm>
            <a:off x="3480120" y="4653000"/>
            <a:ext cx="1781280" cy="6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Ponteiro para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8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inteiro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11"/>
          <p:cNvSpPr/>
          <p:nvPr/>
        </p:nvSpPr>
        <p:spPr>
          <a:xfrm>
            <a:off x="6199920" y="6093360"/>
            <a:ext cx="914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Inteiro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 para Ponteiro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Utilizado para definir matrizes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GB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en-GB" sz="32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**m;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Esta abordagem permite que as dimensões da matriz sejam indicadas somente durante a execução.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Matrizes com ponteiros para ponteiro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133164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3"/>
          <p:cNvSpPr/>
          <p:nvPr/>
        </p:nvSpPr>
        <p:spPr>
          <a:xfrm>
            <a:off x="169164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4"/>
          <p:cNvSpPr/>
          <p:nvPr/>
        </p:nvSpPr>
        <p:spPr>
          <a:xfrm>
            <a:off x="205164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5"/>
          <p:cNvSpPr/>
          <p:nvPr/>
        </p:nvSpPr>
        <p:spPr>
          <a:xfrm>
            <a:off x="241164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"/>
          <p:cNvSpPr/>
          <p:nvPr/>
        </p:nvSpPr>
        <p:spPr>
          <a:xfrm>
            <a:off x="277164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7"/>
          <p:cNvSpPr/>
          <p:nvPr/>
        </p:nvSpPr>
        <p:spPr>
          <a:xfrm>
            <a:off x="313200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8"/>
          <p:cNvSpPr/>
          <p:nvPr/>
        </p:nvSpPr>
        <p:spPr>
          <a:xfrm>
            <a:off x="349200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9"/>
          <p:cNvSpPr/>
          <p:nvPr/>
        </p:nvSpPr>
        <p:spPr>
          <a:xfrm>
            <a:off x="2051640" y="3933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10"/>
          <p:cNvSpPr/>
          <p:nvPr/>
        </p:nvSpPr>
        <p:spPr>
          <a:xfrm>
            <a:off x="2411640" y="3933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11"/>
          <p:cNvSpPr/>
          <p:nvPr/>
        </p:nvSpPr>
        <p:spPr>
          <a:xfrm>
            <a:off x="1331640" y="3933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12"/>
          <p:cNvSpPr/>
          <p:nvPr/>
        </p:nvSpPr>
        <p:spPr>
          <a:xfrm>
            <a:off x="1691640" y="3933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13"/>
          <p:cNvSpPr/>
          <p:nvPr/>
        </p:nvSpPr>
        <p:spPr>
          <a:xfrm>
            <a:off x="5644800" y="1917000"/>
            <a:ext cx="3134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Primeira dimensão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14"/>
          <p:cNvSpPr/>
          <p:nvPr/>
        </p:nvSpPr>
        <p:spPr>
          <a:xfrm>
            <a:off x="490320" y="1484640"/>
            <a:ext cx="1642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**m;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15"/>
          <p:cNvSpPr/>
          <p:nvPr/>
        </p:nvSpPr>
        <p:spPr>
          <a:xfrm>
            <a:off x="810360" y="2421000"/>
            <a:ext cx="477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CustomShape 16"/>
          <p:cNvSpPr/>
          <p:nvPr/>
        </p:nvSpPr>
        <p:spPr>
          <a:xfrm>
            <a:off x="1728720" y="5301360"/>
            <a:ext cx="5666040" cy="12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printf(“%d”,m[0][0]) </a:t>
            </a:r>
            <a:r>
              <a:rPr b="0" lang="pt-BR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imprime 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printf(“%d”,m[1][3]) </a:t>
            </a:r>
            <a:r>
              <a:rPr b="0" lang="pt-BR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imprime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Etc.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17"/>
          <p:cNvSpPr/>
          <p:nvPr/>
        </p:nvSpPr>
        <p:spPr>
          <a:xfrm>
            <a:off x="442080" y="5733360"/>
            <a:ext cx="1240200" cy="455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18"/>
          <p:cNvSpPr/>
          <p:nvPr/>
        </p:nvSpPr>
        <p:spPr>
          <a:xfrm>
            <a:off x="5796360" y="2974320"/>
            <a:ext cx="3206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Segunda dimensão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19"/>
          <p:cNvSpPr/>
          <p:nvPr/>
        </p:nvSpPr>
        <p:spPr>
          <a:xfrm>
            <a:off x="4140000" y="4149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20"/>
          <p:cNvSpPr/>
          <p:nvPr/>
        </p:nvSpPr>
        <p:spPr>
          <a:xfrm>
            <a:off x="4500000" y="4149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21"/>
          <p:cNvSpPr/>
          <p:nvPr/>
        </p:nvSpPr>
        <p:spPr>
          <a:xfrm>
            <a:off x="3420000" y="4149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22"/>
          <p:cNvSpPr/>
          <p:nvPr/>
        </p:nvSpPr>
        <p:spPr>
          <a:xfrm>
            <a:off x="3780000" y="4149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23"/>
          <p:cNvSpPr/>
          <p:nvPr/>
        </p:nvSpPr>
        <p:spPr>
          <a:xfrm>
            <a:off x="6588360" y="4293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24"/>
          <p:cNvSpPr/>
          <p:nvPr/>
        </p:nvSpPr>
        <p:spPr>
          <a:xfrm>
            <a:off x="6948360" y="4293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25"/>
          <p:cNvSpPr/>
          <p:nvPr/>
        </p:nvSpPr>
        <p:spPr>
          <a:xfrm>
            <a:off x="5868000" y="4293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CustomShape 26"/>
          <p:cNvSpPr/>
          <p:nvPr/>
        </p:nvSpPr>
        <p:spPr>
          <a:xfrm>
            <a:off x="6228360" y="4293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CustomShape 27"/>
          <p:cNvSpPr/>
          <p:nvPr/>
        </p:nvSpPr>
        <p:spPr>
          <a:xfrm rot="5400000">
            <a:off x="1008000" y="3428640"/>
            <a:ext cx="1007640" cy="1224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28"/>
          <p:cNvSpPr/>
          <p:nvPr/>
        </p:nvSpPr>
        <p:spPr>
          <a:xfrm flipH="1" rot="16200000">
            <a:off x="2123640" y="2673000"/>
            <a:ext cx="1223640" cy="172800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29"/>
          <p:cNvSpPr/>
          <p:nvPr/>
        </p:nvSpPr>
        <p:spPr>
          <a:xfrm flipH="1" rot="16200000">
            <a:off x="3455640" y="1701000"/>
            <a:ext cx="1367640" cy="381600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Endereços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bit é uma posição de memória que pode armazenar os valores 0 ou 1. Um </a:t>
            </a:r>
            <a:r>
              <a:rPr b="1" lang="en-GB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byte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é formado por 8 bits.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byte pode armazenar um número inteiro entre 0 e 255.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byte na memória é </a:t>
            </a: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identificado por um endereço numérico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" dur="500"/>
                                        <p:tgtEl>
                                          <p:spTgt spid="281">
                                            <p:txEl>
                                              <p:pRg st="0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01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" dur="500"/>
                                        <p:tgtEl>
                                          <p:spTgt spid="281">
                                            <p:txEl>
                                              <p:pRg st="101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59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" dur="500"/>
                                        <p:tgtEl>
                                          <p:spTgt spid="281">
                                            <p:txEl>
                                              <p:pRg st="159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Uso flexível de funções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Algoritmos de ordenação são dependentes do tipo os elementos que precisam comparar. Como escrever um algoritmo de ordenação que seja independente do tipo dos elementos?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 para função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ponteiro para uma função contém o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endereço da função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na memória.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 mesma forma que um nome de matriz, um nome de função é o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endereço na memória do começo do código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que executa a tarefa da função.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uso mais comum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ponteiros para funções é permitir que uma função possa ser passada como parâmetro para uma outra função.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9" dur="500"/>
                                        <p:tgtEl>
                                          <p:spTgt spid="522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68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4" dur="500"/>
                                        <p:tgtEl>
                                          <p:spTgt spid="522">
                                            <p:txEl>
                                              <p:pRg st="68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00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9" dur="500"/>
                                        <p:tgtEl>
                                          <p:spTgt spid="522">
                                            <p:txEl>
                                              <p:pRg st="200" end="3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 para função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de função podem ser: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atribuídos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outros ponteiros,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passados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como argumentos,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retornados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por funções, e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armazenados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em matrizes.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Função que retorna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Funções que devolvem ponteiros funcionam da mesma forma que os outros tipos de funções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8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Alguns detalhes devem ser observados: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0000"/>
              </a:lnSpc>
              <a:buClr>
                <a:srgbClr val="0000ff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 são variáveis </a:t>
            </a:r>
            <a:r>
              <a:rPr b="0" lang="en-GB" sz="24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especiais</a:t>
            </a: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incrementados, eles apontam para o </a:t>
            </a:r>
            <a:r>
              <a:rPr b="1" lang="en-GB" sz="24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próximo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endereço do tipo apontado;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 causa disso, o compilador deve </a:t>
            </a:r>
            <a:r>
              <a:rPr b="0" lang="en-GB" sz="24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saber o tipo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apontado por cada ponteiro declarado;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8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Portanto, uma função que retorna ponteiro deve </a:t>
            </a: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declarar explicitamente qual tipo de ponteiro está retornando.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0" dur="indefinite" restart="never" nodeType="tmRoot">
          <p:childTnLst>
            <p:seq>
              <p:cTn id="231" dur="indefinite" nodeType="mainSeq"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6" dur="500"/>
                                        <p:tgtEl>
                                          <p:spTgt spid="526">
                                            <p:txEl>
                                              <p:pRg st="0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8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1" dur="500"/>
                                        <p:tgtEl>
                                          <p:spTgt spid="526">
                                            <p:txEl>
                                              <p:pRg st="88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2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5" dur="500"/>
                                        <p:tgtEl>
                                          <p:spTgt spid="526">
                                            <p:txEl>
                                              <p:pRg st="126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61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0" dur="500"/>
                                        <p:tgtEl>
                                          <p:spTgt spid="526">
                                            <p:txEl>
                                              <p:pRg st="161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38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5" dur="500"/>
                                        <p:tgtEl>
                                          <p:spTgt spid="526">
                                            <p:txEl>
                                              <p:pRg st="238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24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0" dur="500"/>
                                        <p:tgtEl>
                                          <p:spTgt spid="526">
                                            <p:txEl>
                                              <p:pRg st="324" end="4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Função que retorna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1908000" y="1832760"/>
            <a:ext cx="5746320" cy="2266920"/>
          </a:xfrm>
          <a:prstGeom prst="roundRect">
            <a:avLst>
              <a:gd name="adj" fmla="val 11287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&lt;tipo&gt;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*funcao(.....)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(ponteiro);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193320" y="4653000"/>
            <a:ext cx="7738200" cy="118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&lt;tipo&gt;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não pode ser</a:t>
            </a:r>
            <a:r>
              <a:rPr b="0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void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pois: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Função deve devolver algum valor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b="0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Ponteiro deve apontar para algum tipo de dado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468360" y="1600200"/>
            <a:ext cx="8206920" cy="442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estática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Definido em tempo de compilacao através de declaracao de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vetores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Definido em tempo de </a:t>
            </a:r>
            <a:r>
              <a:rPr b="1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execução </a:t>
            </a:r>
            <a:r>
              <a:rPr b="0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através de comandos de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 de memória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5" name="TextShape 2"/>
          <p:cNvSpPr txBox="1"/>
          <p:nvPr/>
        </p:nvSpPr>
        <p:spPr>
          <a:xfrm>
            <a:off x="468360" y="1600200"/>
            <a:ext cx="8206920" cy="442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</a:t>
            </a:r>
            <a:r>
              <a:rPr b="1" lang="en-GB" sz="4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estática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Definido em tempo de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compilação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através de declaração de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vetores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2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Definido em tempo de </a:t>
            </a:r>
            <a:r>
              <a:rPr b="1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execução </a:t>
            </a:r>
            <a:r>
              <a:rPr b="0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através de comandos de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 de memória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</a:pPr>
            <a:r>
              <a:rPr b="0" lang="en-GB" sz="2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468360" y="1600200"/>
            <a:ext cx="8206920" cy="4420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</a:t>
            </a:r>
            <a:r>
              <a:rPr b="1" lang="en-GB" sz="4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estática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Definido em tempo de </a:t>
            </a:r>
            <a:r>
              <a:rPr b="1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compilacao</a:t>
            </a:r>
            <a:r>
              <a:rPr b="0" lang="en-GB" sz="2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</a:t>
            </a:r>
            <a:r>
              <a:rPr b="1" lang="en-GB" sz="4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dinâmica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Definido em tempo de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execução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através de comandos de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 de memória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6374160" y="260280"/>
            <a:ext cx="1132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Memória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4643280" y="5157720"/>
            <a:ext cx="2071440" cy="1223640"/>
          </a:xfrm>
          <a:prstGeom prst="rect">
            <a:avLst/>
          </a:prstGeom>
          <a:solidFill>
            <a:srgbClr val="cc3300"/>
          </a:solidFill>
          <a:ln w="936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3"/>
          <p:cNvSpPr/>
          <p:nvPr/>
        </p:nvSpPr>
        <p:spPr>
          <a:xfrm>
            <a:off x="4803840" y="5518080"/>
            <a:ext cx="132192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Instrucoes do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6835680" y="5662440"/>
            <a:ext cx="2071440" cy="718920"/>
          </a:xfrm>
          <a:prstGeom prst="rect">
            <a:avLst/>
          </a:prstGeom>
          <a:solidFill>
            <a:srgbClr val="cc3300"/>
          </a:solidFill>
          <a:ln w="936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5"/>
          <p:cNvSpPr/>
          <p:nvPr/>
        </p:nvSpPr>
        <p:spPr>
          <a:xfrm>
            <a:off x="7020000" y="5734080"/>
            <a:ext cx="136188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Instrucoes do programa B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393840" y="4870440"/>
            <a:ext cx="3673080" cy="1265040"/>
          </a:xfrm>
          <a:prstGeom prst="roundRect">
            <a:avLst>
              <a:gd name="adj" fmla="val 6269"/>
            </a:avLst>
          </a:prstGeom>
          <a:solidFill>
            <a:srgbClr val="ffda9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7"/>
          <p:cNvSpPr/>
          <p:nvPr/>
        </p:nvSpPr>
        <p:spPr>
          <a:xfrm>
            <a:off x="1258920" y="4870440"/>
            <a:ext cx="2592000" cy="115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Antes de executar um programa, o sistema operacional carrega o código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executável do programa para a memória.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8"/>
          <p:cNvSpPr/>
          <p:nvPr/>
        </p:nvSpPr>
        <p:spPr>
          <a:xfrm>
            <a:off x="322200" y="6086520"/>
            <a:ext cx="29221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S.O. carrega o programa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9"/>
          <p:cNvSpPr/>
          <p:nvPr/>
        </p:nvSpPr>
        <p:spPr>
          <a:xfrm>
            <a:off x="393840" y="4870440"/>
            <a:ext cx="864720" cy="1265040"/>
          </a:xfrm>
          <a:prstGeom prst="rect">
            <a:avLst/>
          </a:prstGeom>
          <a:solidFill>
            <a:srgbClr val="ff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0"/>
          <p:cNvSpPr/>
          <p:nvPr/>
        </p:nvSpPr>
        <p:spPr>
          <a:xfrm>
            <a:off x="465120" y="4616280"/>
            <a:ext cx="793440" cy="161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0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212000" y="2943360"/>
            <a:ext cx="2009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0x0022FF16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212000" y="3735360"/>
            <a:ext cx="2009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0x0022FF17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212000" y="4527360"/>
            <a:ext cx="2009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0x0022FF18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4212000" y="5319360"/>
            <a:ext cx="2009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0x0022FF19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4861080" y="1268280"/>
            <a:ext cx="2015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Endereço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763640" y="1268280"/>
            <a:ext cx="2015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Conteúdo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7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Endereços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9" name="CustomShape 8"/>
          <p:cNvSpPr/>
          <p:nvPr/>
        </p:nvSpPr>
        <p:spPr>
          <a:xfrm flipH="1">
            <a:off x="1259640" y="4957560"/>
            <a:ext cx="2664000" cy="991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0001 0000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9"/>
          <p:cNvSpPr/>
          <p:nvPr/>
        </p:nvSpPr>
        <p:spPr>
          <a:xfrm flipH="1">
            <a:off x="1259640" y="4158000"/>
            <a:ext cx="2664000" cy="991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1111 1111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0"/>
          <p:cNvSpPr/>
          <p:nvPr/>
        </p:nvSpPr>
        <p:spPr>
          <a:xfrm flipH="1">
            <a:off x="1259640" y="3358440"/>
            <a:ext cx="2664000" cy="99756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0010 0010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1"/>
          <p:cNvSpPr/>
          <p:nvPr/>
        </p:nvSpPr>
        <p:spPr>
          <a:xfrm flipH="1">
            <a:off x="1259640" y="2565000"/>
            <a:ext cx="2664000" cy="9914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0000 0000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2335320" y="1845000"/>
            <a:ext cx="472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2335320" y="5998680"/>
            <a:ext cx="472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4"/>
          <p:cNvSpPr/>
          <p:nvPr/>
        </p:nvSpPr>
        <p:spPr>
          <a:xfrm>
            <a:off x="4927680" y="1845000"/>
            <a:ext cx="472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5"/>
          <p:cNvSpPr/>
          <p:nvPr/>
        </p:nvSpPr>
        <p:spPr>
          <a:xfrm>
            <a:off x="4927680" y="5998680"/>
            <a:ext cx="472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93840" y="4870440"/>
            <a:ext cx="3673080" cy="1265040"/>
          </a:xfrm>
          <a:prstGeom prst="roundRect">
            <a:avLst>
              <a:gd name="adj" fmla="val 6269"/>
            </a:avLst>
          </a:prstGeom>
          <a:solidFill>
            <a:srgbClr val="ffda9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2"/>
          <p:cNvSpPr/>
          <p:nvPr/>
        </p:nvSpPr>
        <p:spPr>
          <a:xfrm>
            <a:off x="1258920" y="4870440"/>
            <a:ext cx="2592000" cy="115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Antes de executar um programa, o sistema operacional carrega o código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executável do programa para a memória.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322200" y="6086520"/>
            <a:ext cx="29221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S.O. carrega o programa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4"/>
          <p:cNvSpPr/>
          <p:nvPr/>
        </p:nvSpPr>
        <p:spPr>
          <a:xfrm>
            <a:off x="393840" y="4870440"/>
            <a:ext cx="864720" cy="1265040"/>
          </a:xfrm>
          <a:prstGeom prst="rect">
            <a:avLst/>
          </a:prstGeom>
          <a:solidFill>
            <a:srgbClr val="ff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5"/>
          <p:cNvSpPr/>
          <p:nvPr/>
        </p:nvSpPr>
        <p:spPr>
          <a:xfrm>
            <a:off x="465120" y="4616280"/>
            <a:ext cx="793440" cy="161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0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6"/>
          <p:cNvSpPr/>
          <p:nvPr/>
        </p:nvSpPr>
        <p:spPr>
          <a:xfrm>
            <a:off x="395280" y="2709720"/>
            <a:ext cx="3673080" cy="1265040"/>
          </a:xfrm>
          <a:prstGeom prst="roundRect">
            <a:avLst>
              <a:gd name="adj" fmla="val 6269"/>
            </a:avLst>
          </a:prstGeom>
          <a:solidFill>
            <a:srgbClr val="ffda9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7"/>
          <p:cNvSpPr/>
          <p:nvPr/>
        </p:nvSpPr>
        <p:spPr>
          <a:xfrm>
            <a:off x="1260360" y="2709720"/>
            <a:ext cx="2592000" cy="115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compilador define quanto de memória estática será utilizada pelo programa, tanto para intrucoes quanto para variáveis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8"/>
          <p:cNvSpPr/>
          <p:nvPr/>
        </p:nvSpPr>
        <p:spPr>
          <a:xfrm>
            <a:off x="324000" y="3925800"/>
            <a:ext cx="37429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Dados estáticos sao alocados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9"/>
          <p:cNvSpPr/>
          <p:nvPr/>
        </p:nvSpPr>
        <p:spPr>
          <a:xfrm>
            <a:off x="395280" y="2709720"/>
            <a:ext cx="864720" cy="1265040"/>
          </a:xfrm>
          <a:prstGeom prst="rect">
            <a:avLst/>
          </a:prstGeom>
          <a:solidFill>
            <a:srgbClr val="ff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10"/>
          <p:cNvSpPr/>
          <p:nvPr/>
        </p:nvSpPr>
        <p:spPr>
          <a:xfrm>
            <a:off x="466560" y="2455920"/>
            <a:ext cx="793440" cy="161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0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11"/>
          <p:cNvSpPr/>
          <p:nvPr/>
        </p:nvSpPr>
        <p:spPr>
          <a:xfrm>
            <a:off x="6374160" y="260280"/>
            <a:ext cx="1132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Memória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CustomShape 12"/>
          <p:cNvSpPr/>
          <p:nvPr/>
        </p:nvSpPr>
        <p:spPr>
          <a:xfrm>
            <a:off x="4643280" y="5157720"/>
            <a:ext cx="2071440" cy="1223640"/>
          </a:xfrm>
          <a:prstGeom prst="rect">
            <a:avLst/>
          </a:prstGeom>
          <a:solidFill>
            <a:srgbClr val="cc3300"/>
          </a:solidFill>
          <a:ln w="936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13"/>
          <p:cNvSpPr/>
          <p:nvPr/>
        </p:nvSpPr>
        <p:spPr>
          <a:xfrm>
            <a:off x="4803840" y="5518080"/>
            <a:ext cx="132192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Instrucoes do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14"/>
          <p:cNvSpPr/>
          <p:nvPr/>
        </p:nvSpPr>
        <p:spPr>
          <a:xfrm>
            <a:off x="4643280" y="4437000"/>
            <a:ext cx="2071440" cy="718920"/>
          </a:xfrm>
          <a:prstGeom prst="rect">
            <a:avLst/>
          </a:prstGeom>
          <a:solidFill>
            <a:srgbClr val="cc3300"/>
          </a:solidFill>
          <a:ln w="936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5"/>
          <p:cNvSpPr/>
          <p:nvPr/>
        </p:nvSpPr>
        <p:spPr>
          <a:xfrm>
            <a:off x="4803840" y="4510080"/>
            <a:ext cx="139176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Variáveis do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16"/>
          <p:cNvSpPr/>
          <p:nvPr/>
        </p:nvSpPr>
        <p:spPr>
          <a:xfrm>
            <a:off x="6835680" y="5662440"/>
            <a:ext cx="2071440" cy="718920"/>
          </a:xfrm>
          <a:prstGeom prst="rect">
            <a:avLst/>
          </a:prstGeom>
          <a:solidFill>
            <a:srgbClr val="cc3300"/>
          </a:solidFill>
          <a:ln w="936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7"/>
          <p:cNvSpPr/>
          <p:nvPr/>
        </p:nvSpPr>
        <p:spPr>
          <a:xfrm>
            <a:off x="7020000" y="5734080"/>
            <a:ext cx="136188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Instrucoes do programa B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CustomShape 18"/>
          <p:cNvSpPr/>
          <p:nvPr/>
        </p:nvSpPr>
        <p:spPr>
          <a:xfrm>
            <a:off x="6835680" y="3573360"/>
            <a:ext cx="2071440" cy="2087280"/>
          </a:xfrm>
          <a:prstGeom prst="rect">
            <a:avLst/>
          </a:prstGeom>
          <a:solidFill>
            <a:srgbClr val="cc3300"/>
          </a:solidFill>
          <a:ln w="936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9"/>
          <p:cNvSpPr/>
          <p:nvPr/>
        </p:nvSpPr>
        <p:spPr>
          <a:xfrm>
            <a:off x="6948360" y="4294080"/>
            <a:ext cx="136800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Variáveis do programa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395280" y="2709720"/>
            <a:ext cx="3673080" cy="1265040"/>
          </a:xfrm>
          <a:prstGeom prst="roundRect">
            <a:avLst>
              <a:gd name="adj" fmla="val 6269"/>
            </a:avLst>
          </a:prstGeom>
          <a:solidFill>
            <a:srgbClr val="ffda9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"/>
          <p:cNvSpPr/>
          <p:nvPr/>
        </p:nvSpPr>
        <p:spPr>
          <a:xfrm>
            <a:off x="1260360" y="2709720"/>
            <a:ext cx="2592000" cy="115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compilador define quanto de memória estática será utilizada pelo programa, tanto para intrucoes quanto para variáveis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324000" y="3925800"/>
            <a:ext cx="37429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Dados estáticos sao alocados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395280" y="2709720"/>
            <a:ext cx="864720" cy="1265040"/>
          </a:xfrm>
          <a:prstGeom prst="rect">
            <a:avLst/>
          </a:prstGeom>
          <a:solidFill>
            <a:srgbClr val="ff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5"/>
          <p:cNvSpPr/>
          <p:nvPr/>
        </p:nvSpPr>
        <p:spPr>
          <a:xfrm>
            <a:off x="466560" y="2455920"/>
            <a:ext cx="793440" cy="161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0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6"/>
          <p:cNvSpPr/>
          <p:nvPr/>
        </p:nvSpPr>
        <p:spPr>
          <a:xfrm>
            <a:off x="6374160" y="260280"/>
            <a:ext cx="11322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Memória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3" name="CustomShape 7"/>
          <p:cNvSpPr/>
          <p:nvPr/>
        </p:nvSpPr>
        <p:spPr>
          <a:xfrm>
            <a:off x="4643280" y="549360"/>
            <a:ext cx="2071440" cy="3887280"/>
          </a:xfrm>
          <a:prstGeom prst="rect">
            <a:avLst/>
          </a:prstGeom>
          <a:solidFill>
            <a:srgbClr val="ff9900"/>
          </a:solidFill>
          <a:ln w="1260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8"/>
          <p:cNvSpPr/>
          <p:nvPr/>
        </p:nvSpPr>
        <p:spPr>
          <a:xfrm>
            <a:off x="4643280" y="5157720"/>
            <a:ext cx="2071440" cy="1223640"/>
          </a:xfrm>
          <a:prstGeom prst="rect">
            <a:avLst/>
          </a:prstGeom>
          <a:solidFill>
            <a:srgbClr val="cc3300"/>
          </a:solidFill>
          <a:ln w="936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9"/>
          <p:cNvSpPr/>
          <p:nvPr/>
        </p:nvSpPr>
        <p:spPr>
          <a:xfrm>
            <a:off x="4803840" y="5518080"/>
            <a:ext cx="132192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Instrucoes do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10"/>
          <p:cNvSpPr/>
          <p:nvPr/>
        </p:nvSpPr>
        <p:spPr>
          <a:xfrm>
            <a:off x="4643280" y="4437000"/>
            <a:ext cx="2071440" cy="718920"/>
          </a:xfrm>
          <a:prstGeom prst="rect">
            <a:avLst/>
          </a:prstGeom>
          <a:solidFill>
            <a:srgbClr val="cc3300"/>
          </a:solidFill>
          <a:ln w="936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1"/>
          <p:cNvSpPr/>
          <p:nvPr/>
        </p:nvSpPr>
        <p:spPr>
          <a:xfrm>
            <a:off x="4803840" y="4510080"/>
            <a:ext cx="139176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Variáveis do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12"/>
          <p:cNvSpPr/>
          <p:nvPr/>
        </p:nvSpPr>
        <p:spPr>
          <a:xfrm>
            <a:off x="4724280" y="2328840"/>
            <a:ext cx="1647360" cy="94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Área para alocacao dinamica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13"/>
          <p:cNvSpPr/>
          <p:nvPr/>
        </p:nvSpPr>
        <p:spPr>
          <a:xfrm>
            <a:off x="6835680" y="549360"/>
            <a:ext cx="2071440" cy="3024000"/>
          </a:xfrm>
          <a:prstGeom prst="rect">
            <a:avLst/>
          </a:prstGeom>
          <a:solidFill>
            <a:srgbClr val="ff9900"/>
          </a:solidFill>
          <a:ln w="1260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14"/>
          <p:cNvSpPr/>
          <p:nvPr/>
        </p:nvSpPr>
        <p:spPr>
          <a:xfrm>
            <a:off x="6835680" y="5662440"/>
            <a:ext cx="2071440" cy="718920"/>
          </a:xfrm>
          <a:prstGeom prst="rect">
            <a:avLst/>
          </a:prstGeom>
          <a:solidFill>
            <a:srgbClr val="cc3300"/>
          </a:solidFill>
          <a:ln w="936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5"/>
          <p:cNvSpPr/>
          <p:nvPr/>
        </p:nvSpPr>
        <p:spPr>
          <a:xfrm>
            <a:off x="7020000" y="5734080"/>
            <a:ext cx="136188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Instrucoes do programa B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CustomShape 16"/>
          <p:cNvSpPr/>
          <p:nvPr/>
        </p:nvSpPr>
        <p:spPr>
          <a:xfrm>
            <a:off x="6835680" y="3573360"/>
            <a:ext cx="2071440" cy="2087280"/>
          </a:xfrm>
          <a:prstGeom prst="rect">
            <a:avLst/>
          </a:prstGeom>
          <a:solidFill>
            <a:srgbClr val="cc3300"/>
          </a:solidFill>
          <a:ln w="9360">
            <a:solidFill>
              <a:srgbClr val="66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17"/>
          <p:cNvSpPr/>
          <p:nvPr/>
        </p:nvSpPr>
        <p:spPr>
          <a:xfrm>
            <a:off x="6948360" y="4294080"/>
            <a:ext cx="136800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Variáveis do programa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18"/>
          <p:cNvSpPr/>
          <p:nvPr/>
        </p:nvSpPr>
        <p:spPr>
          <a:xfrm>
            <a:off x="6916680" y="2328840"/>
            <a:ext cx="1902960" cy="72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Área para alocacao dinamica para o programa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19"/>
          <p:cNvSpPr/>
          <p:nvPr/>
        </p:nvSpPr>
        <p:spPr>
          <a:xfrm>
            <a:off x="395280" y="563400"/>
            <a:ext cx="3673080" cy="1265040"/>
          </a:xfrm>
          <a:prstGeom prst="roundRect">
            <a:avLst>
              <a:gd name="adj" fmla="val 6269"/>
            </a:avLst>
          </a:prstGeom>
          <a:solidFill>
            <a:srgbClr val="ffda9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0"/>
          <p:cNvSpPr/>
          <p:nvPr/>
        </p:nvSpPr>
        <p:spPr>
          <a:xfrm>
            <a:off x="1260360" y="563400"/>
            <a:ext cx="2592000" cy="94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Durante a execucao mais memória pode ser alocada pelo programa mediante reserva de memória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21"/>
          <p:cNvSpPr/>
          <p:nvPr/>
        </p:nvSpPr>
        <p:spPr>
          <a:xfrm>
            <a:off x="324000" y="1779480"/>
            <a:ext cx="374292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Dados dados dinamicos sao alocados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22"/>
          <p:cNvSpPr/>
          <p:nvPr/>
        </p:nvSpPr>
        <p:spPr>
          <a:xfrm>
            <a:off x="395280" y="563400"/>
            <a:ext cx="864720" cy="1265040"/>
          </a:xfrm>
          <a:prstGeom prst="rect">
            <a:avLst/>
          </a:prstGeom>
          <a:solidFill>
            <a:srgbClr val="ff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23"/>
          <p:cNvSpPr/>
          <p:nvPr/>
        </p:nvSpPr>
        <p:spPr>
          <a:xfrm>
            <a:off x="466560" y="309600"/>
            <a:ext cx="793440" cy="161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0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24"/>
          <p:cNvSpPr/>
          <p:nvPr/>
        </p:nvSpPr>
        <p:spPr>
          <a:xfrm>
            <a:off x="393840" y="4870440"/>
            <a:ext cx="3673080" cy="1265040"/>
          </a:xfrm>
          <a:prstGeom prst="roundRect">
            <a:avLst>
              <a:gd name="adj" fmla="val 6269"/>
            </a:avLst>
          </a:prstGeom>
          <a:solidFill>
            <a:srgbClr val="ffda9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25"/>
          <p:cNvSpPr/>
          <p:nvPr/>
        </p:nvSpPr>
        <p:spPr>
          <a:xfrm>
            <a:off x="1258920" y="4870440"/>
            <a:ext cx="2592000" cy="115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Antes de executar um programa, o sistema operacional carrega o código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executável do programa para a memória.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26"/>
          <p:cNvSpPr/>
          <p:nvPr/>
        </p:nvSpPr>
        <p:spPr>
          <a:xfrm>
            <a:off x="322200" y="6086520"/>
            <a:ext cx="29221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S.O. carrega o programa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27"/>
          <p:cNvSpPr/>
          <p:nvPr/>
        </p:nvSpPr>
        <p:spPr>
          <a:xfrm>
            <a:off x="393840" y="4870440"/>
            <a:ext cx="864720" cy="1265040"/>
          </a:xfrm>
          <a:prstGeom prst="rect">
            <a:avLst/>
          </a:prstGeom>
          <a:solidFill>
            <a:srgbClr val="ffcc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28"/>
          <p:cNvSpPr/>
          <p:nvPr/>
        </p:nvSpPr>
        <p:spPr>
          <a:xfrm>
            <a:off x="465120" y="4616280"/>
            <a:ext cx="793440" cy="161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0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estática em C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6" name="TextShape 2"/>
          <p:cNvSpPr txBox="1"/>
          <p:nvPr/>
        </p:nvSpPr>
        <p:spPr>
          <a:xfrm>
            <a:off x="457200" y="1600200"/>
            <a:ext cx="5051160" cy="45255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aloca estaticamente 1000 posições consecutivas na memória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x[</a:t>
            </a:r>
            <a:r>
              <a:rPr b="1" lang="en-GB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1000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estática em C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9" name="TextShape 2"/>
          <p:cNvSpPr txBox="1"/>
          <p:nvPr/>
        </p:nvSpPr>
        <p:spPr>
          <a:xfrm>
            <a:off x="457200" y="1600200"/>
            <a:ext cx="5051160" cy="452556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aloca estaticamente 1000 posições consecutivas na memória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x[</a:t>
            </a:r>
            <a:r>
              <a:rPr b="1" lang="en-GB" sz="24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1000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];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5"/>
          <p:cNvSpPr/>
          <p:nvPr/>
        </p:nvSpPr>
        <p:spPr>
          <a:xfrm>
            <a:off x="7093080" y="450864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6"/>
          <p:cNvSpPr/>
          <p:nvPr/>
        </p:nvSpPr>
        <p:spPr>
          <a:xfrm>
            <a:off x="7093080" y="4148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7"/>
          <p:cNvSpPr/>
          <p:nvPr/>
        </p:nvSpPr>
        <p:spPr>
          <a:xfrm>
            <a:off x="7093080" y="378936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8"/>
          <p:cNvSpPr/>
          <p:nvPr/>
        </p:nvSpPr>
        <p:spPr>
          <a:xfrm>
            <a:off x="5724360" y="1557360"/>
            <a:ext cx="3168360" cy="1079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9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10"/>
          <p:cNvSpPr/>
          <p:nvPr/>
        </p:nvSpPr>
        <p:spPr>
          <a:xfrm>
            <a:off x="6733800" y="4549680"/>
            <a:ext cx="3182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11"/>
          <p:cNvSpPr/>
          <p:nvPr/>
        </p:nvSpPr>
        <p:spPr>
          <a:xfrm>
            <a:off x="7815240" y="3422520"/>
            <a:ext cx="5011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. 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12"/>
          <p:cNvSpPr/>
          <p:nvPr/>
        </p:nvSpPr>
        <p:spPr>
          <a:xfrm>
            <a:off x="7093080" y="32130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em C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1" name="TextShape 2"/>
          <p:cNvSpPr txBox="1"/>
          <p:nvPr/>
        </p:nvSpPr>
        <p:spPr>
          <a:xfrm>
            <a:off x="457200" y="1600200"/>
            <a:ext cx="8435520" cy="283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Declare </a:t>
            </a:r>
            <a:r>
              <a:rPr b="1" lang="en-GB" sz="4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 posições de memória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09480" indent="-609120">
              <a:lnSpc>
                <a:spcPct val="100000"/>
              </a:lnSpc>
              <a:buClr>
                <a:srgbClr val="c0c0c0"/>
              </a:buClr>
              <a:buFont typeface="Arial"/>
              <a:buAutoNum type="arabicPeriod"/>
            </a:pPr>
            <a:r>
              <a:rPr b="0" lang="en-GB" sz="2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4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Aloque</a:t>
            </a:r>
            <a:r>
              <a:rPr b="0" lang="en-GB" sz="2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memória de acordo com a demanda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09480" indent="-6091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2" name="TextShape 3"/>
          <p:cNvSpPr txBox="1"/>
          <p:nvPr/>
        </p:nvSpPr>
        <p:spPr>
          <a:xfrm>
            <a:off x="539640" y="4797360"/>
            <a:ext cx="8362440" cy="43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</a:t>
            </a:r>
            <a:r>
              <a:rPr b="0" lang="en-GB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é um tipo especial de variável que armazena endereços de memória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em C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4" name="TextShape 2"/>
          <p:cNvSpPr txBox="1"/>
          <p:nvPr/>
        </p:nvSpPr>
        <p:spPr>
          <a:xfrm>
            <a:off x="457200" y="1600200"/>
            <a:ext cx="8435520" cy="283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Declare </a:t>
            </a:r>
            <a:r>
              <a:rPr b="1" lang="en-GB" sz="4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 posições de memória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09480" indent="-609120">
              <a:lnSpc>
                <a:spcPct val="100000"/>
              </a:lnSpc>
              <a:buClr>
                <a:srgbClr val="c0c0c0"/>
              </a:buClr>
              <a:buFont typeface="Arial"/>
              <a:buAutoNum type="arabicPeriod"/>
            </a:pPr>
            <a:r>
              <a:rPr b="0" lang="en-GB" sz="2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4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Aloque</a:t>
            </a:r>
            <a:r>
              <a:rPr b="0" lang="en-GB" sz="2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memória de acordo com a demanda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09480" indent="-6091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539640" y="4797360"/>
            <a:ext cx="8362440" cy="43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é um tipo especial de variável que armazena endereços de memória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em C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7" name="TextShape 2"/>
          <p:cNvSpPr txBox="1"/>
          <p:nvPr/>
        </p:nvSpPr>
        <p:spPr>
          <a:xfrm>
            <a:off x="457200" y="1600200"/>
            <a:ext cx="8435520" cy="283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09480" indent="-609120">
              <a:lnSpc>
                <a:spcPct val="100000"/>
              </a:lnSpc>
              <a:buClr>
                <a:srgbClr val="c0c0c0"/>
              </a:buClr>
              <a:buFont typeface="Arial"/>
              <a:buAutoNum type="arabicPeriod"/>
            </a:pPr>
            <a:r>
              <a:rPr b="0" lang="en-GB" sz="2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Declare </a:t>
            </a:r>
            <a:r>
              <a:rPr b="1" lang="en-GB" sz="4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ponteiros</a:t>
            </a:r>
            <a:r>
              <a:rPr b="0" lang="en-GB" sz="2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para posições de memória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09480" indent="-609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4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Aloque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memória de acordo com a demanda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09480" indent="-6091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539640" y="4797360"/>
            <a:ext cx="8362440" cy="43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</a:t>
            </a:r>
            <a:r>
              <a:rPr b="0" lang="en-GB" sz="18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é um tipo especial de variável que armazena endereços de memória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Declare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457200" y="1600200"/>
            <a:ext cx="46908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5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6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Declare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6" name="TextShape 2"/>
          <p:cNvSpPr txBox="1"/>
          <p:nvPr/>
        </p:nvSpPr>
        <p:spPr>
          <a:xfrm>
            <a:off x="457200" y="1600200"/>
            <a:ext cx="46908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7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5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Aloque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8" name="TextShape 2"/>
          <p:cNvSpPr txBox="1"/>
          <p:nvPr/>
        </p:nvSpPr>
        <p:spPr>
          <a:xfrm>
            <a:off x="457200" y="1600200"/>
            <a:ext cx="519408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1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5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Endereços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objeto (variáveis, strings, vetores, etc.) que reside na memória do computador ocupa um certo número de bytes: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Inteiros: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 bytes consecutivos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Caractere: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 byte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Ponto-flutuante: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 bytes consecutivos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objeto tem um </a:t>
            </a: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endereço único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" dur="500"/>
                                        <p:tgtEl>
                                          <p:spTgt spid="298">
                                            <p:txEl>
                                              <p:pRg st="0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1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" dur="500"/>
                                        <p:tgtEl>
                                          <p:spTgt spid="298">
                                            <p:txEl>
                                              <p:pRg st="116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4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" dur="500"/>
                                        <p:tgtEl>
                                          <p:spTgt spid="298">
                                            <p:txEl>
                                              <p:pRg st="149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70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2" dur="500"/>
                                        <p:tgtEl>
                                          <p:spTgt spid="298">
                                            <p:txEl>
                                              <p:pRg st="170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1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" dur="500"/>
                                        <p:tgtEl>
                                          <p:spTgt spid="298">
                                            <p:txEl>
                                              <p:pRg st="210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Aloque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50" name="TextShape 2"/>
          <p:cNvSpPr txBox="1"/>
          <p:nvPr/>
        </p:nvSpPr>
        <p:spPr>
          <a:xfrm>
            <a:off x="457200" y="1600200"/>
            <a:ext cx="5051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3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13"/>
          <p:cNvSpPr/>
          <p:nvPr/>
        </p:nvSpPr>
        <p:spPr>
          <a:xfrm>
            <a:off x="694836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4"/>
          <p:cNvSpPr/>
          <p:nvPr/>
        </p:nvSpPr>
        <p:spPr>
          <a:xfrm>
            <a:off x="63007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Aloque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4" name="TextShape 2"/>
          <p:cNvSpPr txBox="1"/>
          <p:nvPr/>
        </p:nvSpPr>
        <p:spPr>
          <a:xfrm>
            <a:off x="457200" y="1600200"/>
            <a:ext cx="512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5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13"/>
          <p:cNvSpPr/>
          <p:nvPr/>
        </p:nvSpPr>
        <p:spPr>
          <a:xfrm>
            <a:off x="694836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14"/>
          <p:cNvSpPr/>
          <p:nvPr/>
        </p:nvSpPr>
        <p:spPr>
          <a:xfrm>
            <a:off x="63007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Aloque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457200" y="1600200"/>
            <a:ext cx="5051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9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CustomShape 13"/>
          <p:cNvSpPr/>
          <p:nvPr/>
        </p:nvSpPr>
        <p:spPr>
          <a:xfrm>
            <a:off x="694836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14"/>
          <p:cNvSpPr/>
          <p:nvPr/>
        </p:nvSpPr>
        <p:spPr>
          <a:xfrm>
            <a:off x="63007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15"/>
          <p:cNvSpPr/>
          <p:nvPr/>
        </p:nvSpPr>
        <p:spPr>
          <a:xfrm>
            <a:off x="802944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16"/>
          <p:cNvSpPr/>
          <p:nvPr/>
        </p:nvSpPr>
        <p:spPr>
          <a:xfrm>
            <a:off x="73821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Aloque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457200" y="1600200"/>
            <a:ext cx="5051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13"/>
          <p:cNvSpPr/>
          <p:nvPr/>
        </p:nvSpPr>
        <p:spPr>
          <a:xfrm>
            <a:off x="694836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14"/>
          <p:cNvSpPr/>
          <p:nvPr/>
        </p:nvSpPr>
        <p:spPr>
          <a:xfrm>
            <a:off x="63007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7" name="CustomShape 15"/>
          <p:cNvSpPr/>
          <p:nvPr/>
        </p:nvSpPr>
        <p:spPr>
          <a:xfrm>
            <a:off x="802944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16"/>
          <p:cNvSpPr/>
          <p:nvPr/>
        </p:nvSpPr>
        <p:spPr>
          <a:xfrm>
            <a:off x="73821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17"/>
          <p:cNvSpPr/>
          <p:nvPr/>
        </p:nvSpPr>
        <p:spPr>
          <a:xfrm>
            <a:off x="6227640" y="276372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18"/>
          <p:cNvSpPr/>
          <p:nvPr/>
        </p:nvSpPr>
        <p:spPr>
          <a:xfrm>
            <a:off x="5724360" y="2763720"/>
            <a:ext cx="5774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2" name="TextShape 2"/>
          <p:cNvSpPr txBox="1"/>
          <p:nvPr/>
        </p:nvSpPr>
        <p:spPr>
          <a:xfrm>
            <a:off x="457200" y="1600200"/>
            <a:ext cx="5051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 = 5; </a:t>
            </a:r>
            <a:r>
              <a:rPr b="0" lang="en-GB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3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7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9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13"/>
          <p:cNvSpPr/>
          <p:nvPr/>
        </p:nvSpPr>
        <p:spPr>
          <a:xfrm>
            <a:off x="694836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4"/>
          <p:cNvSpPr/>
          <p:nvPr/>
        </p:nvSpPr>
        <p:spPr>
          <a:xfrm>
            <a:off x="63007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5" name="CustomShape 15"/>
          <p:cNvSpPr/>
          <p:nvPr/>
        </p:nvSpPr>
        <p:spPr>
          <a:xfrm>
            <a:off x="802944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16"/>
          <p:cNvSpPr/>
          <p:nvPr/>
        </p:nvSpPr>
        <p:spPr>
          <a:xfrm>
            <a:off x="73821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7" name="CustomShape 17"/>
          <p:cNvSpPr/>
          <p:nvPr/>
        </p:nvSpPr>
        <p:spPr>
          <a:xfrm>
            <a:off x="6227640" y="276372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18"/>
          <p:cNvSpPr/>
          <p:nvPr/>
        </p:nvSpPr>
        <p:spPr>
          <a:xfrm>
            <a:off x="5724360" y="2763720"/>
            <a:ext cx="5774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0" name="TextShape 2"/>
          <p:cNvSpPr txBox="1"/>
          <p:nvPr/>
        </p:nvSpPr>
        <p:spPr>
          <a:xfrm>
            <a:off x="457200" y="1600200"/>
            <a:ext cx="5051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 = 5; </a:t>
            </a:r>
            <a:r>
              <a:rPr b="0" lang="en-GB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1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5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6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7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9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CustomShape 13"/>
          <p:cNvSpPr/>
          <p:nvPr/>
        </p:nvSpPr>
        <p:spPr>
          <a:xfrm>
            <a:off x="694836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CustomShape 14"/>
          <p:cNvSpPr/>
          <p:nvPr/>
        </p:nvSpPr>
        <p:spPr>
          <a:xfrm>
            <a:off x="63007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15"/>
          <p:cNvSpPr/>
          <p:nvPr/>
        </p:nvSpPr>
        <p:spPr>
          <a:xfrm>
            <a:off x="802944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CustomShape 16"/>
          <p:cNvSpPr/>
          <p:nvPr/>
        </p:nvSpPr>
        <p:spPr>
          <a:xfrm>
            <a:off x="73821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5" name="CustomShape 17"/>
          <p:cNvSpPr/>
          <p:nvPr/>
        </p:nvSpPr>
        <p:spPr>
          <a:xfrm>
            <a:off x="6227640" y="276372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CustomShape 18"/>
          <p:cNvSpPr/>
          <p:nvPr/>
        </p:nvSpPr>
        <p:spPr>
          <a:xfrm>
            <a:off x="5724360" y="2763720"/>
            <a:ext cx="5774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CustomShape 19"/>
          <p:cNvSpPr/>
          <p:nvPr/>
        </p:nvSpPr>
        <p:spPr>
          <a:xfrm rot="10800000">
            <a:off x="7093080" y="4538520"/>
            <a:ext cx="144000" cy="2765160"/>
          </a:xfrm>
          <a:prstGeom prst="curvedConnector3">
            <a:avLst>
              <a:gd name="adj1" fmla="val 1115384"/>
            </a:avLst>
          </a:prstGeom>
          <a:noFill/>
          <a:ln cap="rnd" w="9360">
            <a:solidFill>
              <a:schemeClr val="tx1"/>
            </a:solidFill>
            <a:custDash>
              <a:ds d="500000" sp="400000"/>
            </a:custDash>
            <a:round/>
            <a:tailEnd len="lg" type="arrow" w="lg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9" name="TextShape 2"/>
          <p:cNvSpPr txBox="1"/>
          <p:nvPr/>
        </p:nvSpPr>
        <p:spPr>
          <a:xfrm>
            <a:off x="457200" y="1600200"/>
            <a:ext cx="5051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 = 5; </a:t>
            </a:r>
            <a:r>
              <a:rPr b="0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*r = 9; </a:t>
            </a:r>
            <a:r>
              <a:rPr b="0" lang="en-GB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3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5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7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0" name="CustomShape 13"/>
          <p:cNvSpPr/>
          <p:nvPr/>
        </p:nvSpPr>
        <p:spPr>
          <a:xfrm>
            <a:off x="694836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1" name="CustomShape 14"/>
          <p:cNvSpPr/>
          <p:nvPr/>
        </p:nvSpPr>
        <p:spPr>
          <a:xfrm>
            <a:off x="63007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CustomShape 15"/>
          <p:cNvSpPr/>
          <p:nvPr/>
        </p:nvSpPr>
        <p:spPr>
          <a:xfrm>
            <a:off x="802944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3" name="CustomShape 16"/>
          <p:cNvSpPr/>
          <p:nvPr/>
        </p:nvSpPr>
        <p:spPr>
          <a:xfrm>
            <a:off x="73821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4" name="CustomShape 17"/>
          <p:cNvSpPr/>
          <p:nvPr/>
        </p:nvSpPr>
        <p:spPr>
          <a:xfrm>
            <a:off x="6227640" y="276372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CustomShape 18"/>
          <p:cNvSpPr/>
          <p:nvPr/>
        </p:nvSpPr>
        <p:spPr>
          <a:xfrm>
            <a:off x="5724360" y="2763720"/>
            <a:ext cx="5774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67" name="TextShape 2"/>
          <p:cNvSpPr txBox="1"/>
          <p:nvPr/>
        </p:nvSpPr>
        <p:spPr>
          <a:xfrm>
            <a:off x="457200" y="1600200"/>
            <a:ext cx="5051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 = 5; </a:t>
            </a:r>
            <a:r>
              <a:rPr b="0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*r = 9; </a:t>
            </a:r>
            <a:r>
              <a:rPr b="0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*q = 3; </a:t>
            </a:r>
            <a:r>
              <a:rPr b="0" lang="en-GB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8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1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3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8" name="CustomShape 13"/>
          <p:cNvSpPr/>
          <p:nvPr/>
        </p:nvSpPr>
        <p:spPr>
          <a:xfrm>
            <a:off x="694836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CustomShape 14"/>
          <p:cNvSpPr/>
          <p:nvPr/>
        </p:nvSpPr>
        <p:spPr>
          <a:xfrm>
            <a:off x="63007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CustomShape 15"/>
          <p:cNvSpPr/>
          <p:nvPr/>
        </p:nvSpPr>
        <p:spPr>
          <a:xfrm>
            <a:off x="802944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1" name="CustomShape 16"/>
          <p:cNvSpPr/>
          <p:nvPr/>
        </p:nvSpPr>
        <p:spPr>
          <a:xfrm>
            <a:off x="73821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CustomShape 17"/>
          <p:cNvSpPr/>
          <p:nvPr/>
        </p:nvSpPr>
        <p:spPr>
          <a:xfrm>
            <a:off x="6227640" y="276372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3" name="CustomShape 18"/>
          <p:cNvSpPr/>
          <p:nvPr/>
        </p:nvSpPr>
        <p:spPr>
          <a:xfrm>
            <a:off x="5724360" y="2763720"/>
            <a:ext cx="5774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85" name="TextShape 2"/>
          <p:cNvSpPr txBox="1"/>
          <p:nvPr/>
        </p:nvSpPr>
        <p:spPr>
          <a:xfrm>
            <a:off x="457200" y="1600200"/>
            <a:ext cx="5051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 = 5; </a:t>
            </a:r>
            <a:r>
              <a:rPr b="0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*r = 9; </a:t>
            </a:r>
            <a:r>
              <a:rPr b="0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*q = 3; </a:t>
            </a:r>
            <a:r>
              <a:rPr b="0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Atenção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5; // ERRO! 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6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8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2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3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6" name="CustomShape 13"/>
          <p:cNvSpPr/>
          <p:nvPr/>
        </p:nvSpPr>
        <p:spPr>
          <a:xfrm>
            <a:off x="694836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7" name="CustomShape 14"/>
          <p:cNvSpPr/>
          <p:nvPr/>
        </p:nvSpPr>
        <p:spPr>
          <a:xfrm>
            <a:off x="63007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CustomShape 15"/>
          <p:cNvSpPr/>
          <p:nvPr/>
        </p:nvSpPr>
        <p:spPr>
          <a:xfrm>
            <a:off x="802944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9" name="CustomShape 16"/>
          <p:cNvSpPr/>
          <p:nvPr/>
        </p:nvSpPr>
        <p:spPr>
          <a:xfrm>
            <a:off x="73821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17"/>
          <p:cNvSpPr/>
          <p:nvPr/>
        </p:nvSpPr>
        <p:spPr>
          <a:xfrm>
            <a:off x="6227640" y="276372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1" name="CustomShape 18"/>
          <p:cNvSpPr/>
          <p:nvPr/>
        </p:nvSpPr>
        <p:spPr>
          <a:xfrm>
            <a:off x="5724360" y="2763720"/>
            <a:ext cx="5774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03" name="TextShape 2"/>
          <p:cNvSpPr txBox="1"/>
          <p:nvPr/>
        </p:nvSpPr>
        <p:spPr>
          <a:xfrm>
            <a:off x="457200" y="1600200"/>
            <a:ext cx="50511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*p, *q, *r;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 = (int*)malloc(sizeof(int));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*p = 5; </a:t>
            </a:r>
            <a:r>
              <a:rPr b="0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*r = 9; </a:t>
            </a:r>
            <a:r>
              <a:rPr b="0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*q = 3; </a:t>
            </a:r>
            <a:r>
              <a:rPr b="0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exemplo de uso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Atenção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GB" sz="20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5; // ERRO! 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4" name="CustomShape 3"/>
          <p:cNvSpPr/>
          <p:nvPr/>
        </p:nvSpPr>
        <p:spPr>
          <a:xfrm>
            <a:off x="572436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4"/>
          <p:cNvSpPr/>
          <p:nvPr/>
        </p:nvSpPr>
        <p:spPr>
          <a:xfrm>
            <a:off x="573444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6" name="CustomShape 5"/>
          <p:cNvSpPr/>
          <p:nvPr/>
        </p:nvSpPr>
        <p:spPr>
          <a:xfrm>
            <a:off x="70930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CustomShape 6"/>
          <p:cNvSpPr/>
          <p:nvPr/>
        </p:nvSpPr>
        <p:spPr>
          <a:xfrm>
            <a:off x="66610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8" name="CustomShape 7"/>
          <p:cNvSpPr/>
          <p:nvPr/>
        </p:nvSpPr>
        <p:spPr>
          <a:xfrm>
            <a:off x="70930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9" name="CustomShape 8"/>
          <p:cNvSpPr/>
          <p:nvPr/>
        </p:nvSpPr>
        <p:spPr>
          <a:xfrm>
            <a:off x="66607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0" name="CustomShape 9"/>
          <p:cNvSpPr/>
          <p:nvPr/>
        </p:nvSpPr>
        <p:spPr>
          <a:xfrm>
            <a:off x="70930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1" name="CustomShape 10"/>
          <p:cNvSpPr/>
          <p:nvPr/>
        </p:nvSpPr>
        <p:spPr>
          <a:xfrm>
            <a:off x="66610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2" name="CustomShape 11"/>
          <p:cNvSpPr/>
          <p:nvPr/>
        </p:nvSpPr>
        <p:spPr>
          <a:xfrm>
            <a:off x="572436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12"/>
          <p:cNvSpPr/>
          <p:nvPr/>
        </p:nvSpPr>
        <p:spPr>
          <a:xfrm>
            <a:off x="572436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4" name="CustomShape 13"/>
          <p:cNvSpPr/>
          <p:nvPr/>
        </p:nvSpPr>
        <p:spPr>
          <a:xfrm>
            <a:off x="694836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5" name="CustomShape 14"/>
          <p:cNvSpPr/>
          <p:nvPr/>
        </p:nvSpPr>
        <p:spPr>
          <a:xfrm>
            <a:off x="63007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6" name="CustomShape 15"/>
          <p:cNvSpPr/>
          <p:nvPr/>
        </p:nvSpPr>
        <p:spPr>
          <a:xfrm>
            <a:off x="802944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CustomShape 16"/>
          <p:cNvSpPr/>
          <p:nvPr/>
        </p:nvSpPr>
        <p:spPr>
          <a:xfrm>
            <a:off x="73821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CustomShape 17"/>
          <p:cNvSpPr/>
          <p:nvPr/>
        </p:nvSpPr>
        <p:spPr>
          <a:xfrm>
            <a:off x="6227640" y="276372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9" name="CustomShape 18"/>
          <p:cNvSpPr/>
          <p:nvPr/>
        </p:nvSpPr>
        <p:spPr>
          <a:xfrm>
            <a:off x="5724360" y="2763720"/>
            <a:ext cx="5774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 flipH="1">
            <a:off x="3571920" y="6486480"/>
            <a:ext cx="2303280" cy="2552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1011 0011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 flipH="1">
            <a:off x="3571920" y="6280200"/>
            <a:ext cx="2303280" cy="2552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1111 0101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 flipH="1">
            <a:off x="3571920" y="6073920"/>
            <a:ext cx="2303280" cy="25668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0101 1010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 flipH="1">
            <a:off x="3571920" y="5869080"/>
            <a:ext cx="2303280" cy="2552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0001 1001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 flipH="1">
            <a:off x="3571920" y="566244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0000 0001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6089760" y="6327720"/>
            <a:ext cx="2009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0x0022FF10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6084720" y="1197000"/>
            <a:ext cx="2015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Endereço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8"/>
          <p:cNvSpPr/>
          <p:nvPr/>
        </p:nvSpPr>
        <p:spPr>
          <a:xfrm flipH="1">
            <a:off x="3571920" y="547848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1011 0011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9"/>
          <p:cNvSpPr/>
          <p:nvPr/>
        </p:nvSpPr>
        <p:spPr>
          <a:xfrm flipH="1">
            <a:off x="3571920" y="527220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1111 0101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10"/>
          <p:cNvSpPr/>
          <p:nvPr/>
        </p:nvSpPr>
        <p:spPr>
          <a:xfrm flipH="1">
            <a:off x="3571920" y="5065560"/>
            <a:ext cx="2303280" cy="25668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0101 1010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1"/>
          <p:cNvSpPr/>
          <p:nvPr/>
        </p:nvSpPr>
        <p:spPr>
          <a:xfrm flipH="1">
            <a:off x="3571920" y="486108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0001 1001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2"/>
          <p:cNvSpPr/>
          <p:nvPr/>
        </p:nvSpPr>
        <p:spPr>
          <a:xfrm flipH="1">
            <a:off x="3571920" y="465444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0000 0001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3"/>
          <p:cNvSpPr/>
          <p:nvPr/>
        </p:nvSpPr>
        <p:spPr>
          <a:xfrm flipH="1">
            <a:off x="3571920" y="447048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1011 0011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4"/>
          <p:cNvSpPr/>
          <p:nvPr/>
        </p:nvSpPr>
        <p:spPr>
          <a:xfrm flipH="1">
            <a:off x="3571920" y="426420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1111 0101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5"/>
          <p:cNvSpPr/>
          <p:nvPr/>
        </p:nvSpPr>
        <p:spPr>
          <a:xfrm flipH="1">
            <a:off x="3571920" y="4057560"/>
            <a:ext cx="2303280" cy="25668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0101 1010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6"/>
          <p:cNvSpPr/>
          <p:nvPr/>
        </p:nvSpPr>
        <p:spPr>
          <a:xfrm flipH="1">
            <a:off x="3571920" y="385272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0001 1001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17"/>
          <p:cNvSpPr/>
          <p:nvPr/>
        </p:nvSpPr>
        <p:spPr>
          <a:xfrm flipH="1">
            <a:off x="3571920" y="364644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0000 0001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18"/>
          <p:cNvSpPr/>
          <p:nvPr/>
        </p:nvSpPr>
        <p:spPr>
          <a:xfrm flipH="1">
            <a:off x="3571920" y="346248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1011 0011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9"/>
          <p:cNvSpPr/>
          <p:nvPr/>
        </p:nvSpPr>
        <p:spPr>
          <a:xfrm flipH="1">
            <a:off x="3571920" y="325584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1111 0101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0"/>
          <p:cNvSpPr/>
          <p:nvPr/>
        </p:nvSpPr>
        <p:spPr>
          <a:xfrm flipH="1">
            <a:off x="3571920" y="3049560"/>
            <a:ext cx="2303280" cy="25668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0101 1010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1"/>
          <p:cNvSpPr/>
          <p:nvPr/>
        </p:nvSpPr>
        <p:spPr>
          <a:xfrm flipH="1">
            <a:off x="3571920" y="284472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0001 1001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2"/>
          <p:cNvSpPr/>
          <p:nvPr/>
        </p:nvSpPr>
        <p:spPr>
          <a:xfrm flipH="1">
            <a:off x="3571920" y="2638440"/>
            <a:ext cx="2303280" cy="255240"/>
          </a:xfrm>
          <a:prstGeom prst="cube">
            <a:avLst>
              <a:gd name="adj" fmla="val 25000"/>
            </a:avLst>
          </a:prstGeom>
          <a:solidFill>
            <a:schemeClr val="accent3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0000 0001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3"/>
          <p:cNvSpPr/>
          <p:nvPr/>
        </p:nvSpPr>
        <p:spPr>
          <a:xfrm flipH="1">
            <a:off x="3571920" y="2454120"/>
            <a:ext cx="2303280" cy="2552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1011 0011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4"/>
          <p:cNvSpPr/>
          <p:nvPr/>
        </p:nvSpPr>
        <p:spPr>
          <a:xfrm flipH="1">
            <a:off x="3571920" y="2247840"/>
            <a:ext cx="2303280" cy="2552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1111 0101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5"/>
          <p:cNvSpPr/>
          <p:nvPr/>
        </p:nvSpPr>
        <p:spPr>
          <a:xfrm flipH="1">
            <a:off x="3571920" y="2041560"/>
            <a:ext cx="2303280" cy="25668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0101 1010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6"/>
          <p:cNvSpPr/>
          <p:nvPr/>
        </p:nvSpPr>
        <p:spPr>
          <a:xfrm flipH="1">
            <a:off x="3571920" y="1836720"/>
            <a:ext cx="2303280" cy="2552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0001 1001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7"/>
          <p:cNvSpPr/>
          <p:nvPr/>
        </p:nvSpPr>
        <p:spPr>
          <a:xfrm>
            <a:off x="6089760" y="5535360"/>
            <a:ext cx="2009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0x0022FF14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8"/>
          <p:cNvSpPr/>
          <p:nvPr/>
        </p:nvSpPr>
        <p:spPr>
          <a:xfrm>
            <a:off x="6089760" y="2295000"/>
            <a:ext cx="20095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0x0022FF22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9"/>
          <p:cNvSpPr/>
          <p:nvPr/>
        </p:nvSpPr>
        <p:spPr>
          <a:xfrm>
            <a:off x="3276720" y="5878440"/>
            <a:ext cx="215640" cy="791640"/>
          </a:xfrm>
          <a:prstGeom prst="leftBrace">
            <a:avLst>
              <a:gd name="adj1" fmla="val 30576"/>
              <a:gd name="adj2" fmla="val 50000"/>
            </a:avLst>
          </a:prstGeom>
          <a:noFill/>
          <a:ln w="32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0"/>
          <p:cNvSpPr/>
          <p:nvPr/>
        </p:nvSpPr>
        <p:spPr>
          <a:xfrm>
            <a:off x="538200" y="6022800"/>
            <a:ext cx="27399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string[4]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1"/>
          <p:cNvSpPr/>
          <p:nvPr/>
        </p:nvSpPr>
        <p:spPr>
          <a:xfrm>
            <a:off x="323640" y="3952800"/>
            <a:ext cx="25570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real[4]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2"/>
          <p:cNvSpPr/>
          <p:nvPr/>
        </p:nvSpPr>
        <p:spPr>
          <a:xfrm>
            <a:off x="355320" y="2008080"/>
            <a:ext cx="29228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string1[4]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3"/>
          <p:cNvSpPr/>
          <p:nvPr/>
        </p:nvSpPr>
        <p:spPr>
          <a:xfrm>
            <a:off x="2915640" y="2709000"/>
            <a:ext cx="359640" cy="3169080"/>
          </a:xfrm>
          <a:prstGeom prst="leftBrace">
            <a:avLst>
              <a:gd name="adj1" fmla="val 125061"/>
              <a:gd name="adj2" fmla="val 50000"/>
            </a:avLst>
          </a:prstGeom>
          <a:noFill/>
          <a:ln w="32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4"/>
          <p:cNvSpPr/>
          <p:nvPr/>
        </p:nvSpPr>
        <p:spPr>
          <a:xfrm>
            <a:off x="898560" y="1197000"/>
            <a:ext cx="2015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Variável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35"/>
          <p:cNvSpPr/>
          <p:nvPr/>
        </p:nvSpPr>
        <p:spPr>
          <a:xfrm>
            <a:off x="3635280" y="1197000"/>
            <a:ext cx="20156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Valor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36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Endereços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5" name="CustomShape 37"/>
          <p:cNvSpPr/>
          <p:nvPr/>
        </p:nvSpPr>
        <p:spPr>
          <a:xfrm>
            <a:off x="3276000" y="1845000"/>
            <a:ext cx="215640" cy="791640"/>
          </a:xfrm>
          <a:prstGeom prst="leftBrace">
            <a:avLst>
              <a:gd name="adj1" fmla="val 30576"/>
              <a:gd name="adj2" fmla="val 50000"/>
            </a:avLst>
          </a:prstGeom>
          <a:noFill/>
          <a:ln w="32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8"/>
          <p:cNvSpPr/>
          <p:nvPr/>
        </p:nvSpPr>
        <p:spPr>
          <a:xfrm>
            <a:off x="3276000" y="2709000"/>
            <a:ext cx="215640" cy="719640"/>
          </a:xfrm>
          <a:prstGeom prst="leftBrace">
            <a:avLst>
              <a:gd name="adj1" fmla="val 30576"/>
              <a:gd name="adj2" fmla="val 50000"/>
            </a:avLst>
          </a:prstGeom>
          <a:noFill/>
          <a:ln w="32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9"/>
          <p:cNvSpPr/>
          <p:nvPr/>
        </p:nvSpPr>
        <p:spPr>
          <a:xfrm>
            <a:off x="3276000" y="3501000"/>
            <a:ext cx="215640" cy="719640"/>
          </a:xfrm>
          <a:prstGeom prst="leftBrace">
            <a:avLst>
              <a:gd name="adj1" fmla="val 30576"/>
              <a:gd name="adj2" fmla="val 50000"/>
            </a:avLst>
          </a:prstGeom>
          <a:noFill/>
          <a:ln w="32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0"/>
          <p:cNvSpPr/>
          <p:nvPr/>
        </p:nvSpPr>
        <p:spPr>
          <a:xfrm>
            <a:off x="3276000" y="4293000"/>
            <a:ext cx="215640" cy="719640"/>
          </a:xfrm>
          <a:prstGeom prst="leftBrace">
            <a:avLst>
              <a:gd name="adj1" fmla="val 30576"/>
              <a:gd name="adj2" fmla="val 50000"/>
            </a:avLst>
          </a:prstGeom>
          <a:noFill/>
          <a:ln w="32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1"/>
          <p:cNvSpPr/>
          <p:nvPr/>
        </p:nvSpPr>
        <p:spPr>
          <a:xfrm>
            <a:off x="3276000" y="5085000"/>
            <a:ext cx="215640" cy="719640"/>
          </a:xfrm>
          <a:prstGeom prst="leftBrace">
            <a:avLst>
              <a:gd name="adj1" fmla="val 30576"/>
              <a:gd name="adj2" fmla="val 50000"/>
            </a:avLst>
          </a:prstGeom>
          <a:noFill/>
          <a:ln w="324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21" name="CustomShape 2"/>
          <p:cNvSpPr/>
          <p:nvPr/>
        </p:nvSpPr>
        <p:spPr>
          <a:xfrm>
            <a:off x="25092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3"/>
          <p:cNvSpPr/>
          <p:nvPr/>
        </p:nvSpPr>
        <p:spPr>
          <a:xfrm>
            <a:off x="26100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CustomShape 4"/>
          <p:cNvSpPr/>
          <p:nvPr/>
        </p:nvSpPr>
        <p:spPr>
          <a:xfrm>
            <a:off x="16192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4" name="CustomShape 5"/>
          <p:cNvSpPr/>
          <p:nvPr/>
        </p:nvSpPr>
        <p:spPr>
          <a:xfrm>
            <a:off x="11872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5" name="CustomShape 6"/>
          <p:cNvSpPr/>
          <p:nvPr/>
        </p:nvSpPr>
        <p:spPr>
          <a:xfrm>
            <a:off x="16192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6" name="CustomShape 7"/>
          <p:cNvSpPr/>
          <p:nvPr/>
        </p:nvSpPr>
        <p:spPr>
          <a:xfrm>
            <a:off x="11869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CustomShape 8"/>
          <p:cNvSpPr/>
          <p:nvPr/>
        </p:nvSpPr>
        <p:spPr>
          <a:xfrm>
            <a:off x="16192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8" name="CustomShape 9"/>
          <p:cNvSpPr/>
          <p:nvPr/>
        </p:nvSpPr>
        <p:spPr>
          <a:xfrm>
            <a:off x="11872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9" name="CustomShape 10"/>
          <p:cNvSpPr/>
          <p:nvPr/>
        </p:nvSpPr>
        <p:spPr>
          <a:xfrm>
            <a:off x="25092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11"/>
          <p:cNvSpPr/>
          <p:nvPr/>
        </p:nvSpPr>
        <p:spPr>
          <a:xfrm>
            <a:off x="25092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1" name="CustomShape 12"/>
          <p:cNvSpPr/>
          <p:nvPr/>
        </p:nvSpPr>
        <p:spPr>
          <a:xfrm>
            <a:off x="147492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2" name="CustomShape 13"/>
          <p:cNvSpPr/>
          <p:nvPr/>
        </p:nvSpPr>
        <p:spPr>
          <a:xfrm>
            <a:off x="8269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3" name="CustomShape 14"/>
          <p:cNvSpPr/>
          <p:nvPr/>
        </p:nvSpPr>
        <p:spPr>
          <a:xfrm>
            <a:off x="255600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CustomShape 15"/>
          <p:cNvSpPr/>
          <p:nvPr/>
        </p:nvSpPr>
        <p:spPr>
          <a:xfrm>
            <a:off x="19083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CustomShape 16"/>
          <p:cNvSpPr/>
          <p:nvPr/>
        </p:nvSpPr>
        <p:spPr>
          <a:xfrm>
            <a:off x="754200" y="276372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6" name="CustomShape 17"/>
          <p:cNvSpPr/>
          <p:nvPr/>
        </p:nvSpPr>
        <p:spPr>
          <a:xfrm>
            <a:off x="250920" y="2763720"/>
            <a:ext cx="5774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7" name="CustomShape 18"/>
          <p:cNvSpPr/>
          <p:nvPr/>
        </p:nvSpPr>
        <p:spPr>
          <a:xfrm>
            <a:off x="3348000" y="4538520"/>
            <a:ext cx="2879280" cy="1339560"/>
          </a:xfrm>
          <a:prstGeom prst="curvedConnector3">
            <a:avLst>
              <a:gd name="adj1" fmla="val 50000"/>
            </a:avLst>
          </a:prstGeom>
          <a:noFill/>
          <a:ln cap="rnd" w="9360">
            <a:solidFill>
              <a:schemeClr val="tx1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19"/>
          <p:cNvSpPr/>
          <p:nvPr/>
        </p:nvSpPr>
        <p:spPr>
          <a:xfrm>
            <a:off x="6302520" y="4941720"/>
            <a:ext cx="886680" cy="161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0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40" name="CustomShape 2"/>
          <p:cNvSpPr/>
          <p:nvPr/>
        </p:nvSpPr>
        <p:spPr>
          <a:xfrm>
            <a:off x="25092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3"/>
          <p:cNvSpPr/>
          <p:nvPr/>
        </p:nvSpPr>
        <p:spPr>
          <a:xfrm>
            <a:off x="26100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2" name="CustomShape 4"/>
          <p:cNvSpPr/>
          <p:nvPr/>
        </p:nvSpPr>
        <p:spPr>
          <a:xfrm>
            <a:off x="16192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3" name="CustomShape 5"/>
          <p:cNvSpPr/>
          <p:nvPr/>
        </p:nvSpPr>
        <p:spPr>
          <a:xfrm>
            <a:off x="11872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4" name="CustomShape 6"/>
          <p:cNvSpPr/>
          <p:nvPr/>
        </p:nvSpPr>
        <p:spPr>
          <a:xfrm>
            <a:off x="16192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5" name="CustomShape 7"/>
          <p:cNvSpPr/>
          <p:nvPr/>
        </p:nvSpPr>
        <p:spPr>
          <a:xfrm>
            <a:off x="11869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6" name="CustomShape 8"/>
          <p:cNvSpPr/>
          <p:nvPr/>
        </p:nvSpPr>
        <p:spPr>
          <a:xfrm>
            <a:off x="16192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7" name="CustomShape 9"/>
          <p:cNvSpPr/>
          <p:nvPr/>
        </p:nvSpPr>
        <p:spPr>
          <a:xfrm>
            <a:off x="11872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8" name="CustomShape 10"/>
          <p:cNvSpPr/>
          <p:nvPr/>
        </p:nvSpPr>
        <p:spPr>
          <a:xfrm>
            <a:off x="25092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11"/>
          <p:cNvSpPr/>
          <p:nvPr/>
        </p:nvSpPr>
        <p:spPr>
          <a:xfrm>
            <a:off x="25092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0" name="CustomShape 12"/>
          <p:cNvSpPr/>
          <p:nvPr/>
        </p:nvSpPr>
        <p:spPr>
          <a:xfrm>
            <a:off x="147492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1" name="CustomShape 13"/>
          <p:cNvSpPr/>
          <p:nvPr/>
        </p:nvSpPr>
        <p:spPr>
          <a:xfrm>
            <a:off x="8269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2" name="CustomShape 14"/>
          <p:cNvSpPr/>
          <p:nvPr/>
        </p:nvSpPr>
        <p:spPr>
          <a:xfrm>
            <a:off x="255600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3" name="CustomShape 15"/>
          <p:cNvSpPr/>
          <p:nvPr/>
        </p:nvSpPr>
        <p:spPr>
          <a:xfrm>
            <a:off x="19083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4" name="CustomShape 16"/>
          <p:cNvSpPr/>
          <p:nvPr/>
        </p:nvSpPr>
        <p:spPr>
          <a:xfrm>
            <a:off x="754200" y="276372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5" name="CustomShape 17"/>
          <p:cNvSpPr/>
          <p:nvPr/>
        </p:nvSpPr>
        <p:spPr>
          <a:xfrm>
            <a:off x="250920" y="2763720"/>
            <a:ext cx="5774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6" name="CustomShape 18"/>
          <p:cNvSpPr/>
          <p:nvPr/>
        </p:nvSpPr>
        <p:spPr>
          <a:xfrm>
            <a:off x="3348000" y="4538520"/>
            <a:ext cx="2879280" cy="1339560"/>
          </a:xfrm>
          <a:prstGeom prst="curvedConnector3">
            <a:avLst>
              <a:gd name="adj1" fmla="val 50000"/>
            </a:avLst>
          </a:prstGeom>
          <a:noFill/>
          <a:ln cap="rnd" w="9360">
            <a:solidFill>
              <a:schemeClr val="tx1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19"/>
          <p:cNvSpPr/>
          <p:nvPr/>
        </p:nvSpPr>
        <p:spPr>
          <a:xfrm>
            <a:off x="5651640" y="148428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20"/>
          <p:cNvSpPr/>
          <p:nvPr/>
        </p:nvSpPr>
        <p:spPr>
          <a:xfrm>
            <a:off x="5651640" y="1484280"/>
            <a:ext cx="3168360" cy="1296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21"/>
          <p:cNvSpPr/>
          <p:nvPr/>
        </p:nvSpPr>
        <p:spPr>
          <a:xfrm>
            <a:off x="5651640" y="4149720"/>
            <a:ext cx="3168360" cy="2014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22"/>
          <p:cNvSpPr/>
          <p:nvPr/>
        </p:nvSpPr>
        <p:spPr>
          <a:xfrm>
            <a:off x="5654880" y="6230880"/>
            <a:ext cx="29073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1" name="CustomShape 23"/>
          <p:cNvSpPr/>
          <p:nvPr/>
        </p:nvSpPr>
        <p:spPr>
          <a:xfrm>
            <a:off x="6227640" y="5734080"/>
            <a:ext cx="8647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63" name="CustomShape 2"/>
          <p:cNvSpPr/>
          <p:nvPr/>
        </p:nvSpPr>
        <p:spPr>
          <a:xfrm>
            <a:off x="25092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3"/>
          <p:cNvSpPr/>
          <p:nvPr/>
        </p:nvSpPr>
        <p:spPr>
          <a:xfrm>
            <a:off x="26100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5" name="CustomShape 4"/>
          <p:cNvSpPr/>
          <p:nvPr/>
        </p:nvSpPr>
        <p:spPr>
          <a:xfrm>
            <a:off x="16192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6" name="CustomShape 5"/>
          <p:cNvSpPr/>
          <p:nvPr/>
        </p:nvSpPr>
        <p:spPr>
          <a:xfrm>
            <a:off x="11872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7" name="CustomShape 6"/>
          <p:cNvSpPr/>
          <p:nvPr/>
        </p:nvSpPr>
        <p:spPr>
          <a:xfrm>
            <a:off x="16192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CustomShape 7"/>
          <p:cNvSpPr/>
          <p:nvPr/>
        </p:nvSpPr>
        <p:spPr>
          <a:xfrm>
            <a:off x="11869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9" name="CustomShape 8"/>
          <p:cNvSpPr/>
          <p:nvPr/>
        </p:nvSpPr>
        <p:spPr>
          <a:xfrm>
            <a:off x="16192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0" name="CustomShape 9"/>
          <p:cNvSpPr/>
          <p:nvPr/>
        </p:nvSpPr>
        <p:spPr>
          <a:xfrm>
            <a:off x="11872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1" name="CustomShape 10"/>
          <p:cNvSpPr/>
          <p:nvPr/>
        </p:nvSpPr>
        <p:spPr>
          <a:xfrm>
            <a:off x="25092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11"/>
          <p:cNvSpPr/>
          <p:nvPr/>
        </p:nvSpPr>
        <p:spPr>
          <a:xfrm>
            <a:off x="25092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3" name="CustomShape 12"/>
          <p:cNvSpPr/>
          <p:nvPr/>
        </p:nvSpPr>
        <p:spPr>
          <a:xfrm>
            <a:off x="147492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4" name="CustomShape 13"/>
          <p:cNvSpPr/>
          <p:nvPr/>
        </p:nvSpPr>
        <p:spPr>
          <a:xfrm>
            <a:off x="8269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5" name="CustomShape 14"/>
          <p:cNvSpPr/>
          <p:nvPr/>
        </p:nvSpPr>
        <p:spPr>
          <a:xfrm>
            <a:off x="255600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6" name="CustomShape 15"/>
          <p:cNvSpPr/>
          <p:nvPr/>
        </p:nvSpPr>
        <p:spPr>
          <a:xfrm>
            <a:off x="19083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7" name="CustomShape 16"/>
          <p:cNvSpPr/>
          <p:nvPr/>
        </p:nvSpPr>
        <p:spPr>
          <a:xfrm>
            <a:off x="754200" y="276372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8" name="CustomShape 17"/>
          <p:cNvSpPr/>
          <p:nvPr/>
        </p:nvSpPr>
        <p:spPr>
          <a:xfrm>
            <a:off x="250920" y="2763720"/>
            <a:ext cx="5774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9" name="CustomShape 18"/>
          <p:cNvSpPr/>
          <p:nvPr/>
        </p:nvSpPr>
        <p:spPr>
          <a:xfrm>
            <a:off x="3348000" y="4538520"/>
            <a:ext cx="2879280" cy="1339560"/>
          </a:xfrm>
          <a:prstGeom prst="curvedConnector3">
            <a:avLst>
              <a:gd name="adj1" fmla="val 50000"/>
            </a:avLst>
          </a:prstGeom>
          <a:noFill/>
          <a:ln cap="rnd" w="9360">
            <a:solidFill>
              <a:schemeClr val="tx1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19"/>
          <p:cNvSpPr/>
          <p:nvPr/>
        </p:nvSpPr>
        <p:spPr>
          <a:xfrm>
            <a:off x="5651640" y="148428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20"/>
          <p:cNvSpPr/>
          <p:nvPr/>
        </p:nvSpPr>
        <p:spPr>
          <a:xfrm>
            <a:off x="5651640" y="1484280"/>
            <a:ext cx="3168360" cy="12967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21"/>
          <p:cNvSpPr/>
          <p:nvPr/>
        </p:nvSpPr>
        <p:spPr>
          <a:xfrm>
            <a:off x="5651640" y="4149720"/>
            <a:ext cx="3168360" cy="2014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22"/>
          <p:cNvSpPr/>
          <p:nvPr/>
        </p:nvSpPr>
        <p:spPr>
          <a:xfrm>
            <a:off x="5654880" y="6230880"/>
            <a:ext cx="29073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4" name="CustomShape 23"/>
          <p:cNvSpPr/>
          <p:nvPr/>
        </p:nvSpPr>
        <p:spPr>
          <a:xfrm>
            <a:off x="6227640" y="5734080"/>
            <a:ext cx="8647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Line 24"/>
          <p:cNvSpPr/>
          <p:nvPr/>
        </p:nvSpPr>
        <p:spPr>
          <a:xfrm>
            <a:off x="107640" y="1268280"/>
            <a:ext cx="3456000" cy="540072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Line 25"/>
          <p:cNvSpPr/>
          <p:nvPr/>
        </p:nvSpPr>
        <p:spPr>
          <a:xfrm flipH="1">
            <a:off x="107640" y="1699920"/>
            <a:ext cx="3672000" cy="46818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ponteiros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88" name="CustomShape 2"/>
          <p:cNvSpPr/>
          <p:nvPr/>
        </p:nvSpPr>
        <p:spPr>
          <a:xfrm>
            <a:off x="250920" y="1557360"/>
            <a:ext cx="3168360" cy="4679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3"/>
          <p:cNvSpPr/>
          <p:nvPr/>
        </p:nvSpPr>
        <p:spPr>
          <a:xfrm>
            <a:off x="261000" y="6237360"/>
            <a:ext cx="2893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 para o programa 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0" name="CustomShape 4"/>
          <p:cNvSpPr/>
          <p:nvPr/>
        </p:nvSpPr>
        <p:spPr>
          <a:xfrm>
            <a:off x="1619280" y="435780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0005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1" name="CustomShape 5"/>
          <p:cNvSpPr/>
          <p:nvPr/>
        </p:nvSpPr>
        <p:spPr>
          <a:xfrm>
            <a:off x="1187280" y="435780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2" name="CustomShape 6"/>
          <p:cNvSpPr/>
          <p:nvPr/>
        </p:nvSpPr>
        <p:spPr>
          <a:xfrm>
            <a:off x="1619280" y="3932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3" name="CustomShape 7"/>
          <p:cNvSpPr/>
          <p:nvPr/>
        </p:nvSpPr>
        <p:spPr>
          <a:xfrm>
            <a:off x="1186920" y="3932280"/>
            <a:ext cx="2574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4" name="CustomShape 8"/>
          <p:cNvSpPr/>
          <p:nvPr/>
        </p:nvSpPr>
        <p:spPr>
          <a:xfrm>
            <a:off x="1619280" y="3500280"/>
            <a:ext cx="1728360" cy="360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5" name="CustomShape 9"/>
          <p:cNvSpPr/>
          <p:nvPr/>
        </p:nvSpPr>
        <p:spPr>
          <a:xfrm>
            <a:off x="1187280" y="3500280"/>
            <a:ext cx="3074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6" name="CustomShape 10"/>
          <p:cNvSpPr/>
          <p:nvPr/>
        </p:nvSpPr>
        <p:spPr>
          <a:xfrm>
            <a:off x="250920" y="1557360"/>
            <a:ext cx="3168360" cy="1871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1"/>
          <p:cNvSpPr/>
          <p:nvPr/>
        </p:nvSpPr>
        <p:spPr>
          <a:xfrm>
            <a:off x="250920" y="4941720"/>
            <a:ext cx="3168360" cy="1294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8" name="CustomShape 12"/>
          <p:cNvSpPr/>
          <p:nvPr/>
        </p:nvSpPr>
        <p:spPr>
          <a:xfrm>
            <a:off x="1474920" y="162864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9" name="CustomShape 13"/>
          <p:cNvSpPr/>
          <p:nvPr/>
        </p:nvSpPr>
        <p:spPr>
          <a:xfrm>
            <a:off x="826920" y="1628640"/>
            <a:ext cx="6170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F9C3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0" name="CustomShape 14"/>
          <p:cNvSpPr/>
          <p:nvPr/>
        </p:nvSpPr>
        <p:spPr>
          <a:xfrm>
            <a:off x="2556000" y="220500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1" name="CustomShape 15"/>
          <p:cNvSpPr/>
          <p:nvPr/>
        </p:nvSpPr>
        <p:spPr>
          <a:xfrm>
            <a:off x="1908360" y="2205000"/>
            <a:ext cx="5972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A201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2" name="CustomShape 16"/>
          <p:cNvSpPr/>
          <p:nvPr/>
        </p:nvSpPr>
        <p:spPr>
          <a:xfrm>
            <a:off x="754200" y="2763720"/>
            <a:ext cx="718920" cy="286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3" name="CustomShape 17"/>
          <p:cNvSpPr/>
          <p:nvPr/>
        </p:nvSpPr>
        <p:spPr>
          <a:xfrm>
            <a:off x="250920" y="2763720"/>
            <a:ext cx="57744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4" name="Line 18"/>
          <p:cNvSpPr/>
          <p:nvPr/>
        </p:nvSpPr>
        <p:spPr>
          <a:xfrm>
            <a:off x="107640" y="1268280"/>
            <a:ext cx="3456000" cy="540072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Line 19"/>
          <p:cNvSpPr/>
          <p:nvPr/>
        </p:nvSpPr>
        <p:spPr>
          <a:xfrm flipH="1">
            <a:off x="107640" y="1699920"/>
            <a:ext cx="3672000" cy="46818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20"/>
          <p:cNvSpPr/>
          <p:nvPr/>
        </p:nvSpPr>
        <p:spPr>
          <a:xfrm>
            <a:off x="4624560" y="2513160"/>
            <a:ext cx="4051080" cy="2284920"/>
          </a:xfrm>
          <a:prstGeom prst="rect">
            <a:avLst/>
          </a:prstGeom>
          <a:solidFill>
            <a:schemeClr val="bg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Sistemas operacionais modernos não permitem que os programas acessem áreas destinadas a outros programas.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isso aconteca o </a:t>
            </a: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programa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infrator é </a:t>
            </a:r>
            <a:r>
              <a:rPr b="1" lang="pt-BR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interrompido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programa, ao ser executado, divide a memória do computador em quatro áreas: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Instruções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armazena o código C compilado e montado em linguagem de máquina.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Pilha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nela são criadas as variáveis locais.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Memória estática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onde são criadas as variáveis globais e locais estáticas.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Heap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destinado a armazenar dados alocados dinamicamente.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61" dur="indefinite" restart="never" nodeType="tmRoot">
          <p:childTnLst>
            <p:seq>
              <p:cTn id="262" dur="indefinite" nodeType="mainSeq"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7" dur="500"/>
                                        <p:tgtEl>
                                          <p:spTgt spid="908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st="7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2" dur="500"/>
                                        <p:tgtEl>
                                          <p:spTgt spid="908">
                                            <p:txEl>
                                              <p:pRg st="79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st="157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7" dur="500"/>
                                        <p:tgtEl>
                                          <p:spTgt spid="908">
                                            <p:txEl>
                                              <p:pRg st="157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st="203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2" dur="500"/>
                                        <p:tgtEl>
                                          <p:spTgt spid="908">
                                            <p:txEl>
                                              <p:pRg st="203" end="2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st="280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7" dur="500"/>
                                        <p:tgtEl>
                                          <p:spTgt spid="908">
                                            <p:txEl>
                                              <p:pRg st="280" end="3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CustomShape 1"/>
          <p:cNvSpPr/>
          <p:nvPr/>
        </p:nvSpPr>
        <p:spPr>
          <a:xfrm>
            <a:off x="900000" y="1268640"/>
            <a:ext cx="3239640" cy="1080000"/>
          </a:xfrm>
          <a:prstGeom prst="rect">
            <a:avLst/>
          </a:prstGeom>
          <a:solidFill>
            <a:schemeClr val="bg2"/>
          </a:solidFill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0" name="CustomShape 2"/>
          <p:cNvSpPr/>
          <p:nvPr/>
        </p:nvSpPr>
        <p:spPr>
          <a:xfrm>
            <a:off x="900000" y="2349000"/>
            <a:ext cx="3239640" cy="1008360"/>
          </a:xfrm>
          <a:prstGeom prst="rect">
            <a:avLst/>
          </a:prstGeom>
          <a:solidFill>
            <a:schemeClr val="bg2"/>
          </a:solidFill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Dados estáticos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1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12" name="CustomShape 4"/>
          <p:cNvSpPr/>
          <p:nvPr/>
        </p:nvSpPr>
        <p:spPr>
          <a:xfrm>
            <a:off x="1981080" y="5157720"/>
            <a:ext cx="936360" cy="544320"/>
          </a:xfrm>
          <a:prstGeom prst="upArrow">
            <a:avLst>
              <a:gd name="adj1" fmla="val 50167"/>
              <a:gd name="adj2" fmla="val 46356"/>
            </a:avLst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913" name="CustomShape 5"/>
          <p:cNvSpPr/>
          <p:nvPr/>
        </p:nvSpPr>
        <p:spPr>
          <a:xfrm>
            <a:off x="900000" y="3357720"/>
            <a:ext cx="3239640" cy="936360"/>
          </a:xfrm>
          <a:prstGeom prst="rect">
            <a:avLst/>
          </a:prstGeom>
          <a:solidFill>
            <a:schemeClr val="bg2"/>
          </a:solidFill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Dados dinâmicos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(Heap)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4" name="CustomShape 6"/>
          <p:cNvSpPr/>
          <p:nvPr/>
        </p:nvSpPr>
        <p:spPr>
          <a:xfrm>
            <a:off x="900000" y="5661000"/>
            <a:ext cx="3239640" cy="1079280"/>
          </a:xfrm>
          <a:prstGeom prst="rect">
            <a:avLst/>
          </a:prstGeom>
          <a:solidFill>
            <a:schemeClr val="bg2"/>
          </a:solidFill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Pilha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5" name="CustomShape 7"/>
          <p:cNvSpPr/>
          <p:nvPr/>
        </p:nvSpPr>
        <p:spPr>
          <a:xfrm flipV="1">
            <a:off x="1981080" y="4365000"/>
            <a:ext cx="936360" cy="544320"/>
          </a:xfrm>
          <a:prstGeom prst="upArrow">
            <a:avLst>
              <a:gd name="adj1" fmla="val 50167"/>
              <a:gd name="adj2" fmla="val 46356"/>
            </a:avLst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916" name="CustomShape 8"/>
          <p:cNvSpPr/>
          <p:nvPr/>
        </p:nvSpPr>
        <p:spPr>
          <a:xfrm>
            <a:off x="4680000" y="2924280"/>
            <a:ext cx="3995280" cy="243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Embora seu tamanho seja desconhecido, o </a:t>
            </a:r>
            <a:r>
              <a:rPr b="1" lang="pt-BR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heap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geralmente contém uma quantidade razoavelmente grande de memória livre.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7" name="CustomShape 9"/>
          <p:cNvSpPr/>
          <p:nvPr/>
        </p:nvSpPr>
        <p:spPr>
          <a:xfrm>
            <a:off x="900000" y="1268280"/>
            <a:ext cx="3239640" cy="5473440"/>
          </a:xfrm>
          <a:prstGeom prst="rect">
            <a:avLst/>
          </a:prstGeom>
          <a:noFill/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88" dur="indefinite" restart="never" nodeType="tmRoot">
          <p:childTnLst>
            <p:seq>
              <p:cTn id="289" dur="indefinite" nodeType="mainSeq">
                <p:childTnLst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94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99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04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08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13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17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00"/>
                            </p:stCondLst>
                            <p:childTnLst>
                              <p:par>
                                <p:cTn id="31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21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7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variáveis da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pilha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da memória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estática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precisam ter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tamanho conhecido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antes do programa ser compilado.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7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alocação dinâmica de memória permite reservar espaços de memória de tamanho arbitrário e acessá-los através de apontadores.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87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Desta forma, podemos escrever programas mais flexíveis, pois nem todos os tamanhos devem ser definidos aos escrever o programa.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22" dur="indefinite" restart="never" nodeType="tmRoot">
          <p:childTnLst>
            <p:seq>
              <p:cTn id="323" dur="indefinite" nodeType="mainSeq">
                <p:childTnLst>
                  <p:par>
                    <p:cTn id="324" fill="hold">
                      <p:stCondLst>
                        <p:cond delay="0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28" dur="500"/>
                                        <p:tgtEl>
                                          <p:spTgt spid="919">
                                            <p:txEl>
                                              <p:pRg st="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>
                                            <p:txEl>
                                              <p:pRg st="108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3" dur="500"/>
                                        <p:tgtEl>
                                          <p:spTgt spid="919">
                                            <p:txEl>
                                              <p:pRg st="108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>
                                            <p:txEl>
                                              <p:pRg st="234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8" dur="500"/>
                                        <p:tgtEl>
                                          <p:spTgt spid="919">
                                            <p:txEl>
                                              <p:pRg st="234" end="3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alocação e liberação desses espaços de memória é feito por duas funções da biblioteca </a:t>
            </a:r>
            <a:r>
              <a:rPr b="1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stdlib.h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malloc()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aloca um espaço de memória.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free()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libera um espaço de memória.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 Função </a:t>
            </a: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malloc()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Abreviatura de </a:t>
            </a:r>
            <a:r>
              <a:rPr b="0" i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allocation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 um bloco de bytes consecutivos na memória e devolve o endereço desse bloco.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Retorna um ponteiro do tipo </a:t>
            </a: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Deve-se utilizar um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cast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(modelador) para transformar o ponteiro devolvido para um ponteiro do tipo desejado.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9" dur="indefinite" restart="never" nodeType="tmRoot">
          <p:childTnLst>
            <p:seq>
              <p:cTn id="340" dur="indefinite" nodeType="mainSeq">
                <p:childTnLst>
                  <p:par>
                    <p:cTn id="341" fill="hold">
                      <p:stCondLst>
                        <p:cond delay="0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5" dur="500"/>
                                        <p:tgtEl>
                                          <p:spTgt spid="923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pRg st="3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0" dur="500"/>
                                        <p:tgtEl>
                                          <p:spTgt spid="923">
                                            <p:txEl>
                                              <p:pRg st="33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pRg st="115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5" dur="500"/>
                                        <p:tgtEl>
                                          <p:spTgt spid="923">
                                            <p:txEl>
                                              <p:pRg st="115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pRg st="14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0" dur="500"/>
                                        <p:tgtEl>
                                          <p:spTgt spid="923">
                                            <p:txEl>
                                              <p:pRg st="149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 Função </a:t>
            </a: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malloc()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Alocando um ponteiro para o tipo inteiro.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6" name="CustomShape 3"/>
          <p:cNvSpPr/>
          <p:nvPr/>
        </p:nvSpPr>
        <p:spPr>
          <a:xfrm>
            <a:off x="960480" y="4372560"/>
            <a:ext cx="7453080" cy="1081080"/>
          </a:xfrm>
          <a:prstGeom prst="roundRect">
            <a:avLst>
              <a:gd name="adj" fmla="val 9662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*) malloc(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Endereços 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457200" y="3295800"/>
            <a:ext cx="8229240" cy="257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Ao declararmos uma variável x como acima, temos associados a ela os seguintes elementos: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nome: </a:t>
            </a: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endereço de memória ou referência, por exemplo </a:t>
            </a: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0022FF10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9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valor:  </a:t>
            </a: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acessarmos o endereço de uma variável, utilizamos o operador </a:t>
            </a: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&amp;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2195640" y="1773360"/>
            <a:ext cx="4932000" cy="863280"/>
          </a:xfrm>
          <a:prstGeom prst="roundRect">
            <a:avLst>
              <a:gd name="adj" fmla="val 18935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0" bIns="0" anchor="ctr"/>
          <a:p>
            <a:pPr algn="ctr">
              <a:lnSpc>
                <a:spcPct val="9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x = 100;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1" dur="500"/>
                                        <p:tgtEl>
                                          <p:spTgt spid="341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4" dur="500"/>
                                        <p:tgtEl>
                                          <p:spTgt spid="341">
                                            <p:txEl>
                                              <p:pRg st="89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0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7" dur="500"/>
                                        <p:tgtEl>
                                          <p:spTgt spid="341">
                                            <p:txEl>
                                              <p:pRg st="100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5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0" dur="500"/>
                                        <p:tgtEl>
                                          <p:spTgt spid="341">
                                            <p:txEl>
                                              <p:pRg st="159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74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5" dur="500"/>
                                        <p:tgtEl>
                                          <p:spTgt spid="341">
                                            <p:txEl>
                                              <p:pRg st="174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 Função </a:t>
            </a: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malloc()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memória não é infinita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Se a memória do computador já estiver toda ocupada, a função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malloc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não consegue alocar mais espaço e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devolve NULL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Usar um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ponteiro nulo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travará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seu computador na maioria dos casos.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7" dur="500"/>
                                        <p:tgtEl>
                                          <p:spTgt spid="928">
                                            <p:txEl>
                                              <p:pRg st="0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143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2" dur="500"/>
                                        <p:tgtEl>
                                          <p:spTgt spid="928">
                                            <p:txEl>
                                              <p:pRg st="143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 Função </a:t>
            </a: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malloc()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Convém verificar essa possibilidade antes de prosseguir.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1" name="CustomShape 3"/>
          <p:cNvSpPr/>
          <p:nvPr/>
        </p:nvSpPr>
        <p:spPr>
          <a:xfrm>
            <a:off x="915840" y="2823480"/>
            <a:ext cx="7540200" cy="2631240"/>
          </a:xfrm>
          <a:prstGeom prst="roundRect">
            <a:avLst>
              <a:gd name="adj" fmla="val 9662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 = 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*) malloc 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(ptr == NULL)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printf ("Sem memoria\n");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 Função </a:t>
            </a: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malloc()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Podemos alocar um ponteiro para um bloco de n elementos do tipo inteiro.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4" name="CustomShape 3"/>
          <p:cNvSpPr/>
          <p:nvPr/>
        </p:nvSpPr>
        <p:spPr>
          <a:xfrm>
            <a:off x="960480" y="4372560"/>
            <a:ext cx="7453080" cy="1081080"/>
          </a:xfrm>
          <a:prstGeom prst="roundRect">
            <a:avLst>
              <a:gd name="adj" fmla="val 9662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*) malloc(n*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CustomShape 1"/>
          <p:cNvSpPr/>
          <p:nvPr/>
        </p:nvSpPr>
        <p:spPr>
          <a:xfrm>
            <a:off x="1331640" y="2565000"/>
            <a:ext cx="359640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CustomShape 2"/>
          <p:cNvSpPr/>
          <p:nvPr/>
        </p:nvSpPr>
        <p:spPr>
          <a:xfrm>
            <a:off x="133164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7" name="CustomShape 3"/>
          <p:cNvSpPr/>
          <p:nvPr/>
        </p:nvSpPr>
        <p:spPr>
          <a:xfrm>
            <a:off x="169164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8" name="CustomShape 4"/>
          <p:cNvSpPr/>
          <p:nvPr/>
        </p:nvSpPr>
        <p:spPr>
          <a:xfrm>
            <a:off x="205164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9" name="CustomShape 5"/>
          <p:cNvSpPr/>
          <p:nvPr/>
        </p:nvSpPr>
        <p:spPr>
          <a:xfrm>
            <a:off x="241164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CustomShape 6"/>
          <p:cNvSpPr/>
          <p:nvPr/>
        </p:nvSpPr>
        <p:spPr>
          <a:xfrm>
            <a:off x="421200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CustomShape 7"/>
          <p:cNvSpPr/>
          <p:nvPr/>
        </p:nvSpPr>
        <p:spPr>
          <a:xfrm>
            <a:off x="457200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CustomShape 8"/>
          <p:cNvSpPr/>
          <p:nvPr/>
        </p:nvSpPr>
        <p:spPr>
          <a:xfrm>
            <a:off x="493200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CustomShape 9"/>
          <p:cNvSpPr/>
          <p:nvPr/>
        </p:nvSpPr>
        <p:spPr>
          <a:xfrm>
            <a:off x="529200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CustomShape 10"/>
          <p:cNvSpPr/>
          <p:nvPr/>
        </p:nvSpPr>
        <p:spPr>
          <a:xfrm>
            <a:off x="565200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CustomShape 11"/>
          <p:cNvSpPr/>
          <p:nvPr/>
        </p:nvSpPr>
        <p:spPr>
          <a:xfrm>
            <a:off x="601200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CustomShape 12"/>
          <p:cNvSpPr/>
          <p:nvPr/>
        </p:nvSpPr>
        <p:spPr>
          <a:xfrm>
            <a:off x="637236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CustomShape 13"/>
          <p:cNvSpPr/>
          <p:nvPr/>
        </p:nvSpPr>
        <p:spPr>
          <a:xfrm>
            <a:off x="673236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CustomShape 14"/>
          <p:cNvSpPr/>
          <p:nvPr/>
        </p:nvSpPr>
        <p:spPr>
          <a:xfrm>
            <a:off x="709236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CustomShape 15"/>
          <p:cNvSpPr/>
          <p:nvPr/>
        </p:nvSpPr>
        <p:spPr>
          <a:xfrm>
            <a:off x="745236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CustomShape 16"/>
          <p:cNvSpPr/>
          <p:nvPr/>
        </p:nvSpPr>
        <p:spPr>
          <a:xfrm>
            <a:off x="781236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CustomShape 17"/>
          <p:cNvSpPr/>
          <p:nvPr/>
        </p:nvSpPr>
        <p:spPr>
          <a:xfrm>
            <a:off x="277164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CustomShape 18"/>
          <p:cNvSpPr/>
          <p:nvPr/>
        </p:nvSpPr>
        <p:spPr>
          <a:xfrm>
            <a:off x="313200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CustomShape 19"/>
          <p:cNvSpPr/>
          <p:nvPr/>
        </p:nvSpPr>
        <p:spPr>
          <a:xfrm>
            <a:off x="349200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CustomShape 20"/>
          <p:cNvSpPr/>
          <p:nvPr/>
        </p:nvSpPr>
        <p:spPr>
          <a:xfrm>
            <a:off x="3852000" y="3717000"/>
            <a:ext cx="359640" cy="35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CustomShape 21"/>
          <p:cNvSpPr/>
          <p:nvPr/>
        </p:nvSpPr>
        <p:spPr>
          <a:xfrm>
            <a:off x="3126960" y="2421000"/>
            <a:ext cx="5527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Ponteiro para um bloco de inteiros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6" name="CustomShape 22"/>
          <p:cNvSpPr/>
          <p:nvPr/>
        </p:nvSpPr>
        <p:spPr>
          <a:xfrm rot="5400000">
            <a:off x="1116000" y="3320640"/>
            <a:ext cx="791640" cy="1224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CustomShape 23"/>
          <p:cNvSpPr/>
          <p:nvPr/>
        </p:nvSpPr>
        <p:spPr>
          <a:xfrm>
            <a:off x="5883840" y="2925000"/>
            <a:ext cx="2406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Memória Heap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8" name="CustomShape 24"/>
          <p:cNvSpPr/>
          <p:nvPr/>
        </p:nvSpPr>
        <p:spPr>
          <a:xfrm>
            <a:off x="496800" y="1484640"/>
            <a:ext cx="1459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1" lang="pt-BR" sz="24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 *p;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9" name="CustomShape 25"/>
          <p:cNvSpPr/>
          <p:nvPr/>
        </p:nvSpPr>
        <p:spPr>
          <a:xfrm>
            <a:off x="818280" y="2421000"/>
            <a:ext cx="373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0" name="CustomShape 26"/>
          <p:cNvSpPr/>
          <p:nvPr/>
        </p:nvSpPr>
        <p:spPr>
          <a:xfrm>
            <a:off x="1650240" y="4293000"/>
            <a:ext cx="5483160" cy="20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printf(“%d”,p[0]) </a:t>
            </a:r>
            <a:r>
              <a:rPr b="0" lang="pt-BR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imprime 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printf(“%d”,p[1]) </a:t>
            </a:r>
            <a:r>
              <a:rPr b="0" lang="pt-BR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imprime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OU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printf(“%d”,*p) </a:t>
            </a:r>
            <a:r>
              <a:rPr b="0" lang="pt-BR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imprime 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printf(“%d”,*(p+1)) </a:t>
            </a:r>
            <a:r>
              <a:rPr b="0" lang="pt-BR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imprime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1" name="CustomShape 27"/>
          <p:cNvSpPr/>
          <p:nvPr/>
        </p:nvSpPr>
        <p:spPr>
          <a:xfrm>
            <a:off x="442080" y="4725000"/>
            <a:ext cx="1240200" cy="455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8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2" name="TextShape 2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 Função </a:t>
            </a: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calloc()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Alocando um vetor de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elementos do tipo inteiro pode também ser feito com calloc().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Ao contrário de malloc(), esta função inicializa o conteúdo com zeros.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5" name="CustomShape 3"/>
          <p:cNvSpPr/>
          <p:nvPr/>
        </p:nvSpPr>
        <p:spPr>
          <a:xfrm>
            <a:off x="960480" y="4372560"/>
            <a:ext cx="7453080" cy="1081080"/>
          </a:xfrm>
          <a:prstGeom prst="roundRect">
            <a:avLst>
              <a:gd name="adj" fmla="val 9662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*) calloc( n, 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 Função </a:t>
            </a: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free()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Libera o uso de um bloco de memória, permitindo que este espaço seja reaproveitado.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mesmo endereço retornado por uma chamada da função </a:t>
            </a: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malloc()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deve ser passado para a função </a:t>
            </a: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free()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determinação do tamanho do bloco a ser liberado é feita automaticamente.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3" dur="indefinite" restart="never" nodeType="tmRoot">
          <p:childTnLst>
            <p:seq>
              <p:cTn id="374" dur="indefinite" nodeType="mainSeq"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9" dur="500"/>
                                        <p:tgtEl>
                                          <p:spTgt spid="967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85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4" dur="500"/>
                                        <p:tgtEl>
                                          <p:spTgt spid="967">
                                            <p:txEl>
                                              <p:pRg st="85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188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9" dur="500"/>
                                        <p:tgtEl>
                                          <p:spTgt spid="967">
                                            <p:txEl>
                                              <p:pRg st="188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 Função </a:t>
            </a: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free()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liberando espaço ocupado por um vetor de 100 inteiros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0" name="CustomShape 3"/>
          <p:cNvSpPr/>
          <p:nvPr/>
        </p:nvSpPr>
        <p:spPr>
          <a:xfrm>
            <a:off x="949320" y="2906640"/>
            <a:ext cx="7473600" cy="1468440"/>
          </a:xfrm>
          <a:prstGeom prst="roundRect">
            <a:avLst>
              <a:gd name="adj" fmla="val 9662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*p;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= 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*) malloc(100 * 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pt-BR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free(p);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Alocação dinâmica de memória</a:t>
            </a: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:: Função </a:t>
            </a:r>
            <a:r>
              <a:rPr b="1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realloc()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Essa função faz um bloco já alocado crescer ou diminuir, </a:t>
            </a:r>
            <a:r>
              <a:rPr b="0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preservando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 conteúdo já existente: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3" name="CustomShape 3"/>
          <p:cNvSpPr/>
          <p:nvPr/>
        </p:nvSpPr>
        <p:spPr>
          <a:xfrm>
            <a:off x="549360" y="3024360"/>
            <a:ext cx="8262720" cy="628560"/>
          </a:xfrm>
          <a:prstGeom prst="roundRect">
            <a:avLst>
              <a:gd name="adj" fmla="val 9662"/>
            </a:avLst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6000" rIns="126000" tIns="144000" bIns="144000" anchor="ctr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1" lang="pt-B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tipo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*) realloc(</a:t>
            </a:r>
            <a:r>
              <a:rPr b="1" lang="pt-B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tipo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*apontador, </a:t>
            </a:r>
            <a:r>
              <a:rPr b="1" lang="pt-BR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novo_tamanho)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4" name="CustomShape 4"/>
          <p:cNvSpPr/>
          <p:nvPr/>
        </p:nvSpPr>
        <p:spPr>
          <a:xfrm>
            <a:off x="971640" y="3896280"/>
            <a:ext cx="7056000" cy="267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118800" bIns="118800" anchor="ctr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*x, i;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(int *) malloc(4000*sizeof(int));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for(i=0;i&lt;4000;i++) x[i] = rand()%100;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(int *) realloc(x, 8000*sizeof(int));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(int *) realloc(x, 2000*sizeof(int));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free(x);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Leitura Adicional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Slides do Prof. Leandro Galvão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www.dcc.ufam.edu.br/~galvao/aed1.html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Apostila de C da Puc-Rio (Waldemar Celes e José Carlos Rangel)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TANENBAUM, “Estruturas de Dados usando C”.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Exemplo-001.c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#include &lt;stdio.h&gt;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int main(void)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  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int x = 100; 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  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printf(“%d\n”, x);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  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printf(“%p\n”,&amp;x);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  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return (0);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onsole"/>
              </a:rPr>
              <a:t>}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Usando endereços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algumas situações precisamos utilizar um determinado endereço ao invés do nome da variável.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Passagem de parâmetros por referência.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Diante disso: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f79646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f7964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Onde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podemos armazenar o endereço de uma posição de memória?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7223</TotalTime>
  <Application>LibreOffice/5.1.6.2$Linux_X86_64 LibreOffice_project/10m0$Build-2</Application>
  <Words>3722</Words>
  <Paragraphs>791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leandro</dc:creator>
  <dc:description/>
  <dc:language>pt-BR</dc:language>
  <cp:lastModifiedBy/>
  <dcterms:modified xsi:type="dcterms:W3CDTF">2017-10-08T21:21:55Z</dcterms:modified>
  <cp:revision>608</cp:revision>
  <dc:subject/>
  <dc:title>ICC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78</vt:i4>
  </property>
</Properties>
</file>