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58" r:id="rId7"/>
    <p:sldId id="261" r:id="rId8"/>
    <p:sldId id="262" r:id="rId9"/>
    <p:sldId id="263" r:id="rId10"/>
    <p:sldId id="260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C0A93-41B8-4577-BF14-6E76E0A4947F}" v="227" dt="2022-09-17T17:05:20.505"/>
    <p1510:client id="{D167F6FB-C013-43BC-970B-05A25BE94A38}" v="1869" dt="2022-09-17T15:18:05.003"/>
    <p1510:client id="{E429AA27-587A-4668-8504-90CA9AFAEDCB}" v="75" dt="2022-09-18T17:36:18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/>
            <a:t>Regressão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/>
            <a:t>Classificação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/>
        </a:p>
      </dgm:t>
    </dgm:pt>
    <dgm:pt modelId="{C56CE077-CE47-4278-80AD-31374FB8898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/>
            <a:t>Agrupamento</a:t>
          </a:r>
        </a:p>
      </dgm:t>
    </dgm:pt>
    <dgm:pt modelId="{DC161A89-2C58-4244-B84A-E939FE119718}" type="parTrans" cxnId="{20C59A89-02C1-4054-B170-16FF299A3DEB}">
      <dgm:prSet/>
      <dgm:spPr/>
      <dgm:t>
        <a:bodyPr/>
        <a:lstStyle/>
        <a:p>
          <a:endParaRPr lang="pt-BR"/>
        </a:p>
      </dgm:t>
    </dgm:pt>
    <dgm:pt modelId="{6112D27E-ED4E-4388-937B-34825F0C07D6}" type="sibTrans" cxnId="{20C59A89-02C1-4054-B170-16FF299A3DEB}">
      <dgm:prSet/>
      <dgm:spPr/>
      <dgm:t>
        <a:bodyPr/>
        <a:lstStyle/>
        <a:p>
          <a:endParaRPr lang="pt-BR"/>
        </a:p>
      </dgm:t>
    </dgm:pt>
    <dgm:pt modelId="{FFBE580C-C33C-467A-8C81-2D4067CD3DC7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/>
            <a:t>Associativo</a:t>
          </a:r>
        </a:p>
      </dgm:t>
    </dgm:pt>
    <dgm:pt modelId="{52E11F52-D663-418C-BE75-D7BFE0AF8E02}" type="parTrans" cxnId="{4DA8F3E3-698E-4BAA-B8C5-5DBAF7FC0F74}">
      <dgm:prSet/>
      <dgm:spPr/>
      <dgm:t>
        <a:bodyPr/>
        <a:lstStyle/>
        <a:p>
          <a:endParaRPr lang="pt-BR"/>
        </a:p>
      </dgm:t>
    </dgm:pt>
    <dgm:pt modelId="{0D5BFCFC-4D6E-4BDC-A2F9-0A1C380A3909}" type="sibTrans" cxnId="{4DA8F3E3-698E-4BAA-B8C5-5DBAF7FC0F74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 custLinFactNeighborX="-1305" custLinFactNeighborY="91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8825E30C-7778-42C9-9160-78D61DBF17B6}" type="pres">
      <dgm:prSet presAssocID="{C56CE077-CE47-4278-80AD-31374FB88989}" presName="text_3" presStyleLbl="node1" presStyleIdx="2" presStyleCnt="4">
        <dgm:presLayoutVars>
          <dgm:bulletEnabled val="1"/>
        </dgm:presLayoutVars>
      </dgm:prSet>
      <dgm:spPr/>
    </dgm:pt>
    <dgm:pt modelId="{DDAD22BA-D098-4F9D-86C5-177982F9B4F6}" type="pres">
      <dgm:prSet presAssocID="{C56CE077-CE47-4278-80AD-31374FB88989}" presName="accent_3" presStyleCnt="0"/>
      <dgm:spPr/>
    </dgm:pt>
    <dgm:pt modelId="{D094BCE6-ED39-4F36-B588-AAE2ACB01CE7}" type="pres">
      <dgm:prSet presAssocID="{C56CE077-CE47-4278-80AD-31374FB88989}" presName="accentRepeatNode" presStyleLbl="solidFgAcc1" presStyleIdx="2" presStyleCnt="4"/>
      <dgm:spPr/>
    </dgm:pt>
    <dgm:pt modelId="{3F74F6EA-F075-4793-8459-FFB7A54D9A94}" type="pres">
      <dgm:prSet presAssocID="{FFBE580C-C33C-467A-8C81-2D4067CD3DC7}" presName="text_4" presStyleLbl="node1" presStyleIdx="3" presStyleCnt="4">
        <dgm:presLayoutVars>
          <dgm:bulletEnabled val="1"/>
        </dgm:presLayoutVars>
      </dgm:prSet>
      <dgm:spPr/>
    </dgm:pt>
    <dgm:pt modelId="{66AB932E-CCDD-453E-8404-F0840CB1A059}" type="pres">
      <dgm:prSet presAssocID="{FFBE580C-C33C-467A-8C81-2D4067CD3DC7}" presName="accent_4" presStyleCnt="0"/>
      <dgm:spPr/>
    </dgm:pt>
    <dgm:pt modelId="{608FB268-4383-4742-ACF0-F44E350B7B42}" type="pres">
      <dgm:prSet presAssocID="{FFBE580C-C33C-467A-8C81-2D4067CD3DC7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5DC69117-956D-4ECE-BB94-D11DE4F17C6F}" type="presOf" srcId="{FFBE580C-C33C-467A-8C81-2D4067CD3DC7}" destId="{3F74F6EA-F075-4793-8459-FFB7A54D9A9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20C59A89-02C1-4054-B170-16FF299A3DEB}" srcId="{7E5AA53B-3EEE-4DE4-BB81-9044890C2946}" destId="{C56CE077-CE47-4278-80AD-31374FB88989}" srcOrd="2" destOrd="0" parTransId="{DC161A89-2C58-4244-B84A-E939FE119718}" sibTransId="{6112D27E-ED4E-4388-937B-34825F0C07D6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CB2F4BDC-FB3B-43AA-8CF9-AF3D329DCDCE}" type="presOf" srcId="{C56CE077-CE47-4278-80AD-31374FB88989}" destId="{8825E30C-7778-42C9-9160-78D61DBF17B6}" srcOrd="0" destOrd="0" presId="urn:microsoft.com/office/officeart/2008/layout/VerticalCurvedList"/>
    <dgm:cxn modelId="{4DA8F3E3-698E-4BAA-B8C5-5DBAF7FC0F74}" srcId="{7E5AA53B-3EEE-4DE4-BB81-9044890C2946}" destId="{FFBE580C-C33C-467A-8C81-2D4067CD3DC7}" srcOrd="3" destOrd="0" parTransId="{52E11F52-D663-418C-BE75-D7BFE0AF8E02}" sibTransId="{0D5BFCFC-4D6E-4BDC-A2F9-0A1C380A3909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0BD8A0F7-D530-49A4-A868-4B63B38E68AF}" type="presParOf" srcId="{90561C55-3C6E-4D53-85E1-2C50BCDDA392}" destId="{8825E30C-7778-42C9-9160-78D61DBF17B6}" srcOrd="5" destOrd="0" presId="urn:microsoft.com/office/officeart/2008/layout/VerticalCurvedList"/>
    <dgm:cxn modelId="{670E8F48-D392-4BE0-8BE9-7E03B87D238D}" type="presParOf" srcId="{90561C55-3C6E-4D53-85E1-2C50BCDDA392}" destId="{DDAD22BA-D098-4F9D-86C5-177982F9B4F6}" srcOrd="6" destOrd="0" presId="urn:microsoft.com/office/officeart/2008/layout/VerticalCurvedList"/>
    <dgm:cxn modelId="{1B619AC4-C95E-479F-8DB3-86BF2F780C52}" type="presParOf" srcId="{DDAD22BA-D098-4F9D-86C5-177982F9B4F6}" destId="{D094BCE6-ED39-4F36-B588-AAE2ACB01CE7}" srcOrd="0" destOrd="0" presId="urn:microsoft.com/office/officeart/2008/layout/VerticalCurvedList"/>
    <dgm:cxn modelId="{12187DB1-DB70-4640-A949-3E9F8CA955B6}" type="presParOf" srcId="{90561C55-3C6E-4D53-85E1-2C50BCDDA392}" destId="{3F74F6EA-F075-4793-8459-FFB7A54D9A94}" srcOrd="7" destOrd="0" presId="urn:microsoft.com/office/officeart/2008/layout/VerticalCurvedList"/>
    <dgm:cxn modelId="{98B03426-D4CB-4479-B55D-50C88B503814}" type="presParOf" srcId="{90561C55-3C6E-4D53-85E1-2C50BCDDA392}" destId="{66AB932E-CCDD-453E-8404-F0840CB1A059}" srcOrd="8" destOrd="0" presId="urn:microsoft.com/office/officeart/2008/layout/VerticalCurvedList"/>
    <dgm:cxn modelId="{79A6D684-8C38-4B5C-BF58-5A7624A0F88F}" type="presParOf" srcId="{66AB932E-CCDD-453E-8404-F0840CB1A059}" destId="{608FB268-4383-4742-ACF0-F44E350B7B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21068" y="274494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/>
            <a:t>Regressão</a:t>
          </a:r>
        </a:p>
      </dsp:txBody>
      <dsp:txXfrm>
        <a:off x="321068" y="274494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/>
            <a:t>Classificação</a:t>
          </a: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5E30C-7778-42C9-9160-78D61DBF17B6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/>
            <a:t>Agrupamento</a:t>
          </a:r>
        </a:p>
      </dsp:txBody>
      <dsp:txXfrm>
        <a:off x="718958" y="1919109"/>
        <a:ext cx="6088001" cy="548276"/>
      </dsp:txXfrm>
    </dsp:sp>
    <dsp:sp modelId="{D094BCE6-ED39-4F36-B588-AAE2ACB01CE7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4F6EA-F075-4793-8459-FFB7A54D9A94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/>
            <a:t>Associativo</a:t>
          </a:r>
        </a:p>
      </dsp:txBody>
      <dsp:txXfrm>
        <a:off x="404618" y="2741666"/>
        <a:ext cx="6402340" cy="548276"/>
      </dsp:txXfrm>
    </dsp:sp>
    <dsp:sp modelId="{608FB268-4383-4742-ACF0-F44E350B7B42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19/09/2022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404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47318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36296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6451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19/09/2022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19/09/2022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19/09/2022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19/09/2022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19/09/2022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19/09/2022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19/09/2022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19/09/2022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19/09/2022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19/09/2022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19/09/2022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19/09/2022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lo.br/j/csc/a/Dwfyy8HrzXhNMqd4SHZsxtS/?lang=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7626/1516-4446-2021-227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rbe.2018.11.00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90/0102-311X0006871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9DC0F7B-EA19-435F-BA38-A576FE1A6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23F451-F10A-4328-8198-58E5C6166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Aplicações da mineração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5994295"/>
            <a:ext cx="6798608" cy="1733655"/>
          </a:xfrm>
        </p:spPr>
        <p:txBody>
          <a:bodyPr rtlCol="0">
            <a:norm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Integrantes: Alexandre, Antônio Marcos e </a:t>
            </a:r>
            <a:r>
              <a:rPr lang="pt-BR" dirty="0" err="1">
                <a:solidFill>
                  <a:schemeClr val="bg2"/>
                </a:solidFill>
              </a:rPr>
              <a:t>gabriel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AE63F2-766D-44DB-AAC5-B4B4F123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293047-1267-4462-B411-F1045BED6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1A4987-1513-4534-8894-FD82F7CDF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9D1510-6EE8-4974-892D-67ECDC56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877" r="26814" b="1"/>
          <a:stretch/>
        </p:blipFill>
        <p:spPr>
          <a:xfrm>
            <a:off x="478172" y="723899"/>
            <a:ext cx="3671681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/>
            <a:r>
              <a:rPr lang="pt-BR" dirty="0"/>
              <a:t>Tipos de problema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1494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Regressão: Previsão do IDH e da expectativa de  vida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977B29-5BFE-9AEF-5069-59E1AD0E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569" y="2085007"/>
            <a:ext cx="11029615" cy="4011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pt-BR">
                <a:ea typeface="+mn-lt"/>
                <a:cs typeface="+mn-lt"/>
              </a:rPr>
              <a:t>Na regressão buscamos treinar um modelo com um conjunto de dados numéricos contínuos, desenvolvendo uma função que se ajusta aos dados, com intuito de prever comportamentos futuros.</a:t>
            </a:r>
          </a:p>
          <a:p>
            <a:pPr marL="305435" indent="-305435"/>
            <a:r>
              <a:rPr lang="pt-BR"/>
              <a:t>Dados históricos do IDH de 188 </a:t>
            </a:r>
            <a:r>
              <a:rPr lang="pt-BR">
                <a:ea typeface="+mn-lt"/>
                <a:cs typeface="+mn-lt"/>
              </a:rPr>
              <a:t>integrantes do Programa das Nações Unidas para o Desenvolvimento (UNDP) foram analisados com técnicas de regressão. </a:t>
            </a:r>
            <a:endParaRPr lang="pt-BR"/>
          </a:p>
          <a:p>
            <a:pPr marL="305435" indent="-305435"/>
            <a:r>
              <a:rPr lang="pt-BR">
                <a:ea typeface="+mn-lt"/>
                <a:cs typeface="+mn-lt"/>
              </a:rPr>
              <a:t>Intenção de treinar um algoritmo capaz de prever esses indicadores com base nos dados de entrada minerados. </a:t>
            </a:r>
          </a:p>
          <a:p>
            <a:pPr marL="305435" indent="-305435"/>
            <a:r>
              <a:rPr lang="pt-BR">
                <a:ea typeface="+mn-lt"/>
                <a:cs typeface="+mn-lt"/>
              </a:rPr>
              <a:t>Possibilitou a criação de um modelo Forecast a ser utilizado para prever o IDH de 22 países da América Latina.</a:t>
            </a:r>
            <a:endParaRPr lang="pt-BR"/>
          </a:p>
          <a:p>
            <a:pPr marL="305435" indent="-305435"/>
            <a:r>
              <a:rPr lang="pt-BR"/>
              <a:t>Utilizando essas previsões, é possível auxiliar as autoridades na tomada de decisões, direcionando políticas públicas para atender as necessidades mais urgentes, visando melhorar os indicadores analisados. </a:t>
            </a:r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1BBC76CB-F907-BD34-1FB8-6AA4A0BB0B7B}"/>
              </a:ext>
            </a:extLst>
          </p:cNvPr>
          <p:cNvSpPr txBox="1">
            <a:spLocks/>
          </p:cNvSpPr>
          <p:nvPr/>
        </p:nvSpPr>
        <p:spPr>
          <a:xfrm>
            <a:off x="0" y="6304446"/>
            <a:ext cx="6816049" cy="55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pt-BR" dirty="0">
                <a:ea typeface="+mn-lt"/>
                <a:cs typeface="+mn-lt"/>
                <a:hlinkClick r:id="rId3"/>
              </a:rPr>
              <a:t>Referência</a:t>
            </a:r>
            <a:endParaRPr lang="pt-BR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Classificação: DIAGNÓSTICO DA doença DE Alzheimer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977B29-5BFE-9AEF-5069-59E1AD0E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0" y="2117035"/>
            <a:ext cx="11029615" cy="40113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05435" indent="-305435"/>
            <a:r>
              <a:rPr lang="pt-BR" dirty="0">
                <a:ea typeface="+mn-lt"/>
                <a:cs typeface="+mn-lt"/>
              </a:rPr>
              <a:t>Na classificação buscamos treinar um modelo com dados supervisionados, para em seguida verificar se o mesmo consegue classificar as classes de novas instâncias.</a:t>
            </a:r>
          </a:p>
          <a:p>
            <a:pPr marL="305435" indent="-305435"/>
            <a:r>
              <a:rPr lang="pt-BR" dirty="0">
                <a:ea typeface="+mn-lt"/>
                <a:cs typeface="+mn-lt"/>
              </a:rPr>
              <a:t>No estudo de referências, buscou-se analisar a performance de um algoritmo de classificação na categorização de 3 grupos clínicos da doença de Alzheimer de acordo com biomarcadores no fluído cérebro-espinhal.</a:t>
            </a:r>
          </a:p>
          <a:p>
            <a:pPr marL="305435" indent="-305435"/>
            <a:r>
              <a:rPr lang="pt-BR" dirty="0">
                <a:ea typeface="+mn-lt"/>
                <a:cs typeface="+mn-lt"/>
              </a:rPr>
              <a:t>Os 3 grupos a serem classificados eram:</a:t>
            </a:r>
          </a:p>
          <a:p>
            <a:pPr marL="629920" lvl="1" indent="-305435"/>
            <a:r>
              <a:rPr lang="pt-BR" dirty="0">
                <a:ea typeface="+mn-lt"/>
                <a:cs typeface="+mn-lt"/>
              </a:rPr>
              <a:t>Comprometimento cognitivo leve.</a:t>
            </a:r>
          </a:p>
          <a:p>
            <a:pPr marL="629920" lvl="1" indent="-305435"/>
            <a:r>
              <a:rPr lang="pt-BR" dirty="0">
                <a:ea typeface="+mn-lt"/>
                <a:cs typeface="+mn-lt"/>
              </a:rPr>
              <a:t>Possuidores da Doença de Alzheimer.</a:t>
            </a:r>
          </a:p>
          <a:p>
            <a:pPr marL="629920" lvl="1" indent="-305435"/>
            <a:r>
              <a:rPr lang="pt-BR" dirty="0">
                <a:ea typeface="+mn-lt"/>
                <a:cs typeface="+mn-lt"/>
              </a:rPr>
              <a:t>Pessoas saudáveis.</a:t>
            </a:r>
          </a:p>
          <a:p>
            <a:pPr marL="305435" indent="-305435"/>
            <a:r>
              <a:rPr lang="pt-BR" dirty="0">
                <a:ea typeface="+mn-lt"/>
                <a:cs typeface="+mn-lt"/>
              </a:rPr>
              <a:t>A classificação se deu de acordo com o padrão nos biomarcadores de seu fluído cérebro-espinhal.</a:t>
            </a:r>
          </a:p>
          <a:p>
            <a:pPr marL="305435" indent="-305435"/>
            <a:r>
              <a:rPr lang="pt-BR" dirty="0">
                <a:ea typeface="+mn-lt"/>
                <a:cs typeface="+mn-lt"/>
              </a:rPr>
              <a:t>O estudo buscou validar o método, para que o mesmo possa ser utilizado como suporte para diagnóstico clinico em pesquisas. Podendo então acrescentar esses biomarcadores ao diagnóstico de comprometimento cognitivo em pessoas mais idosas. 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465336-546F-D10E-E618-0E988EACC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6304446"/>
            <a:ext cx="6816049" cy="553554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pt-BR">
                <a:ea typeface="+mn-lt"/>
                <a:cs typeface="+mn-lt"/>
                <a:hlinkClick r:id="rId3"/>
              </a:rPr>
              <a:t>Referência</a:t>
            </a:r>
            <a:endParaRPr lang="pt-BR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82302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Agrupamento: MONITORAMENTO DE espécie INVASORA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977B29-5BFE-9AEF-5069-59E1AD0E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0" y="2117035"/>
            <a:ext cx="11029615" cy="4011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endParaRPr lang="pt-BR" dirty="0"/>
          </a:p>
          <a:p>
            <a:pPr marL="305435" indent="-305435"/>
            <a:r>
              <a:rPr lang="pt-BR" dirty="0"/>
              <a:t>O modelo de agrupamento a partir de informações da relação entre elementos indisponível, busca particionar as informações em grupos de alta similaridade.</a:t>
            </a:r>
          </a:p>
          <a:p>
            <a:pPr marL="305435" indent="-305435"/>
            <a:r>
              <a:rPr lang="pt-BR" dirty="0"/>
              <a:t>O estudo de referência buscou utilizar o modelo para rastrear e controlar invasões da espécie parasita de Escaravelhos da Colmeia, em criadouros apícolas na Itália.</a:t>
            </a:r>
          </a:p>
          <a:p>
            <a:pPr marL="305435" indent="-305435"/>
            <a:r>
              <a:rPr lang="pt-BR" dirty="0">
                <a:ea typeface="+mn-lt"/>
                <a:cs typeface="+mn-lt"/>
              </a:rPr>
              <a:t>Foram utilizados os dados da geolocalização em que reportou-se apiários infectados e encontrou-se o possível centro de difusão.</a:t>
            </a:r>
          </a:p>
          <a:p>
            <a:pPr marL="305435" indent="-305435"/>
            <a:r>
              <a:rPr lang="pt-BR" dirty="0">
                <a:ea typeface="+mn-lt"/>
                <a:cs typeface="+mn-lt"/>
              </a:rPr>
              <a:t>Os caminhos encontrados no estudo sugeriram que o espalhamento do parasita na Itália se deve tanto a dispersão natural de apiários próximos quanto a transmissão por rotas humanas em transportes.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465336-546F-D10E-E618-0E988EACC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6304446"/>
            <a:ext cx="5422392" cy="553554"/>
          </a:xfrm>
        </p:spPr>
        <p:txBody>
          <a:bodyPr/>
          <a:lstStyle/>
          <a:p>
            <a:pPr marL="305435" indent="-305435"/>
            <a:r>
              <a:rPr lang="pt-BR">
                <a:hlinkClick r:id="rId3"/>
              </a:rPr>
              <a:t>Referência</a:t>
            </a:r>
          </a:p>
        </p:txBody>
      </p:sp>
    </p:spTree>
    <p:extLst>
      <p:ext uri="{BB962C8B-B14F-4D97-AF65-F5344CB8AC3E}">
        <p14:creationId xmlns:p14="http://schemas.microsoft.com/office/powerpoint/2010/main" val="9221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Associação: identificação DE municípios rurais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977B29-5BFE-9AEF-5069-59E1AD0E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0" y="2117035"/>
            <a:ext cx="11029615" cy="40113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05435" indent="-305435"/>
            <a:r>
              <a:rPr lang="pt-BR" dirty="0">
                <a:ea typeface="+mn-lt"/>
                <a:cs typeface="+mn-lt"/>
              </a:rPr>
              <a:t>A associação busca relacionar padrões frequentes e criar regras de associação do tipo X → Y.</a:t>
            </a:r>
          </a:p>
          <a:p>
            <a:pPr marL="305435" indent="-305435"/>
            <a:r>
              <a:rPr lang="pt-BR" dirty="0">
                <a:ea typeface="+mn-lt"/>
                <a:cs typeface="+mn-lt"/>
              </a:rPr>
              <a:t>O estudo de referência objetivou comparar as propostas de ruralidade do IBGE e do Banco Mundial.</a:t>
            </a:r>
          </a:p>
          <a:p>
            <a:pPr marL="305435" indent="-305435"/>
            <a:r>
              <a:rPr lang="pt-BR" dirty="0">
                <a:ea typeface="+mn-lt"/>
                <a:cs typeface="+mn-lt"/>
              </a:rPr>
              <a:t>Considerando X o conjunto de indicadores e Y a classificação do município.</a:t>
            </a:r>
            <a:endParaRPr lang="pt-BR" dirty="0"/>
          </a:p>
          <a:p>
            <a:pPr marL="305435" indent="-305435"/>
            <a:r>
              <a:rPr lang="pt-BR" dirty="0"/>
              <a:t>Temos como indicadores:</a:t>
            </a:r>
          </a:p>
          <a:p>
            <a:pPr marL="629920" lvl="1" indent="-305435"/>
            <a:r>
              <a:rPr lang="pt-BR" dirty="0"/>
              <a:t>IDHM: Índice de Desenvolvimento Humano municipal.</a:t>
            </a:r>
          </a:p>
          <a:p>
            <a:pPr marL="629920" lvl="1" indent="-305435"/>
            <a:r>
              <a:rPr lang="pt-BR" dirty="0"/>
              <a:t>%AGRO: Percentual de ocupados no setor agropecuário.</a:t>
            </a:r>
          </a:p>
          <a:p>
            <a:pPr marL="629920" lvl="1" indent="-305435"/>
            <a:r>
              <a:rPr lang="pt-BR" dirty="0"/>
              <a:t>%RURAL:  Percentual de população residente em domicílio rural.</a:t>
            </a:r>
          </a:p>
          <a:p>
            <a:pPr marL="305435" indent="-305435"/>
            <a:r>
              <a:rPr lang="pt-BR" dirty="0"/>
              <a:t>Ao final do estudo, gerou-se um conjunto de 10 regras associando os indicadores com a respectiva classificação do Município.</a:t>
            </a:r>
          </a:p>
          <a:p>
            <a:pPr marL="305435" indent="-305435"/>
            <a:r>
              <a:rPr lang="pt-BR" dirty="0"/>
              <a:t>Essa associação permite identificar disparidades nas propostas do IBGE e do Banco Mundial, evidenciando uma invisibilidade demográfica.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465336-546F-D10E-E618-0E988EACC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6304446"/>
            <a:ext cx="6575418" cy="553554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pt-BR">
                <a:ea typeface="+mn-lt"/>
                <a:cs typeface="+mn-lt"/>
                <a:hlinkClick r:id="rId3"/>
              </a:rPr>
              <a:t>Referência</a:t>
            </a:r>
            <a:endParaRPr lang="pt-BR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21205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>
              <a:solidFill>
                <a:schemeClr val="bg2"/>
              </a:solidFill>
            </a:endParaRPr>
          </a:p>
          <a:p>
            <a:pPr rtl="0"/>
            <a:endParaRPr lang="pt-BR">
              <a:solidFill>
                <a:schemeClr val="bg2"/>
              </a:solidFill>
            </a:endParaRPr>
          </a:p>
          <a:p>
            <a:pPr rtl="0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0</TotalTime>
  <Words>538</Words>
  <Application>Microsoft Office PowerPoint</Application>
  <PresentationFormat>Widescreen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Dividendo</vt:lpstr>
      <vt:lpstr>Aplicações da mineração de dados</vt:lpstr>
      <vt:lpstr>Tipos de problema</vt:lpstr>
      <vt:lpstr>Regressão: Previsão do IDH e da expectativa de  vida</vt:lpstr>
      <vt:lpstr>Classificação: DIAGNÓSTICO DA doença DE Alzheimer</vt:lpstr>
      <vt:lpstr>Agrupamento: MONITORAMENTO DE espécie INVASORA</vt:lpstr>
      <vt:lpstr>Associação: identificação DE municípios rurais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da mineração de dados</dc:title>
  <dc:creator>gabriel mattos</dc:creator>
  <cp:lastModifiedBy>gabriel mattos</cp:lastModifiedBy>
  <cp:revision>22</cp:revision>
  <dcterms:created xsi:type="dcterms:W3CDTF">2022-09-16T00:16:46Z</dcterms:created>
  <dcterms:modified xsi:type="dcterms:W3CDTF">2022-09-20T01:22:02Z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