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4639E1-1302-4B74-94E1-E504195BC859}">
  <a:tblStyle styleId="{4B4639E1-1302-4B74-94E1-E504195BC85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82CF4AB-6C63-42BA-A993-DD4F1ABB127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56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ie Nageler" userId="78ee6e1bcb7ee38f" providerId="LiveId" clId="{B1CD1A77-4FD5-4327-9ABD-810E564E5725}"/>
    <pc:docChg chg="modSld">
      <pc:chgData name="Leonie Nageler" userId="78ee6e1bcb7ee38f" providerId="LiveId" clId="{B1CD1A77-4FD5-4327-9ABD-810E564E5725}" dt="2025-05-12T02:33:11.725" v="11" actId="20577"/>
      <pc:docMkLst>
        <pc:docMk/>
      </pc:docMkLst>
      <pc:sldChg chg="modSp mod">
        <pc:chgData name="Leonie Nageler" userId="78ee6e1bcb7ee38f" providerId="LiveId" clId="{B1CD1A77-4FD5-4327-9ABD-810E564E5725}" dt="2025-05-12T02:33:11.725" v="11" actId="20577"/>
        <pc:sldMkLst>
          <pc:docMk/>
          <pc:sldMk cId="0" sldId="260"/>
        </pc:sldMkLst>
        <pc:spChg chg="mod">
          <ac:chgData name="Leonie Nageler" userId="78ee6e1bcb7ee38f" providerId="LiveId" clId="{B1CD1A77-4FD5-4327-9ABD-810E564E5725}" dt="2025-05-12T02:33:09.370" v="5" actId="20577"/>
          <ac:spMkLst>
            <pc:docMk/>
            <pc:sldMk cId="0" sldId="260"/>
            <ac:spMk id="81" creationId="{00000000-0000-0000-0000-000000000000}"/>
          </ac:spMkLst>
        </pc:spChg>
        <pc:spChg chg="mod">
          <ac:chgData name="Leonie Nageler" userId="78ee6e1bcb7ee38f" providerId="LiveId" clId="{B1CD1A77-4FD5-4327-9ABD-810E564E5725}" dt="2025-05-12T02:33:11.725" v="11" actId="20577"/>
          <ac:spMkLst>
            <pc:docMk/>
            <pc:sldMk cId="0" sldId="260"/>
            <ac:spMk id="8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466bab3bd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466bab3b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466bab3bd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466bab3b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5466bab3bd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5466bab3b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5f352a79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5f352a79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466bab3bd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466bab3b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466bab3b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466bab3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5f744a86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5f744a86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forms.gle/CUUYaQfBL8tca3nx7"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latin typeface="Comic Sans MS"/>
                <a:ea typeface="Comic Sans MS"/>
                <a:cs typeface="Comic Sans MS"/>
                <a:sym typeface="Comic Sans MS"/>
              </a:rPr>
              <a:t>High School Alcoholism and Academic Performance</a:t>
            </a:r>
            <a:endParaRPr>
              <a:latin typeface="Comic Sans MS"/>
              <a:ea typeface="Comic Sans MS"/>
              <a:cs typeface="Comic Sans MS"/>
              <a:sym typeface="Comic Sans MS"/>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BDA 2025 GrosseDaten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aphicFrame>
        <p:nvGraphicFramePr>
          <p:cNvPr id="60" name="Google Shape;60;p14"/>
          <p:cNvGraphicFramePr/>
          <p:nvPr/>
        </p:nvGraphicFramePr>
        <p:xfrm>
          <a:off x="3698300" y="2919313"/>
          <a:ext cx="3000000" cy="3000000"/>
        </p:xfrm>
        <a:graphic>
          <a:graphicData uri="http://schemas.openxmlformats.org/drawingml/2006/table">
            <a:tbl>
              <a:tblPr>
                <a:noFill/>
                <a:tableStyleId>{4B4639E1-1302-4B74-94E1-E504195BC859}</a:tableStyleId>
              </a:tblPr>
              <a:tblGrid>
                <a:gridCol w="1771650">
                  <a:extLst>
                    <a:ext uri="{9D8B030D-6E8A-4147-A177-3AD203B41FA5}">
                      <a16:colId xmlns:a16="http://schemas.microsoft.com/office/drawing/2014/main" val="20000"/>
                    </a:ext>
                  </a:extLst>
                </a:gridCol>
                <a:gridCol w="2847975">
                  <a:extLst>
                    <a:ext uri="{9D8B030D-6E8A-4147-A177-3AD203B41FA5}">
                      <a16:colId xmlns:a16="http://schemas.microsoft.com/office/drawing/2014/main" val="20001"/>
                    </a:ext>
                  </a:extLst>
                </a:gridCol>
              </a:tblGrid>
              <a:tr h="542925">
                <a:tc>
                  <a:txBody>
                    <a:bodyPr/>
                    <a:lstStyle/>
                    <a:p>
                      <a:pPr marL="0" lvl="0" indent="0" algn="l" rtl="0">
                        <a:spcBef>
                          <a:spcPts val="0"/>
                        </a:spcBef>
                        <a:spcAft>
                          <a:spcPts val="0"/>
                        </a:spcAft>
                        <a:buNone/>
                      </a:pPr>
                      <a:r>
                        <a:rPr lang="en-GB" sz="1100" b="1"/>
                        <a:t>Agricultural CO₂ Emission</a:t>
                      </a:r>
                      <a:endParaRPr sz="1100" b="1"/>
                    </a:p>
                  </a:txBody>
                  <a:tcPr marL="91425" marR="91425" marT="91425" marB="91425"/>
                </a:tc>
                <a:tc>
                  <a:txBody>
                    <a:bodyPr/>
                    <a:lstStyle/>
                    <a:p>
                      <a:pPr marL="0" lvl="0" indent="0" algn="l" rtl="0">
                        <a:spcBef>
                          <a:spcPts val="0"/>
                        </a:spcBef>
                        <a:spcAft>
                          <a:spcPts val="0"/>
                        </a:spcAft>
                        <a:buNone/>
                      </a:pPr>
                      <a:r>
                        <a:rPr lang="en-GB" sz="1100"/>
                        <a:t>– </a:t>
                      </a:r>
                      <a:r>
                        <a:rPr lang="en-GB" sz="1100" i="1"/>
                        <a:t>Climate thresholds threatening food security</a:t>
                      </a:r>
                      <a:endParaRPr sz="1100" i="1"/>
                    </a:p>
                    <a:p>
                      <a:pPr marL="0" lvl="0" indent="0" algn="l" rtl="0">
                        <a:spcBef>
                          <a:spcPts val="0"/>
                        </a:spcBef>
                        <a:spcAft>
                          <a:spcPts val="0"/>
                        </a:spcAft>
                        <a:buNone/>
                      </a:pPr>
                      <a:r>
                        <a:rPr lang="en-GB" sz="1100"/>
                        <a:t>– </a:t>
                      </a:r>
                      <a:r>
                        <a:rPr lang="en-GB" sz="1100" i="1"/>
                        <a:t>A planet stabilized from emissions collapse</a:t>
                      </a:r>
                      <a:endParaRPr sz="1100" i="1"/>
                    </a:p>
                    <a:p>
                      <a:pPr marL="0" lvl="0" indent="0" algn="l" rtl="0">
                        <a:spcBef>
                          <a:spcPts val="0"/>
                        </a:spcBef>
                        <a:spcAft>
                          <a:spcPts val="0"/>
                        </a:spcAft>
                        <a:buNone/>
                      </a:pPr>
                      <a:r>
                        <a:rPr lang="en-GB" sz="1100"/>
                        <a:t>– </a:t>
                      </a:r>
                      <a:r>
                        <a:rPr lang="en-GB" sz="1100" i="1"/>
                        <a:t>Halting environmental degradation</a:t>
                      </a:r>
                      <a:endParaRPr sz="1100" i="1"/>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61" name="Google Shape;61;p14"/>
          <p:cNvGraphicFramePr/>
          <p:nvPr/>
        </p:nvGraphicFramePr>
        <p:xfrm>
          <a:off x="809500" y="4031475"/>
          <a:ext cx="3000000" cy="3000000"/>
        </p:xfrm>
        <a:graphic>
          <a:graphicData uri="http://schemas.openxmlformats.org/drawingml/2006/table">
            <a:tbl>
              <a:tblPr>
                <a:noFill/>
                <a:tableStyleId>{4B4639E1-1302-4B74-94E1-E504195BC859}</a:tableStyleId>
              </a:tblPr>
              <a:tblGrid>
                <a:gridCol w="1409700">
                  <a:extLst>
                    <a:ext uri="{9D8B030D-6E8A-4147-A177-3AD203B41FA5}">
                      <a16:colId xmlns:a16="http://schemas.microsoft.com/office/drawing/2014/main" val="20000"/>
                    </a:ext>
                  </a:extLst>
                </a:gridCol>
                <a:gridCol w="3448050">
                  <a:extLst>
                    <a:ext uri="{9D8B030D-6E8A-4147-A177-3AD203B41FA5}">
                      <a16:colId xmlns:a16="http://schemas.microsoft.com/office/drawing/2014/main" val="20001"/>
                    </a:ext>
                  </a:extLst>
                </a:gridCol>
              </a:tblGrid>
              <a:tr h="542925">
                <a:tc>
                  <a:txBody>
                    <a:bodyPr/>
                    <a:lstStyle/>
                    <a:p>
                      <a:pPr marL="0" lvl="0" indent="0" algn="l" rtl="0">
                        <a:spcBef>
                          <a:spcPts val="0"/>
                        </a:spcBef>
                        <a:spcAft>
                          <a:spcPts val="0"/>
                        </a:spcAft>
                        <a:buNone/>
                      </a:pPr>
                      <a:r>
                        <a:rPr lang="en-GB" sz="1100" b="1"/>
                        <a:t>Student Performance</a:t>
                      </a:r>
                      <a:endParaRPr sz="1100" b="1"/>
                    </a:p>
                  </a:txBody>
                  <a:tcPr marL="91425" marR="91425" marT="91425" marB="91425"/>
                </a:tc>
                <a:tc>
                  <a:txBody>
                    <a:bodyPr/>
                    <a:lstStyle/>
                    <a:p>
                      <a:pPr marL="0" lvl="0" indent="0" algn="l" rtl="0">
                        <a:spcBef>
                          <a:spcPts val="0"/>
                        </a:spcBef>
                        <a:spcAft>
                          <a:spcPts val="0"/>
                        </a:spcAft>
                        <a:buNone/>
                      </a:pPr>
                      <a:r>
                        <a:rPr lang="en-GB" sz="1100"/>
                        <a:t>– </a:t>
                      </a:r>
                      <a:r>
                        <a:rPr lang="en-GB" sz="1100" i="1"/>
                        <a:t>Optimizing academic success through lifestyle choices</a:t>
                      </a:r>
                      <a:endParaRPr sz="1100" i="1"/>
                    </a:p>
                    <a:p>
                      <a:pPr marL="0" lvl="0" indent="0" algn="l" rtl="0">
                        <a:spcBef>
                          <a:spcPts val="0"/>
                        </a:spcBef>
                        <a:spcAft>
                          <a:spcPts val="0"/>
                        </a:spcAft>
                        <a:buNone/>
                      </a:pPr>
                      <a:r>
                        <a:rPr lang="en-GB" sz="1100"/>
                        <a:t>– </a:t>
                      </a:r>
                      <a:r>
                        <a:rPr lang="en-GB" sz="1100" i="1"/>
                        <a:t>Nurturing student potential</a:t>
                      </a:r>
                      <a:endParaRPr sz="1100" i="1"/>
                    </a:p>
                    <a:p>
                      <a:pPr marL="0" lvl="0" indent="0" algn="l" rtl="0">
                        <a:spcBef>
                          <a:spcPts val="0"/>
                        </a:spcBef>
                        <a:spcAft>
                          <a:spcPts val="0"/>
                        </a:spcAft>
                        <a:buNone/>
                      </a:pPr>
                      <a:r>
                        <a:rPr lang="en-GB" sz="1100"/>
                        <a:t>– </a:t>
                      </a:r>
                      <a:r>
                        <a:rPr lang="en-GB" sz="1100" i="1"/>
                        <a:t>Education systems failing to adapt to student needs</a:t>
                      </a:r>
                      <a:endParaRPr sz="1100" i="1"/>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62" name="Google Shape;62;p14"/>
          <p:cNvGraphicFramePr/>
          <p:nvPr/>
        </p:nvGraphicFramePr>
        <p:xfrm>
          <a:off x="4238500" y="874050"/>
          <a:ext cx="3000000" cy="3000000"/>
        </p:xfrm>
        <a:graphic>
          <a:graphicData uri="http://schemas.openxmlformats.org/drawingml/2006/table">
            <a:tbl>
              <a:tblPr>
                <a:noFill/>
                <a:tableStyleId>{4B4639E1-1302-4B74-94E1-E504195BC859}</a:tableStyleId>
              </a:tblPr>
              <a:tblGrid>
                <a:gridCol w="1438275">
                  <a:extLst>
                    <a:ext uri="{9D8B030D-6E8A-4147-A177-3AD203B41FA5}">
                      <a16:colId xmlns:a16="http://schemas.microsoft.com/office/drawing/2014/main" val="20000"/>
                    </a:ext>
                  </a:extLst>
                </a:gridCol>
                <a:gridCol w="3086100">
                  <a:extLst>
                    <a:ext uri="{9D8B030D-6E8A-4147-A177-3AD203B41FA5}">
                      <a16:colId xmlns:a16="http://schemas.microsoft.com/office/drawing/2014/main" val="20001"/>
                    </a:ext>
                  </a:extLst>
                </a:gridCol>
              </a:tblGrid>
              <a:tr h="371475">
                <a:tc>
                  <a:txBody>
                    <a:bodyPr/>
                    <a:lstStyle/>
                    <a:p>
                      <a:pPr marL="0" lvl="0" indent="0" algn="l" rtl="0">
                        <a:spcBef>
                          <a:spcPts val="0"/>
                        </a:spcBef>
                        <a:spcAft>
                          <a:spcPts val="0"/>
                        </a:spcAft>
                        <a:buNone/>
                      </a:pPr>
                      <a:r>
                        <a:rPr lang="en-GB" sz="1100" b="1"/>
                        <a:t>Tourism Employment</a:t>
                      </a:r>
                      <a:endParaRPr sz="1100" b="1"/>
                    </a:p>
                  </a:txBody>
                  <a:tcPr marL="91425" marR="91425" marT="91425" marB="91425"/>
                </a:tc>
                <a:tc>
                  <a:txBody>
                    <a:bodyPr/>
                    <a:lstStyle/>
                    <a:p>
                      <a:pPr marL="0" lvl="0" indent="0" algn="l" rtl="0">
                        <a:spcBef>
                          <a:spcPts val="0"/>
                        </a:spcBef>
                        <a:spcAft>
                          <a:spcPts val="0"/>
                        </a:spcAft>
                        <a:buNone/>
                      </a:pPr>
                      <a:r>
                        <a:rPr lang="en-GB" sz="1100"/>
                        <a:t>– </a:t>
                      </a:r>
                      <a:r>
                        <a:rPr lang="en-GB" sz="1100" i="1"/>
                        <a:t>Metrics to boost tourism and hospitality revenue</a:t>
                      </a:r>
                      <a:endParaRPr sz="1100" i="1"/>
                    </a:p>
                    <a:p>
                      <a:pPr marL="0" lvl="0" indent="0" algn="l" rtl="0">
                        <a:spcBef>
                          <a:spcPts val="0"/>
                        </a:spcBef>
                        <a:spcAft>
                          <a:spcPts val="0"/>
                        </a:spcAft>
                        <a:buNone/>
                      </a:pPr>
                      <a:r>
                        <a:rPr lang="en-GB" sz="1100"/>
                        <a:t>– </a:t>
                      </a:r>
                      <a:r>
                        <a:rPr lang="en-GB" sz="1100" i="1"/>
                        <a:t>Unlocking tourism’s economic power</a:t>
                      </a:r>
                      <a:endParaRPr sz="1100" i="1"/>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63" name="Google Shape;63;p14"/>
          <p:cNvGraphicFramePr/>
          <p:nvPr/>
        </p:nvGraphicFramePr>
        <p:xfrm>
          <a:off x="633350" y="1495050"/>
          <a:ext cx="3000000" cy="3000000"/>
        </p:xfrm>
        <a:graphic>
          <a:graphicData uri="http://schemas.openxmlformats.org/drawingml/2006/table">
            <a:tbl>
              <a:tblPr>
                <a:noFill/>
                <a:tableStyleId>{4B4639E1-1302-4B74-94E1-E504195BC859}</a:tableStyleId>
              </a:tblPr>
              <a:tblGrid>
                <a:gridCol w="1247775">
                  <a:extLst>
                    <a:ext uri="{9D8B030D-6E8A-4147-A177-3AD203B41FA5}">
                      <a16:colId xmlns:a16="http://schemas.microsoft.com/office/drawing/2014/main" val="20000"/>
                    </a:ext>
                  </a:extLst>
                </a:gridCol>
                <a:gridCol w="2800350">
                  <a:extLst>
                    <a:ext uri="{9D8B030D-6E8A-4147-A177-3AD203B41FA5}">
                      <a16:colId xmlns:a16="http://schemas.microsoft.com/office/drawing/2014/main" val="20001"/>
                    </a:ext>
                  </a:extLst>
                </a:gridCol>
              </a:tblGrid>
              <a:tr h="1199800">
                <a:tc>
                  <a:txBody>
                    <a:bodyPr/>
                    <a:lstStyle/>
                    <a:p>
                      <a:pPr marL="0" lvl="0" indent="0" algn="l" rtl="0">
                        <a:spcBef>
                          <a:spcPts val="0"/>
                        </a:spcBef>
                        <a:spcAft>
                          <a:spcPts val="0"/>
                        </a:spcAft>
                        <a:buNone/>
                      </a:pPr>
                      <a:r>
                        <a:rPr lang="en-GB" sz="1100" b="1"/>
                        <a:t>LinkedIn Positions</a:t>
                      </a:r>
                      <a:endParaRPr sz="1100" b="1"/>
                    </a:p>
                  </a:txBody>
                  <a:tcPr marL="91425" marR="91425" marT="91425" marB="91425"/>
                </a:tc>
                <a:tc>
                  <a:txBody>
                    <a:bodyPr/>
                    <a:lstStyle/>
                    <a:p>
                      <a:pPr marL="0" lvl="0" indent="0" algn="l" rtl="0">
                        <a:spcBef>
                          <a:spcPts val="0"/>
                        </a:spcBef>
                        <a:spcAft>
                          <a:spcPts val="0"/>
                        </a:spcAft>
                        <a:buNone/>
                      </a:pPr>
                      <a:r>
                        <a:rPr lang="en-GB" sz="1100"/>
                        <a:t>– </a:t>
                      </a:r>
                      <a:r>
                        <a:rPr lang="en-GB" sz="1100" i="1"/>
                        <a:t>Real-time labor market demands</a:t>
                      </a:r>
                      <a:endParaRPr sz="1100" i="1"/>
                    </a:p>
                    <a:p>
                      <a:pPr marL="0" lvl="0" indent="0" algn="l" rtl="0">
                        <a:spcBef>
                          <a:spcPts val="0"/>
                        </a:spcBef>
                        <a:spcAft>
                          <a:spcPts val="0"/>
                        </a:spcAft>
                        <a:buNone/>
                      </a:pPr>
                      <a:r>
                        <a:rPr lang="en-GB" sz="1100"/>
                        <a:t>– </a:t>
                      </a:r>
                      <a:r>
                        <a:rPr lang="en-GB" sz="1100" i="1"/>
                        <a:t>Trends in high-demand skills and industries</a:t>
                      </a:r>
                      <a:endParaRPr sz="1100" i="1"/>
                    </a:p>
                    <a:p>
                      <a:pPr marL="0" lvl="0" indent="0" algn="l" rtl="0">
                        <a:spcBef>
                          <a:spcPts val="0"/>
                        </a:spcBef>
                        <a:spcAft>
                          <a:spcPts val="0"/>
                        </a:spcAft>
                        <a:buNone/>
                      </a:pPr>
                      <a:r>
                        <a:rPr lang="en-GB" sz="1100"/>
                        <a:t>– </a:t>
                      </a:r>
                      <a:r>
                        <a:rPr lang="en-GB" sz="1100" i="1"/>
                        <a:t>A workforce aligned with tomorrow’s jobs</a:t>
                      </a:r>
                      <a:endParaRPr sz="1100" i="1"/>
                    </a:p>
                    <a:p>
                      <a:pPr marL="0" lvl="0" indent="0" algn="l" rtl="0">
                        <a:spcBef>
                          <a:spcPts val="0"/>
                        </a:spcBef>
                        <a:spcAft>
                          <a:spcPts val="0"/>
                        </a:spcAft>
                        <a:buNone/>
                      </a:pPr>
                      <a:r>
                        <a:rPr lang="en-GB" sz="1100"/>
                        <a:t>– </a:t>
                      </a:r>
                      <a:r>
                        <a:rPr lang="en-GB" sz="1100" i="1"/>
                        <a:t>Mastering labor market shifts</a:t>
                      </a:r>
                      <a:endParaRPr sz="1100" i="1"/>
                    </a:p>
                  </a:txBody>
                  <a:tcPr marL="91425" marR="91425" marT="91425" marB="91425"/>
                </a:tc>
                <a:extLst>
                  <a:ext uri="{0D108BD9-81ED-4DB2-BD59-A6C34878D82A}">
                    <a16:rowId xmlns:a16="http://schemas.microsoft.com/office/drawing/2014/main" val="10000"/>
                  </a:ext>
                </a:extLst>
              </a:tr>
            </a:tbl>
          </a:graphicData>
        </a:graphic>
      </p:graphicFrame>
      <p:sp>
        <p:nvSpPr>
          <p:cNvPr id="64" name="Google Shape;64;p14"/>
          <p:cNvSpPr txBox="1">
            <a:spLocks noGrp="1"/>
          </p:cNvSpPr>
          <p:nvPr>
            <p:ph type="title" idx="4294967295"/>
          </p:nvPr>
        </p:nvSpPr>
        <p:spPr>
          <a:xfrm>
            <a:off x="311700" y="2101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Selection for the Survey</a:t>
            </a:r>
            <a:endParaRPr/>
          </a:p>
          <a:p>
            <a:pPr marL="0" lvl="0" indent="0" algn="l" rtl="0">
              <a:spcBef>
                <a:spcPts val="0"/>
              </a:spcBef>
              <a:spcAft>
                <a:spcPts val="0"/>
              </a:spcAft>
              <a:buNone/>
            </a:pPr>
            <a:r>
              <a:rPr lang="en-GB" sz="1150" u="sng">
                <a:solidFill>
                  <a:schemeClr val="hlink"/>
                </a:solidFill>
                <a:highlight>
                  <a:srgbClr val="FFFFFF"/>
                </a:highlight>
                <a:hlinkClick r:id="rId3"/>
              </a:rPr>
              <a:t>https://forms.gle/CUUYaQfBL8tca3nx7</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ctrTitle"/>
          </p:nvPr>
        </p:nvSpPr>
        <p:spPr>
          <a:xfrm>
            <a:off x="311700" y="-223100"/>
            <a:ext cx="8520600" cy="9159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2800"/>
              <a:t>Survey </a:t>
            </a:r>
            <a:endParaRPr sz="2800"/>
          </a:p>
        </p:txBody>
      </p:sp>
      <p:pic>
        <p:nvPicPr>
          <p:cNvPr id="70" name="Google Shape;70;p15"/>
          <p:cNvPicPr preferRelativeResize="0"/>
          <p:nvPr/>
        </p:nvPicPr>
        <p:blipFill>
          <a:blip r:embed="rId3">
            <a:alphaModFix/>
          </a:blip>
          <a:stretch>
            <a:fillRect/>
          </a:stretch>
        </p:blipFill>
        <p:spPr>
          <a:xfrm>
            <a:off x="457200" y="812225"/>
            <a:ext cx="8345327" cy="4255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ctrTitle"/>
          </p:nvPr>
        </p:nvSpPr>
        <p:spPr>
          <a:xfrm>
            <a:off x="311700" y="298350"/>
            <a:ext cx="8520600" cy="7749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2800"/>
              <a:t>Evaluation</a:t>
            </a:r>
            <a:endParaRPr/>
          </a:p>
        </p:txBody>
      </p:sp>
      <p:pic>
        <p:nvPicPr>
          <p:cNvPr id="76" name="Google Shape;76;p16"/>
          <p:cNvPicPr preferRelativeResize="0"/>
          <p:nvPr/>
        </p:nvPicPr>
        <p:blipFill>
          <a:blip r:embed="rId3">
            <a:alphaModFix/>
          </a:blip>
          <a:stretch>
            <a:fillRect/>
          </a:stretch>
        </p:blipFill>
        <p:spPr>
          <a:xfrm>
            <a:off x="1600200" y="-145950"/>
            <a:ext cx="7530359" cy="4298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229500" y="12670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Dataset</a:t>
            </a:r>
            <a:endParaRPr dirty="0"/>
          </a:p>
        </p:txBody>
      </p:sp>
      <p:sp>
        <p:nvSpPr>
          <p:cNvPr id="82" name="Google Shape;82;p17"/>
          <p:cNvSpPr txBox="1">
            <a:spLocks noGrp="1"/>
          </p:cNvSpPr>
          <p:nvPr>
            <p:ph type="body" idx="1"/>
          </p:nvPr>
        </p:nvSpPr>
        <p:spPr>
          <a:xfrm>
            <a:off x="229500" y="1974500"/>
            <a:ext cx="8520600" cy="1200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https://www.kaggle.com/datasets/gabrielluizone/high-school-alcoholism-and-academic-performance</a:t>
            </a:r>
            <a:endParaRPr/>
          </a:p>
        </p:txBody>
      </p:sp>
      <p:sp>
        <p:nvSpPr>
          <p:cNvPr id="83" name="Google Shape;83;p17"/>
          <p:cNvSpPr txBox="1">
            <a:spLocks noGrp="1"/>
          </p:cNvSpPr>
          <p:nvPr>
            <p:ph type="title"/>
          </p:nvPr>
        </p:nvSpPr>
        <p:spPr>
          <a:xfrm>
            <a:off x="229500" y="30285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 source</a:t>
            </a:r>
            <a:endParaRPr/>
          </a:p>
        </p:txBody>
      </p:sp>
      <p:sp>
        <p:nvSpPr>
          <p:cNvPr id="84" name="Google Shape;84;p17"/>
          <p:cNvSpPr txBox="1">
            <a:spLocks noGrp="1"/>
          </p:cNvSpPr>
          <p:nvPr>
            <p:ph type="body" idx="1"/>
          </p:nvPr>
        </p:nvSpPr>
        <p:spPr>
          <a:xfrm>
            <a:off x="276475" y="3827050"/>
            <a:ext cx="8520600" cy="1763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550">
                <a:solidFill>
                  <a:srgbClr val="3C4043"/>
                </a:solidFill>
                <a:highlight>
                  <a:srgbClr val="FFFFFF"/>
                </a:highlight>
              </a:rPr>
              <a:t>The data was gathered by P. Cortez and A. Silva for the study “Using Data Mining to Predict High School Student Performance,” presented at the 5th Future Business Technology Conference (FUBUTEC, 2008) in Porto, Portugal.</a:t>
            </a:r>
            <a:endParaRPr sz="2300"/>
          </a:p>
        </p:txBody>
      </p:sp>
      <p:sp>
        <p:nvSpPr>
          <p:cNvPr id="85" name="Google Shape;85;p17"/>
          <p:cNvSpPr txBox="1">
            <a:spLocks noGrp="1"/>
          </p:cNvSpPr>
          <p:nvPr>
            <p:ph type="ctrTitle" idx="4294967295"/>
          </p:nvPr>
        </p:nvSpPr>
        <p:spPr>
          <a:xfrm>
            <a:off x="228600" y="-10200"/>
            <a:ext cx="8520600" cy="44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800"/>
              <a:t>Use case</a:t>
            </a:r>
            <a:endParaRPr sz="2800"/>
          </a:p>
        </p:txBody>
      </p:sp>
      <p:sp>
        <p:nvSpPr>
          <p:cNvPr id="86" name="Google Shape;86;p17"/>
          <p:cNvSpPr txBox="1">
            <a:spLocks noGrp="1"/>
          </p:cNvSpPr>
          <p:nvPr>
            <p:ph type="subTitle" idx="4294967295"/>
          </p:nvPr>
        </p:nvSpPr>
        <p:spPr>
          <a:xfrm>
            <a:off x="246975" y="530250"/>
            <a:ext cx="8520600" cy="7926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770"/>
              <a:buNone/>
            </a:pPr>
            <a:r>
              <a:rPr lang="en-GB" sz="1960"/>
              <a:t>Providing advice for high school students through data insights</a:t>
            </a:r>
            <a:endParaRPr sz="1960"/>
          </a:p>
          <a:p>
            <a:pPr marL="0" lvl="0" indent="0" algn="l" rtl="0">
              <a:lnSpc>
                <a:spcPct val="80000"/>
              </a:lnSpc>
              <a:spcBef>
                <a:spcPts val="1200"/>
              </a:spcBef>
              <a:spcAft>
                <a:spcPts val="1200"/>
              </a:spcAft>
              <a:buSzPts val="770"/>
              <a:buNone/>
            </a:pPr>
            <a:endParaRPr sz="246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Features in dataset</a:t>
            </a:r>
            <a:endParaRPr/>
          </a:p>
        </p:txBody>
      </p:sp>
      <p:sp>
        <p:nvSpPr>
          <p:cNvPr id="92" name="Google Shape;92;p18"/>
          <p:cNvSpPr txBox="1">
            <a:spLocks noGrp="1"/>
          </p:cNvSpPr>
          <p:nvPr>
            <p:ph type="body" idx="1"/>
          </p:nvPr>
        </p:nvSpPr>
        <p:spPr>
          <a:xfrm>
            <a:off x="311700" y="1152475"/>
            <a:ext cx="28614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100"/>
              </a:spcBef>
              <a:spcAft>
                <a:spcPts val="0"/>
              </a:spcAft>
              <a:buClr>
                <a:schemeClr val="dk1"/>
              </a:buClr>
              <a:buSzPts val="1100"/>
              <a:buFont typeface="Arial"/>
              <a:buNone/>
            </a:pPr>
            <a:r>
              <a:rPr lang="en-GB" sz="1300">
                <a:solidFill>
                  <a:srgbClr val="202124"/>
                </a:solidFill>
              </a:rPr>
              <a:t>school  </a:t>
            </a:r>
            <a:endParaRPr sz="1300">
              <a:solidFill>
                <a:srgbClr val="202124"/>
              </a:solidFill>
            </a:endParaRPr>
          </a:p>
          <a:p>
            <a:pPr marL="0" lvl="0" indent="0" algn="l" rtl="0">
              <a:lnSpc>
                <a:spcPct val="100000"/>
              </a:lnSpc>
              <a:spcBef>
                <a:spcPts val="100"/>
              </a:spcBef>
              <a:spcAft>
                <a:spcPts val="0"/>
              </a:spcAft>
              <a:buClr>
                <a:schemeClr val="dk1"/>
              </a:buClr>
              <a:buSzPts val="1100"/>
              <a:buFont typeface="Arial"/>
              <a:buNone/>
            </a:pPr>
            <a:r>
              <a:rPr lang="en-GB" sz="1300">
                <a:solidFill>
                  <a:srgbClr val="202124"/>
                </a:solidFill>
              </a:rPr>
              <a:t>sex  </a:t>
            </a:r>
            <a:endParaRPr sz="1300">
              <a:solidFill>
                <a:srgbClr val="202124"/>
              </a:solidFill>
            </a:endParaRPr>
          </a:p>
          <a:p>
            <a:pPr marL="0" lvl="0" indent="0" algn="l" rtl="0">
              <a:lnSpc>
                <a:spcPct val="100000"/>
              </a:lnSpc>
              <a:spcBef>
                <a:spcPts val="100"/>
              </a:spcBef>
              <a:spcAft>
                <a:spcPts val="0"/>
              </a:spcAft>
              <a:buClr>
                <a:schemeClr val="dk1"/>
              </a:buClr>
              <a:buSzPts val="1100"/>
              <a:buFont typeface="Arial"/>
              <a:buNone/>
            </a:pPr>
            <a:r>
              <a:rPr lang="en-GB" sz="1300">
                <a:solidFill>
                  <a:srgbClr val="202124"/>
                </a:solidFill>
              </a:rPr>
              <a:t>age  </a:t>
            </a:r>
            <a:endParaRPr sz="1300">
              <a:solidFill>
                <a:srgbClr val="202124"/>
              </a:solidFill>
            </a:endParaRPr>
          </a:p>
          <a:p>
            <a:pPr marL="0" lvl="0" indent="0" algn="l" rtl="0">
              <a:lnSpc>
                <a:spcPct val="100000"/>
              </a:lnSpc>
              <a:spcBef>
                <a:spcPts val="100"/>
              </a:spcBef>
              <a:spcAft>
                <a:spcPts val="0"/>
              </a:spcAft>
              <a:buClr>
                <a:schemeClr val="dk1"/>
              </a:buClr>
              <a:buSzPts val="1100"/>
              <a:buFont typeface="Arial"/>
              <a:buNone/>
            </a:pPr>
            <a:r>
              <a:rPr lang="en-GB" sz="1300">
                <a:solidFill>
                  <a:srgbClr val="202124"/>
                </a:solidFill>
              </a:rPr>
              <a:t>address  </a:t>
            </a:r>
            <a:endParaRPr sz="1300">
              <a:solidFill>
                <a:srgbClr val="202124"/>
              </a:solidFill>
            </a:endParaRPr>
          </a:p>
          <a:p>
            <a:pPr marL="0" lvl="0" indent="0" algn="l" rtl="0">
              <a:lnSpc>
                <a:spcPct val="100000"/>
              </a:lnSpc>
              <a:spcBef>
                <a:spcPts val="100"/>
              </a:spcBef>
              <a:spcAft>
                <a:spcPts val="0"/>
              </a:spcAft>
              <a:buClr>
                <a:schemeClr val="dk1"/>
              </a:buClr>
              <a:buSzPts val="1100"/>
              <a:buFont typeface="Arial"/>
              <a:buNone/>
            </a:pPr>
            <a:r>
              <a:rPr lang="en-GB" sz="1300">
                <a:solidFill>
                  <a:srgbClr val="202124"/>
                </a:solidFill>
              </a:rPr>
              <a:t>famsize  </a:t>
            </a:r>
            <a:endParaRPr sz="1300">
              <a:solidFill>
                <a:srgbClr val="202124"/>
              </a:solidFill>
            </a:endParaRPr>
          </a:p>
          <a:p>
            <a:pPr marL="0" lvl="0" indent="0" algn="l" rtl="0">
              <a:lnSpc>
                <a:spcPct val="100000"/>
              </a:lnSpc>
              <a:spcBef>
                <a:spcPts val="100"/>
              </a:spcBef>
              <a:spcAft>
                <a:spcPts val="0"/>
              </a:spcAft>
              <a:buClr>
                <a:schemeClr val="dk1"/>
              </a:buClr>
              <a:buSzPts val="1100"/>
              <a:buFont typeface="Arial"/>
              <a:buNone/>
            </a:pPr>
            <a:r>
              <a:rPr lang="en-GB" sz="1300">
                <a:solidFill>
                  <a:srgbClr val="202124"/>
                </a:solidFill>
              </a:rPr>
              <a:t>Pstatus  </a:t>
            </a:r>
            <a:endParaRPr sz="1300">
              <a:solidFill>
                <a:srgbClr val="202124"/>
              </a:solidFill>
            </a:endParaRPr>
          </a:p>
          <a:p>
            <a:pPr marL="0" lvl="0" indent="0" algn="l" rtl="0">
              <a:lnSpc>
                <a:spcPct val="100000"/>
              </a:lnSpc>
              <a:spcBef>
                <a:spcPts val="100"/>
              </a:spcBef>
              <a:spcAft>
                <a:spcPts val="0"/>
              </a:spcAft>
              <a:buClr>
                <a:schemeClr val="dk1"/>
              </a:buClr>
              <a:buSzPts val="1100"/>
              <a:buFont typeface="Arial"/>
              <a:buNone/>
            </a:pPr>
            <a:r>
              <a:rPr lang="en-GB" sz="1300">
                <a:solidFill>
                  <a:srgbClr val="202124"/>
                </a:solidFill>
              </a:rPr>
              <a:t>Medu  </a:t>
            </a:r>
            <a:endParaRPr sz="1300">
              <a:solidFill>
                <a:srgbClr val="202124"/>
              </a:solidFill>
            </a:endParaRPr>
          </a:p>
          <a:p>
            <a:pPr marL="0" lvl="0" indent="0" algn="l" rtl="0">
              <a:lnSpc>
                <a:spcPct val="100000"/>
              </a:lnSpc>
              <a:spcBef>
                <a:spcPts val="100"/>
              </a:spcBef>
              <a:spcAft>
                <a:spcPts val="0"/>
              </a:spcAft>
              <a:buClr>
                <a:schemeClr val="dk1"/>
              </a:buClr>
              <a:buSzPts val="1100"/>
              <a:buFont typeface="Arial"/>
              <a:buNone/>
            </a:pPr>
            <a:r>
              <a:rPr lang="en-GB" sz="1300">
                <a:solidFill>
                  <a:srgbClr val="202124"/>
                </a:solidFill>
              </a:rPr>
              <a:t>Fedu  </a:t>
            </a:r>
            <a:endParaRPr sz="1300">
              <a:solidFill>
                <a:srgbClr val="202124"/>
              </a:solidFill>
            </a:endParaRPr>
          </a:p>
          <a:p>
            <a:pPr marL="0" lvl="0" indent="0" algn="l" rtl="0">
              <a:lnSpc>
                <a:spcPct val="100000"/>
              </a:lnSpc>
              <a:spcBef>
                <a:spcPts val="100"/>
              </a:spcBef>
              <a:spcAft>
                <a:spcPts val="0"/>
              </a:spcAft>
              <a:buClr>
                <a:schemeClr val="dk1"/>
              </a:buClr>
              <a:buSzPts val="1100"/>
              <a:buFont typeface="Arial"/>
              <a:buNone/>
            </a:pPr>
            <a:r>
              <a:rPr lang="en-GB" sz="1300">
                <a:solidFill>
                  <a:srgbClr val="202124"/>
                </a:solidFill>
              </a:rPr>
              <a:t>Mjob  </a:t>
            </a:r>
            <a:endParaRPr sz="1300">
              <a:solidFill>
                <a:srgbClr val="202124"/>
              </a:solidFill>
            </a:endParaRPr>
          </a:p>
          <a:p>
            <a:pPr marL="0" lvl="0" indent="0" algn="l" rtl="0">
              <a:lnSpc>
                <a:spcPct val="100000"/>
              </a:lnSpc>
              <a:spcBef>
                <a:spcPts val="100"/>
              </a:spcBef>
              <a:spcAft>
                <a:spcPts val="0"/>
              </a:spcAft>
              <a:buClr>
                <a:schemeClr val="dk1"/>
              </a:buClr>
              <a:buSzPts val="1100"/>
              <a:buFont typeface="Arial"/>
              <a:buNone/>
            </a:pPr>
            <a:r>
              <a:rPr lang="en-GB" sz="1300">
                <a:solidFill>
                  <a:srgbClr val="202124"/>
                </a:solidFill>
              </a:rPr>
              <a:t>Fjob  </a:t>
            </a:r>
            <a:endParaRPr sz="1300">
              <a:solidFill>
                <a:srgbClr val="202124"/>
              </a:solidFill>
            </a:endParaRPr>
          </a:p>
          <a:p>
            <a:pPr marL="0" lvl="0" indent="0" algn="l" rtl="0">
              <a:lnSpc>
                <a:spcPct val="100000"/>
              </a:lnSpc>
              <a:spcBef>
                <a:spcPts val="100"/>
              </a:spcBef>
              <a:spcAft>
                <a:spcPts val="0"/>
              </a:spcAft>
              <a:buClr>
                <a:schemeClr val="dk1"/>
              </a:buClr>
              <a:buSzPts val="1100"/>
              <a:buFont typeface="Arial"/>
              <a:buNone/>
            </a:pPr>
            <a:r>
              <a:rPr lang="en-GB" sz="1300">
                <a:solidFill>
                  <a:srgbClr val="202124"/>
                </a:solidFill>
              </a:rPr>
              <a:t>reason  </a:t>
            </a:r>
            <a:endParaRPr sz="1300">
              <a:solidFill>
                <a:srgbClr val="202124"/>
              </a:solidFill>
            </a:endParaRPr>
          </a:p>
          <a:p>
            <a:pPr marL="0" lvl="0" indent="0" algn="l" rtl="0">
              <a:lnSpc>
                <a:spcPct val="100000"/>
              </a:lnSpc>
              <a:spcBef>
                <a:spcPts val="100"/>
              </a:spcBef>
              <a:spcAft>
                <a:spcPts val="0"/>
              </a:spcAft>
              <a:buClr>
                <a:schemeClr val="dk1"/>
              </a:buClr>
              <a:buSzPts val="1100"/>
              <a:buFont typeface="Arial"/>
              <a:buNone/>
            </a:pPr>
            <a:r>
              <a:rPr lang="en-GB" sz="1300">
                <a:solidFill>
                  <a:srgbClr val="202124"/>
                </a:solidFill>
              </a:rPr>
              <a:t>guardian  </a:t>
            </a:r>
            <a:endParaRPr sz="1300">
              <a:solidFill>
                <a:srgbClr val="202124"/>
              </a:solidFill>
            </a:endParaRPr>
          </a:p>
          <a:p>
            <a:pPr marL="0" lvl="0" indent="0" algn="l" rtl="0">
              <a:lnSpc>
                <a:spcPct val="100000"/>
              </a:lnSpc>
              <a:spcBef>
                <a:spcPts val="100"/>
              </a:spcBef>
              <a:spcAft>
                <a:spcPts val="0"/>
              </a:spcAft>
              <a:buClr>
                <a:schemeClr val="dk1"/>
              </a:buClr>
              <a:buSzPts val="1100"/>
              <a:buFont typeface="Arial"/>
              <a:buNone/>
            </a:pPr>
            <a:r>
              <a:rPr lang="en-GB" sz="1300">
                <a:solidFill>
                  <a:srgbClr val="202124"/>
                </a:solidFill>
              </a:rPr>
              <a:t>traveltime  </a:t>
            </a:r>
            <a:endParaRPr sz="1300">
              <a:solidFill>
                <a:srgbClr val="202124"/>
              </a:solidFill>
            </a:endParaRPr>
          </a:p>
          <a:p>
            <a:pPr marL="0" lvl="0" indent="0" algn="l" rtl="0">
              <a:lnSpc>
                <a:spcPct val="100000"/>
              </a:lnSpc>
              <a:spcBef>
                <a:spcPts val="100"/>
              </a:spcBef>
              <a:spcAft>
                <a:spcPts val="0"/>
              </a:spcAft>
              <a:buClr>
                <a:schemeClr val="dk1"/>
              </a:buClr>
              <a:buSzPts val="1100"/>
              <a:buFont typeface="Arial"/>
              <a:buNone/>
            </a:pPr>
            <a:r>
              <a:rPr lang="en-GB" sz="1300">
                <a:solidFill>
                  <a:srgbClr val="202124"/>
                </a:solidFill>
              </a:rPr>
              <a:t>studytime  </a:t>
            </a:r>
            <a:endParaRPr sz="1300">
              <a:solidFill>
                <a:srgbClr val="202124"/>
              </a:solidFill>
            </a:endParaRPr>
          </a:p>
          <a:p>
            <a:pPr marL="0" lvl="0" indent="0" algn="l" rtl="0">
              <a:lnSpc>
                <a:spcPct val="100000"/>
              </a:lnSpc>
              <a:spcBef>
                <a:spcPts val="100"/>
              </a:spcBef>
              <a:spcAft>
                <a:spcPts val="0"/>
              </a:spcAft>
              <a:buClr>
                <a:schemeClr val="dk1"/>
              </a:buClr>
              <a:buSzPts val="1100"/>
              <a:buFont typeface="Arial"/>
              <a:buNone/>
            </a:pPr>
            <a:r>
              <a:rPr lang="en-GB" sz="1300">
                <a:solidFill>
                  <a:srgbClr val="202124"/>
                </a:solidFill>
              </a:rPr>
              <a:t>schoolsup  </a:t>
            </a:r>
            <a:endParaRPr sz="1300">
              <a:solidFill>
                <a:srgbClr val="202124"/>
              </a:solidFill>
            </a:endParaRPr>
          </a:p>
          <a:p>
            <a:pPr marL="0" lvl="0" indent="0" algn="l" rtl="0">
              <a:lnSpc>
                <a:spcPct val="100000"/>
              </a:lnSpc>
              <a:spcBef>
                <a:spcPts val="100"/>
              </a:spcBef>
              <a:spcAft>
                <a:spcPts val="0"/>
              </a:spcAft>
              <a:buClr>
                <a:schemeClr val="dk1"/>
              </a:buClr>
              <a:buSzPts val="1100"/>
              <a:buFont typeface="Arial"/>
              <a:buNone/>
            </a:pPr>
            <a:r>
              <a:rPr lang="en-GB" sz="1300">
                <a:solidFill>
                  <a:srgbClr val="202124"/>
                </a:solidFill>
              </a:rPr>
              <a:t>famsup  </a:t>
            </a:r>
            <a:endParaRPr sz="1300">
              <a:solidFill>
                <a:srgbClr val="202124"/>
              </a:solidFill>
            </a:endParaRPr>
          </a:p>
          <a:p>
            <a:pPr marL="0" lvl="0" indent="0" algn="l" rtl="0">
              <a:lnSpc>
                <a:spcPct val="100000"/>
              </a:lnSpc>
              <a:spcBef>
                <a:spcPts val="100"/>
              </a:spcBef>
              <a:spcAft>
                <a:spcPts val="100"/>
              </a:spcAft>
              <a:buSzPts val="275"/>
              <a:buNone/>
            </a:pPr>
            <a:endParaRPr sz="1300">
              <a:solidFill>
                <a:srgbClr val="202124"/>
              </a:solidFill>
            </a:endParaRPr>
          </a:p>
        </p:txBody>
      </p:sp>
      <p:sp>
        <p:nvSpPr>
          <p:cNvPr id="93" name="Google Shape;93;p18"/>
          <p:cNvSpPr txBox="1">
            <a:spLocks noGrp="1"/>
          </p:cNvSpPr>
          <p:nvPr>
            <p:ph type="body" idx="1"/>
          </p:nvPr>
        </p:nvSpPr>
        <p:spPr>
          <a:xfrm>
            <a:off x="4572000" y="1152475"/>
            <a:ext cx="28614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100"/>
              </a:spcBef>
              <a:spcAft>
                <a:spcPts val="0"/>
              </a:spcAft>
              <a:buSzPts val="1100"/>
              <a:buNone/>
            </a:pPr>
            <a:endParaRPr sz="1300">
              <a:solidFill>
                <a:srgbClr val="202124"/>
              </a:solidFill>
            </a:endParaRPr>
          </a:p>
          <a:p>
            <a:pPr marL="0" lvl="0" indent="0" algn="l" rtl="0">
              <a:lnSpc>
                <a:spcPct val="100000"/>
              </a:lnSpc>
              <a:spcBef>
                <a:spcPts val="100"/>
              </a:spcBef>
              <a:spcAft>
                <a:spcPts val="0"/>
              </a:spcAft>
              <a:buSzPts val="1100"/>
              <a:buNone/>
            </a:pPr>
            <a:r>
              <a:rPr lang="en-GB" sz="1300">
                <a:solidFill>
                  <a:srgbClr val="202124"/>
                </a:solidFill>
              </a:rPr>
              <a:t>paid  </a:t>
            </a:r>
            <a:endParaRPr sz="1300">
              <a:solidFill>
                <a:srgbClr val="202124"/>
              </a:solidFill>
            </a:endParaRPr>
          </a:p>
          <a:p>
            <a:pPr marL="0" lvl="0" indent="0" algn="l" rtl="0">
              <a:lnSpc>
                <a:spcPct val="100000"/>
              </a:lnSpc>
              <a:spcBef>
                <a:spcPts val="100"/>
              </a:spcBef>
              <a:spcAft>
                <a:spcPts val="0"/>
              </a:spcAft>
              <a:buSzPts val="1100"/>
              <a:buNone/>
            </a:pPr>
            <a:r>
              <a:rPr lang="en-GB" sz="1300">
                <a:solidFill>
                  <a:srgbClr val="202124"/>
                </a:solidFill>
              </a:rPr>
              <a:t>activities  </a:t>
            </a:r>
            <a:endParaRPr sz="1300">
              <a:solidFill>
                <a:srgbClr val="202124"/>
              </a:solidFill>
            </a:endParaRPr>
          </a:p>
          <a:p>
            <a:pPr marL="0" lvl="0" indent="0" algn="l" rtl="0">
              <a:lnSpc>
                <a:spcPct val="100000"/>
              </a:lnSpc>
              <a:spcBef>
                <a:spcPts val="100"/>
              </a:spcBef>
              <a:spcAft>
                <a:spcPts val="0"/>
              </a:spcAft>
              <a:buSzPts val="1100"/>
              <a:buNone/>
            </a:pPr>
            <a:r>
              <a:rPr lang="en-GB" sz="1300">
                <a:solidFill>
                  <a:srgbClr val="202124"/>
                </a:solidFill>
              </a:rPr>
              <a:t>nursery  </a:t>
            </a:r>
            <a:endParaRPr sz="1300">
              <a:solidFill>
                <a:srgbClr val="202124"/>
              </a:solidFill>
            </a:endParaRPr>
          </a:p>
          <a:p>
            <a:pPr marL="0" lvl="0" indent="0" algn="l" rtl="0">
              <a:lnSpc>
                <a:spcPct val="100000"/>
              </a:lnSpc>
              <a:spcBef>
                <a:spcPts val="100"/>
              </a:spcBef>
              <a:spcAft>
                <a:spcPts val="0"/>
              </a:spcAft>
              <a:buSzPts val="1100"/>
              <a:buNone/>
            </a:pPr>
            <a:r>
              <a:rPr lang="en-GB" sz="1300">
                <a:solidFill>
                  <a:srgbClr val="202124"/>
                </a:solidFill>
              </a:rPr>
              <a:t>higher  </a:t>
            </a:r>
            <a:endParaRPr sz="1300">
              <a:solidFill>
                <a:srgbClr val="202124"/>
              </a:solidFill>
            </a:endParaRPr>
          </a:p>
          <a:p>
            <a:pPr marL="0" lvl="0" indent="0" algn="l" rtl="0">
              <a:lnSpc>
                <a:spcPct val="100000"/>
              </a:lnSpc>
              <a:spcBef>
                <a:spcPts val="100"/>
              </a:spcBef>
              <a:spcAft>
                <a:spcPts val="0"/>
              </a:spcAft>
              <a:buSzPts val="1100"/>
              <a:buNone/>
            </a:pPr>
            <a:r>
              <a:rPr lang="en-GB" sz="1300">
                <a:solidFill>
                  <a:srgbClr val="202124"/>
                </a:solidFill>
              </a:rPr>
              <a:t>internet  </a:t>
            </a:r>
            <a:endParaRPr sz="1300">
              <a:solidFill>
                <a:srgbClr val="202124"/>
              </a:solidFill>
            </a:endParaRPr>
          </a:p>
          <a:p>
            <a:pPr marL="0" lvl="0" indent="0" algn="l" rtl="0">
              <a:lnSpc>
                <a:spcPct val="100000"/>
              </a:lnSpc>
              <a:spcBef>
                <a:spcPts val="100"/>
              </a:spcBef>
              <a:spcAft>
                <a:spcPts val="0"/>
              </a:spcAft>
              <a:buSzPts val="1100"/>
              <a:buNone/>
            </a:pPr>
            <a:r>
              <a:rPr lang="en-GB" sz="1300">
                <a:solidFill>
                  <a:srgbClr val="202124"/>
                </a:solidFill>
              </a:rPr>
              <a:t>romantic  </a:t>
            </a:r>
            <a:endParaRPr sz="1300">
              <a:solidFill>
                <a:srgbClr val="202124"/>
              </a:solidFill>
            </a:endParaRPr>
          </a:p>
          <a:p>
            <a:pPr marL="0" lvl="0" indent="0" algn="l" rtl="0">
              <a:lnSpc>
                <a:spcPct val="100000"/>
              </a:lnSpc>
              <a:spcBef>
                <a:spcPts val="100"/>
              </a:spcBef>
              <a:spcAft>
                <a:spcPts val="0"/>
              </a:spcAft>
              <a:buSzPts val="1100"/>
              <a:buNone/>
            </a:pPr>
            <a:r>
              <a:rPr lang="en-GB" sz="1300">
                <a:solidFill>
                  <a:srgbClr val="202124"/>
                </a:solidFill>
              </a:rPr>
              <a:t>famrel  </a:t>
            </a:r>
            <a:endParaRPr sz="1300">
              <a:solidFill>
                <a:srgbClr val="202124"/>
              </a:solidFill>
            </a:endParaRPr>
          </a:p>
          <a:p>
            <a:pPr marL="0" lvl="0" indent="0" algn="l" rtl="0">
              <a:lnSpc>
                <a:spcPct val="100000"/>
              </a:lnSpc>
              <a:spcBef>
                <a:spcPts val="100"/>
              </a:spcBef>
              <a:spcAft>
                <a:spcPts val="0"/>
              </a:spcAft>
              <a:buSzPts val="1100"/>
              <a:buNone/>
            </a:pPr>
            <a:r>
              <a:rPr lang="en-GB" sz="1300">
                <a:solidFill>
                  <a:srgbClr val="202124"/>
                </a:solidFill>
              </a:rPr>
              <a:t>freetime  </a:t>
            </a:r>
            <a:endParaRPr sz="1300">
              <a:solidFill>
                <a:srgbClr val="202124"/>
              </a:solidFill>
            </a:endParaRPr>
          </a:p>
          <a:p>
            <a:pPr marL="0" lvl="0" indent="0" algn="l" rtl="0">
              <a:lnSpc>
                <a:spcPct val="100000"/>
              </a:lnSpc>
              <a:spcBef>
                <a:spcPts val="100"/>
              </a:spcBef>
              <a:spcAft>
                <a:spcPts val="0"/>
              </a:spcAft>
              <a:buSzPts val="1100"/>
              <a:buNone/>
            </a:pPr>
            <a:r>
              <a:rPr lang="en-GB" sz="1300">
                <a:solidFill>
                  <a:srgbClr val="202124"/>
                </a:solidFill>
              </a:rPr>
              <a:t>goout  </a:t>
            </a:r>
            <a:endParaRPr sz="1300">
              <a:solidFill>
                <a:srgbClr val="202124"/>
              </a:solidFill>
            </a:endParaRPr>
          </a:p>
          <a:p>
            <a:pPr marL="0" lvl="0" indent="0" algn="l" rtl="0">
              <a:lnSpc>
                <a:spcPct val="100000"/>
              </a:lnSpc>
              <a:spcBef>
                <a:spcPts val="100"/>
              </a:spcBef>
              <a:spcAft>
                <a:spcPts val="0"/>
              </a:spcAft>
              <a:buSzPts val="1100"/>
              <a:buNone/>
            </a:pPr>
            <a:r>
              <a:rPr lang="en-GB" sz="1300">
                <a:solidFill>
                  <a:srgbClr val="202124"/>
                </a:solidFill>
              </a:rPr>
              <a:t>Dalc  </a:t>
            </a:r>
            <a:endParaRPr sz="1300">
              <a:solidFill>
                <a:srgbClr val="202124"/>
              </a:solidFill>
            </a:endParaRPr>
          </a:p>
          <a:p>
            <a:pPr marL="0" lvl="0" indent="0" algn="l" rtl="0">
              <a:lnSpc>
                <a:spcPct val="100000"/>
              </a:lnSpc>
              <a:spcBef>
                <a:spcPts val="100"/>
              </a:spcBef>
              <a:spcAft>
                <a:spcPts val="0"/>
              </a:spcAft>
              <a:buSzPts val="1100"/>
              <a:buNone/>
            </a:pPr>
            <a:r>
              <a:rPr lang="en-GB" sz="1300">
                <a:solidFill>
                  <a:srgbClr val="202124"/>
                </a:solidFill>
              </a:rPr>
              <a:t>Walc  </a:t>
            </a:r>
            <a:endParaRPr sz="1300">
              <a:solidFill>
                <a:srgbClr val="202124"/>
              </a:solidFill>
            </a:endParaRPr>
          </a:p>
          <a:p>
            <a:pPr marL="0" lvl="0" indent="0" algn="l" rtl="0">
              <a:lnSpc>
                <a:spcPct val="100000"/>
              </a:lnSpc>
              <a:spcBef>
                <a:spcPts val="100"/>
              </a:spcBef>
              <a:spcAft>
                <a:spcPts val="0"/>
              </a:spcAft>
              <a:buSzPts val="1100"/>
              <a:buNone/>
            </a:pPr>
            <a:r>
              <a:rPr lang="en-GB" sz="1300">
                <a:solidFill>
                  <a:srgbClr val="202124"/>
                </a:solidFill>
              </a:rPr>
              <a:t>health  </a:t>
            </a:r>
            <a:endParaRPr sz="1300">
              <a:solidFill>
                <a:srgbClr val="202124"/>
              </a:solidFill>
            </a:endParaRPr>
          </a:p>
          <a:p>
            <a:pPr marL="0" lvl="0" indent="0" algn="l" rtl="0">
              <a:lnSpc>
                <a:spcPct val="100000"/>
              </a:lnSpc>
              <a:spcBef>
                <a:spcPts val="100"/>
              </a:spcBef>
              <a:spcAft>
                <a:spcPts val="0"/>
              </a:spcAft>
              <a:buSzPts val="1100"/>
              <a:buNone/>
            </a:pPr>
            <a:r>
              <a:rPr lang="en-GB" sz="1300">
                <a:solidFill>
                  <a:srgbClr val="202124"/>
                </a:solidFill>
              </a:rPr>
              <a:t>absences  </a:t>
            </a:r>
            <a:endParaRPr sz="1300">
              <a:solidFill>
                <a:srgbClr val="202124"/>
              </a:solidFill>
            </a:endParaRPr>
          </a:p>
          <a:p>
            <a:pPr marL="0" lvl="0" indent="0" algn="l" rtl="0">
              <a:lnSpc>
                <a:spcPct val="100000"/>
              </a:lnSpc>
              <a:spcBef>
                <a:spcPts val="100"/>
              </a:spcBef>
              <a:spcAft>
                <a:spcPts val="0"/>
              </a:spcAft>
              <a:buSzPts val="1100"/>
              <a:buNone/>
            </a:pPr>
            <a:r>
              <a:rPr lang="en-GB" sz="1300">
                <a:solidFill>
                  <a:srgbClr val="202124"/>
                </a:solidFill>
              </a:rPr>
              <a:t>G1  </a:t>
            </a:r>
            <a:endParaRPr sz="1300">
              <a:solidFill>
                <a:srgbClr val="202124"/>
              </a:solidFill>
            </a:endParaRPr>
          </a:p>
          <a:p>
            <a:pPr marL="0" lvl="0" indent="0" algn="l" rtl="0">
              <a:lnSpc>
                <a:spcPct val="100000"/>
              </a:lnSpc>
              <a:spcBef>
                <a:spcPts val="100"/>
              </a:spcBef>
              <a:spcAft>
                <a:spcPts val="0"/>
              </a:spcAft>
              <a:buSzPts val="1100"/>
              <a:buNone/>
            </a:pPr>
            <a:r>
              <a:rPr lang="en-GB" sz="1300">
                <a:solidFill>
                  <a:srgbClr val="202124"/>
                </a:solidFill>
              </a:rPr>
              <a:t>G2 </a:t>
            </a:r>
            <a:endParaRPr sz="1300">
              <a:solidFill>
                <a:srgbClr val="202124"/>
              </a:solidFill>
            </a:endParaRPr>
          </a:p>
          <a:p>
            <a:pPr marL="0" lvl="0" indent="0" algn="l" rtl="0">
              <a:lnSpc>
                <a:spcPct val="100000"/>
              </a:lnSpc>
              <a:spcBef>
                <a:spcPts val="100"/>
              </a:spcBef>
              <a:spcAft>
                <a:spcPts val="100"/>
              </a:spcAft>
              <a:buSzPts val="275"/>
              <a:buNone/>
            </a:pPr>
            <a:endParaRPr sz="1300">
              <a:solidFill>
                <a:srgbClr val="20212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ctrTitle"/>
          </p:nvPr>
        </p:nvSpPr>
        <p:spPr>
          <a:xfrm>
            <a:off x="170775" y="78700"/>
            <a:ext cx="8520600" cy="792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2800"/>
              <a:t>Tools and AI methods</a:t>
            </a:r>
            <a:endParaRPr sz="2800"/>
          </a:p>
        </p:txBody>
      </p:sp>
      <p:sp>
        <p:nvSpPr>
          <p:cNvPr id="99" name="Google Shape;99;p19"/>
          <p:cNvSpPr txBox="1">
            <a:spLocks noGrp="1"/>
          </p:cNvSpPr>
          <p:nvPr>
            <p:ph type="subTitle" idx="1"/>
          </p:nvPr>
        </p:nvSpPr>
        <p:spPr>
          <a:xfrm>
            <a:off x="264725" y="1242850"/>
            <a:ext cx="8520600" cy="35532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605"/>
              <a:buNone/>
            </a:pPr>
            <a:r>
              <a:rPr lang="en-GB" sz="1740"/>
              <a:t>We will explore machine learning techniques such as SVM, clustering, linear regression, and deep learning.</a:t>
            </a:r>
            <a:endParaRPr sz="1740"/>
          </a:p>
          <a:p>
            <a:pPr marL="0" lvl="0" indent="0" algn="l" rtl="0">
              <a:lnSpc>
                <a:spcPct val="80000"/>
              </a:lnSpc>
              <a:spcBef>
                <a:spcPts val="0"/>
              </a:spcBef>
              <a:spcAft>
                <a:spcPts val="0"/>
              </a:spcAft>
              <a:buSzPts val="605"/>
              <a:buNone/>
            </a:pPr>
            <a:endParaRPr sz="1740"/>
          </a:p>
          <a:p>
            <a:pPr marL="0" lvl="0" indent="0" algn="l" rtl="0">
              <a:lnSpc>
                <a:spcPct val="80000"/>
              </a:lnSpc>
              <a:spcBef>
                <a:spcPts val="0"/>
              </a:spcBef>
              <a:spcAft>
                <a:spcPts val="0"/>
              </a:spcAft>
              <a:buSzPts val="605"/>
              <a:buNone/>
            </a:pPr>
            <a:r>
              <a:rPr lang="en-GB" sz="1740"/>
              <a:t>Examples:</a:t>
            </a:r>
            <a:endParaRPr sz="1740"/>
          </a:p>
          <a:p>
            <a:pPr marL="0" lvl="0" indent="0" algn="l" rtl="0">
              <a:lnSpc>
                <a:spcPct val="80000"/>
              </a:lnSpc>
              <a:spcBef>
                <a:spcPts val="0"/>
              </a:spcBef>
              <a:spcAft>
                <a:spcPts val="0"/>
              </a:spcAft>
              <a:buSzPts val="605"/>
              <a:buNone/>
            </a:pPr>
            <a:endParaRPr sz="1740"/>
          </a:p>
          <a:p>
            <a:pPr marL="0" lvl="0" indent="0" algn="l" rtl="0">
              <a:lnSpc>
                <a:spcPct val="80000"/>
              </a:lnSpc>
              <a:spcBef>
                <a:spcPts val="0"/>
              </a:spcBef>
              <a:spcAft>
                <a:spcPts val="0"/>
              </a:spcAft>
              <a:buSzPts val="605"/>
              <a:buNone/>
            </a:pPr>
            <a:r>
              <a:rPr lang="en-GB" sz="1740"/>
              <a:t>Predict Final Grades: Regression</a:t>
            </a:r>
            <a:endParaRPr sz="1740"/>
          </a:p>
          <a:p>
            <a:pPr marL="0" lvl="0" indent="0" algn="l" rtl="0">
              <a:lnSpc>
                <a:spcPct val="80000"/>
              </a:lnSpc>
              <a:spcBef>
                <a:spcPts val="0"/>
              </a:spcBef>
              <a:spcAft>
                <a:spcPts val="0"/>
              </a:spcAft>
              <a:buSzPts val="605"/>
              <a:buNone/>
            </a:pPr>
            <a:r>
              <a:rPr lang="en-GB" sz="1740"/>
              <a:t>Classify Academic Risk: SVM</a:t>
            </a:r>
            <a:endParaRPr sz="1740"/>
          </a:p>
          <a:p>
            <a:pPr marL="0" lvl="0" indent="0" algn="l" rtl="0">
              <a:lnSpc>
                <a:spcPct val="80000"/>
              </a:lnSpc>
              <a:spcBef>
                <a:spcPts val="0"/>
              </a:spcBef>
              <a:spcAft>
                <a:spcPts val="0"/>
              </a:spcAft>
              <a:buSzPts val="605"/>
              <a:buNone/>
            </a:pPr>
            <a:r>
              <a:rPr lang="en-GB" sz="1740"/>
              <a:t>Cluster Student Profiles: Clustering</a:t>
            </a:r>
            <a:endParaRPr sz="1740"/>
          </a:p>
          <a:p>
            <a:pPr marL="0" lvl="0" indent="0" algn="l" rtl="0">
              <a:lnSpc>
                <a:spcPct val="80000"/>
              </a:lnSpc>
              <a:spcBef>
                <a:spcPts val="0"/>
              </a:spcBef>
              <a:spcAft>
                <a:spcPts val="0"/>
              </a:spcAft>
              <a:buSzPts val="605"/>
              <a:buNone/>
            </a:pPr>
            <a:r>
              <a:rPr lang="en-GB" sz="1740"/>
              <a:t>Explore Feature Relationships: Correlation</a:t>
            </a:r>
            <a:endParaRPr sz="1740"/>
          </a:p>
          <a:p>
            <a:pPr marL="0" lvl="0" indent="0" algn="l" rtl="0">
              <a:lnSpc>
                <a:spcPct val="80000"/>
              </a:lnSpc>
              <a:spcBef>
                <a:spcPts val="0"/>
              </a:spcBef>
              <a:spcAft>
                <a:spcPts val="0"/>
              </a:spcAft>
              <a:buSzPts val="605"/>
              <a:buNone/>
            </a:pPr>
            <a:endParaRPr sz="1740"/>
          </a:p>
          <a:p>
            <a:pPr marL="0" lvl="0" indent="0" algn="l" rtl="0">
              <a:lnSpc>
                <a:spcPct val="80000"/>
              </a:lnSpc>
              <a:spcBef>
                <a:spcPts val="0"/>
              </a:spcBef>
              <a:spcAft>
                <a:spcPts val="0"/>
              </a:spcAft>
              <a:buSzPts val="605"/>
              <a:buNone/>
            </a:pPr>
            <a:endParaRPr sz="1740"/>
          </a:p>
          <a:p>
            <a:pPr marL="0" lvl="0" indent="0" algn="l" rtl="0">
              <a:lnSpc>
                <a:spcPct val="80000"/>
              </a:lnSpc>
              <a:spcBef>
                <a:spcPts val="0"/>
              </a:spcBef>
              <a:spcAft>
                <a:spcPts val="0"/>
              </a:spcAft>
              <a:buSzPts val="605"/>
              <a:buNone/>
            </a:pPr>
            <a:endParaRPr sz="1740"/>
          </a:p>
          <a:p>
            <a:pPr marL="0" lvl="0" indent="0" algn="l" rtl="0">
              <a:lnSpc>
                <a:spcPct val="80000"/>
              </a:lnSpc>
              <a:spcBef>
                <a:spcPts val="0"/>
              </a:spcBef>
              <a:spcAft>
                <a:spcPts val="0"/>
              </a:spcAft>
              <a:buSzPts val="605"/>
              <a:buNone/>
            </a:pPr>
            <a:r>
              <a:rPr lang="en-GB" sz="1740"/>
              <a:t>Using Python in Jupyter Notebooks, integrated with GitHub—and adapt our approach based on ChatGPT’s suggestions.</a:t>
            </a:r>
            <a:endParaRPr sz="174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0" title="Add the first step using an oval like this.png"/>
          <p:cNvPicPr preferRelativeResize="0"/>
          <p:nvPr/>
        </p:nvPicPr>
        <p:blipFill rotWithShape="1">
          <a:blip r:embed="rId3">
            <a:alphaModFix/>
          </a:blip>
          <a:srcRect l="-1708" t="-1576" b="-132"/>
          <a:stretch/>
        </p:blipFill>
        <p:spPr>
          <a:xfrm>
            <a:off x="4912325" y="43600"/>
            <a:ext cx="4130149" cy="4926351"/>
          </a:xfrm>
          <a:prstGeom prst="rect">
            <a:avLst/>
          </a:prstGeom>
          <a:noFill/>
          <a:ln>
            <a:noFill/>
          </a:ln>
        </p:spPr>
      </p:pic>
      <p:sp>
        <p:nvSpPr>
          <p:cNvPr id="105" name="Google Shape;105;p20"/>
          <p:cNvSpPr txBox="1">
            <a:spLocks noGrp="1"/>
          </p:cNvSpPr>
          <p:nvPr>
            <p:ph type="title"/>
          </p:nvPr>
        </p:nvSpPr>
        <p:spPr>
          <a:xfrm>
            <a:off x="142225" y="43600"/>
            <a:ext cx="331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820"/>
              <a:t>Action Plan</a:t>
            </a:r>
            <a:endParaRPr sz="2820"/>
          </a:p>
        </p:txBody>
      </p:sp>
      <p:graphicFrame>
        <p:nvGraphicFramePr>
          <p:cNvPr id="106" name="Google Shape;106;p20"/>
          <p:cNvGraphicFramePr/>
          <p:nvPr/>
        </p:nvGraphicFramePr>
        <p:xfrm>
          <a:off x="372900" y="1273300"/>
          <a:ext cx="3000000" cy="3000000"/>
        </p:xfrm>
        <a:graphic>
          <a:graphicData uri="http://schemas.openxmlformats.org/drawingml/2006/table">
            <a:tbl>
              <a:tblPr>
                <a:noFill/>
                <a:tableStyleId>{482CF4AB-6C63-42BA-A993-DD4F1ABB127B}</a:tableStyleId>
              </a:tblPr>
              <a:tblGrid>
                <a:gridCol w="1584600">
                  <a:extLst>
                    <a:ext uri="{9D8B030D-6E8A-4147-A177-3AD203B41FA5}">
                      <a16:colId xmlns:a16="http://schemas.microsoft.com/office/drawing/2014/main" val="20000"/>
                    </a:ext>
                  </a:extLst>
                </a:gridCol>
                <a:gridCol w="1759825">
                  <a:extLst>
                    <a:ext uri="{9D8B030D-6E8A-4147-A177-3AD203B41FA5}">
                      <a16:colId xmlns:a16="http://schemas.microsoft.com/office/drawing/2014/main" val="20001"/>
                    </a:ext>
                  </a:extLst>
                </a:gridCol>
                <a:gridCol w="854675">
                  <a:extLst>
                    <a:ext uri="{9D8B030D-6E8A-4147-A177-3AD203B41FA5}">
                      <a16:colId xmlns:a16="http://schemas.microsoft.com/office/drawing/2014/main" val="20002"/>
                    </a:ext>
                  </a:extLst>
                </a:gridCol>
              </a:tblGrid>
              <a:tr h="345500">
                <a:tc>
                  <a:txBody>
                    <a:bodyPr/>
                    <a:lstStyle/>
                    <a:p>
                      <a:pPr marL="0" lvl="0" indent="0" algn="ctr" rtl="0">
                        <a:lnSpc>
                          <a:spcPct val="140000"/>
                        </a:lnSpc>
                        <a:spcBef>
                          <a:spcPts val="5000"/>
                        </a:spcBef>
                        <a:spcAft>
                          <a:spcPts val="5000"/>
                        </a:spcAft>
                        <a:buNone/>
                      </a:pPr>
                      <a:endParaRPr sz="800"/>
                    </a:p>
                  </a:txBody>
                  <a:tcPr marL="91425" marR="91425" marT="91425" marB="91425">
                    <a:lnL w="9525" cap="flat" cmpd="sng">
                      <a:solidFill>
                        <a:srgbClr val="999999">
                          <a:alpha val="0"/>
                        </a:srgbClr>
                      </a:solidFill>
                      <a:prstDash val="solid"/>
                      <a:round/>
                      <a:headEnd type="none" w="sm" len="sm"/>
                      <a:tailEnd type="none" w="sm" len="sm"/>
                    </a:lnL>
                    <a:lnR w="9525" cap="flat" cmpd="sng">
                      <a:solidFill>
                        <a:srgbClr val="999999">
                          <a:alpha val="0"/>
                        </a:srgbClr>
                      </a:solidFill>
                      <a:prstDash val="solid"/>
                      <a:round/>
                      <a:headEnd type="none" w="sm" len="sm"/>
                      <a:tailEnd type="none" w="sm" len="sm"/>
                    </a:lnR>
                    <a:lnT w="9525" cap="flat" cmpd="sng">
                      <a:solidFill>
                        <a:srgbClr val="999999">
                          <a:alpha val="0"/>
                        </a:srgbClr>
                      </a:solidFill>
                      <a:prstDash val="solid"/>
                      <a:round/>
                      <a:headEnd type="none" w="sm" len="sm"/>
                      <a:tailEnd type="none" w="sm" len="sm"/>
                    </a:lnT>
                    <a:lnB w="9525" cap="flat" cmpd="sng">
                      <a:solidFill>
                        <a:srgbClr val="B7B7B7">
                          <a:alpha val="0"/>
                        </a:srgbClr>
                      </a:solidFill>
                      <a:prstDash val="solid"/>
                      <a:round/>
                      <a:headEnd type="none" w="sm" len="sm"/>
                      <a:tailEnd type="none" w="sm" len="sm"/>
                    </a:lnB>
                  </a:tcPr>
                </a:tc>
                <a:tc>
                  <a:txBody>
                    <a:bodyPr/>
                    <a:lstStyle/>
                    <a:p>
                      <a:pPr marL="0" lvl="0" indent="0" algn="ctr" rtl="0">
                        <a:lnSpc>
                          <a:spcPct val="140000"/>
                        </a:lnSpc>
                        <a:spcBef>
                          <a:spcPts val="7100"/>
                        </a:spcBef>
                        <a:spcAft>
                          <a:spcPts val="7100"/>
                        </a:spcAft>
                        <a:buNone/>
                      </a:pPr>
                      <a:r>
                        <a:rPr lang="en-GB" sz="800" b="1">
                          <a:solidFill>
                            <a:srgbClr val="FFFFFF"/>
                          </a:solidFill>
                        </a:rPr>
                        <a:t>Specifics</a:t>
                      </a:r>
                      <a:endParaRPr sz="800" b="1">
                        <a:solidFill>
                          <a:srgbClr val="FFFFFF"/>
                        </a:solidFill>
                      </a:endParaRPr>
                    </a:p>
                  </a:txBody>
                  <a:tcPr marL="91425" marR="91425" marT="91425" marB="91425">
                    <a:lnL w="9525" cap="flat" cmpd="sng">
                      <a:solidFill>
                        <a:srgbClr val="999999">
                          <a:alpha val="0"/>
                        </a:srgbClr>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93C47D"/>
                    </a:solidFill>
                  </a:tcPr>
                </a:tc>
                <a:tc>
                  <a:txBody>
                    <a:bodyPr/>
                    <a:lstStyle/>
                    <a:p>
                      <a:pPr marL="0" lvl="0" indent="0" algn="ctr" rtl="0">
                        <a:lnSpc>
                          <a:spcPct val="140000"/>
                        </a:lnSpc>
                        <a:spcBef>
                          <a:spcPts val="7100"/>
                        </a:spcBef>
                        <a:spcAft>
                          <a:spcPts val="7100"/>
                        </a:spcAft>
                        <a:buNone/>
                      </a:pPr>
                      <a:r>
                        <a:rPr lang="en-GB" sz="800" b="1">
                          <a:solidFill>
                            <a:srgbClr val="FFFFFF"/>
                          </a:solidFill>
                        </a:rPr>
                        <a:t>Who</a:t>
                      </a:r>
                      <a:endParaRPr sz="800"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D966"/>
                    </a:solidFill>
                  </a:tcPr>
                </a:tc>
                <a:extLst>
                  <a:ext uri="{0D108BD9-81ED-4DB2-BD59-A6C34878D82A}">
                    <a16:rowId xmlns:a16="http://schemas.microsoft.com/office/drawing/2014/main" val="10000"/>
                  </a:ext>
                </a:extLst>
              </a:tr>
              <a:tr h="361575">
                <a:tc>
                  <a:txBody>
                    <a:bodyPr/>
                    <a:lstStyle/>
                    <a:p>
                      <a:pPr marL="0" lvl="0" indent="0" algn="ctr" rtl="0">
                        <a:lnSpc>
                          <a:spcPct val="140000"/>
                        </a:lnSpc>
                        <a:spcBef>
                          <a:spcPts val="5000"/>
                        </a:spcBef>
                        <a:spcAft>
                          <a:spcPts val="5000"/>
                        </a:spcAft>
                        <a:buNone/>
                      </a:pPr>
                      <a:r>
                        <a:rPr lang="en-GB" sz="800"/>
                        <a:t>Collecting Datasets</a:t>
                      </a:r>
                      <a:endParaRPr sz="800"/>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alpha val="0"/>
                        </a:srgbClr>
                      </a:solidFill>
                      <a:prstDash val="solid"/>
                      <a:round/>
                      <a:headEnd type="none" w="sm" len="sm"/>
                      <a:tailEnd type="none" w="sm" len="sm"/>
                    </a:lnT>
                    <a:lnB w="9525" cap="flat" cmpd="sng">
                      <a:solidFill>
                        <a:srgbClr val="B7B7B7"/>
                      </a:solidFill>
                      <a:prstDash val="solid"/>
                      <a:round/>
                      <a:headEnd type="none" w="sm" len="sm"/>
                      <a:tailEnd type="none" w="sm" len="sm"/>
                    </a:lnB>
                    <a:solidFill>
                      <a:srgbClr val="CFE2F3"/>
                    </a:solidFill>
                  </a:tcPr>
                </a:tc>
                <a:tc>
                  <a:txBody>
                    <a:bodyPr/>
                    <a:lstStyle/>
                    <a:p>
                      <a:pPr marL="0" lvl="0" indent="0" algn="ctr" rtl="0">
                        <a:lnSpc>
                          <a:spcPct val="140000"/>
                        </a:lnSpc>
                        <a:spcBef>
                          <a:spcPts val="5000"/>
                        </a:spcBef>
                        <a:spcAft>
                          <a:spcPts val="5000"/>
                        </a:spcAft>
                        <a:buNone/>
                      </a:pPr>
                      <a:r>
                        <a:rPr lang="en-GB" sz="800"/>
                        <a:t>3-5 datasets to choose from</a:t>
                      </a:r>
                      <a:endParaRPr sz="800"/>
                    </a:p>
                  </a:txBody>
                  <a:tcPr marL="91425" marR="91425" marT="91425" marB="91425">
                    <a:lnL w="9525" cap="flat" cmpd="sng">
                      <a:solidFill>
                        <a:srgbClr val="B7B7B7"/>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AD3"/>
                    </a:solidFill>
                  </a:tcPr>
                </a:tc>
                <a:tc>
                  <a:txBody>
                    <a:bodyPr/>
                    <a:lstStyle/>
                    <a:p>
                      <a:pPr marL="0" lvl="0" indent="0" algn="ctr" rtl="0">
                        <a:lnSpc>
                          <a:spcPct val="140000"/>
                        </a:lnSpc>
                        <a:spcBef>
                          <a:spcPts val="5000"/>
                        </a:spcBef>
                        <a:spcAft>
                          <a:spcPts val="5000"/>
                        </a:spcAft>
                        <a:buNone/>
                      </a:pPr>
                      <a:r>
                        <a:rPr lang="en-GB" sz="800"/>
                        <a:t>Leonie</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353900">
                <a:tc>
                  <a:txBody>
                    <a:bodyPr/>
                    <a:lstStyle/>
                    <a:p>
                      <a:pPr marL="0" lvl="0" indent="0" algn="ctr" rtl="0">
                        <a:lnSpc>
                          <a:spcPct val="140000"/>
                        </a:lnSpc>
                        <a:spcBef>
                          <a:spcPts val="5000"/>
                        </a:spcBef>
                        <a:spcAft>
                          <a:spcPts val="5000"/>
                        </a:spcAft>
                        <a:buNone/>
                      </a:pPr>
                      <a:r>
                        <a:rPr lang="en-GB" sz="800"/>
                        <a:t>Making Survey</a:t>
                      </a:r>
                      <a:endParaRPr sz="8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999999"/>
                      </a:solidFill>
                      <a:prstDash val="solid"/>
                      <a:round/>
                      <a:headEnd type="none" w="sm" len="sm"/>
                      <a:tailEnd type="none" w="sm" len="sm"/>
                    </a:lnB>
                    <a:solidFill>
                      <a:srgbClr val="CFE2F3"/>
                    </a:solidFill>
                  </a:tcPr>
                </a:tc>
                <a:tc>
                  <a:txBody>
                    <a:bodyPr/>
                    <a:lstStyle/>
                    <a:p>
                      <a:pPr marL="0" lvl="0" indent="0" algn="ctr" rtl="0">
                        <a:lnSpc>
                          <a:spcPct val="140000"/>
                        </a:lnSpc>
                        <a:spcBef>
                          <a:spcPts val="5000"/>
                        </a:spcBef>
                        <a:spcAft>
                          <a:spcPts val="5000"/>
                        </a:spcAft>
                        <a:buNone/>
                      </a:pPr>
                      <a:r>
                        <a:rPr lang="en-GB" sz="800"/>
                        <a:t>questions to determine interest</a:t>
                      </a:r>
                      <a:endParaRPr sz="800"/>
                    </a:p>
                  </a:txBody>
                  <a:tcPr marL="91425" marR="91425" marT="91425" marB="91425">
                    <a:lnL w="9525" cap="flat" cmpd="sng">
                      <a:solidFill>
                        <a:srgbClr val="999999"/>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AD3"/>
                    </a:solidFill>
                  </a:tcPr>
                </a:tc>
                <a:tc>
                  <a:txBody>
                    <a:bodyPr/>
                    <a:lstStyle/>
                    <a:p>
                      <a:pPr marL="0" lvl="0" indent="0" algn="ctr" rtl="0">
                        <a:lnSpc>
                          <a:spcPct val="140000"/>
                        </a:lnSpc>
                        <a:spcBef>
                          <a:spcPts val="5000"/>
                        </a:spcBef>
                        <a:spcAft>
                          <a:spcPts val="5000"/>
                        </a:spcAft>
                        <a:buNone/>
                      </a:pPr>
                      <a:r>
                        <a:rPr lang="en-GB" sz="800"/>
                        <a:t>Gabriel and Genta</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330825">
                <a:tc>
                  <a:txBody>
                    <a:bodyPr/>
                    <a:lstStyle/>
                    <a:p>
                      <a:pPr marL="0" lvl="0" indent="0" algn="ctr" rtl="0">
                        <a:lnSpc>
                          <a:spcPct val="140000"/>
                        </a:lnSpc>
                        <a:spcBef>
                          <a:spcPts val="5000"/>
                        </a:spcBef>
                        <a:spcAft>
                          <a:spcPts val="5000"/>
                        </a:spcAft>
                        <a:buNone/>
                      </a:pPr>
                      <a:r>
                        <a:rPr lang="en-GB" sz="800"/>
                        <a:t>Choosing tools</a:t>
                      </a:r>
                      <a:endParaRPr sz="8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CFE2F3"/>
                    </a:solidFill>
                  </a:tcPr>
                </a:tc>
                <a:tc>
                  <a:txBody>
                    <a:bodyPr/>
                    <a:lstStyle/>
                    <a:p>
                      <a:pPr marL="0" lvl="0" indent="0" algn="ctr" rtl="0">
                        <a:lnSpc>
                          <a:spcPct val="140000"/>
                        </a:lnSpc>
                        <a:spcBef>
                          <a:spcPts val="5000"/>
                        </a:spcBef>
                        <a:spcAft>
                          <a:spcPts val="5000"/>
                        </a:spcAft>
                        <a:buNone/>
                      </a:pPr>
                      <a:r>
                        <a:rPr lang="en-GB" sz="800"/>
                        <a:t>Discussion for collaboration</a:t>
                      </a:r>
                      <a:endParaRPr sz="800"/>
                    </a:p>
                  </a:txBody>
                  <a:tcPr marL="91425" marR="91425" marT="91425" marB="91425">
                    <a:lnL w="9525" cap="flat" cmpd="sng">
                      <a:solidFill>
                        <a:srgbClr val="999999"/>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AD3"/>
                    </a:solidFill>
                  </a:tcPr>
                </a:tc>
                <a:tc>
                  <a:txBody>
                    <a:bodyPr/>
                    <a:lstStyle/>
                    <a:p>
                      <a:pPr marL="0" lvl="0" indent="0" algn="ctr" rtl="0">
                        <a:lnSpc>
                          <a:spcPct val="140000"/>
                        </a:lnSpc>
                        <a:spcBef>
                          <a:spcPts val="5000"/>
                        </a:spcBef>
                        <a:spcAft>
                          <a:spcPts val="5000"/>
                        </a:spcAft>
                        <a:buNone/>
                      </a:pPr>
                      <a:r>
                        <a:rPr lang="en-GB" sz="800"/>
                        <a:t>All</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r h="345500">
                <a:tc>
                  <a:txBody>
                    <a:bodyPr/>
                    <a:lstStyle/>
                    <a:p>
                      <a:pPr marL="0" lvl="0" indent="0" algn="ctr" rtl="0">
                        <a:lnSpc>
                          <a:spcPct val="140000"/>
                        </a:lnSpc>
                        <a:spcBef>
                          <a:spcPts val="5000"/>
                        </a:spcBef>
                        <a:spcAft>
                          <a:spcPts val="5000"/>
                        </a:spcAft>
                        <a:buNone/>
                      </a:pPr>
                      <a:r>
                        <a:rPr lang="en-GB" sz="800"/>
                        <a:t>Proposal Presentation</a:t>
                      </a:r>
                      <a:endParaRPr sz="8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CFE2F3"/>
                    </a:solidFill>
                  </a:tcPr>
                </a:tc>
                <a:tc>
                  <a:txBody>
                    <a:bodyPr/>
                    <a:lstStyle/>
                    <a:p>
                      <a:pPr marL="0" lvl="0" indent="0" algn="ctr" rtl="0">
                        <a:lnSpc>
                          <a:spcPct val="140000"/>
                        </a:lnSpc>
                        <a:spcBef>
                          <a:spcPts val="5000"/>
                        </a:spcBef>
                        <a:spcAft>
                          <a:spcPts val="5000"/>
                        </a:spcAft>
                        <a:buNone/>
                      </a:pPr>
                      <a:r>
                        <a:rPr lang="en-GB" sz="800"/>
                        <a:t>Prepare and present</a:t>
                      </a:r>
                      <a:endParaRPr sz="800"/>
                    </a:p>
                  </a:txBody>
                  <a:tcPr marL="91425" marR="91425" marT="91425" marB="91425">
                    <a:lnL w="9525" cap="flat" cmpd="sng">
                      <a:solidFill>
                        <a:srgbClr val="999999"/>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AD3"/>
                    </a:solidFill>
                  </a:tcPr>
                </a:tc>
                <a:tc>
                  <a:txBody>
                    <a:bodyPr/>
                    <a:lstStyle/>
                    <a:p>
                      <a:pPr marL="0" lvl="0" indent="0" algn="ctr" rtl="0">
                        <a:lnSpc>
                          <a:spcPct val="140000"/>
                        </a:lnSpc>
                        <a:spcBef>
                          <a:spcPts val="5000"/>
                        </a:spcBef>
                        <a:spcAft>
                          <a:spcPts val="5000"/>
                        </a:spcAft>
                        <a:buNone/>
                      </a:pPr>
                      <a:r>
                        <a:rPr lang="en-GB" sz="800"/>
                        <a:t>All</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4"/>
                  </a:ext>
                </a:extLst>
              </a:tr>
              <a:tr h="400025">
                <a:tc>
                  <a:txBody>
                    <a:bodyPr/>
                    <a:lstStyle/>
                    <a:p>
                      <a:pPr marL="0" lvl="0" indent="0" algn="ctr" rtl="0">
                        <a:lnSpc>
                          <a:spcPct val="140000"/>
                        </a:lnSpc>
                        <a:spcBef>
                          <a:spcPts val="5000"/>
                        </a:spcBef>
                        <a:spcAft>
                          <a:spcPts val="5000"/>
                        </a:spcAft>
                        <a:buNone/>
                      </a:pPr>
                      <a:r>
                        <a:rPr lang="en-GB" sz="800"/>
                        <a:t>Data Cleaning</a:t>
                      </a:r>
                      <a:endParaRPr sz="8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CFE2F3"/>
                    </a:solidFill>
                  </a:tcPr>
                </a:tc>
                <a:tc>
                  <a:txBody>
                    <a:bodyPr/>
                    <a:lstStyle/>
                    <a:p>
                      <a:pPr marL="0" lvl="0" indent="0" algn="ctr" rtl="0">
                        <a:lnSpc>
                          <a:spcPct val="140000"/>
                        </a:lnSpc>
                        <a:spcBef>
                          <a:spcPts val="5000"/>
                        </a:spcBef>
                        <a:spcAft>
                          <a:spcPts val="5000"/>
                        </a:spcAft>
                        <a:buNone/>
                      </a:pPr>
                      <a:r>
                        <a:rPr lang="en-GB" sz="800"/>
                        <a:t>Handling duplicates, missing values, etc.</a:t>
                      </a:r>
                      <a:endParaRPr sz="800"/>
                    </a:p>
                  </a:txBody>
                  <a:tcPr marL="91425" marR="91425" marT="91425" marB="91425">
                    <a:lnL w="9525" cap="flat" cmpd="sng">
                      <a:solidFill>
                        <a:srgbClr val="999999"/>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AD3"/>
                    </a:solidFill>
                  </a:tcPr>
                </a:tc>
                <a:tc>
                  <a:txBody>
                    <a:bodyPr/>
                    <a:lstStyle/>
                    <a:p>
                      <a:pPr marL="0" lvl="0" indent="0" algn="ctr" rtl="0">
                        <a:lnSpc>
                          <a:spcPct val="140000"/>
                        </a:lnSpc>
                        <a:spcBef>
                          <a:spcPts val="5000"/>
                        </a:spcBef>
                        <a:spcAft>
                          <a:spcPts val="5000"/>
                        </a:spcAft>
                        <a:buNone/>
                      </a:pPr>
                      <a:r>
                        <a:rPr lang="en-GB" sz="800"/>
                        <a:t>Linda</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5"/>
                  </a:ext>
                </a:extLst>
              </a:tr>
              <a:tr h="345500">
                <a:tc>
                  <a:txBody>
                    <a:bodyPr/>
                    <a:lstStyle/>
                    <a:p>
                      <a:pPr marL="0" lvl="0" indent="0" algn="ctr" rtl="0">
                        <a:lnSpc>
                          <a:spcPct val="140000"/>
                        </a:lnSpc>
                        <a:spcBef>
                          <a:spcPts val="5000"/>
                        </a:spcBef>
                        <a:spcAft>
                          <a:spcPts val="5000"/>
                        </a:spcAft>
                        <a:buNone/>
                      </a:pPr>
                      <a:r>
                        <a:rPr lang="en-GB" sz="800"/>
                        <a:t>Choosing Models</a:t>
                      </a:r>
                      <a:endParaRPr sz="8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CFE2F3"/>
                    </a:solidFill>
                  </a:tcPr>
                </a:tc>
                <a:tc>
                  <a:txBody>
                    <a:bodyPr/>
                    <a:lstStyle/>
                    <a:p>
                      <a:pPr marL="0" lvl="0" indent="0" algn="ctr" rtl="0">
                        <a:lnSpc>
                          <a:spcPct val="140000"/>
                        </a:lnSpc>
                        <a:spcBef>
                          <a:spcPts val="5000"/>
                        </a:spcBef>
                        <a:spcAft>
                          <a:spcPts val="5000"/>
                        </a:spcAft>
                        <a:buNone/>
                      </a:pPr>
                      <a:r>
                        <a:rPr lang="en-GB" sz="800"/>
                        <a:t>relevant metrics</a:t>
                      </a:r>
                      <a:endParaRPr sz="800"/>
                    </a:p>
                  </a:txBody>
                  <a:tcPr marL="91425" marR="91425" marT="91425" marB="91425">
                    <a:lnL w="9525" cap="flat" cmpd="sng">
                      <a:solidFill>
                        <a:srgbClr val="999999"/>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AD3"/>
                    </a:solidFill>
                  </a:tcPr>
                </a:tc>
                <a:tc>
                  <a:txBody>
                    <a:bodyPr/>
                    <a:lstStyle/>
                    <a:p>
                      <a:pPr marL="0" lvl="0" indent="0" algn="ctr" rtl="0">
                        <a:lnSpc>
                          <a:spcPct val="140000"/>
                        </a:lnSpc>
                        <a:spcBef>
                          <a:spcPts val="5000"/>
                        </a:spcBef>
                        <a:spcAft>
                          <a:spcPts val="5000"/>
                        </a:spcAft>
                        <a:buNone/>
                      </a:pPr>
                      <a:r>
                        <a:rPr lang="en-GB" sz="800"/>
                        <a:t>All</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6"/>
                  </a:ext>
                </a:extLst>
              </a:tr>
              <a:tr h="345500">
                <a:tc>
                  <a:txBody>
                    <a:bodyPr/>
                    <a:lstStyle/>
                    <a:p>
                      <a:pPr marL="0" lvl="0" indent="0" algn="ctr" rtl="0">
                        <a:lnSpc>
                          <a:spcPct val="140000"/>
                        </a:lnSpc>
                        <a:spcBef>
                          <a:spcPts val="5000"/>
                        </a:spcBef>
                        <a:spcAft>
                          <a:spcPts val="5000"/>
                        </a:spcAft>
                        <a:buNone/>
                      </a:pPr>
                      <a:r>
                        <a:rPr lang="en-GB" sz="800"/>
                        <a:t>Analysis of data</a:t>
                      </a:r>
                      <a:endParaRPr sz="8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CFE2F3"/>
                    </a:solidFill>
                  </a:tcPr>
                </a:tc>
                <a:tc>
                  <a:txBody>
                    <a:bodyPr/>
                    <a:lstStyle/>
                    <a:p>
                      <a:pPr marL="0" lvl="0" indent="0" algn="ctr" rtl="0">
                        <a:lnSpc>
                          <a:spcPct val="140000"/>
                        </a:lnSpc>
                        <a:spcBef>
                          <a:spcPts val="5000"/>
                        </a:spcBef>
                        <a:spcAft>
                          <a:spcPts val="5000"/>
                        </a:spcAft>
                        <a:buNone/>
                      </a:pPr>
                      <a:r>
                        <a:rPr lang="en-GB" sz="800"/>
                        <a:t>get different insights</a:t>
                      </a:r>
                      <a:endParaRPr sz="800"/>
                    </a:p>
                  </a:txBody>
                  <a:tcPr marL="91425" marR="91425" marT="91425" marB="91425">
                    <a:lnL w="9525" cap="flat" cmpd="sng">
                      <a:solidFill>
                        <a:srgbClr val="999999"/>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AD3"/>
                    </a:solidFill>
                  </a:tcPr>
                </a:tc>
                <a:tc>
                  <a:txBody>
                    <a:bodyPr/>
                    <a:lstStyle/>
                    <a:p>
                      <a:pPr marL="0" lvl="0" indent="0" algn="ctr" rtl="0">
                        <a:lnSpc>
                          <a:spcPct val="140000"/>
                        </a:lnSpc>
                        <a:spcBef>
                          <a:spcPts val="5000"/>
                        </a:spcBef>
                        <a:spcAft>
                          <a:spcPts val="5000"/>
                        </a:spcAft>
                        <a:buNone/>
                      </a:pPr>
                      <a:r>
                        <a:rPr lang="en-GB" sz="800"/>
                        <a:t>All</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7"/>
                  </a:ext>
                </a:extLst>
              </a:tr>
              <a:tr h="384650">
                <a:tc>
                  <a:txBody>
                    <a:bodyPr/>
                    <a:lstStyle/>
                    <a:p>
                      <a:pPr marL="0" lvl="0" indent="0" algn="ctr" rtl="0">
                        <a:lnSpc>
                          <a:spcPct val="140000"/>
                        </a:lnSpc>
                        <a:spcBef>
                          <a:spcPts val="5000"/>
                        </a:spcBef>
                        <a:spcAft>
                          <a:spcPts val="5000"/>
                        </a:spcAft>
                        <a:buNone/>
                      </a:pPr>
                      <a:r>
                        <a:rPr lang="en-GB" sz="800"/>
                        <a:t>Presentation Preparation </a:t>
                      </a:r>
                      <a:endParaRPr sz="800"/>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CFE2F3"/>
                    </a:solidFill>
                  </a:tcPr>
                </a:tc>
                <a:tc>
                  <a:txBody>
                    <a:bodyPr/>
                    <a:lstStyle/>
                    <a:p>
                      <a:pPr marL="0" lvl="0" indent="0" algn="ctr" rtl="0">
                        <a:lnSpc>
                          <a:spcPct val="140000"/>
                        </a:lnSpc>
                        <a:spcBef>
                          <a:spcPts val="5000"/>
                        </a:spcBef>
                        <a:spcAft>
                          <a:spcPts val="5000"/>
                        </a:spcAft>
                        <a:buNone/>
                      </a:pPr>
                      <a:r>
                        <a:rPr lang="en-GB" sz="800"/>
                        <a:t>visualizations</a:t>
                      </a:r>
                      <a:endParaRPr sz="800"/>
                    </a:p>
                  </a:txBody>
                  <a:tcPr marL="91425" marR="91425" marT="91425" marB="91425">
                    <a:lnL w="9525" cap="flat" cmpd="sng">
                      <a:solidFill>
                        <a:srgbClr val="999999"/>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AD3"/>
                    </a:solidFill>
                  </a:tcPr>
                </a:tc>
                <a:tc>
                  <a:txBody>
                    <a:bodyPr/>
                    <a:lstStyle/>
                    <a:p>
                      <a:pPr marL="0" lvl="0" indent="0" algn="ctr" rtl="0">
                        <a:lnSpc>
                          <a:spcPct val="140000"/>
                        </a:lnSpc>
                        <a:spcBef>
                          <a:spcPts val="5000"/>
                        </a:spcBef>
                        <a:spcAft>
                          <a:spcPts val="5000"/>
                        </a:spcAft>
                        <a:buNone/>
                      </a:pPr>
                      <a:r>
                        <a:rPr lang="en-GB" sz="800"/>
                        <a:t>All</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8"/>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335</Words>
  <Application>Microsoft Office PowerPoint</Application>
  <PresentationFormat>Bildschirmpräsentation (16:9)</PresentationFormat>
  <Paragraphs>101</Paragraphs>
  <Slides>8</Slides>
  <Notes>8</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8</vt:i4>
      </vt:variant>
    </vt:vector>
  </HeadingPairs>
  <TitlesOfParts>
    <vt:vector size="11" baseType="lpstr">
      <vt:lpstr>Arial</vt:lpstr>
      <vt:lpstr>Comic Sans MS</vt:lpstr>
      <vt:lpstr>Simple Light</vt:lpstr>
      <vt:lpstr>High School Alcoholism and Academic Performance</vt:lpstr>
      <vt:lpstr>Selection for the Survey https://forms.gle/CUUYaQfBL8tca3nx7</vt:lpstr>
      <vt:lpstr>Survey </vt:lpstr>
      <vt:lpstr>Evaluation</vt:lpstr>
      <vt:lpstr>Dataset</vt:lpstr>
      <vt:lpstr>Features in dataset</vt:lpstr>
      <vt:lpstr>Tools and AI methods</vt:lpstr>
      <vt:lpstr>Action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School Alcoholism and Academic Performance</dc:title>
  <cp:lastModifiedBy>Leonie Nageler</cp:lastModifiedBy>
  <cp:revision>1</cp:revision>
  <dcterms:modified xsi:type="dcterms:W3CDTF">2025-05-12T02:33:12Z</dcterms:modified>
</cp:coreProperties>
</file>