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Lexend"/>
      <p:regular r:id="rId26"/>
      <p:bold r:id="rId27"/>
    </p:embeddedFont>
    <p:embeddedFont>
      <p:font typeface="Rubik"/>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Roboto-boldItalic.fntdata"/><Relationship Id="rId28" Type="http://schemas.openxmlformats.org/officeDocument/2006/relationships/font" Target="fonts/Rubik-regular.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boldItalic.fntdata"/><Relationship Id="rId30" Type="http://schemas.openxmlformats.org/officeDocument/2006/relationships/font" Target="fonts/Rubik-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c960e1ba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c960e1b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c960e1ba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c960e1ba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c960e1ba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c960e1ba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c960e1ba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c960e1ba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829200f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829200f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c960e1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c960e1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c960e1ba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c960e1ba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c960e1ba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c960e1b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c960e1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c960e1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c960e1ba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c960e1ba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c960e1b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c960e1b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c960e1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c960e1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c960e1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c960e1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GB"/>
              <a:t>“Let’s now take a closer look at alcohol consumption patterns between weekdays and weekends. Unsurprisingly, weekend drinking — labeled here as 'Walc' — tends to be higher than weekday drinking, or 'Dalc'.</a:t>
            </a:r>
            <a:endParaRPr/>
          </a:p>
          <a:p>
            <a:pPr indent="0" lvl="0" marL="0" rtl="0" algn="l">
              <a:lnSpc>
                <a:spcPct val="115000"/>
              </a:lnSpc>
              <a:spcBef>
                <a:spcPts val="500"/>
              </a:spcBef>
              <a:spcAft>
                <a:spcPts val="0"/>
              </a:spcAft>
              <a:buClr>
                <a:schemeClr val="dk1"/>
              </a:buClr>
              <a:buSzPts val="1100"/>
              <a:buFont typeface="Arial"/>
              <a:buNone/>
            </a:pPr>
            <a:r>
              <a:rPr lang="en-GB"/>
              <a:t>What’s interesting is how this behavior potentially shifts academic performance. Students might manage occasional weekday drinking, but consistent weekend partying can snowball into late nights, poor study habits, and of course, hangovers that bleed into the school week.</a:t>
            </a:r>
            <a:endParaRPr/>
          </a:p>
          <a:p>
            <a:pPr indent="0" lvl="0" marL="0" rtl="0" algn="l">
              <a:lnSpc>
                <a:spcPct val="115000"/>
              </a:lnSpc>
              <a:spcBef>
                <a:spcPts val="500"/>
              </a:spcBef>
              <a:spcAft>
                <a:spcPts val="500"/>
              </a:spcAft>
              <a:buNone/>
            </a:pPr>
            <a:r>
              <a:rPr lang="en-GB"/>
              <a:t>The data suggests that students who drink heavily on weekends often experience dips in their academic consistency.”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c960e1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c960e1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c960e1b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c960e1ba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50">
              <a:solidFill>
                <a:srgbClr val="1F1F1F"/>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ubik"/>
              <a:buChar char="●"/>
              <a:defRPr sz="1800">
                <a:solidFill>
                  <a:schemeClr val="dk2"/>
                </a:solidFill>
                <a:latin typeface="Rubik"/>
                <a:ea typeface="Rubik"/>
                <a:cs typeface="Rubik"/>
                <a:sym typeface="Rubik"/>
              </a:defRPr>
            </a:lvl1pPr>
            <a:lvl2pPr indent="-317500" lvl="1" marL="9144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2pPr>
            <a:lvl3pPr indent="-317500" lvl="2" marL="13716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3pPr>
            <a:lvl4pPr indent="-317500" lvl="3" marL="18288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4pPr>
            <a:lvl5pPr indent="-317500" lvl="4" marL="22860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5pPr>
            <a:lvl6pPr indent="-317500" lvl="5" marL="27432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6pPr>
            <a:lvl7pPr indent="-317500" lvl="6" marL="32004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7pPr>
            <a:lvl8pPr indent="-317500" lvl="7" marL="36576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8pPr>
            <a:lvl9pPr indent="-317500" lvl="8" marL="4114800">
              <a:lnSpc>
                <a:spcPct val="115000"/>
              </a:lnSpc>
              <a:spcBef>
                <a:spcPts val="0"/>
              </a:spcBef>
              <a:spcAft>
                <a:spcPts val="0"/>
              </a:spcAft>
              <a:buClr>
                <a:schemeClr val="dk2"/>
              </a:buClr>
              <a:buSzPts val="1400"/>
              <a:buFont typeface="Rubik"/>
              <a:buChar char="■"/>
              <a:defRPr>
                <a:solidFill>
                  <a:schemeClr val="dk2"/>
                </a:solidFill>
                <a:latin typeface="Rubik"/>
                <a:ea typeface="Rubik"/>
                <a:cs typeface="Rubik"/>
                <a:sym typeface="Rubik"/>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High School Alcoholism and Academic Performance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BDA 2025 GrosseDaten</a:t>
            </a:r>
            <a:endParaRPr/>
          </a:p>
        </p:txBody>
      </p:sp>
      <p:pic>
        <p:nvPicPr>
          <p:cNvPr id="56" name="Google Shape;56;p13"/>
          <p:cNvPicPr preferRelativeResize="0"/>
          <p:nvPr/>
        </p:nvPicPr>
        <p:blipFill rotWithShape="1">
          <a:blip r:embed="rId3">
            <a:alphaModFix/>
          </a:blip>
          <a:srcRect b="-2350" l="1220" r="-1219" t="2350"/>
          <a:stretch/>
        </p:blipFill>
        <p:spPr>
          <a:xfrm rot="664081">
            <a:off x="7040294" y="2892445"/>
            <a:ext cx="1430800" cy="2381251"/>
          </a:xfrm>
          <a:prstGeom prst="rect">
            <a:avLst/>
          </a:prstGeom>
          <a:noFill/>
          <a:ln>
            <a:noFill/>
          </a:ln>
        </p:spPr>
      </p:pic>
      <p:pic>
        <p:nvPicPr>
          <p:cNvPr id="57" name="Google Shape;57;p13"/>
          <p:cNvPicPr preferRelativeResize="0"/>
          <p:nvPr/>
        </p:nvPicPr>
        <p:blipFill>
          <a:blip r:embed="rId4">
            <a:alphaModFix/>
          </a:blip>
          <a:stretch>
            <a:fillRect/>
          </a:stretch>
        </p:blipFill>
        <p:spPr>
          <a:xfrm rot="-814979">
            <a:off x="528208" y="3030966"/>
            <a:ext cx="1815258" cy="2198268"/>
          </a:xfrm>
          <a:prstGeom prst="rect">
            <a:avLst/>
          </a:prstGeom>
          <a:noFill/>
          <a:ln>
            <a:noFill/>
          </a:ln>
        </p:spPr>
      </p:pic>
      <p:pic>
        <p:nvPicPr>
          <p:cNvPr id="58" name="Google Shape;58;p13"/>
          <p:cNvPicPr preferRelativeResize="0"/>
          <p:nvPr/>
        </p:nvPicPr>
        <p:blipFill>
          <a:blip r:embed="rId5">
            <a:alphaModFix/>
          </a:blip>
          <a:stretch>
            <a:fillRect/>
          </a:stretch>
        </p:blipFill>
        <p:spPr>
          <a:xfrm>
            <a:off x="3201814" y="3582424"/>
            <a:ext cx="2283183" cy="1247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537863" y="152400"/>
            <a:ext cx="606827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852300" y="152400"/>
            <a:ext cx="7439391"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rotWithShape="1">
          <a:blip r:embed="rId3">
            <a:alphaModFix/>
          </a:blip>
          <a:srcRect b="0" l="0" r="0" t="4076"/>
          <a:stretch/>
        </p:blipFill>
        <p:spPr>
          <a:xfrm>
            <a:off x="741375" y="349450"/>
            <a:ext cx="7661251" cy="4641651"/>
          </a:xfrm>
          <a:prstGeom prst="rect">
            <a:avLst/>
          </a:prstGeom>
          <a:noFill/>
          <a:ln>
            <a:noFill/>
          </a:ln>
        </p:spPr>
      </p:pic>
      <p:sp>
        <p:nvSpPr>
          <p:cNvPr id="122" name="Google Shape;122;p24"/>
          <p:cNvSpPr txBox="1"/>
          <p:nvPr/>
        </p:nvSpPr>
        <p:spPr>
          <a:xfrm>
            <a:off x="2165100" y="0"/>
            <a:ext cx="59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latin typeface="Rubik"/>
                <a:ea typeface="Rubik"/>
                <a:cs typeface="Rubik"/>
                <a:sym typeface="Rubik"/>
              </a:rPr>
              <a:t>Weekday</a:t>
            </a:r>
            <a:r>
              <a:rPr lang="en-GB" sz="1800">
                <a:solidFill>
                  <a:schemeClr val="dk2"/>
                </a:solidFill>
                <a:latin typeface="Rubik"/>
                <a:ea typeface="Rubik"/>
                <a:cs typeface="Rubik"/>
                <a:sym typeface="Rubik"/>
              </a:rPr>
              <a:t> and Weekend Comparison</a:t>
            </a:r>
            <a:endParaRPr sz="1800">
              <a:solidFill>
                <a:schemeClr val="dk2"/>
              </a:solidFill>
              <a:latin typeface="Rubik"/>
              <a:ea typeface="Rubik"/>
              <a:cs typeface="Rubik"/>
              <a:sym typeface="Rubi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790388" y="152400"/>
            <a:ext cx="7563234"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6"/>
          <p:cNvPicPr preferRelativeResize="0"/>
          <p:nvPr/>
        </p:nvPicPr>
        <p:blipFill>
          <a:blip r:embed="rId3">
            <a:alphaModFix/>
          </a:blip>
          <a:stretch>
            <a:fillRect/>
          </a:stretch>
        </p:blipFill>
        <p:spPr>
          <a:xfrm>
            <a:off x="152400" y="152400"/>
            <a:ext cx="7831868" cy="4838699"/>
          </a:xfrm>
          <a:prstGeom prst="rect">
            <a:avLst/>
          </a:prstGeom>
          <a:noFill/>
          <a:ln>
            <a:noFill/>
          </a:ln>
        </p:spPr>
      </p:pic>
      <p:sp>
        <p:nvSpPr>
          <p:cNvPr id="133" name="Google Shape;133;p26"/>
          <p:cNvSpPr txBox="1"/>
          <p:nvPr/>
        </p:nvSpPr>
        <p:spPr>
          <a:xfrm>
            <a:off x="8066750" y="437475"/>
            <a:ext cx="1008900" cy="19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Rubik"/>
                <a:ea typeface="Rubik"/>
                <a:cs typeface="Rubik"/>
                <a:sym typeface="Rubik"/>
              </a:rPr>
              <a:t>Comparison of the influence of Work day Alcohol consumption and Weekend alcohol consumption</a:t>
            </a:r>
            <a:endParaRPr sz="1000">
              <a:solidFill>
                <a:schemeClr val="dk2"/>
              </a:solidFill>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Insights recap</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5275" lvl="0" marL="457200" rtl="0" algn="l">
              <a:spcBef>
                <a:spcPts val="500"/>
              </a:spcBef>
              <a:spcAft>
                <a:spcPts val="0"/>
              </a:spcAft>
              <a:buClr>
                <a:srgbClr val="1F1F1F"/>
              </a:buClr>
              <a:buSzPts val="1050"/>
              <a:buFont typeface="Roboto"/>
              <a:buChar char="●"/>
            </a:pPr>
            <a:r>
              <a:rPr b="1" lang="en-GB" sz="1050">
                <a:solidFill>
                  <a:srgbClr val="1F1F1F"/>
                </a:solidFill>
                <a:latin typeface="Roboto"/>
                <a:ea typeface="Roboto"/>
                <a:cs typeface="Roboto"/>
                <a:sym typeface="Roboto"/>
              </a:rPr>
              <a:t>Alcohol Consumption and Grades:</a:t>
            </a:r>
            <a:r>
              <a:rPr lang="en-GB" sz="1050">
                <a:solidFill>
                  <a:srgbClr val="1F1F1F"/>
                </a:solidFill>
                <a:latin typeface="Roboto"/>
                <a:ea typeface="Roboto"/>
                <a:cs typeface="Roboto"/>
                <a:sym typeface="Roboto"/>
              </a:rPr>
              <a:t> Both daily (Dalc) and weekend (Walc) alcohol consumption appear to have some relationship with G1 grades. The box plots suggest that as alcohol consumption levels increase, the median G1 grade might tend to decrease, although this trend might not be strictly linear or strong.</a:t>
            </a:r>
            <a:endParaRPr sz="1050">
              <a:solidFill>
                <a:srgbClr val="1F1F1F"/>
              </a:solidFill>
              <a:latin typeface="Roboto"/>
              <a:ea typeface="Roboto"/>
              <a:cs typeface="Roboto"/>
              <a:sym typeface="Roboto"/>
            </a:endParaRPr>
          </a:p>
          <a:p>
            <a:pPr indent="0" lvl="0" marL="0" rtl="0" algn="l">
              <a:spcBef>
                <a:spcPts val="500"/>
              </a:spcBef>
              <a:spcAft>
                <a:spcPts val="0"/>
              </a:spcAft>
              <a:buNone/>
            </a:pPr>
            <a:r>
              <a:t/>
            </a:r>
            <a:endParaRPr sz="1050">
              <a:solidFill>
                <a:srgbClr val="1F1F1F"/>
              </a:solidFill>
              <a:latin typeface="Roboto"/>
              <a:ea typeface="Roboto"/>
              <a:cs typeface="Roboto"/>
              <a:sym typeface="Roboto"/>
            </a:endParaRPr>
          </a:p>
          <a:p>
            <a:pPr indent="-295275" lvl="0" marL="457200" rtl="0" algn="l">
              <a:spcBef>
                <a:spcPts val="500"/>
              </a:spcBef>
              <a:spcAft>
                <a:spcPts val="0"/>
              </a:spcAft>
              <a:buClr>
                <a:srgbClr val="1F1F1F"/>
              </a:buClr>
              <a:buSzPts val="1050"/>
              <a:buFont typeface="Roboto"/>
              <a:buChar char="●"/>
            </a:pPr>
            <a:r>
              <a:rPr b="1" lang="en-GB" sz="1050">
                <a:solidFill>
                  <a:srgbClr val="1F1F1F"/>
                </a:solidFill>
                <a:latin typeface="Roboto"/>
                <a:ea typeface="Roboto"/>
                <a:cs typeface="Roboto"/>
                <a:sym typeface="Roboto"/>
              </a:rPr>
              <a:t>Parental Education and Grades:</a:t>
            </a:r>
            <a:r>
              <a:rPr lang="en-GB" sz="1050">
                <a:solidFill>
                  <a:srgbClr val="1F1F1F"/>
                </a:solidFill>
                <a:latin typeface="Roboto"/>
                <a:ea typeface="Roboto"/>
                <a:cs typeface="Roboto"/>
                <a:sym typeface="Roboto"/>
              </a:rPr>
              <a:t> There appears to be a positive correlation between the average parental education level and the G1 grade. The bar chart suggests that students with higher average parental education levels tend to have higher average G1 grades.</a:t>
            </a:r>
            <a:endParaRPr sz="1050">
              <a:solidFill>
                <a:srgbClr val="1F1F1F"/>
              </a:solidFill>
              <a:latin typeface="Roboto"/>
              <a:ea typeface="Roboto"/>
              <a:cs typeface="Roboto"/>
              <a:sym typeface="Roboto"/>
            </a:endParaRPr>
          </a:p>
          <a:p>
            <a:pPr indent="0" lvl="0" marL="0" rtl="0" algn="l">
              <a:spcBef>
                <a:spcPts val="500"/>
              </a:spcBef>
              <a:spcAft>
                <a:spcPts val="0"/>
              </a:spcAft>
              <a:buNone/>
            </a:pPr>
            <a:r>
              <a:t/>
            </a:r>
            <a:endParaRPr sz="1050">
              <a:solidFill>
                <a:srgbClr val="1F1F1F"/>
              </a:solidFill>
              <a:latin typeface="Roboto"/>
              <a:ea typeface="Roboto"/>
              <a:cs typeface="Roboto"/>
              <a:sym typeface="Roboto"/>
            </a:endParaRPr>
          </a:p>
          <a:p>
            <a:pPr indent="-295275" lvl="0" marL="457200" rtl="0" algn="l">
              <a:spcBef>
                <a:spcPts val="500"/>
              </a:spcBef>
              <a:spcAft>
                <a:spcPts val="0"/>
              </a:spcAft>
              <a:buClr>
                <a:srgbClr val="1F1F1F"/>
              </a:buClr>
              <a:buSzPts val="1050"/>
              <a:buFont typeface="Roboto"/>
              <a:buChar char="●"/>
            </a:pPr>
            <a:r>
              <a:rPr b="1" lang="en-GB" sz="1050">
                <a:solidFill>
                  <a:srgbClr val="1F1F1F"/>
                </a:solidFill>
                <a:latin typeface="Roboto"/>
                <a:ea typeface="Roboto"/>
                <a:cs typeface="Roboto"/>
                <a:sym typeface="Roboto"/>
              </a:rPr>
              <a:t>Study Time and Grades:</a:t>
            </a:r>
            <a:r>
              <a:rPr lang="en-GB" sz="1050">
                <a:solidFill>
                  <a:srgbClr val="1F1F1F"/>
                </a:solidFill>
                <a:latin typeface="Roboto"/>
                <a:ea typeface="Roboto"/>
                <a:cs typeface="Roboto"/>
                <a:sym typeface="Roboto"/>
              </a:rPr>
              <a:t> The bar chart indicates a positive trend between study time and G1 grades. Students who report spending more time studying generally have higher average G1 grades.</a:t>
            </a:r>
            <a:endParaRPr sz="1050">
              <a:solidFill>
                <a:srgbClr val="1F1F1F"/>
              </a:solidFill>
              <a:latin typeface="Roboto"/>
              <a:ea typeface="Roboto"/>
              <a:cs typeface="Roboto"/>
              <a:sym typeface="Roboto"/>
            </a:endParaRPr>
          </a:p>
          <a:p>
            <a:pPr indent="0" lvl="0" marL="0" rtl="0" algn="l">
              <a:spcBef>
                <a:spcPts val="500"/>
              </a:spcBef>
              <a:spcAft>
                <a:spcPts val="0"/>
              </a:spcAft>
              <a:buNone/>
            </a:pPr>
            <a:r>
              <a:t/>
            </a:r>
            <a:endParaRPr sz="1050">
              <a:solidFill>
                <a:srgbClr val="1F1F1F"/>
              </a:solidFill>
              <a:latin typeface="Roboto"/>
              <a:ea typeface="Roboto"/>
              <a:cs typeface="Roboto"/>
              <a:sym typeface="Roboto"/>
            </a:endParaRPr>
          </a:p>
          <a:p>
            <a:pPr indent="-295275" lvl="0" marL="457200" rtl="0" algn="l">
              <a:spcBef>
                <a:spcPts val="500"/>
              </a:spcBef>
              <a:spcAft>
                <a:spcPts val="0"/>
              </a:spcAft>
              <a:buClr>
                <a:srgbClr val="1F1F1F"/>
              </a:buClr>
              <a:buSzPts val="1050"/>
              <a:buFont typeface="Roboto"/>
              <a:buChar char="●"/>
            </a:pPr>
            <a:r>
              <a:rPr b="1" lang="en-GB" sz="1050">
                <a:solidFill>
                  <a:srgbClr val="1F1F1F"/>
                </a:solidFill>
                <a:latin typeface="Roboto"/>
                <a:ea typeface="Roboto"/>
                <a:cs typeface="Roboto"/>
                <a:sym typeface="Roboto"/>
              </a:rPr>
              <a:t>Absences and Grades:</a:t>
            </a:r>
            <a:r>
              <a:rPr lang="en-GB" sz="1050">
                <a:solidFill>
                  <a:srgbClr val="1F1F1F"/>
                </a:solidFill>
                <a:latin typeface="Roboto"/>
                <a:ea typeface="Roboto"/>
                <a:cs typeface="Roboto"/>
                <a:sym typeface="Roboto"/>
              </a:rPr>
              <a:t> The scatter plot with the trend line suggests a potential negative relationship between the number of absences and G1 grades. As the number of absences increases, the G1 grade might tend to decrease, although the trend line shows the general tendency and individual data points may vary.</a:t>
            </a:r>
            <a:endParaRPr sz="1050">
              <a:solidFill>
                <a:srgbClr val="1F1F1F"/>
              </a:solidFill>
              <a:latin typeface="Roboto"/>
              <a:ea typeface="Roboto"/>
              <a:cs typeface="Roboto"/>
              <a:sym typeface="Roboto"/>
            </a:endParaRPr>
          </a:p>
          <a:p>
            <a:pPr indent="0" lvl="0" marL="0" rtl="0" algn="l">
              <a:spcBef>
                <a:spcPts val="500"/>
              </a:spcBef>
              <a:spcAft>
                <a:spcPts val="0"/>
              </a:spcAft>
              <a:buNone/>
            </a:pPr>
            <a:r>
              <a:t/>
            </a:r>
            <a:endParaRPr sz="1050">
              <a:solidFill>
                <a:srgbClr val="1F1F1F"/>
              </a:solidFill>
              <a:latin typeface="Roboto"/>
              <a:ea typeface="Roboto"/>
              <a:cs typeface="Roboto"/>
              <a:sym typeface="Roboto"/>
            </a:endParaRPr>
          </a:p>
          <a:p>
            <a:pPr indent="-295275" lvl="0" marL="457200" rtl="0" algn="l">
              <a:spcBef>
                <a:spcPts val="500"/>
              </a:spcBef>
              <a:spcAft>
                <a:spcPts val="0"/>
              </a:spcAft>
              <a:buClr>
                <a:srgbClr val="1F1F1F"/>
              </a:buClr>
              <a:buSzPts val="1050"/>
              <a:buFont typeface="Roboto"/>
              <a:buChar char="●"/>
            </a:pPr>
            <a:r>
              <a:rPr b="1" lang="en-GB" sz="1050">
                <a:solidFill>
                  <a:srgbClr val="1F1F1F"/>
                </a:solidFill>
                <a:latin typeface="Roboto"/>
                <a:ea typeface="Roboto"/>
                <a:cs typeface="Roboto"/>
                <a:sym typeface="Roboto"/>
              </a:rPr>
              <a:t>Age and Alcohol Consumption:</a:t>
            </a:r>
            <a:r>
              <a:rPr lang="en-GB" sz="1050">
                <a:solidFill>
                  <a:srgbClr val="1F1F1F"/>
                </a:solidFill>
                <a:latin typeface="Roboto"/>
                <a:ea typeface="Roboto"/>
                <a:cs typeface="Roboto"/>
                <a:sym typeface="Roboto"/>
              </a:rPr>
              <a:t> The bar chart showing average daily and weekly alcohol consumption by age provides insights into how alcohol consumption patterns might differ across age groups in this dataset.</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Google Colab notebook</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https://colab.research.google.com/drive/1pclpyWptryqBZfFNfx2YKgYegZJ2JiA9</a:t>
            </a:r>
            <a:endParaRPr/>
          </a:p>
        </p:txBody>
      </p:sp>
      <p:sp>
        <p:nvSpPr>
          <p:cNvPr id="65" name="Google Shape;65;p14"/>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in use</a:t>
            </a:r>
            <a:endParaRPr/>
          </a:p>
        </p:txBody>
      </p:sp>
      <p:sp>
        <p:nvSpPr>
          <p:cNvPr id="66" name="Google Shape;66;p14"/>
          <p:cNvSpPr txBox="1"/>
          <p:nvPr>
            <p:ph idx="1" type="body"/>
          </p:nvPr>
        </p:nvSpPr>
        <p:spPr>
          <a:xfrm>
            <a:off x="311700" y="327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https://www.kaggle.com/datasets/gabrielluizone/high-school-alcoholism-and-academic-performance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31 </a:t>
            </a:r>
            <a:r>
              <a:rPr lang="en-GB">
                <a:solidFill>
                  <a:schemeClr val="dk2"/>
                </a:solidFill>
              </a:rPr>
              <a:t>x</a:t>
            </a:r>
            <a:r>
              <a:rPr lang="en-GB"/>
              <a:t> 649</a:t>
            </a:r>
            <a:endParaRPr/>
          </a:p>
        </p:txBody>
      </p:sp>
      <p:sp>
        <p:nvSpPr>
          <p:cNvPr id="72" name="Google Shape;72;p15"/>
          <p:cNvSpPr txBox="1"/>
          <p:nvPr/>
        </p:nvSpPr>
        <p:spPr>
          <a:xfrm>
            <a:off x="1949525" y="2857600"/>
            <a:ext cx="13323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rPr>
              <a:t>fea</a:t>
            </a:r>
            <a:r>
              <a:rPr lang="en-GB" sz="1800">
                <a:solidFill>
                  <a:schemeClr val="dk2"/>
                </a:solidFill>
              </a:rPr>
              <a:t>tures</a:t>
            </a:r>
            <a:endParaRPr sz="1800">
              <a:solidFill>
                <a:schemeClr val="dk2"/>
              </a:solidFill>
            </a:endParaRPr>
          </a:p>
        </p:txBody>
      </p:sp>
      <p:sp>
        <p:nvSpPr>
          <p:cNvPr id="73" name="Google Shape;73;p15"/>
          <p:cNvSpPr txBox="1"/>
          <p:nvPr/>
        </p:nvSpPr>
        <p:spPr>
          <a:xfrm>
            <a:off x="5458650" y="2857600"/>
            <a:ext cx="1332300" cy="5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rPr>
              <a:t>rows</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79" name="Google Shape;79;p16"/>
          <p:cNvSpPr txBox="1"/>
          <p:nvPr>
            <p:ph idx="1" type="body"/>
          </p:nvPr>
        </p:nvSpPr>
        <p:spPr>
          <a:xfrm>
            <a:off x="311700" y="1152475"/>
            <a:ext cx="23742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school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sex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age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address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famsize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Pstatus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Medu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Fedu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Mjob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Fjob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reason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guardian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traveltime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studytime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schoolsup  </a:t>
            </a:r>
            <a:endParaRPr sz="1300">
              <a:solidFill>
                <a:srgbClr val="202124"/>
              </a:solidFill>
            </a:endParaRPr>
          </a:p>
          <a:p>
            <a:pPr indent="0" lvl="0" marL="0" rtl="0" algn="l">
              <a:lnSpc>
                <a:spcPct val="100000"/>
              </a:lnSpc>
              <a:spcBef>
                <a:spcPts val="100"/>
              </a:spcBef>
              <a:spcAft>
                <a:spcPts val="100"/>
              </a:spcAft>
              <a:buNone/>
            </a:pPr>
            <a:r>
              <a:rPr lang="en-GB" sz="1300">
                <a:solidFill>
                  <a:srgbClr val="202124"/>
                </a:solidFill>
              </a:rPr>
              <a:t>famsup </a:t>
            </a:r>
            <a:endParaRPr/>
          </a:p>
        </p:txBody>
      </p:sp>
      <p:sp>
        <p:nvSpPr>
          <p:cNvPr id="80" name="Google Shape;80;p16"/>
          <p:cNvSpPr txBox="1"/>
          <p:nvPr>
            <p:ph idx="1" type="body"/>
          </p:nvPr>
        </p:nvSpPr>
        <p:spPr>
          <a:xfrm>
            <a:off x="3384900" y="1152475"/>
            <a:ext cx="23742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paid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activities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nursery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higher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internet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romantic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famrel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freetime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goout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Dalc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Walc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health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absences  </a:t>
            </a:r>
            <a:endParaRPr sz="1300">
              <a:solidFill>
                <a:srgbClr val="202124"/>
              </a:solidFill>
            </a:endParaRPr>
          </a:p>
          <a:p>
            <a:pPr indent="0" lvl="0" marL="0" rtl="0" algn="l">
              <a:lnSpc>
                <a:spcPct val="100000"/>
              </a:lnSpc>
              <a:spcBef>
                <a:spcPts val="100"/>
              </a:spcBef>
              <a:spcAft>
                <a:spcPts val="0"/>
              </a:spcAft>
              <a:buClr>
                <a:schemeClr val="dk1"/>
              </a:buClr>
              <a:buSzPts val="1100"/>
              <a:buFont typeface="Arial"/>
              <a:buNone/>
            </a:pPr>
            <a:r>
              <a:rPr lang="en-GB" sz="1300">
                <a:solidFill>
                  <a:srgbClr val="202124"/>
                </a:solidFill>
              </a:rPr>
              <a:t>G1  </a:t>
            </a:r>
            <a:endParaRPr sz="1300">
              <a:solidFill>
                <a:srgbClr val="202124"/>
              </a:solidFill>
            </a:endParaRPr>
          </a:p>
          <a:p>
            <a:pPr indent="0" lvl="0" marL="0" rtl="0" algn="l">
              <a:lnSpc>
                <a:spcPct val="100000"/>
              </a:lnSpc>
              <a:spcBef>
                <a:spcPts val="100"/>
              </a:spcBef>
              <a:spcAft>
                <a:spcPts val="100"/>
              </a:spcAft>
              <a:buNone/>
            </a:pPr>
            <a:r>
              <a:rPr lang="en-GB" sz="1300">
                <a:solidFill>
                  <a:srgbClr val="202124"/>
                </a:solidFill>
              </a:rPr>
              <a:t>G2</a:t>
            </a:r>
            <a:endParaRPr sz="1300">
              <a:solidFill>
                <a:srgbClr val="20212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305988" y="995238"/>
            <a:ext cx="4899600" cy="3153026"/>
          </a:xfrm>
          <a:prstGeom prst="rect">
            <a:avLst/>
          </a:prstGeom>
          <a:noFill/>
          <a:ln>
            <a:noFill/>
          </a:ln>
        </p:spPr>
      </p:pic>
      <p:pic>
        <p:nvPicPr>
          <p:cNvPr id="86" name="Google Shape;86;p17"/>
          <p:cNvPicPr preferRelativeResize="0"/>
          <p:nvPr/>
        </p:nvPicPr>
        <p:blipFill>
          <a:blip r:embed="rId4">
            <a:alphaModFix/>
          </a:blip>
          <a:stretch>
            <a:fillRect/>
          </a:stretch>
        </p:blipFill>
        <p:spPr>
          <a:xfrm>
            <a:off x="5393287" y="995250"/>
            <a:ext cx="3444725" cy="35638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303450" y="152400"/>
            <a:ext cx="6537111"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52400" y="178163"/>
            <a:ext cx="8839199" cy="47871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307863" y="152400"/>
            <a:ext cx="652826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78163"/>
            <a:ext cx="8839199" cy="47871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