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70" r:id="rId11"/>
    <p:sldId id="271" r:id="rId12"/>
    <p:sldId id="272" r:id="rId13"/>
    <p:sldId id="257" r:id="rId14"/>
    <p:sldId id="266" r:id="rId15"/>
    <p:sldId id="267" r:id="rId16"/>
    <p:sldId id="268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83" r:id="rId25"/>
    <p:sldId id="282" r:id="rId26"/>
    <p:sldId id="285" r:id="rId27"/>
    <p:sldId id="284" r:id="rId28"/>
    <p:sldId id="286" r:id="rId29"/>
    <p:sldId id="279" r:id="rId30"/>
    <p:sldId id="287" r:id="rId31"/>
    <p:sldId id="288" r:id="rId32"/>
    <p:sldId id="289" r:id="rId33"/>
    <p:sldId id="290" r:id="rId34"/>
    <p:sldId id="291" r:id="rId35"/>
    <p:sldId id="293" r:id="rId36"/>
    <p:sldId id="308" r:id="rId37"/>
    <p:sldId id="294" r:id="rId38"/>
    <p:sldId id="295" r:id="rId39"/>
    <p:sldId id="310" r:id="rId40"/>
    <p:sldId id="296" r:id="rId41"/>
    <p:sldId id="311" r:id="rId42"/>
    <p:sldId id="312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451A5-3AD9-4BE7-8753-6248E31EAF9E}" type="datetimeFigureOut">
              <a:rPr lang="pt-BR" smtClean="0"/>
              <a:t>18/05/2016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41914-30CF-481A-9A6C-954CB59DF6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0199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38957-74CA-4F97-AF29-5BBCCF4CEBAC}" type="datetimeFigureOut">
              <a:rPr lang="pt-BR" smtClean="0"/>
              <a:t>18/05/2016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365E1-91AD-40F5-AB9A-D2729E5268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40782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470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D1AD-74E3-4E3A-8CAC-0730B0DD3A41}" type="datetime1">
              <a:rPr lang="pt-BR" smtClean="0"/>
              <a:t>18/05/2016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42C2-6F83-490B-824F-792920D5FE5F}" type="datetime1">
              <a:rPr lang="pt-BR" smtClean="0"/>
              <a:t>18/05/2016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7566-9CE0-45B4-89BF-20D4F9DB96DC}" type="datetime1">
              <a:rPr lang="pt-BR" smtClean="0"/>
              <a:t>18/05/2016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AA83-50D0-42F2-9C9C-D472D90D207C}" type="datetime1">
              <a:rPr lang="pt-BR" smtClean="0"/>
              <a:t>18/05/2016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6E3B-D660-40E2-AC20-4E45E8010941}" type="datetime1">
              <a:rPr lang="pt-BR" smtClean="0"/>
              <a:t>18/05/2016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1EA9-5078-4EE7-84BB-20D81C6F59EC}" type="datetime1">
              <a:rPr lang="pt-BR" smtClean="0"/>
              <a:t>18/05/2016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442A-30F4-41C6-911E-19EE4AEAF24F}" type="datetime1">
              <a:rPr lang="pt-BR" smtClean="0"/>
              <a:t>18/05/2016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E375-0C38-4FD4-B2E6-12CEEBD03C54}" type="datetime1">
              <a:rPr lang="pt-BR" smtClean="0"/>
              <a:t>18/05/2016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980E-51F0-479E-8C5A-73918BA97097}" type="datetime1">
              <a:rPr lang="pt-BR" smtClean="0"/>
              <a:t>18/05/2016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289-4956-4520-9C1C-A5F5165E32DD}" type="datetime1">
              <a:rPr lang="pt-BR" smtClean="0"/>
              <a:t>18/05/2016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4055-0D95-4A36-A6E8-7CC272A55BC9}" type="datetime1">
              <a:rPr lang="pt-BR" smtClean="0"/>
              <a:t>18/05/2016</a:t>
            </a:fld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0E337F6-F81E-4B5E-8B83-8F1DFFDACA10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EED7C81-C610-49CE-AC31-9622DD3F1876}" type="datetime1">
              <a:rPr lang="pt-BR" smtClean="0"/>
              <a:t>18/05/2016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 smtClean="0"/>
              <a:t>SOFTWARE ENGINEERING ECONOMICS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Gabriel Martins de Miranda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Guilherme Neves Souza</a:t>
            </a:r>
          </a:p>
          <a:p>
            <a:r>
              <a:rPr lang="pt-BR" dirty="0">
                <a:solidFill>
                  <a:schemeClr val="tx1"/>
                </a:solidFill>
              </a:rPr>
              <a:t>Otávio Alves Dias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22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Economia de ciclos de vida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 smtClean="0"/>
              <a:t>Portfolios:</a:t>
            </a:r>
            <a:r>
              <a:rPr lang="pt-BR" dirty="0" smtClean="0"/>
              <a:t>  São </a:t>
            </a:r>
            <a:r>
              <a:rPr lang="pt-BR" dirty="0"/>
              <a:t>utilizados para gerenciar simultaneamente todos os pertences de uma organização. É um panorama geral do que se tem em andamento, disponibilidade de recursos e impactos possíveis.</a:t>
            </a:r>
          </a:p>
          <a:p>
            <a:pPr algn="just"/>
            <a:r>
              <a:rPr lang="pt-BR" b="1" dirty="0" smtClean="0"/>
              <a:t>Ciclo </a:t>
            </a:r>
            <a:r>
              <a:rPr lang="pt-BR" b="1" dirty="0"/>
              <a:t>de vida de um </a:t>
            </a:r>
            <a:r>
              <a:rPr lang="pt-BR" b="1" dirty="0" smtClean="0"/>
              <a:t>produto:</a:t>
            </a:r>
            <a:r>
              <a:rPr lang="pt-BR" dirty="0" smtClean="0"/>
              <a:t> todas </a:t>
            </a:r>
            <a:r>
              <a:rPr lang="pt-BR" dirty="0"/>
              <a:t>as atividades necessárias para se definir, construir, operar, manter e aposentar um produto ou serviço de software. </a:t>
            </a:r>
            <a:endParaRPr lang="pt-BR" dirty="0" smtClean="0"/>
          </a:p>
          <a:p>
            <a:pPr algn="just"/>
            <a:r>
              <a:rPr lang="pt-BR" b="1" dirty="0" smtClean="0"/>
              <a:t>Ciclo </a:t>
            </a:r>
            <a:r>
              <a:rPr lang="pt-BR" b="1" dirty="0"/>
              <a:t>de vida de um </a:t>
            </a:r>
            <a:r>
              <a:rPr lang="pt-BR" b="1" dirty="0" smtClean="0"/>
              <a:t>projeto:</a:t>
            </a:r>
            <a:r>
              <a:rPr lang="pt-BR" dirty="0" smtClean="0"/>
              <a:t> </a:t>
            </a:r>
            <a:r>
              <a:rPr lang="pt-BR" dirty="0"/>
              <a:t>geralmente envolve as fases de iniciação, planejamento, execução, monitoração e controle, e </a:t>
            </a:r>
            <a:r>
              <a:rPr lang="pt-BR" dirty="0" smtClean="0"/>
              <a:t>fechamento. Deve </a:t>
            </a:r>
            <a:r>
              <a:rPr lang="pt-BR" dirty="0"/>
              <a:t>incluir gerenciamento de risco e sincronização com diferentes fornecedores (se existirem) enquanto auditam informações para tomada de </a:t>
            </a:r>
            <a:r>
              <a:rPr lang="pt-BR" dirty="0" smtClean="0"/>
              <a:t>decisão. Pode </a:t>
            </a:r>
            <a:r>
              <a:rPr lang="pt-BR" dirty="0"/>
              <a:t>incluir vários ciclos de vida de produto.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4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Economia de ciclos de vida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Proposta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opção</a:t>
            </a:r>
            <a:r>
              <a:rPr lang="en-US" dirty="0" smtClean="0"/>
              <a:t> </a:t>
            </a:r>
            <a:r>
              <a:rPr lang="en-US" dirty="0"/>
              <a:t>singular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 smtClean="0"/>
              <a:t>consideração</a:t>
            </a:r>
            <a:r>
              <a:rPr lang="en-US" dirty="0" smtClean="0"/>
              <a:t>.</a:t>
            </a:r>
          </a:p>
          <a:p>
            <a:r>
              <a:rPr lang="pt-BR" dirty="0"/>
              <a:t> Custos de recursos econômicos tendem a começar altos e a decrescer com o tempo, entretanto, custos de operação e manutenção tendem a crescer. </a:t>
            </a:r>
            <a:r>
              <a:rPr lang="pt-BR" dirty="0" smtClean="0"/>
              <a:t>Há </a:t>
            </a:r>
            <a:r>
              <a:rPr lang="pt-BR" dirty="0"/>
              <a:t>um ponto temporal onde a soma destes custos tende a se </a:t>
            </a:r>
            <a:r>
              <a:rPr lang="pt-BR" dirty="0" smtClean="0"/>
              <a:t>minimizar</a:t>
            </a:r>
          </a:p>
          <a:p>
            <a:r>
              <a:rPr lang="en-US" b="1" dirty="0" smtClean="0"/>
              <a:t>Horizonte de </a:t>
            </a:r>
            <a:r>
              <a:rPr lang="en-US" b="1" dirty="0" err="1" smtClean="0"/>
              <a:t>planejamento</a:t>
            </a:r>
            <a:r>
              <a:rPr lang="en-US" b="1" dirty="0" smtClean="0"/>
              <a:t>: </a:t>
            </a:r>
            <a:r>
              <a:rPr lang="en-US" dirty="0" err="1" smtClean="0"/>
              <a:t>periodo</a:t>
            </a:r>
            <a:r>
              <a:rPr lang="en-US" dirty="0" smtClean="0"/>
              <a:t> de tempo </a:t>
            </a:r>
            <a:r>
              <a:rPr lang="en-US" dirty="0" err="1" smtClean="0"/>
              <a:t>consistente</a:t>
            </a:r>
            <a:r>
              <a:rPr lang="en-US" dirty="0" smtClean="0"/>
              <a:t> no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propostas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consideradas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Preço</a:t>
            </a:r>
            <a:r>
              <a:rPr lang="en-US" b="1" dirty="0" smtClean="0"/>
              <a:t>: </a:t>
            </a:r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pago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</a:t>
            </a:r>
            <a:r>
              <a:rPr lang="en-US" dirty="0" err="1" smtClean="0"/>
              <a:t>produto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serviço</a:t>
            </a:r>
            <a:r>
              <a:rPr lang="en-US" dirty="0"/>
              <a:t>.</a:t>
            </a:r>
            <a:endParaRPr lang="en-US" b="1" dirty="0" smtClean="0"/>
          </a:p>
          <a:p>
            <a:r>
              <a:rPr lang="en-US" b="1" dirty="0" err="1" smtClean="0"/>
              <a:t>Precificação</a:t>
            </a:r>
            <a:r>
              <a:rPr lang="en-US" b="1" dirty="0" smtClean="0"/>
              <a:t>: </a:t>
            </a:r>
            <a:r>
              <a:rPr lang="en-US" dirty="0" err="1" smtClean="0"/>
              <a:t>análise</a:t>
            </a:r>
            <a:r>
              <a:rPr lang="en-US" dirty="0" smtClean="0"/>
              <a:t> do </a:t>
            </a:r>
            <a:r>
              <a:rPr lang="en-US" dirty="0" err="1" smtClean="0"/>
              <a:t>quanto</a:t>
            </a:r>
            <a:r>
              <a:rPr lang="en-US" dirty="0" smtClean="0"/>
              <a:t> a </a:t>
            </a:r>
            <a:r>
              <a:rPr lang="en-US" dirty="0" err="1" smtClean="0"/>
              <a:t>organização</a:t>
            </a:r>
            <a:r>
              <a:rPr lang="en-US" dirty="0" smtClean="0"/>
              <a:t> </a:t>
            </a:r>
            <a:r>
              <a:rPr lang="en-US" dirty="0" err="1" smtClean="0"/>
              <a:t>receberá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 </a:t>
            </a:r>
            <a:r>
              <a:rPr lang="en-US" dirty="0" err="1" smtClean="0"/>
              <a:t>venda</a:t>
            </a:r>
            <a:r>
              <a:rPr lang="en-US" dirty="0" smtClean="0"/>
              <a:t> de um </a:t>
            </a:r>
            <a:r>
              <a:rPr lang="en-US" dirty="0" err="1" smtClean="0"/>
              <a:t>produto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err="1" smtClean="0"/>
              <a:t>Custo</a:t>
            </a:r>
            <a:r>
              <a:rPr lang="en-US" b="1" dirty="0" smtClean="0"/>
              <a:t>: </a:t>
            </a:r>
            <a:r>
              <a:rPr lang="en-US" dirty="0" smtClean="0"/>
              <a:t>valor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dinheiro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fora</a:t>
            </a:r>
            <a:r>
              <a:rPr lang="en-US" dirty="0" smtClean="0"/>
              <a:t> </a:t>
            </a:r>
            <a:r>
              <a:rPr lang="en-US" dirty="0" err="1" smtClean="0"/>
              <a:t>gasto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criação</a:t>
            </a:r>
            <a:r>
              <a:rPr lang="en-US" dirty="0" smtClean="0"/>
              <a:t> de um </a:t>
            </a:r>
            <a:r>
              <a:rPr lang="en-US" dirty="0" err="1" smtClean="0"/>
              <a:t>produto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Custo</a:t>
            </a:r>
            <a:r>
              <a:rPr lang="en-US" b="1" dirty="0" smtClean="0"/>
              <a:t> de </a:t>
            </a:r>
            <a:r>
              <a:rPr lang="en-US" b="1" dirty="0" err="1" smtClean="0"/>
              <a:t>oportunidade</a:t>
            </a:r>
            <a:r>
              <a:rPr lang="en-US" b="1" dirty="0" smtClean="0"/>
              <a:t>: </a:t>
            </a:r>
            <a:r>
              <a:rPr lang="en-US" dirty="0" smtClean="0"/>
              <a:t>a </a:t>
            </a:r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deixou</a:t>
            </a:r>
            <a:r>
              <a:rPr lang="en-US" dirty="0" smtClean="0"/>
              <a:t> de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detrimento</a:t>
            </a:r>
            <a:r>
              <a:rPr lang="en-US" dirty="0" smtClean="0"/>
              <a:t> de </a:t>
            </a:r>
            <a:r>
              <a:rPr lang="en-US" dirty="0" err="1" smtClean="0"/>
              <a:t>outra</a:t>
            </a:r>
            <a:r>
              <a:rPr lang="en-US" dirty="0" smtClean="0"/>
              <a:t>.</a:t>
            </a:r>
            <a:endParaRPr lang="en-US" b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65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Economia de ciclos de vida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Avalia-se sempre se os objetivos estabelecidos foram cumpridos e qual a relação entre os custos esperados e gastos.</a:t>
            </a:r>
          </a:p>
          <a:p>
            <a:r>
              <a:rPr lang="en-US" sz="2400" dirty="0" smtClean="0"/>
              <a:t>Uma </a:t>
            </a:r>
            <a:r>
              <a:rPr lang="en-US" sz="2400" dirty="0" err="1" smtClean="0"/>
              <a:t>decisão</a:t>
            </a:r>
            <a:r>
              <a:rPr lang="en-US" sz="2400" dirty="0" smtClean="0"/>
              <a:t> de </a:t>
            </a:r>
            <a:r>
              <a:rPr lang="en-US" sz="2400" dirty="0" err="1" smtClean="0"/>
              <a:t>substituição</a:t>
            </a:r>
            <a:r>
              <a:rPr lang="en-US" sz="2400" dirty="0" smtClean="0"/>
              <a:t> é </a:t>
            </a:r>
            <a:r>
              <a:rPr lang="en-US" sz="2400" dirty="0" err="1" smtClean="0"/>
              <a:t>feita</a:t>
            </a:r>
            <a:r>
              <a:rPr lang="en-US" sz="2400" dirty="0" smtClean="0"/>
              <a:t> </a:t>
            </a:r>
            <a:r>
              <a:rPr lang="en-US" sz="2400" dirty="0" err="1" smtClean="0"/>
              <a:t>quando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organização</a:t>
            </a:r>
            <a:r>
              <a:rPr lang="en-US" sz="2400" dirty="0" smtClean="0"/>
              <a:t> </a:t>
            </a:r>
            <a:r>
              <a:rPr lang="en-US" sz="2400" dirty="0" err="1" smtClean="0"/>
              <a:t>já</a:t>
            </a:r>
            <a:r>
              <a:rPr lang="en-US" sz="2400" dirty="0" smtClean="0"/>
              <a:t> tem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mente</a:t>
            </a:r>
            <a:r>
              <a:rPr lang="en-US" sz="2400" dirty="0" smtClean="0"/>
              <a:t> </a:t>
            </a:r>
            <a:r>
              <a:rPr lang="en-US" sz="2400" dirty="0" err="1" smtClean="0"/>
              <a:t>alguma</a:t>
            </a:r>
            <a:r>
              <a:rPr lang="en-US" sz="2400" dirty="0" smtClean="0"/>
              <a:t> </a:t>
            </a:r>
            <a:r>
              <a:rPr lang="en-US" sz="2400" dirty="0" err="1" smtClean="0"/>
              <a:t>coisa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possa</a:t>
            </a:r>
            <a:r>
              <a:rPr lang="en-US" sz="2400" dirty="0" smtClean="0"/>
              <a:t> </a:t>
            </a:r>
            <a:r>
              <a:rPr lang="en-US" sz="2400" dirty="0" err="1" smtClean="0"/>
              <a:t>substituir</a:t>
            </a:r>
            <a:r>
              <a:rPr lang="en-US" sz="2400" dirty="0" smtClean="0"/>
              <a:t> </a:t>
            </a:r>
            <a:r>
              <a:rPr lang="en-US" sz="2400" dirty="0" err="1" smtClean="0"/>
              <a:t>outra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Decisões</a:t>
            </a:r>
            <a:r>
              <a:rPr lang="en-US" sz="2400" dirty="0" smtClean="0"/>
              <a:t> de </a:t>
            </a:r>
            <a:r>
              <a:rPr lang="en-US" sz="2400" dirty="0" err="1" smtClean="0"/>
              <a:t>aposentadoria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casos</a:t>
            </a:r>
            <a:r>
              <a:rPr lang="en-US" sz="2400" dirty="0" smtClean="0"/>
              <a:t> </a:t>
            </a:r>
            <a:r>
              <a:rPr lang="en-US" sz="2400" dirty="0" err="1" smtClean="0"/>
              <a:t>onde</a:t>
            </a:r>
            <a:r>
              <a:rPr lang="en-US" sz="2400" dirty="0" smtClean="0"/>
              <a:t> a </a:t>
            </a:r>
            <a:r>
              <a:rPr lang="en-US" sz="2400" dirty="0" err="1" smtClean="0"/>
              <a:t>companhia</a:t>
            </a:r>
            <a:r>
              <a:rPr lang="en-US" sz="2400" dirty="0" smtClean="0"/>
              <a:t> </a:t>
            </a:r>
            <a:r>
              <a:rPr lang="en-US" sz="2400" dirty="0" err="1" smtClean="0"/>
              <a:t>considera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um </a:t>
            </a:r>
            <a:r>
              <a:rPr lang="en-US" sz="2400" dirty="0" err="1" smtClean="0"/>
              <a:t>bem</a:t>
            </a:r>
            <a:r>
              <a:rPr lang="en-US" sz="2400" dirty="0" smtClean="0"/>
              <a:t> </a:t>
            </a:r>
            <a:r>
              <a:rPr lang="en-US" sz="2400" dirty="0" err="1" smtClean="0"/>
              <a:t>está</a:t>
            </a:r>
            <a:r>
              <a:rPr lang="en-US" sz="2400" dirty="0" smtClean="0"/>
              <a:t> </a:t>
            </a:r>
            <a:r>
              <a:rPr lang="en-US" sz="2400" dirty="0" err="1" smtClean="0"/>
              <a:t>obsoleto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seus</a:t>
            </a:r>
            <a:r>
              <a:rPr lang="en-US" sz="2400" dirty="0" smtClean="0"/>
              <a:t> </a:t>
            </a:r>
            <a:r>
              <a:rPr lang="en-US" sz="2400" dirty="0" err="1" smtClean="0"/>
              <a:t>fornecedores</a:t>
            </a:r>
            <a:r>
              <a:rPr lang="en-US" sz="2400" dirty="0" smtClean="0"/>
              <a:t>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favoráveis</a:t>
            </a:r>
            <a:r>
              <a:rPr lang="en-US" sz="2400" dirty="0" smtClean="0"/>
              <a:t>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3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A rule-based approach for estimating software development cost using function point and goal and scenario based requirements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21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200" b="1" dirty="0"/>
              <a:t>Ponto de função: </a:t>
            </a:r>
            <a:r>
              <a:rPr lang="pt-BR" sz="3200" dirty="0"/>
              <a:t>método para medir tamanho de software e estimar custo de </a:t>
            </a:r>
            <a:r>
              <a:rPr lang="pt-BR" sz="3200" dirty="0" smtClean="0"/>
              <a:t>desenvolvimento.</a:t>
            </a:r>
          </a:p>
          <a:p>
            <a:pPr lvl="0" algn="just"/>
            <a:r>
              <a:rPr lang="pt-BR" sz="3200" dirty="0" smtClean="0"/>
              <a:t>Um sistema </a:t>
            </a:r>
            <a:r>
              <a:rPr lang="pt-BR" sz="3200" dirty="0"/>
              <a:t>grande e complexo é </a:t>
            </a:r>
            <a:r>
              <a:rPr lang="pt-BR" sz="3200" dirty="0" smtClean="0"/>
              <a:t>difícil de se </a:t>
            </a:r>
            <a:r>
              <a:rPr lang="pt-BR" sz="3200" dirty="0"/>
              <a:t>medir </a:t>
            </a:r>
            <a:r>
              <a:rPr lang="pt-BR" sz="3200" dirty="0" smtClean="0"/>
              <a:t>custos, sendo assim, necessita-se uma abordagem </a:t>
            </a:r>
            <a:r>
              <a:rPr lang="pt-BR" sz="3200" dirty="0"/>
              <a:t>regrada para </a:t>
            </a:r>
            <a:r>
              <a:rPr lang="pt-BR" sz="3200" dirty="0" smtClean="0"/>
              <a:t>medi-los durante a fase </a:t>
            </a:r>
            <a:r>
              <a:rPr lang="pt-BR" sz="3200" dirty="0"/>
              <a:t>de análise de </a:t>
            </a:r>
            <a:r>
              <a:rPr lang="pt-BR" sz="3200" dirty="0" smtClean="0"/>
              <a:t>requisitos.</a:t>
            </a:r>
            <a:endParaRPr lang="pt-BR" sz="3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919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Objetivo de quem fornece software: </a:t>
            </a:r>
            <a:r>
              <a:rPr lang="pt-BR" sz="2800" dirty="0"/>
              <a:t>sistema que realize necessidades e expectativas das partes </a:t>
            </a:r>
            <a:r>
              <a:rPr lang="pt-BR" sz="2800" dirty="0" smtClean="0"/>
              <a:t>interessadas.</a:t>
            </a:r>
          </a:p>
          <a:p>
            <a:r>
              <a:rPr lang="pt-BR" sz="2800" b="1" dirty="0"/>
              <a:t>Vida real: </a:t>
            </a:r>
            <a:r>
              <a:rPr lang="pt-BR" sz="2800" dirty="0"/>
              <a:t>mais requisitos do que se pode implementar </a:t>
            </a:r>
            <a:r>
              <a:rPr lang="pt-BR" sz="2800" dirty="0" smtClean="0"/>
              <a:t>dadas </a:t>
            </a:r>
            <a:r>
              <a:rPr lang="pt-BR" sz="2800" dirty="0"/>
              <a:t>restrições de tempo (das próprias partes) e </a:t>
            </a:r>
            <a:r>
              <a:rPr lang="pt-BR" sz="2800" dirty="0" smtClean="0"/>
              <a:t>recursos.</a:t>
            </a:r>
          </a:p>
          <a:p>
            <a:pPr lvl="0"/>
            <a:r>
              <a:rPr lang="pt-BR" sz="2800" b="1" dirty="0"/>
              <a:t>Dilema do gerente: </a:t>
            </a:r>
            <a:r>
              <a:rPr lang="pt-BR" sz="2800" dirty="0"/>
              <a:t>como selecionar um pedaço dos requisitos que ainda atinja as necessidades do cliente?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69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/>
              <a:t>Seleção dos requisitos de software:</a:t>
            </a:r>
            <a:r>
              <a:rPr lang="pt-BR" sz="2800" dirty="0"/>
              <a:t> processo de determinar quais requisitos um produto deve ter dados tempo e recursos </a:t>
            </a:r>
            <a:r>
              <a:rPr lang="pt-BR" sz="2800" dirty="0" smtClean="0"/>
              <a:t>disponíveis.</a:t>
            </a:r>
          </a:p>
          <a:p>
            <a:pPr algn="just"/>
            <a:r>
              <a:rPr lang="pt-BR" sz="2800" dirty="0"/>
              <a:t>Embora aumenta confiabilidade do produto e contribui na economia da </a:t>
            </a:r>
            <a:r>
              <a:rPr lang="pt-BR" sz="2800" dirty="0" smtClean="0"/>
              <a:t>companhia</a:t>
            </a:r>
            <a:r>
              <a:rPr lang="pt-BR" sz="2800" dirty="0"/>
              <a:t>, é pouco </a:t>
            </a:r>
            <a:r>
              <a:rPr lang="pt-BR" sz="2800" dirty="0" smtClean="0"/>
              <a:t>estudada </a:t>
            </a:r>
            <a:r>
              <a:rPr lang="pt-BR" sz="2800" dirty="0"/>
              <a:t>devido </a:t>
            </a:r>
            <a:r>
              <a:rPr lang="pt-BR" sz="2800" dirty="0" smtClean="0"/>
              <a:t>às dificuldades:</a:t>
            </a:r>
          </a:p>
          <a:p>
            <a:pPr>
              <a:buFont typeface="Courier New" pitchFamily="49" charset="0"/>
              <a:buChar char="o"/>
            </a:pPr>
            <a:r>
              <a:rPr lang="pt-BR" sz="2800" dirty="0" smtClean="0"/>
              <a:t>Políticas: responsabilidade técnica e de marketing.</a:t>
            </a:r>
            <a:endParaRPr lang="pt-BR" sz="2800" dirty="0"/>
          </a:p>
          <a:p>
            <a:pPr>
              <a:buFont typeface="Courier New" pitchFamily="49" charset="0"/>
              <a:buChar char="o"/>
            </a:pPr>
            <a:r>
              <a:rPr lang="pt-BR" sz="2800" dirty="0" smtClean="0"/>
              <a:t>Financeiras: </a:t>
            </a:r>
            <a:r>
              <a:rPr lang="pt-BR" sz="2800" dirty="0"/>
              <a:t>um erro causa grande perda na </a:t>
            </a:r>
            <a:r>
              <a:rPr lang="pt-BR" sz="2800" dirty="0" smtClean="0"/>
              <a:t>renda.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18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Davis(2003): </a:t>
            </a:r>
            <a:r>
              <a:rPr lang="pt-BR" sz="2400" dirty="0" smtClean="0"/>
              <a:t>deve-se</a:t>
            </a:r>
            <a:r>
              <a:rPr lang="pt-BR" sz="2400" b="1" dirty="0" smtClean="0"/>
              <a:t> </a:t>
            </a:r>
            <a:r>
              <a:rPr lang="pt-BR" sz="2400" dirty="0" smtClean="0"/>
              <a:t>conter custos.</a:t>
            </a:r>
          </a:p>
          <a:p>
            <a:r>
              <a:rPr lang="pt-BR" sz="2400" b="1" dirty="0" err="1" smtClean="0"/>
              <a:t>Boehm</a:t>
            </a:r>
            <a:r>
              <a:rPr lang="pt-BR" sz="2400" b="1" dirty="0" smtClean="0"/>
              <a:t>(1981) e </a:t>
            </a:r>
            <a:r>
              <a:rPr lang="pt-BR" sz="2400" b="1" dirty="0" err="1" smtClean="0"/>
              <a:t>Boehm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and</a:t>
            </a:r>
            <a:r>
              <a:rPr lang="pt-BR" sz="2400" b="1" dirty="0" smtClean="0"/>
              <a:t> In(1996): </a:t>
            </a:r>
            <a:r>
              <a:rPr lang="pt-BR" sz="2400" dirty="0" smtClean="0"/>
              <a:t>gerenciar impacto de mudança de requisitos nos custos e no cronograma.</a:t>
            </a:r>
          </a:p>
          <a:p>
            <a:r>
              <a:rPr lang="pt-BR" sz="2400" b="1" dirty="0" err="1" smtClean="0"/>
              <a:t>Larvet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and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Valleé</a:t>
            </a:r>
            <a:r>
              <a:rPr lang="pt-BR" sz="2400" b="1" dirty="0" smtClean="0"/>
              <a:t>(2002): </a:t>
            </a:r>
            <a:r>
              <a:rPr lang="pt-BR" sz="2400" dirty="0"/>
              <a:t>estimador baseado na informação </a:t>
            </a:r>
            <a:r>
              <a:rPr lang="pt-BR" sz="2400" dirty="0" smtClean="0"/>
              <a:t>disponível nos requerimentos, principalmente textuais. Criação de métricas textuais como previsores, tornando possível a quantificação da complexidade de um projeto.</a:t>
            </a:r>
          </a:p>
          <a:p>
            <a:r>
              <a:rPr lang="pt-BR" sz="2400" dirty="0"/>
              <a:t>Poucos métodos de estimativa são bem sucedidos, geralmente são subjetivos ao próprio </a:t>
            </a:r>
            <a:r>
              <a:rPr lang="pt-BR" sz="2400" dirty="0" smtClean="0"/>
              <a:t>negócio e não combináveis com estimadores de custo. 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7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A abordagem proposta contém duas características:</a:t>
            </a:r>
          </a:p>
          <a:p>
            <a:pPr algn="just">
              <a:buFont typeface="Courier New" pitchFamily="49" charset="0"/>
              <a:buChar char="o"/>
            </a:pPr>
            <a:r>
              <a:rPr lang="pt-BR" sz="2800" dirty="0" smtClean="0"/>
              <a:t>Requisitos textuais em termos de objetivos e cenários</a:t>
            </a:r>
          </a:p>
          <a:p>
            <a:pPr algn="just">
              <a:buFont typeface="Courier New" pitchFamily="49" charset="0"/>
              <a:buChar char="o"/>
            </a:pPr>
            <a:r>
              <a:rPr lang="pt-BR" sz="2800" dirty="0" smtClean="0"/>
              <a:t>Extração de regras para contar pontos de função</a:t>
            </a:r>
          </a:p>
          <a:p>
            <a:pPr algn="just"/>
            <a:r>
              <a:rPr lang="pt-BR" sz="2800" dirty="0" smtClean="0"/>
              <a:t>Objetivos de cenários descrevem a interação entre usuário/aplicação externa e aplicação destino. Inclui dados para interação onde faz-se possível derivar funções e comportamentos.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95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Prévio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Níveis de objetivo e cenário:</a:t>
            </a:r>
          </a:p>
          <a:p>
            <a:pPr>
              <a:buFont typeface="Courier New" pitchFamily="49" charset="0"/>
              <a:buChar char="o"/>
            </a:pPr>
            <a:r>
              <a:rPr lang="pt-BR" dirty="0" smtClean="0"/>
              <a:t>Negócio (identifica objetivo final do sistema)</a:t>
            </a:r>
          </a:p>
          <a:p>
            <a:pPr>
              <a:buFont typeface="Courier New" pitchFamily="49" charset="0"/>
              <a:buChar char="o"/>
            </a:pPr>
            <a:r>
              <a:rPr lang="pt-BR" dirty="0" smtClean="0"/>
              <a:t>Serviço (identifica serviços que devem ser prestados à parte)</a:t>
            </a:r>
          </a:p>
          <a:p>
            <a:pPr>
              <a:buFont typeface="Courier New" pitchFamily="49" charset="0"/>
              <a:buChar char="o"/>
            </a:pPr>
            <a:r>
              <a:rPr lang="pt-BR" dirty="0" smtClean="0"/>
              <a:t>Interação (interação entre sistemas e agentes)</a:t>
            </a:r>
          </a:p>
          <a:p>
            <a:pPr>
              <a:buFont typeface="Courier New" pitchFamily="49" charset="0"/>
              <a:buChar char="o"/>
            </a:pPr>
            <a:r>
              <a:rPr lang="pt-BR" dirty="0" smtClean="0"/>
              <a:t>Interno (o que o sistema necessita para realizar a interação)</a:t>
            </a:r>
          </a:p>
          <a:p>
            <a:endParaRPr lang="pt-BR" dirty="0"/>
          </a:p>
          <a:p>
            <a:r>
              <a:rPr lang="pt-BR" dirty="0" smtClean="0"/>
              <a:t>Um </a:t>
            </a:r>
            <a:r>
              <a:rPr lang="pt-BR" dirty="0" err="1" smtClean="0"/>
              <a:t>subobjetivo</a:t>
            </a:r>
            <a:r>
              <a:rPr lang="pt-BR" dirty="0" smtClean="0"/>
              <a:t> é gerado em cada nível e cenário para se alcançar o objetivo final.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20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Economia?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b="1" dirty="0"/>
              <a:t>Economia</a:t>
            </a:r>
            <a:r>
              <a:rPr lang="pt-BR" sz="2800" dirty="0"/>
              <a:t>: estudo de valores, custos, recursos e suas relações dentro de um dado contexto;</a:t>
            </a:r>
          </a:p>
          <a:p>
            <a:pPr algn="just"/>
            <a:r>
              <a:rPr lang="pt-BR" sz="2800" b="1" dirty="0"/>
              <a:t>Economia aplicado à Engenharia de Software</a:t>
            </a:r>
            <a:r>
              <a:rPr lang="pt-BR" sz="2800" dirty="0"/>
              <a:t> se preocupa com o alinhamento entre decisões técnicas com os objetivos do negócio de uma organização;</a:t>
            </a:r>
          </a:p>
          <a:p>
            <a:pPr algn="just"/>
            <a:r>
              <a:rPr lang="pt-BR" sz="2800" dirty="0" smtClean="0"/>
              <a:t>Análises e </a:t>
            </a:r>
            <a:r>
              <a:rPr lang="pt-BR" sz="2800" dirty="0"/>
              <a:t>decisões como “fazer ou comprar” tem uma raiz econômica profunda e com impacto explícito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9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Prévio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err="1" smtClean="0"/>
              <a:t>Template</a:t>
            </a:r>
            <a:r>
              <a:rPr lang="pt-BR" b="1" dirty="0" smtClean="0"/>
              <a:t> de objetivo: </a:t>
            </a:r>
            <a:r>
              <a:rPr lang="pt-BR" dirty="0" err="1" smtClean="0"/>
              <a:t>verb</a:t>
            </a:r>
            <a:r>
              <a:rPr lang="pt-BR" dirty="0" smtClean="0"/>
              <a:t> + </a:t>
            </a:r>
            <a:r>
              <a:rPr lang="pt-BR" dirty="0" err="1" smtClean="0"/>
              <a:t>target</a:t>
            </a:r>
            <a:r>
              <a:rPr lang="pt-BR" dirty="0" smtClean="0"/>
              <a:t> + </a:t>
            </a:r>
            <a:r>
              <a:rPr lang="pt-BR" dirty="0" err="1" smtClean="0"/>
              <a:t>direction</a:t>
            </a:r>
            <a:r>
              <a:rPr lang="pt-BR" dirty="0" smtClean="0"/>
              <a:t> + </a:t>
            </a:r>
            <a:r>
              <a:rPr lang="pt-BR" dirty="0" err="1" smtClean="0"/>
              <a:t>way</a:t>
            </a:r>
            <a:endParaRPr lang="pt-BR" dirty="0" smtClean="0"/>
          </a:p>
          <a:p>
            <a:pPr>
              <a:buFont typeface="Courier New" pitchFamily="49" charset="0"/>
              <a:buChar char="o"/>
            </a:pPr>
            <a:r>
              <a:rPr lang="pt-BR" dirty="0" err="1" smtClean="0"/>
              <a:t>Withdraw</a:t>
            </a:r>
            <a:r>
              <a:rPr lang="pt-BR" dirty="0" smtClean="0"/>
              <a:t>(</a:t>
            </a:r>
            <a:r>
              <a:rPr lang="pt-BR" u="sng" dirty="0" err="1" smtClean="0"/>
              <a:t>verb</a:t>
            </a:r>
            <a:r>
              <a:rPr lang="pt-BR" dirty="0" smtClean="0"/>
              <a:t>) cash(</a:t>
            </a:r>
            <a:r>
              <a:rPr lang="pt-BR" u="sng" dirty="0" err="1" smtClean="0"/>
              <a:t>target</a:t>
            </a:r>
            <a:r>
              <a:rPr lang="pt-BR" dirty="0" smtClean="0"/>
              <a:t>)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ATM(</a:t>
            </a:r>
            <a:r>
              <a:rPr lang="pt-BR" u="sng" dirty="0" err="1" smtClean="0"/>
              <a:t>direction</a:t>
            </a:r>
            <a:r>
              <a:rPr lang="pt-BR" dirty="0" smtClean="0"/>
              <a:t>)</a:t>
            </a:r>
          </a:p>
          <a:p>
            <a:pPr>
              <a:buFont typeface="Courier New" pitchFamily="49" charset="0"/>
              <a:buChar char="o"/>
            </a:pPr>
            <a:endParaRPr lang="pt-BR" dirty="0"/>
          </a:p>
          <a:p>
            <a:r>
              <a:rPr lang="pt-BR" b="1" dirty="0" err="1" smtClean="0"/>
              <a:t>Template</a:t>
            </a:r>
            <a:r>
              <a:rPr lang="pt-BR" b="1" dirty="0" smtClean="0"/>
              <a:t> de cenário: </a:t>
            </a:r>
            <a:r>
              <a:rPr lang="pt-BR" dirty="0" err="1" smtClean="0"/>
              <a:t>subject</a:t>
            </a:r>
            <a:r>
              <a:rPr lang="pt-BR" dirty="0" smtClean="0"/>
              <a:t>/</a:t>
            </a:r>
            <a:r>
              <a:rPr lang="pt-BR" dirty="0" err="1" smtClean="0"/>
              <a:t>agent</a:t>
            </a:r>
            <a:r>
              <a:rPr lang="pt-BR" dirty="0" smtClean="0"/>
              <a:t> + </a:t>
            </a:r>
            <a:r>
              <a:rPr lang="pt-BR" dirty="0" err="1" smtClean="0"/>
              <a:t>verb</a:t>
            </a:r>
            <a:r>
              <a:rPr lang="pt-BR" dirty="0" smtClean="0"/>
              <a:t> + </a:t>
            </a:r>
            <a:r>
              <a:rPr lang="pt-BR" dirty="0" err="1" smtClean="0"/>
              <a:t>target</a:t>
            </a:r>
            <a:r>
              <a:rPr lang="pt-BR" dirty="0" smtClean="0"/>
              <a:t>/</a:t>
            </a:r>
            <a:r>
              <a:rPr lang="pt-BR" dirty="0" err="1" smtClean="0"/>
              <a:t>object</a:t>
            </a:r>
            <a:r>
              <a:rPr lang="pt-BR" dirty="0" smtClean="0"/>
              <a:t> + </a:t>
            </a:r>
            <a:r>
              <a:rPr lang="pt-BR" dirty="0" err="1" smtClean="0"/>
              <a:t>direction</a:t>
            </a:r>
            <a:r>
              <a:rPr lang="pt-BR" dirty="0" smtClean="0"/>
              <a:t>/</a:t>
            </a:r>
            <a:r>
              <a:rPr lang="pt-BR" dirty="0" err="1" smtClean="0"/>
              <a:t>source</a:t>
            </a:r>
            <a:r>
              <a:rPr lang="pt-BR" dirty="0" smtClean="0"/>
              <a:t>/</a:t>
            </a:r>
            <a:r>
              <a:rPr lang="pt-BR" dirty="0" err="1" smtClean="0"/>
              <a:t>destination</a:t>
            </a:r>
            <a:r>
              <a:rPr lang="pt-BR" dirty="0" smtClean="0"/>
              <a:t> + </a:t>
            </a:r>
            <a:r>
              <a:rPr lang="pt-BR" dirty="0" err="1" smtClean="0"/>
              <a:t>way</a:t>
            </a:r>
            <a:endParaRPr lang="pt-BR" dirty="0" smtClean="0"/>
          </a:p>
          <a:p>
            <a:pPr>
              <a:buFont typeface="Courier New" pitchFamily="49" charset="0"/>
              <a:buChar char="o"/>
            </a:pPr>
            <a:r>
              <a:rPr lang="pt-BR" dirty="0" smtClean="0"/>
              <a:t>Tom(</a:t>
            </a:r>
            <a:r>
              <a:rPr lang="pt-BR" u="sng" dirty="0" err="1" smtClean="0"/>
              <a:t>agent</a:t>
            </a:r>
            <a:r>
              <a:rPr lang="pt-BR" dirty="0" smtClean="0"/>
              <a:t>) </a:t>
            </a:r>
            <a:r>
              <a:rPr lang="pt-BR" dirty="0" err="1" smtClean="0"/>
              <a:t>gives</a:t>
            </a:r>
            <a:r>
              <a:rPr lang="pt-BR" dirty="0" smtClean="0"/>
              <a:t>(</a:t>
            </a:r>
            <a:r>
              <a:rPr lang="pt-BR" u="sng" dirty="0" err="1" smtClean="0"/>
              <a:t>verb</a:t>
            </a:r>
            <a:r>
              <a:rPr lang="pt-BR" dirty="0" smtClean="0"/>
              <a:t>) me(</a:t>
            </a:r>
            <a:r>
              <a:rPr lang="pt-BR" u="sng" dirty="0" err="1" smtClean="0"/>
              <a:t>destination</a:t>
            </a:r>
            <a:r>
              <a:rPr lang="pt-BR" dirty="0"/>
              <a:t>)</a:t>
            </a:r>
            <a:r>
              <a:rPr lang="pt-BR" dirty="0" smtClean="0"/>
              <a:t> a book(</a:t>
            </a:r>
            <a:r>
              <a:rPr lang="pt-BR" u="sng" dirty="0" err="1" smtClean="0"/>
              <a:t>object</a:t>
            </a:r>
            <a:r>
              <a:rPr lang="pt-BR" dirty="0" smtClean="0"/>
              <a:t>)</a:t>
            </a:r>
          </a:p>
          <a:p>
            <a:pPr>
              <a:buFont typeface="Courier New" pitchFamily="49" charset="0"/>
              <a:buChar char="o"/>
            </a:pPr>
            <a:endParaRPr lang="pt-BR" dirty="0"/>
          </a:p>
          <a:p>
            <a:pPr indent="-342900"/>
            <a:r>
              <a:rPr lang="pt-BR" b="1" dirty="0"/>
              <a:t>CPM:</a:t>
            </a:r>
            <a:r>
              <a:rPr lang="pt-BR" dirty="0"/>
              <a:t> método para identificar as funções e a contagem </a:t>
            </a:r>
            <a:r>
              <a:rPr lang="pt-BR" dirty="0" smtClean="0"/>
              <a:t>de seus pontos</a:t>
            </a:r>
            <a:endParaRPr lang="pt-BR" dirty="0"/>
          </a:p>
          <a:p>
            <a:pPr indent="-342900"/>
            <a:r>
              <a:rPr lang="pt-BR" dirty="0" smtClean="0"/>
              <a:t>Há a necessidade </a:t>
            </a:r>
            <a:r>
              <a:rPr lang="pt-BR" dirty="0"/>
              <a:t>de experts para identificar e realizar a contagem dos pontos de </a:t>
            </a:r>
            <a:r>
              <a:rPr lang="pt-BR" dirty="0" smtClean="0"/>
              <a:t>função.</a:t>
            </a:r>
            <a:endParaRPr lang="pt-BR" dirty="0"/>
          </a:p>
          <a:p>
            <a:pPr indent="-342900"/>
            <a:r>
              <a:rPr lang="pt-BR" dirty="0" smtClean="0"/>
              <a:t>Há o problema </a:t>
            </a:r>
            <a:r>
              <a:rPr lang="pt-BR" dirty="0"/>
              <a:t>da mudança de </a:t>
            </a:r>
            <a:r>
              <a:rPr lang="pt-BR" dirty="0" smtClean="0"/>
              <a:t>requisitos, que geram </a:t>
            </a:r>
            <a:r>
              <a:rPr lang="pt-BR" dirty="0"/>
              <a:t>novos pontos e portanto </a:t>
            </a:r>
            <a:r>
              <a:rPr lang="pt-BR" dirty="0" smtClean="0"/>
              <a:t>custos</a:t>
            </a:r>
            <a:r>
              <a:rPr lang="pt-BR" dirty="0"/>
              <a:t>.</a:t>
            </a:r>
          </a:p>
          <a:p>
            <a:pPr>
              <a:buFont typeface="Courier New" pitchFamily="49" charset="0"/>
              <a:buChar char="o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23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Proposta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21</a:t>
            </a:fld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67200" y="1886214"/>
            <a:ext cx="5800000" cy="4228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05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Proposta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42900"/>
            <a:r>
              <a:rPr lang="pt-BR" sz="2200" dirty="0" smtClean="0">
                <a:cs typeface="Arial" pitchFamily="34" charset="0"/>
              </a:rPr>
              <a:t>Por que requisitos de objetivo e cenário?</a:t>
            </a:r>
          </a:p>
          <a:p>
            <a:pPr indent="-342900">
              <a:buFont typeface="Courier New" pitchFamily="49" charset="0"/>
              <a:buChar char="o"/>
            </a:pPr>
            <a:r>
              <a:rPr lang="pt-BR" dirty="0" smtClean="0">
                <a:cs typeface="Arial" pitchFamily="34" charset="0"/>
              </a:rPr>
              <a:t>Incluem dados de interação e comportamento para processamento de dados.</a:t>
            </a:r>
          </a:p>
          <a:p>
            <a:pPr indent="-342900"/>
            <a:r>
              <a:rPr lang="pt-BR" dirty="0" smtClean="0">
                <a:cs typeface="Arial" pitchFamily="34" charset="0"/>
              </a:rPr>
              <a:t>ILF e EIF: derivados de dados para interação e mantidos na aplicação destino ou externa</a:t>
            </a:r>
          </a:p>
          <a:p>
            <a:pPr indent="-342900"/>
            <a:r>
              <a:rPr lang="pt-BR" dirty="0" smtClean="0">
                <a:cs typeface="Arial" pitchFamily="34" charset="0"/>
              </a:rPr>
              <a:t>EI, EO, EQ: derivados do comportamento</a:t>
            </a:r>
          </a:p>
          <a:p>
            <a:pPr indent="-342900"/>
            <a:endParaRPr lang="pt-BR" sz="2200" dirty="0"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01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Extração das regras dos pontos de 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err="1" smtClean="0"/>
              <a:t>Template</a:t>
            </a:r>
            <a:r>
              <a:rPr lang="pt-BR" b="1" dirty="0" smtClean="0"/>
              <a:t> de regra:</a:t>
            </a:r>
            <a:endParaRPr lang="pt-BR" dirty="0"/>
          </a:p>
          <a:p>
            <a:pPr>
              <a:buFont typeface="Courier New" pitchFamily="49" charset="0"/>
              <a:buChar char="o"/>
            </a:pPr>
            <a:r>
              <a:rPr lang="pt-BR" b="1" dirty="0" err="1" smtClean="0"/>
              <a:t>Definiton</a:t>
            </a:r>
            <a:r>
              <a:rPr lang="pt-BR" b="1" dirty="0" smtClean="0"/>
              <a:t>:</a:t>
            </a:r>
            <a:r>
              <a:rPr lang="pt-BR" dirty="0" smtClean="0"/>
              <a:t> conteúdo da regra</a:t>
            </a:r>
          </a:p>
          <a:p>
            <a:pPr>
              <a:buFont typeface="Courier New" pitchFamily="49" charset="0"/>
              <a:buChar char="o"/>
            </a:pPr>
            <a:r>
              <a:rPr lang="pt-BR" b="1" dirty="0" err="1" smtClean="0"/>
              <a:t>Comment</a:t>
            </a:r>
            <a:r>
              <a:rPr lang="pt-BR" b="1" dirty="0" smtClean="0"/>
              <a:t>:</a:t>
            </a:r>
            <a:r>
              <a:rPr lang="pt-BR" dirty="0" smtClean="0"/>
              <a:t> itens de consideração</a:t>
            </a:r>
          </a:p>
          <a:p>
            <a:pPr>
              <a:buFont typeface="Courier New" pitchFamily="49" charset="0"/>
              <a:buChar char="o"/>
            </a:pPr>
            <a:r>
              <a:rPr lang="pt-BR" b="1" dirty="0" err="1" smtClean="0"/>
              <a:t>Example</a:t>
            </a:r>
            <a:r>
              <a:rPr lang="pt-BR" b="1" dirty="0" smtClean="0"/>
              <a:t>:</a:t>
            </a:r>
            <a:r>
              <a:rPr lang="pt-BR" dirty="0" smtClean="0"/>
              <a:t> exemplo representativo</a:t>
            </a:r>
          </a:p>
          <a:p>
            <a:r>
              <a:rPr lang="pt-BR" dirty="0" smtClean="0"/>
              <a:t>10 regras em 3 diferentes tipos:</a:t>
            </a:r>
          </a:p>
          <a:p>
            <a:r>
              <a:rPr lang="pt-BR" dirty="0" smtClean="0"/>
              <a:t>De Análise de Contexto(</a:t>
            </a:r>
            <a:r>
              <a:rPr lang="pt-BR" dirty="0"/>
              <a:t>Identificação de agentes e descoberta aplicações decompostas do sistema </a:t>
            </a:r>
            <a:r>
              <a:rPr lang="pt-BR" dirty="0" smtClean="0"/>
              <a:t>destino)</a:t>
            </a:r>
          </a:p>
          <a:p>
            <a:r>
              <a:rPr lang="pt-BR" dirty="0" smtClean="0"/>
              <a:t>De Análise de Função de Dados(Define informação de dados entre aplicação destino e usuário. Também determina complexidade das funções de dados)</a:t>
            </a:r>
          </a:p>
          <a:p>
            <a:r>
              <a:rPr lang="pt-BR" dirty="0" smtClean="0"/>
              <a:t>De Análise de Função de Transação (Identifica funcionalidades providas ao usuário para o processamento de dados pelo sistema destino. Exibem comportamento.)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520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20000" cy="1143000"/>
          </a:xfrm>
        </p:spPr>
        <p:txBody>
          <a:bodyPr/>
          <a:lstStyle/>
          <a:p>
            <a:r>
              <a:rPr lang="pt-BR" dirty="0" smtClean="0"/>
              <a:t>Estudo de caso: sistema de registro de 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Passos:</a:t>
            </a:r>
          </a:p>
          <a:p>
            <a:pPr lvl="1" hangingPunct="0">
              <a:buNone/>
            </a:pPr>
            <a:r>
              <a:rPr lang="pt-BR" dirty="0" smtClean="0"/>
              <a:t>	1</a:t>
            </a:r>
            <a:r>
              <a:rPr lang="pt-BR" dirty="0"/>
              <a:t>) Modelagem com Objetivo e </a:t>
            </a:r>
            <a:r>
              <a:rPr lang="pt-BR" dirty="0" smtClean="0"/>
              <a:t>cenário</a:t>
            </a:r>
            <a:br>
              <a:rPr lang="pt-BR" dirty="0" smtClean="0"/>
            </a:br>
            <a:r>
              <a:rPr lang="pt-BR" dirty="0" smtClean="0"/>
              <a:t>2</a:t>
            </a:r>
            <a:r>
              <a:rPr lang="pt-BR" dirty="0"/>
              <a:t>) Extração de elementos do contexto</a:t>
            </a:r>
            <a:br>
              <a:rPr lang="pt-BR" dirty="0"/>
            </a:br>
            <a:r>
              <a:rPr lang="pt-BR" dirty="0"/>
              <a:t>3) Determinação de funções de dados e complexidade</a:t>
            </a:r>
            <a:br>
              <a:rPr lang="pt-BR" dirty="0"/>
            </a:br>
            <a:r>
              <a:rPr lang="pt-BR" dirty="0"/>
              <a:t>4) Determinação de funções de transação e complexidade</a:t>
            </a:r>
            <a:br>
              <a:rPr lang="pt-BR" dirty="0"/>
            </a:br>
            <a:r>
              <a:rPr lang="pt-BR" dirty="0"/>
              <a:t>5) Cálculo de pontos de função sem ajuste</a:t>
            </a:r>
            <a:br>
              <a:rPr lang="pt-BR" dirty="0"/>
            </a:br>
            <a:r>
              <a:rPr lang="pt-BR" dirty="0"/>
              <a:t>6) Estimação de custo usando um modelo de custo 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3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1) Modelagem com objetivo e cenário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25</a:t>
            </a:fld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52914" y="1676690"/>
            <a:ext cx="7028572" cy="4647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4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2) Extração de elementos do contexto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26</a:t>
            </a:fld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14819" y="1800500"/>
            <a:ext cx="6504762" cy="4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650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3) Determinação de funções de dados e complexidade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27</a:t>
            </a:fld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76723" y="2448119"/>
            <a:ext cx="7180953" cy="3104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5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4) Determinação de funções de transação e complexidade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28</a:t>
            </a:fld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24342" y="1919547"/>
            <a:ext cx="6685715" cy="4161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0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5) Cálculo de pontos de função sem ajuste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29</a:t>
            </a:fld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57200" y="2674901"/>
            <a:ext cx="7620000" cy="2651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3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b="1" dirty="0" smtClean="0"/>
              <a:t>Finanças:</a:t>
            </a:r>
            <a:r>
              <a:rPr lang="pt-BR" sz="2400" dirty="0" smtClean="0"/>
              <a:t> preocupa-se </a:t>
            </a:r>
            <a:r>
              <a:rPr lang="pt-BR" sz="2400" dirty="0"/>
              <a:t>com alocação, gerenciamento, aquisição e investimento de recursos. </a:t>
            </a:r>
            <a:r>
              <a:rPr lang="pt-BR" sz="2400" dirty="0" smtClean="0"/>
              <a:t>Lida-se </a:t>
            </a:r>
            <a:r>
              <a:rPr lang="pt-BR" sz="2400" dirty="0"/>
              <a:t>com conceitos de tempo, dinheiro, risco e suas relações</a:t>
            </a:r>
            <a:r>
              <a:rPr lang="pt-BR" sz="2400" dirty="0" smtClean="0"/>
              <a:t>. Geralmente, envolve o balanceamento de riscos e lucros;</a:t>
            </a:r>
          </a:p>
          <a:p>
            <a:pPr algn="just"/>
            <a:r>
              <a:rPr lang="pt-BR" sz="2400" b="1" dirty="0" smtClean="0"/>
              <a:t>Contabilidade:</a:t>
            </a:r>
            <a:r>
              <a:rPr lang="pt-BR" sz="2400" dirty="0" smtClean="0"/>
              <a:t> mede </a:t>
            </a:r>
            <a:r>
              <a:rPr lang="pt-BR" sz="2400" dirty="0"/>
              <a:t>a performance financeira e </a:t>
            </a:r>
            <a:r>
              <a:rPr lang="pt-BR" sz="2400" dirty="0" smtClean="0"/>
              <a:t>comunica </a:t>
            </a:r>
            <a:r>
              <a:rPr lang="pt-BR" sz="2400" dirty="0"/>
              <a:t>seu desenvolvimento aos interessados. A comunicação é, geralmente, feita sob a forma de relatórios financeiros que mostram em valores monetários o controle de recursos</a:t>
            </a:r>
            <a:r>
              <a:rPr lang="pt-BR" sz="2400" dirty="0" smtClean="0"/>
              <a:t>. </a:t>
            </a:r>
            <a:r>
              <a:rPr lang="pt-BR" sz="2400" dirty="0"/>
              <a:t>Sistemas contábeis são ricos em dados históricos para estimação.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92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5) Cálculo de pontos de função sem ajuste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30</a:t>
            </a:fld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94163" y="1600200"/>
            <a:ext cx="5546074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43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6) Estimação do custo usando modelo de custo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31</a:t>
            </a:fld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638628" y="2224309"/>
            <a:ext cx="5257143" cy="3552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67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6) Estimação do custo usando modelo de custo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32</a:t>
            </a:fld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57676" y="1638595"/>
            <a:ext cx="5019048" cy="4723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06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 do método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33</a:t>
            </a:fld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00533" y="2205262"/>
            <a:ext cx="5533334" cy="3590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8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34</a:t>
            </a:fld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apropriado para sistemas embarcados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1560" y="3645024"/>
            <a:ext cx="7207560" cy="242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8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620000" cy="1143000"/>
          </a:xfrm>
        </p:spPr>
        <p:txBody>
          <a:bodyPr/>
          <a:lstStyle/>
          <a:p>
            <a:r>
              <a:rPr lang="pt-BR" dirty="0" smtClean="0"/>
              <a:t>Riscos e Incertezas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Estimativa: </a:t>
            </a:r>
            <a:r>
              <a:rPr lang="pt-BR" dirty="0" smtClean="0"/>
              <a:t>avaliação de recursos que serão necessários para se atingir objetivos</a:t>
            </a:r>
            <a:r>
              <a:rPr lang="pt-BR" b="1" dirty="0" smtClean="0"/>
              <a:t> </a:t>
            </a:r>
          </a:p>
          <a:p>
            <a:r>
              <a:rPr lang="pt-BR" b="1" dirty="0" smtClean="0"/>
              <a:t>Técnicas de estimativa: </a:t>
            </a:r>
            <a:r>
              <a:rPr lang="pt-BR" dirty="0" smtClean="0"/>
              <a:t>Métodos estatísticos, estimação por partes, analogia, julgamento por experiência, métodos paramétricos. </a:t>
            </a:r>
            <a:endParaRPr lang="pt-BR" b="1" dirty="0" smtClean="0"/>
          </a:p>
          <a:p>
            <a:r>
              <a:rPr lang="pt-BR" b="1" dirty="0" smtClean="0"/>
              <a:t>Incerteza: </a:t>
            </a:r>
            <a:r>
              <a:rPr lang="pt-BR" dirty="0" smtClean="0"/>
              <a:t>Estimativas acarretam em incertezas que devem ser consideradas e tratadas</a:t>
            </a:r>
            <a:endParaRPr lang="pt-BR" b="1" dirty="0" smtClean="0"/>
          </a:p>
          <a:p>
            <a:r>
              <a:rPr lang="pt-BR" b="1" dirty="0" smtClean="0"/>
              <a:t>Priorização:  </a:t>
            </a:r>
            <a:r>
              <a:rPr lang="pt-BR" dirty="0" smtClean="0"/>
              <a:t>entregar o melhor valor baseado nos recursos disponíveis</a:t>
            </a:r>
          </a:p>
          <a:p>
            <a:r>
              <a:rPr lang="pt-BR" b="1" dirty="0" smtClean="0"/>
              <a:t>Decisões sob Risco </a:t>
            </a:r>
            <a:r>
              <a:rPr lang="pt-BR" b="1" dirty="0" err="1" smtClean="0"/>
              <a:t>vs</a:t>
            </a:r>
            <a:r>
              <a:rPr lang="pt-BR" b="1" dirty="0" smtClean="0"/>
              <a:t> Decisões sob Incerteza: </a:t>
            </a:r>
            <a:r>
              <a:rPr lang="pt-BR" dirty="0" smtClean="0"/>
              <a:t>o primeiro é quando faz-se </a:t>
            </a:r>
            <a:r>
              <a:rPr lang="pt-BR" dirty="0" err="1" smtClean="0"/>
              <a:t>possivel</a:t>
            </a:r>
            <a:r>
              <a:rPr lang="pt-BR" dirty="0" smtClean="0"/>
              <a:t> relacionar probabilidades a possíveis cenários; o segundo acontece quando não há informações suficientes para estimar chances </a:t>
            </a:r>
            <a:r>
              <a:rPr lang="pt-BR" b="1" dirty="0" smtClean="0"/>
              <a:t> </a:t>
            </a:r>
          </a:p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83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 e </a:t>
            </a:r>
            <a:r>
              <a:rPr lang="pt-BR" dirty="0" smtClean="0"/>
              <a:t>Incertezas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36</a:t>
            </a:fld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51" y="1484784"/>
            <a:ext cx="3921433" cy="508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6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análise econômica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Taxa de retorno minimamente aceitável: buscar o maior investimento possível dentre as opções sempre considerando o custo de oportunidade.</a:t>
            </a:r>
          </a:p>
          <a:p>
            <a:r>
              <a:rPr lang="pt-BR" dirty="0" smtClean="0"/>
              <a:t>Retorno de investimento: mede a lucratividade de uma companhia, é a relação entre lucro não taxado e capital destinado ao pagamento de custos.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343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análise econômica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Análise de custo benefício: Qualquer relação custo benefício menor que 1 deve ser descartada. Relações altas devem ser analisadas em conjunto com seus riscos de investimento.</a:t>
            </a:r>
          </a:p>
          <a:p>
            <a:r>
              <a:rPr lang="pt-BR" dirty="0" smtClean="0"/>
              <a:t>Análise de custo-efetividade: maximizar valor ou diminuir os custos.</a:t>
            </a:r>
          </a:p>
          <a:p>
            <a:r>
              <a:rPr lang="pt-BR" dirty="0" smtClean="0"/>
              <a:t>Break-</a:t>
            </a:r>
            <a:r>
              <a:rPr lang="pt-BR" dirty="0" err="1" smtClean="0"/>
              <a:t>even</a:t>
            </a:r>
            <a:r>
              <a:rPr lang="pt-BR" dirty="0" smtClean="0"/>
              <a:t>: identifica o ponto onde custos de desenvolvimento e seus retornos são iguais.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89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análise econômica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Caso de negócio: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consolidada</a:t>
            </a:r>
            <a:r>
              <a:rPr lang="en-US" dirty="0" smtClean="0"/>
              <a:t> e </a:t>
            </a:r>
            <a:r>
              <a:rPr lang="en-US" dirty="0" err="1" smtClean="0"/>
              <a:t>resumida</a:t>
            </a:r>
            <a:r>
              <a:rPr lang="en-US" dirty="0" smtClean="0"/>
              <a:t> de forma a </a:t>
            </a:r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perspectivas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um </a:t>
            </a:r>
            <a:r>
              <a:rPr lang="en-US" dirty="0" err="1" smtClean="0"/>
              <a:t>tomador</a:t>
            </a:r>
            <a:r>
              <a:rPr lang="en-US" dirty="0" smtClean="0"/>
              <a:t> de </a:t>
            </a:r>
            <a:r>
              <a:rPr lang="en-US" dirty="0" err="1" smtClean="0"/>
              <a:t>decisões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custos</a:t>
            </a:r>
            <a:r>
              <a:rPr lang="en-US" dirty="0" smtClean="0"/>
              <a:t>, </a:t>
            </a:r>
            <a:r>
              <a:rPr lang="en-US" dirty="0" err="1" smtClean="0"/>
              <a:t>benefícios</a:t>
            </a:r>
            <a:r>
              <a:rPr lang="en-US" dirty="0" smtClean="0"/>
              <a:t> e </a:t>
            </a:r>
            <a:r>
              <a:rPr lang="en-US" dirty="0" err="1" smtClean="0"/>
              <a:t>riscos</a:t>
            </a:r>
            <a:r>
              <a:rPr lang="en-US" dirty="0" smtClean="0"/>
              <a:t>.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acessar</a:t>
            </a:r>
            <a:r>
              <a:rPr lang="en-US" dirty="0" smtClean="0"/>
              <a:t> o valor </a:t>
            </a:r>
            <a:r>
              <a:rPr lang="en-US" dirty="0" err="1" smtClean="0"/>
              <a:t>potencial</a:t>
            </a:r>
            <a:r>
              <a:rPr lang="en-US" dirty="0" smtClean="0"/>
              <a:t> de um </a:t>
            </a:r>
            <a:r>
              <a:rPr lang="en-US" dirty="0" err="1" smtClean="0"/>
              <a:t>produto</a:t>
            </a:r>
            <a:r>
              <a:rPr lang="en-US" dirty="0" smtClean="0"/>
              <a:t>.</a:t>
            </a:r>
            <a:endParaRPr lang="pt-BR" dirty="0" smtClean="0"/>
          </a:p>
          <a:p>
            <a:r>
              <a:rPr lang="pt-BR" dirty="0" smtClean="0"/>
              <a:t>Otimização: estudar custos em um intervalo e ver qual performance se sobressai.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00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400" b="1" dirty="0" smtClean="0"/>
              <a:t>Controle: </a:t>
            </a:r>
            <a:r>
              <a:rPr lang="pt-BR" sz="2400" dirty="0"/>
              <a:t>é um elemento de finanças e contabilidade. Controle envolve medidas e correções em resposta aos relatórios de finanças e contabilidade, encarregando-se de manter os objetivos cumpridos</a:t>
            </a:r>
            <a:r>
              <a:rPr lang="pt-BR" sz="2400" dirty="0" smtClean="0"/>
              <a:t>.</a:t>
            </a:r>
            <a:endParaRPr lang="pt-BR" sz="2400" b="1" dirty="0" smtClean="0"/>
          </a:p>
          <a:p>
            <a:pPr algn="just"/>
            <a:r>
              <a:rPr lang="pt-BR" sz="2400" b="1" dirty="0" smtClean="0"/>
              <a:t>Fluxo de caixa: </a:t>
            </a:r>
            <a:r>
              <a:rPr lang="pt-BR" sz="2400" dirty="0"/>
              <a:t>Fluxo de caixa é o movimento de dinheiro no negócio em um dado período de tempo. Questões como: </a:t>
            </a:r>
            <a:r>
              <a:rPr lang="pt-BR" sz="2400" dirty="0" smtClean="0"/>
              <a:t>“Quanto </a:t>
            </a:r>
            <a:r>
              <a:rPr lang="pt-BR" sz="2400" dirty="0"/>
              <a:t>dinheiro está saindo</a:t>
            </a:r>
            <a:r>
              <a:rPr lang="pt-BR" sz="2400" dirty="0" smtClean="0"/>
              <a:t>?” “Quando </a:t>
            </a:r>
            <a:r>
              <a:rPr lang="pt-BR" sz="2400" dirty="0"/>
              <a:t>está saindo</a:t>
            </a:r>
            <a:r>
              <a:rPr lang="pt-BR" sz="2400" dirty="0" smtClean="0"/>
              <a:t>?” “Quanto </a:t>
            </a:r>
            <a:r>
              <a:rPr lang="pt-BR" sz="2400" dirty="0"/>
              <a:t>está entrando</a:t>
            </a:r>
            <a:r>
              <a:rPr lang="pt-BR" sz="2400" dirty="0" smtClean="0"/>
              <a:t>?” “Quando </a:t>
            </a:r>
            <a:r>
              <a:rPr lang="pt-BR" sz="2400" dirty="0"/>
              <a:t>está entrando</a:t>
            </a:r>
            <a:r>
              <a:rPr lang="pt-BR" sz="2400" dirty="0" smtClean="0"/>
              <a:t>?” </a:t>
            </a:r>
            <a:r>
              <a:rPr lang="pt-BR" sz="2400" dirty="0"/>
              <a:t>São necessárias para se definir o fluxo.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6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Projetos de Engenharia de Software geralmente não são precisos em relação a seus objetivos finais. Requisitos de software são estabelecidos mas o valor marginal de adicionar uma funcionalidade a mais não pode ser medido, sendo assim, o resultado poderia ter um custo muito elevado ou não ser entregue a tempo.</a:t>
            </a:r>
          </a:p>
          <a:p>
            <a:r>
              <a:rPr lang="pt-BR" dirty="0" smtClean="0"/>
              <a:t>“Bom o suficiente”: Qualidade baixa e quantidade insuficientes são termos a serem balanceados.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3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Fricção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econômica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r>
              <a:rPr lang="en-US" sz="2400" dirty="0" err="1" smtClean="0"/>
              <a:t>tudo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impede </a:t>
            </a:r>
            <a:r>
              <a:rPr lang="en-US" sz="2400" dirty="0" err="1" smtClean="0"/>
              <a:t>mercados</a:t>
            </a:r>
            <a:r>
              <a:rPr lang="en-US" sz="2400" dirty="0" smtClean="0"/>
              <a:t> de </a:t>
            </a:r>
            <a:r>
              <a:rPr lang="en-US" sz="2400" dirty="0" err="1" smtClean="0"/>
              <a:t>terem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competição</a:t>
            </a:r>
            <a:r>
              <a:rPr lang="en-US" sz="2400" dirty="0" smtClean="0"/>
              <a:t> </a:t>
            </a:r>
            <a:r>
              <a:rPr lang="en-US" sz="2400" dirty="0" err="1" smtClean="0"/>
              <a:t>perfeita</a:t>
            </a:r>
            <a:r>
              <a:rPr lang="en-US" sz="2400" dirty="0" smtClean="0"/>
              <a:t>. </a:t>
            </a:r>
            <a:r>
              <a:rPr lang="en-US" sz="2400" dirty="0" err="1" smtClean="0"/>
              <a:t>Envolve</a:t>
            </a:r>
            <a:r>
              <a:rPr lang="en-US" sz="2400" dirty="0" smtClean="0"/>
              <a:t> </a:t>
            </a:r>
            <a:r>
              <a:rPr lang="en-US" sz="2400" dirty="0" err="1" smtClean="0"/>
              <a:t>distância</a:t>
            </a:r>
            <a:r>
              <a:rPr lang="en-US" sz="2400" dirty="0" smtClean="0"/>
              <a:t>, </a:t>
            </a:r>
            <a:r>
              <a:rPr lang="en-US" sz="2400" dirty="0" err="1" smtClean="0"/>
              <a:t>custo</a:t>
            </a:r>
            <a:r>
              <a:rPr lang="en-US" sz="2400" dirty="0" smtClean="0"/>
              <a:t> de </a:t>
            </a:r>
            <a:r>
              <a:rPr lang="en-US" sz="2400" dirty="0" err="1" smtClean="0"/>
              <a:t>entrega</a:t>
            </a:r>
            <a:r>
              <a:rPr lang="en-US" sz="2400" dirty="0" smtClean="0"/>
              <a:t>, </a:t>
            </a:r>
            <a:r>
              <a:rPr lang="en-US" sz="2400" dirty="0" err="1" smtClean="0"/>
              <a:t>regulamentações</a:t>
            </a:r>
            <a:r>
              <a:rPr lang="en-US" sz="2400" dirty="0" smtClean="0"/>
              <a:t> </a:t>
            </a:r>
            <a:r>
              <a:rPr lang="en-US" sz="2400" dirty="0" err="1" smtClean="0"/>
              <a:t>restritivas</a:t>
            </a:r>
            <a:r>
              <a:rPr lang="en-US" sz="2400" dirty="0" smtClean="0"/>
              <a:t>, </a:t>
            </a:r>
            <a:r>
              <a:rPr lang="en-US" sz="2400" dirty="0" err="1" smtClean="0"/>
              <a:t>má-informação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mercados</a:t>
            </a:r>
            <a:r>
              <a:rPr lang="en-US" sz="2400" dirty="0" smtClean="0"/>
              <a:t> de </a:t>
            </a:r>
            <a:r>
              <a:rPr lang="en-US" sz="2400" dirty="0" err="1" smtClean="0"/>
              <a:t>alta</a:t>
            </a:r>
            <a:r>
              <a:rPr lang="en-US" sz="2400" dirty="0" smtClean="0"/>
              <a:t> </a:t>
            </a:r>
            <a:r>
              <a:rPr lang="en-US" sz="2400" dirty="0" err="1" smtClean="0"/>
              <a:t>fricção</a:t>
            </a:r>
            <a:r>
              <a:rPr lang="en-US" sz="2400" dirty="0" smtClean="0"/>
              <a:t>, </a:t>
            </a:r>
            <a:r>
              <a:rPr lang="en-US" sz="2400" dirty="0" err="1" smtClean="0"/>
              <a:t>clientes</a:t>
            </a:r>
            <a:r>
              <a:rPr lang="en-US" sz="2400" dirty="0" smtClean="0"/>
              <a:t>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possuem</a:t>
            </a:r>
            <a:r>
              <a:rPr lang="en-US" sz="2400" dirty="0" smtClean="0"/>
              <a:t> </a:t>
            </a:r>
            <a:r>
              <a:rPr lang="en-US" sz="2400" dirty="0" err="1" smtClean="0"/>
              <a:t>muitos</a:t>
            </a:r>
            <a:r>
              <a:rPr lang="en-US" sz="2400" dirty="0" smtClean="0"/>
              <a:t> </a:t>
            </a:r>
            <a:r>
              <a:rPr lang="en-US" sz="2400" dirty="0" err="1" smtClean="0"/>
              <a:t>fornecedores</a:t>
            </a:r>
            <a:r>
              <a:rPr lang="en-US" sz="2400" dirty="0" smtClean="0"/>
              <a:t> à </a:t>
            </a:r>
            <a:r>
              <a:rPr lang="en-US" sz="2400" dirty="0" err="1" smtClean="0"/>
              <a:t>disposição</a:t>
            </a:r>
            <a:r>
              <a:rPr lang="en-US" sz="2400" dirty="0" smtClean="0"/>
              <a:t>. </a:t>
            </a:r>
            <a:r>
              <a:rPr lang="en-US" sz="2400" dirty="0" err="1" smtClean="0"/>
              <a:t>Baseia</a:t>
            </a:r>
            <a:r>
              <a:rPr lang="en-US" sz="2400" dirty="0" smtClean="0"/>
              <a:t>-se </a:t>
            </a:r>
            <a:r>
              <a:rPr lang="en-US" sz="2400" dirty="0" err="1" smtClean="0"/>
              <a:t>em</a:t>
            </a:r>
            <a:r>
              <a:rPr lang="en-US" sz="2400" dirty="0" smtClean="0"/>
              <a:t> tempo e </a:t>
            </a:r>
            <a:r>
              <a:rPr lang="en-US" sz="2400" dirty="0" err="1" smtClean="0"/>
              <a:t>fideliadade</a:t>
            </a:r>
            <a:r>
              <a:rPr lang="en-US" sz="2400" dirty="0" smtClean="0"/>
              <a:t> dos </a:t>
            </a:r>
            <a:r>
              <a:rPr lang="en-US" sz="2400" dirty="0" err="1" smtClean="0"/>
              <a:t>já</a:t>
            </a:r>
            <a:r>
              <a:rPr lang="en-US" sz="2400" dirty="0" smtClean="0"/>
              <a:t> </a:t>
            </a:r>
            <a:r>
              <a:rPr lang="en-US" sz="2400" dirty="0" err="1" smtClean="0"/>
              <a:t>estabelecidos</a:t>
            </a:r>
            <a:r>
              <a:rPr lang="en-US" sz="2400" dirty="0" smtClean="0"/>
              <a:t> e </a:t>
            </a:r>
            <a:r>
              <a:rPr lang="en-US" sz="2400" dirty="0" err="1" smtClean="0"/>
              <a:t>novos</a:t>
            </a:r>
            <a:r>
              <a:rPr lang="en-US" sz="2400" dirty="0" smtClean="0"/>
              <a:t> </a:t>
            </a:r>
            <a:r>
              <a:rPr lang="en-US" sz="2400" dirty="0" err="1" smtClean="0"/>
              <a:t>competidores</a:t>
            </a:r>
            <a:r>
              <a:rPr lang="en-US" sz="2400" dirty="0" smtClean="0"/>
              <a:t>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bem</a:t>
            </a:r>
            <a:r>
              <a:rPr lang="en-US" sz="2400" dirty="0" smtClean="0"/>
              <a:t> </a:t>
            </a:r>
            <a:r>
              <a:rPr lang="en-US" sz="2400" dirty="0" err="1" smtClean="0"/>
              <a:t>vindos</a:t>
            </a:r>
            <a:r>
              <a:rPr lang="en-US" sz="2400" dirty="0" smtClean="0"/>
              <a:t>. O </a:t>
            </a:r>
            <a:r>
              <a:rPr lang="en-US" sz="2400" dirty="0" err="1" smtClean="0"/>
              <a:t>mercado</a:t>
            </a:r>
            <a:r>
              <a:rPr lang="en-US" sz="2400" dirty="0" smtClean="0"/>
              <a:t> se </a:t>
            </a:r>
            <a:r>
              <a:rPr lang="en-US" sz="2400" dirty="0" err="1" smtClean="0"/>
              <a:t>movimento</a:t>
            </a:r>
            <a:r>
              <a:rPr lang="en-US" sz="2400" dirty="0" smtClean="0"/>
              <a:t> de forma </a:t>
            </a:r>
            <a:r>
              <a:rPr lang="en-US" sz="2400" dirty="0" err="1" smtClean="0"/>
              <a:t>lenta</a:t>
            </a:r>
            <a:r>
              <a:rPr lang="en-US" sz="2400" dirty="0" smtClean="0"/>
              <a:t> e </a:t>
            </a:r>
            <a:r>
              <a:rPr lang="en-US" sz="2400" dirty="0" err="1" smtClean="0"/>
              <a:t>previsível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err="1" smtClean="0"/>
              <a:t>Mercados</a:t>
            </a:r>
            <a:r>
              <a:rPr lang="en-US" sz="2400" dirty="0" smtClean="0"/>
              <a:t> de </a:t>
            </a:r>
            <a:r>
              <a:rPr lang="en-US" sz="2400" dirty="0" err="1" smtClean="0"/>
              <a:t>baixa</a:t>
            </a:r>
            <a:r>
              <a:rPr lang="en-US" sz="2400" dirty="0" smtClean="0"/>
              <a:t> </a:t>
            </a:r>
            <a:r>
              <a:rPr lang="en-US" sz="2400" dirty="0" err="1" smtClean="0"/>
              <a:t>friccção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exatamente</a:t>
            </a:r>
            <a:r>
              <a:rPr lang="en-US" sz="2400" dirty="0" smtClean="0"/>
              <a:t> o </a:t>
            </a:r>
            <a:r>
              <a:rPr lang="en-US" sz="2400" dirty="0" err="1" smtClean="0"/>
              <a:t>oposto</a:t>
            </a:r>
            <a:r>
              <a:rPr lang="en-US" sz="2400" dirty="0" smtClean="0"/>
              <a:t>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218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Ecosistema</a:t>
            </a:r>
            <a:r>
              <a:rPr lang="pt-BR" b="1" dirty="0" smtClean="0"/>
              <a:t>: </a:t>
            </a:r>
            <a:r>
              <a:rPr lang="pt-BR" dirty="0" smtClean="0"/>
              <a:t>onde há produtores e consumidores que dão valor aos bens produzidos. </a:t>
            </a:r>
            <a:r>
              <a:rPr lang="pt-BR" dirty="0" err="1" smtClean="0"/>
              <a:t>Ecosistemas</a:t>
            </a:r>
            <a:r>
              <a:rPr lang="pt-BR" dirty="0" smtClean="0"/>
              <a:t> podem ser permanentes ou temporários. A Economia de Engenharia de Software provê mecanismos para avaliar alternativas de se estabelecer ou </a:t>
            </a:r>
            <a:r>
              <a:rPr lang="pt-BR" dirty="0" err="1" smtClean="0"/>
              <a:t>extender</a:t>
            </a:r>
            <a:r>
              <a:rPr lang="pt-BR" dirty="0" smtClean="0"/>
              <a:t> um </a:t>
            </a:r>
            <a:r>
              <a:rPr lang="pt-BR" dirty="0" err="1" smtClean="0"/>
              <a:t>ecosistema</a:t>
            </a:r>
            <a:r>
              <a:rPr lang="pt-BR" dirty="0" smtClean="0"/>
              <a:t>.</a:t>
            </a:r>
          </a:p>
          <a:p>
            <a:r>
              <a:rPr lang="en-US" b="1" dirty="0" smtClean="0"/>
              <a:t>Offshoring: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executar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atividade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 for a das </a:t>
            </a:r>
            <a:r>
              <a:rPr lang="en-US" dirty="0" err="1" smtClean="0"/>
              <a:t>bordas</a:t>
            </a:r>
            <a:r>
              <a:rPr lang="en-US" dirty="0" smtClean="0"/>
              <a:t> de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país</a:t>
            </a:r>
            <a:r>
              <a:rPr lang="en-US" dirty="0" smtClean="0"/>
              <a:t> natal. </a:t>
            </a:r>
            <a:r>
              <a:rPr lang="en-US" dirty="0" err="1" smtClean="0"/>
              <a:t>Tipicamente</a:t>
            </a:r>
            <a:r>
              <a:rPr lang="en-US" dirty="0" smtClean="0"/>
              <a:t> </a:t>
            </a:r>
            <a:r>
              <a:rPr lang="en-US" dirty="0" err="1" smtClean="0"/>
              <a:t>ocorre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países</a:t>
            </a:r>
            <a:r>
              <a:rPr lang="en-US" dirty="0" smtClean="0"/>
              <a:t> de </a:t>
            </a:r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custo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Jogo das múltiplas decisões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0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Empresa 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Sabendo que a empresa A quer desenvolver um software de qualidade e com um bom custo benefício temos as seguintes decisões a tomar.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88640"/>
            <a:ext cx="7859216" cy="2193107"/>
          </a:xfrm>
        </p:spPr>
        <p:txBody>
          <a:bodyPr>
            <a:normAutofit/>
          </a:bodyPr>
          <a:lstStyle/>
          <a:p>
            <a:r>
              <a:rPr lang="pt-BR" dirty="0" smtClean="0"/>
              <a:t>Situação 1 – A primeira coisa a se decidir no projeto é a necessidade de utilização de algum mecanismo que faça a previsão do custo do projeto avaliando os requisitos (exemplo: ponto de função).Isso irá gerar um custo inicial.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03648" y="2420888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SIM para essa pergunta acrescente 5 ao valor do projeto.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5301208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SIM para essa pergunta acrescente 5 ao valor do projeto.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11560" y="3933056"/>
            <a:ext cx="7848872" cy="1584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Situação 2 - Um estudo sobre </a:t>
            </a:r>
            <a:r>
              <a:rPr lang="pt-BR" sz="2200" dirty="0" smtClean="0"/>
              <a:t>o </a:t>
            </a: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projeto mostrasse necessário porem não essencial</a:t>
            </a:r>
            <a:r>
              <a:rPr kumimoji="0" lang="pt-B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para buscar requisitos</a:t>
            </a:r>
            <a:r>
              <a:rPr kumimoji="0" lang="pt-B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que talvez estejam ocultos</a:t>
            </a: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 Devemos fazer esse estudo?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2000" y="249289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NÃO para essa pergunta DIMINUA 5 ao valor do projeto.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72000" y="537321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NÃO para essa pergunta DIMINUA 5 ao valor do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5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3861048"/>
            <a:ext cx="7992888" cy="1584176"/>
          </a:xfrm>
        </p:spPr>
        <p:txBody>
          <a:bodyPr>
            <a:normAutofit/>
          </a:bodyPr>
          <a:lstStyle/>
          <a:p>
            <a:r>
              <a:rPr lang="pt-BR" dirty="0" smtClean="0"/>
              <a:t>Situação 4 – A utilização de musicas com direitos autorais não é um requisito básico mas vai gerar uma aprovação melhor com o usuário final. Devemos utilizar essas musicas?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83568" y="476672"/>
            <a:ext cx="80648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200" dirty="0" smtClean="0"/>
              <a:t>Situação 3 </a:t>
            </a: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– </a:t>
            </a:r>
            <a:r>
              <a:rPr lang="pt-BR" sz="2200" noProof="0" dirty="0" smtClean="0"/>
              <a:t>Dentro do grupo de desenvolvimento tem-se a ideia de contratar novos integrantes para ajudar na codificação.(aumentando o custo total do projeto inicialmente).Devemos contratar novos integrantes?</a:t>
            </a:r>
            <a:endParaRPr kumimoji="0" lang="pt-B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259632" y="2276872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SIM para essa pergunta acrescente 5 ao valor do projeto.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59632" y="537321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SIM para essa pergunta acrescente 5 ao valor do projeto.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644008" y="5445224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NÃO para essa pergunta DIMINUA 5 ao valor do projeto.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72000" y="2204864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NÃO para essa pergunta DIMINUA 5 ao valor do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35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3861048"/>
            <a:ext cx="7992888" cy="1584176"/>
          </a:xfrm>
        </p:spPr>
        <p:txBody>
          <a:bodyPr>
            <a:normAutofit/>
          </a:bodyPr>
          <a:lstStyle/>
          <a:p>
            <a:r>
              <a:rPr lang="pt-BR" dirty="0" smtClean="0"/>
              <a:t>Situação 6 – Foi comentada a ideia de uma implementação de uma nova funcionalidade que ajudará na manutenção futura do projeto. Devemos implementar?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5301208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SIM para essa pergunta acrescente 5 ao valor do projeto.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44008" y="5445224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NÃO para essa pergunta DIMINUA 5 ao valor do projeto.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55576" y="476672"/>
            <a:ext cx="8064896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Situação</a:t>
            </a:r>
            <a:r>
              <a:rPr kumimoji="0" lang="pt-B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– Existe uma probabilidade</a:t>
            </a:r>
            <a:r>
              <a:rPr kumimoji="0" lang="pt-B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média  do software não ser muito portável para outras plataformas. Apesar disso não ser um requisito essencial, essa implementação seria interessante.Devemos implementar dessa forma? 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403648" y="2273295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SIM para essa pergunta acrescente 5 ao valor do projeto.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788024" y="2273295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NÃO para essa pergunta DIMINUA 5 ao valor do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4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3861048"/>
            <a:ext cx="7992888" cy="1584176"/>
          </a:xfrm>
        </p:spPr>
        <p:txBody>
          <a:bodyPr>
            <a:normAutofit/>
          </a:bodyPr>
          <a:lstStyle/>
          <a:p>
            <a:r>
              <a:rPr lang="pt-BR" dirty="0" smtClean="0"/>
              <a:t>Situação 8 – A qualidade do projeto pode melhorar se criarmos bibliotecas novas para ele porém isso gerará custos. Devemos criar?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537321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SIM para essa pergunta acrescente 5 ao valor do projeto.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44008" y="5445224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NÃO para essa pergunta DIMINUA 5 ao valor do projeto.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83568" y="476672"/>
            <a:ext cx="7992888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Situação 7 – O</a:t>
            </a:r>
            <a:r>
              <a:rPr kumimoji="0" lang="pt-B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usuário final está tendo um pouco de dificuldades utilizando o software. Uma mudança no design pode ajudar mas não é garantido. Devemos tentar?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31640" y="2273295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SIM para essa pergunta acrescente 5 ao valor do projeto.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716016" y="2273295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NÃO para essa pergunta DIMINUA 5 ao valor do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75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da 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objetivo principal da atividade é o de resaltar um aspecto que é importante para a </a:t>
            </a:r>
            <a:r>
              <a:rPr lang="pt-BR" dirty="0" err="1" smtClean="0"/>
              <a:t>economic</a:t>
            </a:r>
            <a:r>
              <a:rPr lang="pt-BR" dirty="0" smtClean="0"/>
              <a:t> </a:t>
            </a:r>
            <a:r>
              <a:rPr lang="pt-BR" dirty="0" err="1" smtClean="0"/>
              <a:t>engeeniring</a:t>
            </a:r>
            <a:r>
              <a:rPr lang="pt-BR" dirty="0" smtClean="0"/>
              <a:t>  que é o balanço entre economia do projeto e a qualidade do mesmo.</a:t>
            </a:r>
          </a:p>
          <a:p>
            <a:r>
              <a:rPr lang="pt-BR" dirty="0" smtClean="0"/>
              <a:t>O segundo objetivo era o de simular as tomadas de decisão que temos sempre nesse aspecto. Muitas vezes não é clara qual a decisão correta.</a:t>
            </a:r>
          </a:p>
          <a:p>
            <a:r>
              <a:rPr lang="pt-BR" dirty="0" smtClean="0"/>
              <a:t>Finalmente devemos tomar decisões que inicialmente podem ser custosas mas que no final podem diminuir o custo total do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7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Se assumirmos que múltiplas soluções solucionam um dado problema técnico igualitariamente, por que a instituição deveria se preocupar com qual deve ser escolhida? A resposta é que, usualmente, há uma grande diferença entre os custos e a renda para cada uma destas soluções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5</a:t>
            </a:fld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248" y="3356992"/>
            <a:ext cx="57531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63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Caso a sua primeira resposta tenha sido sim retire 5 pontos do custo total do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6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Casos inaceitáveis – se sua resposta final é 45,35, 30,-25, - 40 ou – 30.</a:t>
            </a:r>
          </a:p>
          <a:p>
            <a:r>
              <a:rPr lang="pt-BR" dirty="0" smtClean="0"/>
              <a:t>Esses casos apresentam projetos muito específicos onde a não existe um balanço entre economia e qualidade.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3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Casos aceitáveis – se sua resposta final </a:t>
            </a:r>
            <a:r>
              <a:rPr lang="pt-BR" dirty="0" smtClean="0"/>
              <a:t>for</a:t>
            </a:r>
            <a:r>
              <a:rPr lang="pt-BR" dirty="0" smtClean="0"/>
              <a:t> </a:t>
            </a:r>
            <a:r>
              <a:rPr lang="pt-BR" dirty="0" smtClean="0"/>
              <a:t>20,25,-15 ou -20.</a:t>
            </a:r>
          </a:p>
          <a:p>
            <a:r>
              <a:rPr lang="pt-BR" dirty="0" smtClean="0"/>
              <a:t>Esses casos apresentam projetos mais bem balanceados mas não são os de mais bem balanceados.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48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Casos inaceitáveis – se sua resposta final está entre 10 e -15 .</a:t>
            </a:r>
          </a:p>
          <a:p>
            <a:r>
              <a:rPr lang="pt-BR" dirty="0" smtClean="0"/>
              <a:t>É um projeto bem balanceado e deve ser o modelo buscado na maioria dos casos.</a:t>
            </a:r>
          </a:p>
        </p:txBody>
      </p:sp>
    </p:spTree>
    <p:extLst>
      <p:ext uri="{BB962C8B-B14F-4D97-AF65-F5344CB8AC3E}">
        <p14:creationId xmlns:p14="http://schemas.microsoft.com/office/powerpoint/2010/main" val="37485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O processo </a:t>
            </a:r>
            <a:r>
              <a:rPr lang="pt-BR" sz="2400" dirty="0"/>
              <a:t>de tomada de decisão é voltado para maximização de valores. A alternativa que maximiza o valor total deve ser sempre a escolhida. </a:t>
            </a:r>
            <a:r>
              <a:rPr lang="en-US" sz="2400" dirty="0"/>
              <a:t>As bases </a:t>
            </a:r>
            <a:r>
              <a:rPr lang="en-US" sz="2400" dirty="0" smtClean="0"/>
              <a:t>de </a:t>
            </a:r>
            <a:r>
              <a:rPr lang="en-US" sz="2400" dirty="0" smtClean="0"/>
              <a:t>comparação</a:t>
            </a:r>
            <a:r>
              <a:rPr lang="en-US" sz="2400" dirty="0" smtClean="0"/>
              <a:t> </a:t>
            </a:r>
            <a:r>
              <a:rPr lang="en-US" sz="2400" dirty="0"/>
              <a:t>geralmente</a:t>
            </a:r>
            <a:r>
              <a:rPr lang="en-US" sz="2400" dirty="0"/>
              <a:t> </a:t>
            </a:r>
            <a:r>
              <a:rPr lang="en-US" sz="2400" dirty="0"/>
              <a:t>incluem</a:t>
            </a:r>
            <a:r>
              <a:rPr lang="en-US" sz="2400" dirty="0"/>
              <a:t>:</a:t>
            </a:r>
            <a:endParaRPr lang="pt-BR" sz="2400" dirty="0"/>
          </a:p>
          <a:p>
            <a:pPr algn="just">
              <a:buFont typeface="Courier New" pitchFamily="49" charset="0"/>
              <a:buChar char="o"/>
            </a:pPr>
            <a:r>
              <a:rPr lang="pt-BR" sz="2400" dirty="0" smtClean="0"/>
              <a:t>valor </a:t>
            </a:r>
            <a:r>
              <a:rPr lang="pt-BR" sz="2400" dirty="0"/>
              <a:t>presente</a:t>
            </a:r>
          </a:p>
          <a:p>
            <a:pPr algn="just">
              <a:buFont typeface="Courier New" pitchFamily="49" charset="0"/>
              <a:buChar char="o"/>
            </a:pPr>
            <a:r>
              <a:rPr lang="pt-BR" sz="2400" dirty="0" smtClean="0"/>
              <a:t>valor </a:t>
            </a:r>
            <a:r>
              <a:rPr lang="pt-BR" sz="2400" dirty="0"/>
              <a:t>futuro</a:t>
            </a:r>
          </a:p>
          <a:p>
            <a:pPr algn="just">
              <a:buFont typeface="Courier New" pitchFamily="49" charset="0"/>
              <a:buChar char="o"/>
            </a:pPr>
            <a:r>
              <a:rPr lang="pt-BR" sz="2400" dirty="0" smtClean="0"/>
              <a:t>equivalente </a:t>
            </a:r>
            <a:r>
              <a:rPr lang="pt-BR" sz="2400" dirty="0"/>
              <a:t>anual</a:t>
            </a:r>
          </a:p>
          <a:p>
            <a:pPr algn="just">
              <a:buFont typeface="Courier New" pitchFamily="49" charset="0"/>
              <a:buChar char="o"/>
            </a:pPr>
            <a:r>
              <a:rPr lang="pt-BR" sz="2400" dirty="0" smtClean="0"/>
              <a:t>taxa </a:t>
            </a:r>
            <a:r>
              <a:rPr lang="pt-BR" sz="2400" dirty="0"/>
              <a:t>de retorno interna</a:t>
            </a:r>
          </a:p>
          <a:p>
            <a:pPr algn="just"/>
            <a:r>
              <a:rPr lang="pt-BR" sz="2400" dirty="0"/>
              <a:t>Decisões são tomadas mais facilmente em casos onde os caminhos são mutuamente exclusivos.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44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400" b="1" dirty="0" smtClean="0"/>
              <a:t>Inflação:</a:t>
            </a:r>
            <a:r>
              <a:rPr lang="pt-BR" sz="2400" dirty="0" smtClean="0"/>
              <a:t> </a:t>
            </a:r>
            <a:r>
              <a:rPr lang="pt-BR" sz="2400" dirty="0"/>
              <a:t>descreve tendências de longo termo em preços. Ou seja, mostra a alta de um valor. O impacto inflacionário em uma decisão pode gerar efeitos indesejados.</a:t>
            </a:r>
          </a:p>
          <a:p>
            <a:pPr algn="just"/>
            <a:r>
              <a:rPr lang="pt-BR" sz="2400" b="1" dirty="0" smtClean="0"/>
              <a:t>Depreciação:</a:t>
            </a:r>
            <a:r>
              <a:rPr lang="pt-BR" sz="2400" dirty="0" smtClean="0"/>
              <a:t> perda </a:t>
            </a:r>
            <a:r>
              <a:rPr lang="pt-BR" sz="2400" dirty="0"/>
              <a:t>de valor de determinado bem ao longo de períodos de </a:t>
            </a:r>
            <a:r>
              <a:rPr lang="pt-BR" sz="2400" dirty="0" smtClean="0"/>
              <a:t>tempo. É </a:t>
            </a:r>
            <a:r>
              <a:rPr lang="pt-BR" sz="2400" dirty="0"/>
              <a:t>o custo de desenvolvimento dividido ao longo dos meses em que um produto será vendido</a:t>
            </a:r>
            <a:r>
              <a:rPr lang="pt-BR" sz="2400" dirty="0" smtClean="0"/>
              <a:t>.</a:t>
            </a:r>
          </a:p>
          <a:p>
            <a:pPr algn="just"/>
            <a:r>
              <a:rPr lang="pt-BR" sz="2400" b="1" dirty="0" smtClean="0"/>
              <a:t>Taxação: </a:t>
            </a:r>
            <a:r>
              <a:rPr lang="pt-BR" sz="2400" dirty="0" smtClean="0"/>
              <a:t>impostos governamentais. </a:t>
            </a:r>
            <a:r>
              <a:rPr lang="pt-BR" sz="2400" dirty="0"/>
              <a:t>Organizações devem pagar tais cobranças, o que toma uma porção substancial do </a:t>
            </a:r>
            <a:r>
              <a:rPr lang="pt-BR" sz="2400" dirty="0" smtClean="0"/>
              <a:t>lucro. A </a:t>
            </a:r>
            <a:r>
              <a:rPr lang="pt-BR" sz="2400" dirty="0"/>
              <a:t>visão de que o projeto possa ser mais lucrativo do que ele realmente é, é uma das expectativas mais comuns quando não se considera taxação.</a:t>
            </a:r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1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b="1" dirty="0" smtClean="0"/>
              <a:t>Valor temporal monetário: </a:t>
            </a:r>
            <a:r>
              <a:rPr lang="pt-BR" dirty="0"/>
              <a:t>O valor do dinheiro muda de acordo com o tempo. Uma quantia específica hoje haverá valor diferente no futuro.</a:t>
            </a:r>
            <a:endParaRPr lang="pt-BR" b="1" dirty="0" smtClean="0"/>
          </a:p>
          <a:p>
            <a:r>
              <a:rPr lang="pt-BR" b="1" dirty="0" smtClean="0"/>
              <a:t>Eficiência: </a:t>
            </a:r>
            <a:r>
              <a:rPr lang="pt-BR" dirty="0" smtClean="0"/>
              <a:t>relação </a:t>
            </a:r>
            <a:r>
              <a:rPr lang="pt-BR" dirty="0"/>
              <a:t>entre recursos consumidos e recursos que foram previstos para </a:t>
            </a:r>
            <a:r>
              <a:rPr lang="pt-BR" dirty="0" smtClean="0"/>
              <a:t>consumo. Um </a:t>
            </a:r>
            <a:r>
              <a:rPr lang="pt-BR" dirty="0"/>
              <a:t>comportamento eficiente mantém o esforço necessário ao mínimo possível.</a:t>
            </a:r>
            <a:endParaRPr lang="pt-BR" b="1" dirty="0" smtClean="0"/>
          </a:p>
          <a:p>
            <a:pPr algn="just"/>
            <a:r>
              <a:rPr lang="pt-BR" b="1" dirty="0" smtClean="0"/>
              <a:t>Efetividade: </a:t>
            </a:r>
            <a:r>
              <a:rPr lang="pt-BR" dirty="0" smtClean="0"/>
              <a:t>trata-se </a:t>
            </a:r>
            <a:r>
              <a:rPr lang="pt-BR" dirty="0"/>
              <a:t>de impacto. É a relação entre objetivos alcançados e objetivos desejados. Olha-se apenas para o número de objetivos cumpridos e não em como eles foram cumpridos</a:t>
            </a:r>
            <a:r>
              <a:rPr lang="pt-BR" dirty="0" smtClean="0"/>
              <a:t>.</a:t>
            </a:r>
            <a:endParaRPr lang="pt-BR" b="1" dirty="0" smtClean="0"/>
          </a:p>
          <a:p>
            <a:pPr algn="just"/>
            <a:r>
              <a:rPr lang="pt-BR" b="1" dirty="0" smtClean="0"/>
              <a:t>Produtividade: </a:t>
            </a:r>
            <a:r>
              <a:rPr lang="pt-BR" dirty="0"/>
              <a:t>Produtividade é a relação entre o valor entregue e recursos utilizados. Combina eficiência e efetividade. Maximizar produtividade significa gerar valores altos com pouco consume de recursos.</a:t>
            </a:r>
          </a:p>
          <a:p>
            <a:pPr algn="just"/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1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Economia de ciclos de vida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 smtClean="0"/>
              <a:t>Produto:</a:t>
            </a:r>
            <a:r>
              <a:rPr lang="pt-BR" dirty="0" smtClean="0"/>
              <a:t> bem </a:t>
            </a:r>
            <a:r>
              <a:rPr lang="pt-BR" dirty="0"/>
              <a:t>econômico </a:t>
            </a:r>
            <a:r>
              <a:rPr lang="pt-BR" dirty="0" smtClean="0"/>
              <a:t>criado </a:t>
            </a:r>
            <a:r>
              <a:rPr lang="pt-BR" dirty="0"/>
              <a:t>através de um processo de </a:t>
            </a:r>
            <a:r>
              <a:rPr lang="pt-BR" dirty="0" smtClean="0"/>
              <a:t>transformação. </a:t>
            </a:r>
            <a:r>
              <a:rPr lang="pt-BR" dirty="0"/>
              <a:t>Quando vendido, um produto cria valores e experiências a seus usuários</a:t>
            </a:r>
            <a:r>
              <a:rPr lang="pt-BR" dirty="0" smtClean="0"/>
              <a:t>.</a:t>
            </a:r>
            <a:endParaRPr lang="pt-BR" dirty="0"/>
          </a:p>
          <a:p>
            <a:pPr algn="just"/>
            <a:r>
              <a:rPr lang="pt-BR" b="1" dirty="0" smtClean="0"/>
              <a:t>Projeto:</a:t>
            </a:r>
            <a:r>
              <a:rPr lang="pt-BR" dirty="0" smtClean="0"/>
              <a:t> empreendimento </a:t>
            </a:r>
            <a:r>
              <a:rPr lang="pt-BR" dirty="0"/>
              <a:t>temporário para a criação de um produto ou serviço único. </a:t>
            </a:r>
            <a:r>
              <a:rPr lang="pt-BR" dirty="0" smtClean="0"/>
              <a:t>Durante </a:t>
            </a:r>
            <a:r>
              <a:rPr lang="pt-BR" dirty="0"/>
              <a:t>seu ciclo de vida, um software pode requerer muitos projetos. Exemplo: lançamento de novas versões para correção de erros.</a:t>
            </a:r>
          </a:p>
          <a:p>
            <a:pPr algn="just"/>
            <a:r>
              <a:rPr lang="pt-BR" b="1" dirty="0" smtClean="0"/>
              <a:t>Programa:</a:t>
            </a:r>
            <a:r>
              <a:rPr lang="pt-BR" dirty="0" smtClean="0"/>
              <a:t> uma </a:t>
            </a:r>
            <a:r>
              <a:rPr lang="pt-BR" dirty="0"/>
              <a:t>relação de projetos coordenados de maneira a se obter benefícios não disponíveis caso estes sejam executados individualmente. </a:t>
            </a:r>
            <a:r>
              <a:rPr lang="pt-BR" dirty="0" smtClean="0"/>
              <a:t>Frequentemente </a:t>
            </a:r>
            <a:r>
              <a:rPr lang="pt-BR" dirty="0"/>
              <a:t>utilizados para identificar e gerenciar necessidades e entregas a clientes ou mercados ao longo dos anos.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37F6-F81E-4B5E-8B83-8F1DFFDACA1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2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253</TotalTime>
  <Words>2920</Words>
  <Application>Microsoft Office PowerPoint</Application>
  <PresentationFormat>Apresentação na tela (4:3)</PresentationFormat>
  <Paragraphs>233</Paragraphs>
  <Slides>53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4" baseType="lpstr">
      <vt:lpstr>Adjacência</vt:lpstr>
      <vt:lpstr>SOFTWARE ENGINEERING ECONOMICS</vt:lpstr>
      <vt:lpstr>O que é Economia?</vt:lpstr>
      <vt:lpstr>Fundamentos</vt:lpstr>
      <vt:lpstr>Fundamentos</vt:lpstr>
      <vt:lpstr>Fundamentos</vt:lpstr>
      <vt:lpstr>Fundamentos</vt:lpstr>
      <vt:lpstr>Fundamentos</vt:lpstr>
      <vt:lpstr>Fundamentos</vt:lpstr>
      <vt:lpstr>Economia de ciclos de vida</vt:lpstr>
      <vt:lpstr>Economia de ciclos de vida</vt:lpstr>
      <vt:lpstr>Economia de ciclos de vida</vt:lpstr>
      <vt:lpstr>Economia de ciclos de vida</vt:lpstr>
      <vt:lpstr>A rule-based approach for estimating software development cost using function point and goal and scenario based requirements</vt:lpstr>
      <vt:lpstr>Resumo</vt:lpstr>
      <vt:lpstr>Introdução</vt:lpstr>
      <vt:lpstr>Introdução</vt:lpstr>
      <vt:lpstr>Introdução</vt:lpstr>
      <vt:lpstr>Introdução</vt:lpstr>
      <vt:lpstr>Trabalho Prévio</vt:lpstr>
      <vt:lpstr>Trabalho Prévio</vt:lpstr>
      <vt:lpstr>Abordagem Proposta</vt:lpstr>
      <vt:lpstr>Abordagem Proposta</vt:lpstr>
      <vt:lpstr>Extração das regras dos pontos de função</vt:lpstr>
      <vt:lpstr>Estudo de caso: sistema de registro de cursos</vt:lpstr>
      <vt:lpstr>1) Modelagem com objetivo e cenário</vt:lpstr>
      <vt:lpstr>2) Extração de elementos do contexto</vt:lpstr>
      <vt:lpstr>3) Determinação de funções de dados e complexidade</vt:lpstr>
      <vt:lpstr>4) Determinação de funções de transação e complexidade</vt:lpstr>
      <vt:lpstr>5) Cálculo de pontos de função sem ajuste</vt:lpstr>
      <vt:lpstr>5) Cálculo de pontos de função sem ajuste</vt:lpstr>
      <vt:lpstr>6) Estimação do custo usando modelo de custo</vt:lpstr>
      <vt:lpstr>6) Estimação do custo usando modelo de custo</vt:lpstr>
      <vt:lpstr>Validação do método</vt:lpstr>
      <vt:lpstr>Conclusão</vt:lpstr>
      <vt:lpstr>Riscos e Incertezas</vt:lpstr>
      <vt:lpstr>Riscos e Incertezas</vt:lpstr>
      <vt:lpstr>Métodos de análise econômica</vt:lpstr>
      <vt:lpstr>Métodos de análise econômica</vt:lpstr>
      <vt:lpstr>Métodos de análise econômica</vt:lpstr>
      <vt:lpstr>Considerações Práticas</vt:lpstr>
      <vt:lpstr>Considerações Práticas</vt:lpstr>
      <vt:lpstr>Considerações Práticas</vt:lpstr>
      <vt:lpstr>Jogo das múltiplas decisões</vt:lpstr>
      <vt:lpstr>Empresa A</vt:lpstr>
      <vt:lpstr>Apresentação do PowerPoint</vt:lpstr>
      <vt:lpstr>Apresentação do PowerPoint</vt:lpstr>
      <vt:lpstr>Apresentação do PowerPoint</vt:lpstr>
      <vt:lpstr>Apresentação do PowerPoint</vt:lpstr>
      <vt:lpstr>Objetivos da atividade</vt:lpstr>
      <vt:lpstr>Resultados</vt:lpstr>
      <vt:lpstr>Resultados</vt:lpstr>
      <vt:lpstr>Resultados</vt:lpstr>
      <vt:lpstr>Resultados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Novo</dc:creator>
  <cp:lastModifiedBy>Novo</cp:lastModifiedBy>
  <cp:revision>50</cp:revision>
  <dcterms:created xsi:type="dcterms:W3CDTF">2016-05-19T01:35:32Z</dcterms:created>
  <dcterms:modified xsi:type="dcterms:W3CDTF">2016-05-19T05:49:07Z</dcterms:modified>
</cp:coreProperties>
</file>