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60" r:id="rId4"/>
    <p:sldId id="261" r:id="rId5"/>
    <p:sldId id="312" r:id="rId6"/>
    <p:sldId id="313" r:id="rId7"/>
    <p:sldId id="314" r:id="rId8"/>
    <p:sldId id="316" r:id="rId9"/>
    <p:sldId id="315" r:id="rId10"/>
    <p:sldId id="319" r:id="rId11"/>
    <p:sldId id="317" r:id="rId12"/>
    <p:sldId id="318" r:id="rId13"/>
    <p:sldId id="263" r:id="rId14"/>
    <p:sldId id="320" r:id="rId15"/>
    <p:sldId id="321" r:id="rId16"/>
    <p:sldId id="264" r:id="rId17"/>
    <p:sldId id="265" r:id="rId18"/>
    <p:sldId id="267" r:id="rId19"/>
    <p:sldId id="322" r:id="rId20"/>
    <p:sldId id="323" r:id="rId21"/>
    <p:sldId id="329" r:id="rId22"/>
    <p:sldId id="327" r:id="rId23"/>
    <p:sldId id="328" r:id="rId24"/>
    <p:sldId id="324" r:id="rId25"/>
    <p:sldId id="325" r:id="rId26"/>
    <p:sldId id="326" r:id="rId27"/>
    <p:sldId id="270" r:id="rId28"/>
    <p:sldId id="272" r:id="rId29"/>
    <p:sldId id="273" r:id="rId30"/>
    <p:sldId id="274" r:id="rId31"/>
    <p:sldId id="275" r:id="rId32"/>
    <p:sldId id="276" r:id="rId33"/>
    <p:sldId id="330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803"/>
    <a:srgbClr val="3C1804"/>
    <a:srgbClr val="FE4C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23" autoAdjust="0"/>
  </p:normalViewPr>
  <p:slideViewPr>
    <p:cSldViewPr>
      <p:cViewPr varScale="1">
        <p:scale>
          <a:sx n="63" d="100"/>
          <a:sy n="63" d="100"/>
        </p:scale>
        <p:origin x="-70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CAB218-E612-47C1-A395-0B60130B9217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A7C4E3D-DE4C-489A-AD47-0DC5BECC8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10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FFC0D-ADE0-4BCC-B981-38200D22834B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B6FF8-5B79-4370-BA9F-AE1D6CA02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5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EAB00-3F9E-4515-A019-947D9865518F}" type="slidenum">
              <a:rPr lang="en-US"/>
              <a:pPr/>
              <a:t>8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83205-7A3B-4389-A508-43116F1D6FE0}" type="slidenum">
              <a:rPr lang="en-US"/>
              <a:pPr/>
              <a:t>23</a:t>
            </a:fld>
            <a:endParaRPr lang="en-US"/>
          </a:p>
        </p:txBody>
      </p:sp>
      <p:sp>
        <p:nvSpPr>
          <p:cNvPr id="102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01C63-E616-4F80-A5A9-241E30AC46C9}" type="slidenum">
              <a:rPr lang="en-US"/>
              <a:pPr/>
              <a:t>24</a:t>
            </a:fld>
            <a:endParaRPr lang="en-US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F146FF-8885-4DF3-8B18-4CE3943125EA}" type="slidenum">
              <a:rPr lang="en-US"/>
              <a:pPr/>
              <a:t>25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D3EF2-14A8-4B54-B1F5-93D039EC56E1}" type="slidenum">
              <a:rPr lang="en-US"/>
              <a:pPr/>
              <a:t>26</a:t>
            </a:fld>
            <a:endParaRPr lang="en-US"/>
          </a:p>
        </p:txBody>
      </p:sp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2028A-65D9-4191-9EDC-B2D4253564F8}" type="slidenum">
              <a:rPr lang="en-US"/>
              <a:pPr/>
              <a:t>9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2CD6B-5ADB-4FF1-A0BC-108B670964C0}" type="slidenum">
              <a:rPr lang="en-US"/>
              <a:pPr/>
              <a:t>10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BBBC8-52E4-486A-9A14-C65D8AFB167B}" type="slidenum">
              <a:rPr lang="en-US"/>
              <a:pPr/>
              <a:t>11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00C6E-60E9-4AA2-96BF-C9FD04E9A597}" type="slidenum">
              <a:rPr lang="en-US"/>
              <a:pPr/>
              <a:t>12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32554-8532-4CB3-8420-80499DDCC571}" type="slidenum">
              <a:rPr lang="en-US"/>
              <a:pPr/>
              <a:t>14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E1310-B21B-4AA0-9D5B-59ECE7339D27}" type="slidenum">
              <a:rPr lang="en-US"/>
              <a:pPr/>
              <a:t>15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09703-F256-4C83-BB2A-83AD751482E4}" type="slidenum">
              <a:rPr lang="en-US"/>
              <a:pPr/>
              <a:t>20</a:t>
            </a:fld>
            <a:endParaRPr lang="en-US"/>
          </a:p>
        </p:txBody>
      </p:sp>
      <p:sp>
        <p:nvSpPr>
          <p:cNvPr id="102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D39E0-31BE-44B3-A269-7C6B3FC7639A}" type="slidenum">
              <a:rPr lang="en-US"/>
              <a:pPr/>
              <a:t>22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ppt_template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  <p:sp>
        <p:nvSpPr>
          <p:cNvPr id="134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20CB06BB-106F-4722-ACEE-B2F2D6EE8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/>
      <p:bldP spid="134148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4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341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7DE54-4E17-4FC0-B282-CF11086BD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34A08-13AE-4A53-A391-B53026733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1D7F-6F1F-4B52-AE8C-67685DB45347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79B2-BF53-4355-A363-B912DB891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2E8C4-BC6F-4FF9-911D-7D7B5B893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6ED54-417E-4919-9B85-8C5750349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1AC8A-6E94-45E5-95CE-F598E3ADC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C0FBA-0520-464D-A9C2-5B9B708C1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DDBA8-A3FC-4D54-92E6-43D7FD374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B7F77-E7EF-4A3F-AE01-01D498BE5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5C276-ECA6-4CFF-A80E-48077715E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859FA-5765-4A2A-954B-410A4660F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 descr="ppt_template_ligh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7E594979-D3AC-474F-9C53-7B05679C2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/>
      <p:bldP spid="133124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331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331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331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331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331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low_control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univercd/cc/td/doc/cisintwk/ito_doc/sdlcetc.htm" TargetMode="External"/><Relationship Id="rId2" Type="http://schemas.openxmlformats.org/officeDocument/2006/relationships/hyperlink" Target="http://docwiki.cisco.com/wiki/Synchronous_Data_Link_Control_and_Derivative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en.wikipedia.org/wiki/Logical_Link_Control" TargetMode="External"/><Relationship Id="rId4" Type="http://schemas.openxmlformats.org/officeDocument/2006/relationships/hyperlink" Target="http://en.wikipedia.org/wiki/HDL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2"/>
                </a:solidFill>
              </a:rPr>
              <a:t>Sliding window protocols:</a:t>
            </a:r>
            <a:endParaRPr lang="en-US" sz="32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Window: subset of consecutive frames</a:t>
            </a:r>
          </a:p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only frames in window can be sent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200400"/>
            <a:ext cx="3038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D58F3D18-A1DD-4DDB-BAF9-A73398D82CCA}" type="slidenum">
              <a:rPr lang="en-US"/>
              <a:pPr/>
              <a:t>10</a:t>
            </a:fld>
            <a:endParaRPr lang="en-US"/>
          </a:p>
        </p:txBody>
      </p:sp>
      <p:sp>
        <p:nvSpPr>
          <p:cNvPr id="93696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hlink"/>
                </a:solidFill>
                <a:latin typeface="Times New Roman" pitchFamily="18" charset="0"/>
              </a:rPr>
              <a:t>Algorithm 11.8</a:t>
            </a:r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baseline="0">
                <a:latin typeface="Times New Roman" pitchFamily="18" charset="0"/>
              </a:rPr>
              <a:t>Go-Back-N receiver algorithm</a:t>
            </a:r>
          </a:p>
        </p:txBody>
      </p:sp>
      <p:pic>
        <p:nvPicPr>
          <p:cNvPr id="936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5800"/>
            <a:ext cx="910431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0" y="5181600"/>
            <a:ext cx="8229600" cy="990600"/>
          </a:xfrm>
          <a:prstGeom prst="rect">
            <a:avLst/>
          </a:prstGeom>
        </p:spPr>
        <p:txBody>
          <a:bodyPr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If corrupted, could also send a NAK so sender does not have to wait for a timer to expire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FE3B5F6E-4ABB-4A59-920F-89628A07D94E}" type="slidenum">
              <a:rPr lang="en-US"/>
              <a:pPr/>
              <a:t>11</a:t>
            </a:fld>
            <a:endParaRPr lang="en-US"/>
          </a:p>
        </p:txBody>
      </p:sp>
      <p:sp>
        <p:nvSpPr>
          <p:cNvPr id="93593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534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hlink"/>
                </a:solidFill>
                <a:latin typeface="Times New Roman" pitchFamily="18" charset="0"/>
              </a:rPr>
              <a:t>Algorithm 11.7</a:t>
            </a:r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baseline="0">
                <a:latin typeface="Times New Roman" pitchFamily="18" charset="0"/>
              </a:rPr>
              <a:t>Go-Back-N sender algorithm</a:t>
            </a:r>
          </a:p>
        </p:txBody>
      </p:sp>
      <p:pic>
        <p:nvPicPr>
          <p:cNvPr id="935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" y="590550"/>
            <a:ext cx="90138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315200" y="5911850"/>
            <a:ext cx="16383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7D07AAF9-5349-4DFC-8F95-1EC4B7413D79}" type="slidenum">
              <a:rPr lang="en-US"/>
              <a:pPr/>
              <a:t>12</a:t>
            </a:fld>
            <a:endParaRPr lang="en-US"/>
          </a:p>
        </p:txBody>
      </p:sp>
      <p:sp>
        <p:nvSpPr>
          <p:cNvPr id="957442" name="Text Box 2"/>
          <p:cNvSpPr txBox="1">
            <a:spLocks noChangeArrowheads="1"/>
          </p:cNvSpPr>
          <p:nvPr/>
        </p:nvSpPr>
        <p:spPr bwMode="auto">
          <a:xfrm>
            <a:off x="295275" y="0"/>
            <a:ext cx="540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hlink"/>
                </a:solidFill>
                <a:latin typeface="Times New Roman" pitchFamily="18" charset="0"/>
              </a:rPr>
              <a:t>Algorithm 11.7</a:t>
            </a:r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baseline="0">
                <a:latin typeface="Times New Roman" pitchFamily="18" charset="0"/>
              </a:rPr>
              <a:t>Go-Back-N sender algorithm </a:t>
            </a:r>
          </a:p>
        </p:txBody>
      </p:sp>
      <p:pic>
        <p:nvPicPr>
          <p:cNvPr id="957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533400"/>
            <a:ext cx="83153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7445" name="Rectangle 5"/>
          <p:cNvSpPr>
            <a:spLocks noChangeArrowheads="1"/>
          </p:cNvSpPr>
          <p:nvPr/>
        </p:nvSpPr>
        <p:spPr bwMode="auto">
          <a:xfrm>
            <a:off x="7277100" y="-76200"/>
            <a:ext cx="16383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(continued)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0" y="5638800"/>
            <a:ext cx="8229600" cy="990600"/>
          </a:xfrm>
          <a:prstGeom prst="rect">
            <a:avLst/>
          </a:prstGeom>
        </p:spPr>
        <p:txBody>
          <a:bodyPr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If corrupted, could also resend all frames in the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sz="24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Do some examples: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latin typeface="Times New Roman"/>
              </a:rPr>
              <a:t>Data frame lost or delayed</a:t>
            </a:r>
          </a:p>
          <a:p>
            <a:pPr lvl="1"/>
            <a:r>
              <a:rPr lang="en-US" sz="2400" baseline="0" dirty="0" err="1" smtClean="0">
                <a:solidFill>
                  <a:schemeClr val="bg2"/>
                </a:solidFill>
                <a:latin typeface="Times New Roman"/>
              </a:rPr>
              <a:t>Ack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 frame lost or delayed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latin typeface="Times New Roman"/>
              </a:rPr>
              <a:t>Data frame damaged.</a:t>
            </a:r>
          </a:p>
          <a:p>
            <a:pPr lvl="1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ALWAYS</a:t>
            </a:r>
            <a:r>
              <a:rPr lang="en-US" sz="2400" dirty="0" smtClean="0">
                <a:solidFill>
                  <a:schemeClr val="bg2"/>
                </a:solidFill>
                <a:latin typeface="Times New Roman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Times New Roman"/>
              </a:rPr>
              <a:t>error check each frame and at least ignore bad frames.</a:t>
            </a:r>
            <a:endParaRPr lang="en-US" sz="2400" baseline="0" dirty="0" smtClean="0">
              <a:solidFill>
                <a:schemeClr val="bg2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118DAF7D-4356-4470-933A-8FB8478031BF}" type="slidenum">
              <a:rPr lang="en-US"/>
              <a:pPr/>
              <a:t>14</a:t>
            </a:fld>
            <a:endParaRPr lang="en-US"/>
          </a:p>
        </p:txBody>
      </p:sp>
      <p:sp>
        <p:nvSpPr>
          <p:cNvPr id="95232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323" name="Line 3"/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324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530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11.16  </a:t>
            </a:r>
            <a:r>
              <a:rPr lang="en-US" sz="2000" i="1" baseline="0">
                <a:latin typeface="Times New Roman" pitchFamily="18" charset="0"/>
              </a:rPr>
              <a:t>Flow diagram for Example 11.6</a:t>
            </a:r>
          </a:p>
        </p:txBody>
      </p:sp>
      <p:sp>
        <p:nvSpPr>
          <p:cNvPr id="952325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523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88" y="990600"/>
            <a:ext cx="7212012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43B11549-DEE2-4652-899C-D8620E450872}" type="slidenum">
              <a:rPr lang="en-US"/>
              <a:pPr/>
              <a:t>15</a:t>
            </a:fld>
            <a:endParaRPr lang="en-US"/>
          </a:p>
        </p:txBody>
      </p:sp>
      <p:sp>
        <p:nvSpPr>
          <p:cNvPr id="88269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2691" name="Line 3"/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2692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530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11.17  </a:t>
            </a:r>
            <a:r>
              <a:rPr lang="en-US" sz="2000" i="1" baseline="0">
                <a:latin typeface="Times New Roman" pitchFamily="18" charset="0"/>
              </a:rPr>
              <a:t>Flow diagram for Example 11.7</a:t>
            </a:r>
          </a:p>
        </p:txBody>
      </p:sp>
      <p:sp>
        <p:nvSpPr>
          <p:cNvPr id="882693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26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762000"/>
            <a:ext cx="57134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sz="2400" b="1" baseline="0" dirty="0" smtClean="0">
                <a:solidFill>
                  <a:schemeClr val="bg2"/>
                </a:solidFill>
                <a:latin typeface="Times New Roman"/>
              </a:rPr>
              <a:t>Selective repeat: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Receiver will accept frames out of order and buffer them.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62960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sz="24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2"/>
                </a:solidFill>
              </a:rPr>
              <a:t>Accept any frame in window and buffer. Deliver all received frames in consecutive slots starting with </a:t>
            </a:r>
            <a:r>
              <a:rPr lang="en-US" sz="2800" dirty="0" err="1" smtClean="0">
                <a:solidFill>
                  <a:schemeClr val="bg2"/>
                </a:solidFill>
              </a:rPr>
              <a:t>rw</a:t>
            </a:r>
            <a:r>
              <a:rPr lang="en-US" sz="2800" dirty="0" smtClean="0">
                <a:solidFill>
                  <a:schemeClr val="bg2"/>
                </a:solidFill>
              </a:rPr>
              <a:t>.</a:t>
            </a:r>
          </a:p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Receiver acknowledges the last frame delivered, not necessarily</a:t>
            </a:r>
            <a:r>
              <a:rPr lang="en-US" sz="2800" dirty="0" smtClean="0">
                <a:solidFill>
                  <a:schemeClr val="bg2"/>
                </a:solidFill>
                <a:latin typeface="Times New Roman"/>
              </a:rPr>
              <a:t> the last one received</a:t>
            </a:r>
            <a:endParaRPr lang="en-US" sz="2800" baseline="0" dirty="0" smtClean="0">
              <a:solidFill>
                <a:schemeClr val="bg2"/>
              </a:solidFill>
              <a:latin typeface="Times New Roman"/>
            </a:endParaRPr>
          </a:p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Frame arrives out of order – if in window, buffer it but might send a </a:t>
            </a:r>
            <a:r>
              <a:rPr lang="en-US" sz="2800" baseline="0" dirty="0" err="1" smtClean="0">
                <a:solidFill>
                  <a:schemeClr val="bg2"/>
                </a:solidFill>
                <a:latin typeface="Times New Roman"/>
              </a:rPr>
              <a:t>nak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 for expected frame (attempt to speed things up), but not required.</a:t>
            </a:r>
          </a:p>
          <a:p>
            <a:r>
              <a:rPr lang="en-US" sz="2800" dirty="0" smtClean="0">
                <a:solidFill>
                  <a:schemeClr val="bg2"/>
                </a:solidFill>
              </a:rPr>
              <a:t>Sender: frame timer expires, send only that frame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chemeClr val="bg2"/>
                </a:solidFill>
              </a:rPr>
              <a:t>Window size with m-bit sequence field (assume m=3).</a:t>
            </a:r>
            <a:endParaRPr lang="en-US" sz="32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Sender window=4 and receiver window=5</a:t>
            </a:r>
          </a:p>
          <a:p>
            <a:pPr lvl="1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Sender sends 0-3</a:t>
            </a:r>
          </a:p>
          <a:p>
            <a:pPr lvl="1"/>
            <a:r>
              <a:rPr lang="en-US" sz="2400" baseline="0" dirty="0" smtClean="0">
                <a:solidFill>
                  <a:schemeClr val="bg2"/>
                </a:solidFill>
                <a:latin typeface="Times New Roman"/>
                <a:sym typeface="Symbol"/>
              </a:rPr>
              <a:t>Receiver</a:t>
            </a:r>
            <a:r>
              <a:rPr lang="en-US" sz="2400" dirty="0" smtClean="0">
                <a:solidFill>
                  <a:schemeClr val="bg2"/>
                </a:solidFill>
                <a:latin typeface="Times New Roman"/>
                <a:sym typeface="Symbol"/>
              </a:rPr>
              <a:t> gets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  <a:sym typeface="Symbol"/>
              </a:rPr>
              <a:t> 0-3 and advances window to 4 5 6 7 0</a:t>
            </a:r>
          </a:p>
          <a:p>
            <a:pPr lvl="1"/>
            <a:r>
              <a:rPr lang="en-US" sz="2400" baseline="0" dirty="0" smtClean="0">
                <a:solidFill>
                  <a:schemeClr val="bg2"/>
                </a:solidFill>
                <a:latin typeface="Times New Roman"/>
                <a:sym typeface="Symbol"/>
              </a:rPr>
              <a:t>Receiver sends </a:t>
            </a:r>
            <a:r>
              <a:rPr lang="en-US" sz="2400" baseline="0" dirty="0" err="1" smtClean="0">
                <a:solidFill>
                  <a:schemeClr val="bg2"/>
                </a:solidFill>
                <a:latin typeface="Times New Roman"/>
                <a:sym typeface="Symbol"/>
              </a:rPr>
              <a:t>ack</a:t>
            </a:r>
            <a:endParaRPr lang="en-US" sz="2400" baseline="0" dirty="0" smtClean="0">
              <a:solidFill>
                <a:schemeClr val="bg2"/>
              </a:solidFill>
              <a:latin typeface="Times New Roman"/>
              <a:sym typeface="Symbol"/>
            </a:endParaRPr>
          </a:p>
          <a:p>
            <a:pPr lvl="1"/>
            <a:r>
              <a:rPr lang="en-US" sz="2400" baseline="0" dirty="0" err="1" smtClean="0">
                <a:solidFill>
                  <a:schemeClr val="bg2"/>
                </a:solidFill>
                <a:latin typeface="Times New Roman"/>
                <a:sym typeface="Symbol"/>
              </a:rPr>
              <a:t>Ack</a:t>
            </a:r>
            <a:r>
              <a:rPr lang="en-US" sz="2400" dirty="0" smtClean="0">
                <a:solidFill>
                  <a:schemeClr val="bg2"/>
                </a:solidFill>
                <a:latin typeface="Times New Roman"/>
                <a:sym typeface="Symbol"/>
              </a:rPr>
              <a:t> is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  <a:sym typeface="Symbol"/>
              </a:rPr>
              <a:t> lost</a:t>
            </a:r>
          </a:p>
          <a:p>
            <a:pPr lvl="1"/>
            <a:r>
              <a:rPr lang="en-US" sz="2400" baseline="0" dirty="0" smtClean="0">
                <a:solidFill>
                  <a:schemeClr val="bg2"/>
                </a:solidFill>
                <a:latin typeface="Times New Roman"/>
                <a:sym typeface="Symbol"/>
              </a:rPr>
              <a:t>sender resends 0-3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latin typeface="Times New Roman"/>
                <a:sym typeface="Symbol"/>
              </a:rPr>
              <a:t>Receiver accepts 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  <a:sym typeface="Symbol"/>
              </a:rPr>
              <a:t>0 as new.</a:t>
            </a:r>
          </a:p>
          <a:p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Similar if sender window=5 and receiver window=4.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8458200" cy="4302125"/>
          </a:xfrm>
        </p:spPr>
        <p:txBody>
          <a:bodyPr/>
          <a:lstStyle/>
          <a:p>
            <a:r>
              <a:rPr lang="en-US" sz="2800" dirty="0" smtClean="0">
                <a:solidFill>
                  <a:schemeClr val="bg2"/>
                </a:solidFill>
              </a:rPr>
              <a:t>Sender window=4 and receiver window=4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</a:rPr>
              <a:t>Sender sends 0-3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sym typeface="Symbol"/>
              </a:rPr>
              <a:t>Receiver gets 0-3, delivers, and advances window to 4 5 6 7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sym typeface="Symbol"/>
              </a:rPr>
              <a:t>Receiver sends </a:t>
            </a:r>
            <a:r>
              <a:rPr lang="en-US" sz="2400" dirty="0" err="1" smtClean="0">
                <a:solidFill>
                  <a:schemeClr val="bg2"/>
                </a:solidFill>
                <a:sym typeface="Symbol"/>
              </a:rPr>
              <a:t>ack</a:t>
            </a:r>
            <a:endParaRPr lang="en-US" sz="2400" dirty="0" smtClean="0">
              <a:solidFill>
                <a:schemeClr val="bg2"/>
              </a:solidFill>
              <a:sym typeface="Symbol"/>
            </a:endParaRPr>
          </a:p>
          <a:p>
            <a:pPr lvl="1"/>
            <a:r>
              <a:rPr lang="en-US" sz="2400" dirty="0" err="1" smtClean="0">
                <a:solidFill>
                  <a:schemeClr val="bg2"/>
                </a:solidFill>
                <a:sym typeface="Symbol"/>
              </a:rPr>
              <a:t>Ack</a:t>
            </a:r>
            <a:r>
              <a:rPr lang="en-US" sz="2400" dirty="0" smtClean="0">
                <a:solidFill>
                  <a:schemeClr val="bg2"/>
                </a:solidFill>
                <a:sym typeface="Symbol"/>
              </a:rPr>
              <a:t> is lost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sym typeface="Symbol"/>
              </a:rPr>
              <a:t>sender resends 0-3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sym typeface="Symbol"/>
              </a:rPr>
              <a:t>New frames are rejected.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04800"/>
          </a:xfrm>
        </p:spPr>
        <p:txBody>
          <a:bodyPr/>
          <a:lstStyle/>
          <a:p>
            <a:pPr marR="0" rtl="0"/>
            <a:endParaRPr lang="en-US" sz="24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229600" cy="4302125"/>
          </a:xfrm>
        </p:spPr>
        <p:txBody>
          <a:bodyPr/>
          <a:lstStyle/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Typical frame format:</a:t>
            </a:r>
          </a:p>
          <a:p>
            <a:pPr marR="0" lvl="0" rtl="0"/>
            <a:endParaRPr lang="en-US" sz="2800" dirty="0" smtClean="0">
              <a:solidFill>
                <a:schemeClr val="bg2"/>
              </a:solidFill>
              <a:latin typeface="Times New Roman"/>
            </a:endParaRPr>
          </a:p>
          <a:p>
            <a:pPr marR="0" lvl="0" rtl="0"/>
            <a:endParaRPr lang="en-US" sz="2800" baseline="0" dirty="0" smtClean="0">
              <a:solidFill>
                <a:schemeClr val="bg2"/>
              </a:solidFill>
              <a:latin typeface="Times New Roman"/>
            </a:endParaRPr>
          </a:p>
          <a:p>
            <a:pPr marR="0" lvl="0" rtl="0"/>
            <a:endParaRPr lang="en-US" sz="2800" baseline="0" dirty="0" smtClean="0">
              <a:solidFill>
                <a:schemeClr val="bg2"/>
              </a:solidFill>
              <a:latin typeface="Times New Roman"/>
            </a:endParaRPr>
          </a:p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If </a:t>
            </a:r>
            <a:r>
              <a:rPr lang="en-US" sz="2800" baseline="0" dirty="0" err="1" smtClean="0">
                <a:solidFill>
                  <a:schemeClr val="bg2"/>
                </a:solidFill>
                <a:latin typeface="Times New Roman"/>
              </a:rPr>
              <a:t>seq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 field is m bits then </a:t>
            </a:r>
            <a:r>
              <a:rPr lang="en-US" sz="2800" baseline="0" dirty="0" err="1" smtClean="0">
                <a:solidFill>
                  <a:schemeClr val="bg2"/>
                </a:solidFill>
                <a:latin typeface="Times New Roman"/>
              </a:rPr>
              <a:t>seq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 </a:t>
            </a:r>
            <a:r>
              <a:rPr lang="en-US" sz="2800" baseline="0" dirty="0" err="1" smtClean="0">
                <a:solidFill>
                  <a:schemeClr val="bg2"/>
                </a:solidFill>
                <a:latin typeface="Times New Roman"/>
              </a:rPr>
              <a:t>nos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 are between 0 and 2</a:t>
            </a:r>
            <a:r>
              <a:rPr lang="en-US" sz="2800" baseline="30000" dirty="0" smtClean="0">
                <a:solidFill>
                  <a:schemeClr val="bg2"/>
                </a:solidFill>
                <a:latin typeface="Times New Roman"/>
              </a:rPr>
              <a:t>m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-1</a:t>
            </a:r>
          </a:p>
          <a:p>
            <a:pPr marR="0" lvl="0" rtl="0"/>
            <a:r>
              <a:rPr lang="en-US" sz="2800" baseline="0" dirty="0" err="1" smtClean="0">
                <a:solidFill>
                  <a:schemeClr val="bg2"/>
                </a:solidFill>
                <a:latin typeface="Times New Roman"/>
              </a:rPr>
              <a:t>Ack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 is the frame # being </a:t>
            </a:r>
            <a:r>
              <a:rPr lang="en-US" sz="2800" baseline="0" dirty="0" err="1" smtClean="0">
                <a:solidFill>
                  <a:schemeClr val="bg2"/>
                </a:solidFill>
                <a:latin typeface="Times New Roman"/>
              </a:rPr>
              <a:t>ack’d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. this is a piggyback acknowledgment,</a:t>
            </a:r>
            <a:r>
              <a:rPr lang="en-US" sz="2800" dirty="0" smtClean="0">
                <a:solidFill>
                  <a:schemeClr val="bg2"/>
                </a:solidFill>
                <a:latin typeface="Times New Roman"/>
              </a:rPr>
              <a:t> providing an acknowledgment in a data frame.</a:t>
            </a:r>
          </a:p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Useful</a:t>
            </a:r>
            <a:r>
              <a:rPr lang="en-US" sz="2800" dirty="0" smtClean="0">
                <a:solidFill>
                  <a:schemeClr val="bg2"/>
                </a:solidFill>
                <a:latin typeface="Times New Roman"/>
              </a:rPr>
              <a:t> for full duplex communication</a:t>
            </a:r>
            <a:endParaRPr lang="en-US" sz="2800" baseline="0" dirty="0" smtClean="0">
              <a:solidFill>
                <a:schemeClr val="bg2"/>
              </a:solidFill>
              <a:latin typeface="Times New Roman"/>
            </a:endParaRPr>
          </a:p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Type can be data/</a:t>
            </a:r>
            <a:r>
              <a:rPr lang="en-US" sz="2800" baseline="0" dirty="0" err="1" smtClean="0">
                <a:solidFill>
                  <a:schemeClr val="bg2"/>
                </a:solidFill>
                <a:latin typeface="Times New Roman"/>
              </a:rPr>
              <a:t>nak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/</a:t>
            </a:r>
            <a:r>
              <a:rPr lang="en-US" sz="2800" baseline="0" dirty="0" err="1" smtClean="0">
                <a:solidFill>
                  <a:schemeClr val="bg2"/>
                </a:solidFill>
                <a:latin typeface="Times New Roman"/>
              </a:rPr>
              <a:t>ack</a:t>
            </a:r>
            <a:endParaRPr lang="en-US" sz="2800" baseline="0" dirty="0" smtClean="0">
              <a:solidFill>
                <a:schemeClr val="bg2"/>
              </a:solidFill>
              <a:latin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38195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3D888EFC-CBDF-47AF-91F1-1A40A6D787FE}" type="slidenum">
              <a:rPr lang="en-US"/>
              <a:pPr/>
              <a:t>20</a:t>
            </a:fld>
            <a:endParaRPr lang="en-US"/>
          </a:p>
        </p:txBody>
      </p:sp>
      <p:sp>
        <p:nvSpPr>
          <p:cNvPr id="8867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67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67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61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11.21  </a:t>
            </a:r>
            <a:r>
              <a:rPr lang="en-US" sz="2000" i="1" baseline="0">
                <a:latin typeface="Times New Roman" pitchFamily="18" charset="0"/>
              </a:rPr>
              <a:t>Selective Repeat ARQ, window size</a:t>
            </a:r>
          </a:p>
        </p:txBody>
      </p:sp>
      <p:sp>
        <p:nvSpPr>
          <p:cNvPr id="8867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67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425" y="1384300"/>
            <a:ext cx="8537575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sz="24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Sender window size + receiver window size = 2</a:t>
            </a:r>
            <a:r>
              <a:rPr lang="en-US" sz="2800" baseline="30000" dirty="0" smtClean="0">
                <a:solidFill>
                  <a:schemeClr val="bg2"/>
                </a:solidFill>
                <a:latin typeface="Times New Roman"/>
              </a:rPr>
              <a:t>m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. </a:t>
            </a:r>
          </a:p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Typically both can be 2</a:t>
            </a:r>
            <a:r>
              <a:rPr lang="en-US" sz="2800" baseline="30000" dirty="0" smtClean="0">
                <a:solidFill>
                  <a:schemeClr val="bg2"/>
                </a:solidFill>
                <a:latin typeface="Times New Roman"/>
              </a:rPr>
              <a:t>m-1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3014340E-E148-4AA0-BCEB-C7B18C986D06}" type="slidenum">
              <a:rPr lang="en-US"/>
              <a:pPr/>
              <a:t>22</a:t>
            </a:fld>
            <a:endParaRPr lang="en-US"/>
          </a:p>
        </p:txBody>
      </p:sp>
      <p:sp>
        <p:nvSpPr>
          <p:cNvPr id="94720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640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hlink"/>
                </a:solidFill>
                <a:latin typeface="Times New Roman" pitchFamily="18" charset="0"/>
              </a:rPr>
              <a:t>Algorithm 11.10</a:t>
            </a:r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baseline="0">
                <a:latin typeface="Times New Roman" pitchFamily="18" charset="0"/>
              </a:rPr>
              <a:t>Receiver-site Selective Repeat algorithm</a:t>
            </a:r>
          </a:p>
        </p:txBody>
      </p:sp>
      <p:pic>
        <p:nvPicPr>
          <p:cNvPr id="947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0" y="609600"/>
            <a:ext cx="90043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F9DC409A-559E-4F6A-9633-17331706F729}" type="slidenum">
              <a:rPr lang="en-US"/>
              <a:pPr/>
              <a:t>23</a:t>
            </a:fld>
            <a:endParaRPr lang="en-US"/>
          </a:p>
        </p:txBody>
      </p:sp>
      <p:sp>
        <p:nvSpPr>
          <p:cNvPr id="960514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6640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hlink"/>
                </a:solidFill>
                <a:latin typeface="Times New Roman" pitchFamily="18" charset="0"/>
              </a:rPr>
              <a:t>Algorithm 11.10</a:t>
            </a:r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baseline="0">
                <a:latin typeface="Times New Roman" pitchFamily="18" charset="0"/>
              </a:rPr>
              <a:t>Receiver-site Selective Repeat algorithm</a:t>
            </a:r>
          </a:p>
        </p:txBody>
      </p:sp>
      <p:pic>
        <p:nvPicPr>
          <p:cNvPr id="960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89852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99058CFF-B740-40E7-A75F-C4723CF71D46}" type="slidenum">
              <a:rPr lang="en-US"/>
              <a:pPr/>
              <a:t>24</a:t>
            </a:fld>
            <a:endParaRPr lang="en-US"/>
          </a:p>
        </p:txBody>
      </p:sp>
      <p:sp>
        <p:nvSpPr>
          <p:cNvPr id="9461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631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hlink"/>
                </a:solidFill>
                <a:latin typeface="Times New Roman" pitchFamily="18" charset="0"/>
              </a:rPr>
              <a:t>Algorithm 11.9</a:t>
            </a:r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baseline="0">
                <a:latin typeface="Times New Roman" pitchFamily="18" charset="0"/>
              </a:rPr>
              <a:t>Sender-site Selective Repeat algorithm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609600"/>
            <a:ext cx="8915400" cy="5257800"/>
            <a:chOff x="0" y="384"/>
            <a:chExt cx="5616" cy="3312"/>
          </a:xfrm>
        </p:grpSpPr>
        <p:pic>
          <p:nvPicPr>
            <p:cNvPr id="94617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84"/>
              <a:ext cx="5603" cy="1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618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" y="1950"/>
              <a:ext cx="5597" cy="1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46182" name="Rectangle 6"/>
          <p:cNvSpPr>
            <a:spLocks noChangeArrowheads="1"/>
          </p:cNvSpPr>
          <p:nvPr/>
        </p:nvSpPr>
        <p:spPr bwMode="auto">
          <a:xfrm>
            <a:off x="838200" y="5791200"/>
            <a:ext cx="79248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84" name="Rectangle 8"/>
          <p:cNvSpPr>
            <a:spLocks noChangeArrowheads="1"/>
          </p:cNvSpPr>
          <p:nvPr/>
        </p:nvSpPr>
        <p:spPr bwMode="auto">
          <a:xfrm>
            <a:off x="7124700" y="5683250"/>
            <a:ext cx="16383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7D028C4A-6EA1-4100-B3DC-4D23CAABE815}" type="slidenum">
              <a:rPr lang="en-US"/>
              <a:pPr/>
              <a:t>25</a:t>
            </a:fld>
            <a:endParaRPr lang="en-US"/>
          </a:p>
        </p:txBody>
      </p:sp>
      <p:sp>
        <p:nvSpPr>
          <p:cNvPr id="958466" name="Text Box 2"/>
          <p:cNvSpPr txBox="1">
            <a:spLocks noChangeArrowheads="1"/>
          </p:cNvSpPr>
          <p:nvPr/>
        </p:nvSpPr>
        <p:spPr bwMode="auto">
          <a:xfrm>
            <a:off x="385763" y="76200"/>
            <a:ext cx="6319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hlink"/>
                </a:solidFill>
                <a:latin typeface="Times New Roman" pitchFamily="18" charset="0"/>
              </a:rPr>
              <a:t>Algorithm 11.9</a:t>
            </a:r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baseline="0">
                <a:latin typeface="Times New Roman" pitchFamily="18" charset="0"/>
              </a:rPr>
              <a:t>Sender-site Selective Repeat algorithm</a:t>
            </a:r>
          </a:p>
        </p:txBody>
      </p:sp>
      <p:pic>
        <p:nvPicPr>
          <p:cNvPr id="958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9600"/>
            <a:ext cx="88947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8468" name="Rectangle 4"/>
          <p:cNvSpPr>
            <a:spLocks noChangeArrowheads="1"/>
          </p:cNvSpPr>
          <p:nvPr/>
        </p:nvSpPr>
        <p:spPr bwMode="auto">
          <a:xfrm>
            <a:off x="7277100" y="0"/>
            <a:ext cx="16383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(continued)</a:t>
            </a:r>
          </a:p>
        </p:txBody>
      </p:sp>
      <p:sp>
        <p:nvSpPr>
          <p:cNvPr id="958469" name="Rectangle 5"/>
          <p:cNvSpPr>
            <a:spLocks noChangeArrowheads="1"/>
          </p:cNvSpPr>
          <p:nvPr/>
        </p:nvSpPr>
        <p:spPr bwMode="auto">
          <a:xfrm>
            <a:off x="7353300" y="6248400"/>
            <a:ext cx="16383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D21A2566-8AE5-47CB-8C52-9B5DDF2D4A8A}" type="slidenum">
              <a:rPr lang="en-US"/>
              <a:pPr/>
              <a:t>26</a:t>
            </a:fld>
            <a:endParaRPr lang="en-US"/>
          </a:p>
        </p:txBody>
      </p:sp>
      <p:sp>
        <p:nvSpPr>
          <p:cNvPr id="95949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631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hlink"/>
                </a:solidFill>
                <a:latin typeface="Times New Roman" pitchFamily="18" charset="0"/>
              </a:rPr>
              <a:t>Algorithm 11.9</a:t>
            </a:r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i="1" baseline="0">
                <a:latin typeface="Times New Roman" pitchFamily="18" charset="0"/>
              </a:rPr>
              <a:t>Sender-site Selective Repeat algorithm</a:t>
            </a:r>
          </a:p>
        </p:txBody>
      </p:sp>
      <p:pic>
        <p:nvPicPr>
          <p:cNvPr id="959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3" y="842963"/>
            <a:ext cx="8885237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9492" name="Rectangle 4"/>
          <p:cNvSpPr>
            <a:spLocks noChangeArrowheads="1"/>
          </p:cNvSpPr>
          <p:nvPr/>
        </p:nvSpPr>
        <p:spPr bwMode="auto">
          <a:xfrm>
            <a:off x="7200900" y="76200"/>
            <a:ext cx="16383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sz="24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solidFill>
                  <a:schemeClr val="bg2"/>
                </a:solidFill>
                <a:latin typeface="Times New Roman"/>
              </a:rPr>
              <a:t>Do some examples</a:t>
            </a:r>
            <a:endParaRPr lang="en-US" u="sng" baseline="0" dirty="0" smtClean="0">
              <a:solidFill>
                <a:schemeClr val="bg2"/>
              </a:solidFill>
              <a:latin typeface="Times New Roman"/>
              <a:hlinkClick r:id="rId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sz="3200" b="1" baseline="0" dirty="0" smtClean="0">
                <a:solidFill>
                  <a:schemeClr val="bg2"/>
                </a:solidFill>
                <a:latin typeface="Times New Roman"/>
              </a:rPr>
              <a:t>HDLC (High-Level Data Link Protocol): ISO standard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IBM developed SDLC (Synchronous Data Link Control Protocol),</a:t>
            </a:r>
            <a:r>
              <a:rPr lang="en-US" sz="2800" i="1" baseline="0" dirty="0" smtClean="0">
                <a:solidFill>
                  <a:schemeClr val="bg2"/>
                </a:solidFill>
                <a:latin typeface="Times New Roman"/>
              </a:rPr>
              <a:t> 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submitted it to ISO who made changes and called it HDLC.</a:t>
            </a:r>
          </a:p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IBM also submitted to ANSI who made changes and called it ADCCP (Advanced Data Communication Control Protocol)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sz="24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CCITT (now ITU) adopted HDLC and modified it to become LAP (Link Access Protocol) for its X.25 networks.</a:t>
            </a:r>
          </a:p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IEEE created LLC (Logical Link Control-802.2) another variant on HDLC</a:t>
            </a:r>
          </a:p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[</a:t>
            </a:r>
            <a:r>
              <a:rPr lang="en-US" sz="2400" u="sng" baseline="0" dirty="0" smtClean="0">
                <a:solidFill>
                  <a:schemeClr val="bg2"/>
                </a:solidFill>
                <a:latin typeface="Times New Roman"/>
                <a:hlinkClick r:id="rId2"/>
              </a:rPr>
              <a:t>http://docwiki.cisco.com/wiki/Synchronous_Data_Link_Control_and_Derivatives</a:t>
            </a:r>
            <a:r>
              <a:rPr lang="en-US" sz="2400" u="sng" baseline="0" dirty="0" smtClean="0">
                <a:solidFill>
                  <a:schemeClr val="bg2"/>
                </a:solidFill>
                <a:latin typeface="Times New Roman"/>
                <a:hlinkClick r:id="rId3"/>
              </a:rPr>
              <a:t>]</a:t>
            </a:r>
            <a:endParaRPr lang="en-US" sz="2400" u="sng" baseline="0" dirty="0" smtClean="0">
              <a:solidFill>
                <a:schemeClr val="bg2"/>
              </a:solidFill>
              <a:latin typeface="Times New Roman"/>
              <a:hlinkClick r:id="rId3"/>
            </a:endParaRPr>
          </a:p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[</a:t>
            </a:r>
            <a:r>
              <a:rPr lang="en-US" sz="2400" u="sng" baseline="0" dirty="0" smtClean="0">
                <a:solidFill>
                  <a:schemeClr val="bg2"/>
                </a:solidFill>
                <a:latin typeface="Times New Roman"/>
                <a:hlinkClick r:id="rId4"/>
              </a:rPr>
              <a:t>http://en.wikipedia.org/wiki/HDLC]</a:t>
            </a:r>
          </a:p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[</a:t>
            </a:r>
            <a:r>
              <a:rPr lang="en-US" sz="2400" u="sng" baseline="0" dirty="0" smtClean="0">
                <a:solidFill>
                  <a:schemeClr val="bg2"/>
                </a:solidFill>
                <a:latin typeface="Times New Roman"/>
                <a:hlinkClick r:id="rId5"/>
              </a:rPr>
              <a:t>http://en.wikipedia.org/wiki/Logical_Link_Control]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2"/>
                </a:solidFill>
              </a:rPr>
              <a:t>Go-Back-n sliding window protocol</a:t>
            </a:r>
            <a:endParaRPr lang="en-US" sz="32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Receiver expects frames to arrive in order. </a:t>
            </a:r>
          </a:p>
          <a:p>
            <a:pPr lvl="1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Out-of-order or damaged frames discarded and a </a:t>
            </a:r>
            <a:r>
              <a:rPr lang="en-US" sz="2400" baseline="0" dirty="0" err="1" smtClean="0">
                <a:solidFill>
                  <a:schemeClr val="bg2"/>
                </a:solidFill>
                <a:latin typeface="Times New Roman"/>
              </a:rPr>
              <a:t>nak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Times New Roman"/>
              </a:rPr>
              <a:t>may be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 sent</a:t>
            </a:r>
          </a:p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Does not </a:t>
            </a:r>
            <a:r>
              <a:rPr lang="en-US" sz="2800" baseline="0" dirty="0" err="1" smtClean="0">
                <a:solidFill>
                  <a:schemeClr val="bg2"/>
                </a:solidFill>
                <a:latin typeface="Times New Roman"/>
              </a:rPr>
              <a:t>ack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 each frame explicitly. Uses piggyback (</a:t>
            </a:r>
            <a:r>
              <a:rPr lang="en-US" sz="2800" i="1" baseline="0" dirty="0" smtClean="0">
                <a:solidFill>
                  <a:schemeClr val="bg2"/>
                </a:solidFill>
                <a:latin typeface="Times New Roman"/>
              </a:rPr>
              <a:t>frame.ack field 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in a frame</a:t>
            </a:r>
            <a:r>
              <a:rPr lang="en-US" sz="2800" i="1" baseline="0" dirty="0" smtClean="0">
                <a:solidFill>
                  <a:schemeClr val="bg2"/>
                </a:solidFill>
                <a:latin typeface="Times New Roman"/>
              </a:rPr>
              <a:t>) 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or maybe a special </a:t>
            </a:r>
            <a:r>
              <a:rPr lang="en-US" sz="2800" baseline="0" dirty="0" err="1" smtClean="0">
                <a:solidFill>
                  <a:schemeClr val="bg2"/>
                </a:solidFill>
                <a:latin typeface="Times New Roman"/>
              </a:rPr>
              <a:t>ack</a:t>
            </a:r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 timer to send separate ack.</a:t>
            </a:r>
          </a:p>
          <a:p>
            <a:pPr marR="0" lvl="0" rtl="0"/>
            <a:r>
              <a:rPr lang="en-US" sz="2800" dirty="0" err="1" smtClean="0">
                <a:solidFill>
                  <a:schemeClr val="bg2"/>
                </a:solidFill>
                <a:latin typeface="Times New Roman"/>
              </a:rPr>
              <a:t>Ack</a:t>
            </a:r>
            <a:r>
              <a:rPr lang="en-US" sz="2800" dirty="0" smtClean="0">
                <a:solidFill>
                  <a:schemeClr val="bg2"/>
                </a:solidFill>
                <a:latin typeface="Times New Roman"/>
              </a:rPr>
              <a:t> number means all frames up to that number are received OK.</a:t>
            </a:r>
            <a:endParaRPr lang="en-US" sz="2800" baseline="0" dirty="0" smtClean="0">
              <a:solidFill>
                <a:schemeClr val="bg2"/>
              </a:solidFill>
              <a:latin typeface="Times New Roman"/>
            </a:endParaRPr>
          </a:p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Sender buffers frames in window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sz="24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Frame format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4086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sz="24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Flag – bit pattern 01111110 to mark beginning and end of frame. </a:t>
            </a:r>
          </a:p>
          <a:p>
            <a:pPr lvl="1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To prevent pattern from appearing in data, use bit stuffing. Insert a bogus “0” after five consecutive 1’s.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953000"/>
            <a:ext cx="31242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sz="24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N(S) – sequence number</a:t>
            </a:r>
          </a:p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P/F – (request if sent by a primary device, last frame indicator if sent by a secondary device)</a:t>
            </a:r>
          </a:p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N(R) – acknowledgment; </a:t>
            </a:r>
          </a:p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S – 2-bit value indicating receive ready (ready to receive frames), REJ (like </a:t>
            </a:r>
            <a:r>
              <a:rPr lang="en-US" sz="2400" baseline="0" dirty="0" err="1" smtClean="0">
                <a:solidFill>
                  <a:schemeClr val="bg2"/>
                </a:solidFill>
                <a:latin typeface="Times New Roman"/>
              </a:rPr>
              <a:t>nak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 for go-back-n), receive not ready (stop incoming frames), SREJ (like </a:t>
            </a:r>
            <a:r>
              <a:rPr lang="en-US" sz="2400" baseline="0" dirty="0" err="1" smtClean="0">
                <a:solidFill>
                  <a:schemeClr val="bg2"/>
                </a:solidFill>
                <a:latin typeface="Times New Roman"/>
              </a:rPr>
              <a:t>nak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 for selective repeat).</a:t>
            </a:r>
          </a:p>
          <a:p>
            <a:pPr marR="0" lvl="0" rtl="0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Can read book for more info.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Will skip section 7 – </a:t>
            </a:r>
            <a:r>
              <a:rPr lang="en-US" sz="2800" smtClean="0"/>
              <a:t>Point-to-Point </a:t>
            </a:r>
            <a:r>
              <a:rPr lang="en-US" sz="2800" smtClean="0"/>
              <a:t>protocols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sz="2400" b="1" baseline="0" dirty="0" smtClean="0">
              <a:solidFill>
                <a:schemeClr val="bg2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800" baseline="0" dirty="0" smtClean="0">
                <a:solidFill>
                  <a:schemeClr val="bg2"/>
                </a:solidFill>
                <a:latin typeface="Times New Roman"/>
              </a:rPr>
              <a:t>Frame timer (1 for each frame)</a:t>
            </a:r>
          </a:p>
          <a:p>
            <a:pPr lvl="1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no </a:t>
            </a:r>
            <a:r>
              <a:rPr lang="en-US" sz="2400" baseline="0" dirty="0" err="1" smtClean="0">
                <a:solidFill>
                  <a:schemeClr val="bg2"/>
                </a:solidFill>
                <a:latin typeface="Times New Roman"/>
              </a:rPr>
              <a:t>ack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 arrives in a specified time</a:t>
            </a:r>
          </a:p>
          <a:p>
            <a:pPr lvl="1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resend all frames in window</a:t>
            </a:r>
          </a:p>
          <a:p>
            <a:pPr lvl="1"/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Rationale: 1</a:t>
            </a:r>
            <a:r>
              <a:rPr lang="en-US" sz="2400" baseline="30000" dirty="0" smtClean="0">
                <a:solidFill>
                  <a:schemeClr val="bg2"/>
                </a:solidFill>
                <a:latin typeface="Times New Roman"/>
              </a:rPr>
              <a:t>st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 frame not </a:t>
            </a:r>
            <a:r>
              <a:rPr lang="en-US" sz="2400" baseline="0" dirty="0" err="1" smtClean="0">
                <a:solidFill>
                  <a:schemeClr val="bg2"/>
                </a:solidFill>
                <a:latin typeface="Times New Roman"/>
              </a:rPr>
              <a:t>ack’d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</a:rPr>
              <a:t> </a:t>
            </a:r>
            <a:r>
              <a:rPr lang="en-US" sz="2400" baseline="0" dirty="0" smtClean="0">
                <a:solidFill>
                  <a:schemeClr val="bg2"/>
                </a:solidFill>
                <a:latin typeface="Times New Roman"/>
                <a:sym typeface="Symbol"/>
              </a:rPr>
              <a:t> receiver probably ignored all others.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8763000" cy="4302125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bg2"/>
                </a:solidFill>
              </a:rPr>
              <a:t>Window size: m-bit sequence field </a:t>
            </a:r>
            <a:r>
              <a:rPr lang="en-US" dirty="0" smtClean="0">
                <a:solidFill>
                  <a:schemeClr val="bg2"/>
                </a:solidFill>
                <a:sym typeface="Symbol"/>
              </a:rPr>
              <a:t> size   2</a:t>
            </a:r>
            <a:r>
              <a:rPr lang="en-US" baseline="30000" dirty="0" smtClean="0">
                <a:solidFill>
                  <a:schemeClr val="bg2"/>
                </a:solidFill>
                <a:sym typeface="Symbol"/>
              </a:rPr>
              <a:t>m</a:t>
            </a:r>
            <a:r>
              <a:rPr lang="en-US" dirty="0" smtClean="0">
                <a:solidFill>
                  <a:schemeClr val="bg2"/>
                </a:solidFill>
                <a:sym typeface="Symbol"/>
              </a:rPr>
              <a:t> (to avoid duplicate </a:t>
            </a:r>
            <a:r>
              <a:rPr lang="en-US" dirty="0" err="1" smtClean="0">
                <a:solidFill>
                  <a:schemeClr val="bg2"/>
                </a:solidFill>
                <a:sym typeface="Symbol"/>
              </a:rPr>
              <a:t>nos</a:t>
            </a:r>
            <a:r>
              <a:rPr lang="en-US" dirty="0" smtClean="0">
                <a:solidFill>
                  <a:schemeClr val="bg2"/>
                </a:solidFill>
                <a:sym typeface="Symbol"/>
              </a:rPr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dirty="0" smtClean="0">
                <a:solidFill>
                  <a:schemeClr val="bg2"/>
                </a:solidFill>
              </a:rPr>
              <a:t>Possible failure if size = 2</a:t>
            </a:r>
            <a:r>
              <a:rPr lang="en-US" sz="2800" baseline="30000" dirty="0" smtClean="0">
                <a:solidFill>
                  <a:schemeClr val="bg2"/>
                </a:solidFill>
              </a:rPr>
              <a:t>m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</a:rPr>
              <a:t>Sender sends 0-7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sym typeface="Symbol"/>
              </a:rPr>
              <a:t>receiver gets 0-7 and </a:t>
            </a:r>
            <a:r>
              <a:rPr lang="en-US" sz="2400" dirty="0" err="1" smtClean="0">
                <a:solidFill>
                  <a:schemeClr val="bg2"/>
                </a:solidFill>
                <a:sym typeface="Symbol"/>
              </a:rPr>
              <a:t>acks</a:t>
            </a:r>
            <a:r>
              <a:rPr lang="en-US" sz="2400" dirty="0" smtClean="0">
                <a:solidFill>
                  <a:schemeClr val="bg2"/>
                </a:solidFill>
                <a:sym typeface="Symbol"/>
              </a:rPr>
              <a:t> 7</a:t>
            </a:r>
          </a:p>
          <a:p>
            <a:pPr lvl="1"/>
            <a:r>
              <a:rPr lang="en-US" sz="2400" dirty="0" err="1" smtClean="0">
                <a:solidFill>
                  <a:schemeClr val="bg2"/>
                </a:solidFill>
                <a:sym typeface="Symbol"/>
              </a:rPr>
              <a:t>ack</a:t>
            </a:r>
            <a:r>
              <a:rPr lang="en-US" sz="2400" dirty="0" smtClean="0">
                <a:solidFill>
                  <a:schemeClr val="bg2"/>
                </a:solidFill>
                <a:sym typeface="Symbol"/>
              </a:rPr>
              <a:t> gets lost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sym typeface="Symbol"/>
              </a:rPr>
              <a:t>sender resends 0-7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sym typeface="Symbol"/>
              </a:rPr>
              <a:t>Since receiver is expecting 0 resent frames accepted as new.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dirty="0" smtClean="0">
                <a:solidFill>
                  <a:schemeClr val="bg2"/>
                </a:solidFill>
              </a:rPr>
              <a:t>If size = 2</a:t>
            </a:r>
            <a:r>
              <a:rPr lang="en-US" sz="2800" baseline="30000" dirty="0" smtClean="0">
                <a:solidFill>
                  <a:schemeClr val="bg2"/>
                </a:solidFill>
              </a:rPr>
              <a:t>m</a:t>
            </a:r>
            <a:r>
              <a:rPr lang="en-US" sz="2800" dirty="0" smtClean="0">
                <a:solidFill>
                  <a:schemeClr val="bg2"/>
                </a:solidFill>
              </a:rPr>
              <a:t>-1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</a:rPr>
              <a:t>Sender sends 0-6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sym typeface="Symbol"/>
              </a:rPr>
              <a:t>receiver gets 0-6 and </a:t>
            </a:r>
            <a:r>
              <a:rPr lang="en-US" sz="2400" dirty="0" err="1" smtClean="0">
                <a:solidFill>
                  <a:schemeClr val="bg2"/>
                </a:solidFill>
                <a:sym typeface="Symbol"/>
              </a:rPr>
              <a:t>acks</a:t>
            </a:r>
            <a:r>
              <a:rPr lang="en-US" sz="2400" dirty="0" smtClean="0">
                <a:solidFill>
                  <a:schemeClr val="bg2"/>
                </a:solidFill>
                <a:sym typeface="Symbol"/>
              </a:rPr>
              <a:t> 6</a:t>
            </a:r>
          </a:p>
          <a:p>
            <a:pPr lvl="1"/>
            <a:r>
              <a:rPr lang="en-US" sz="2400" dirty="0" err="1" smtClean="0">
                <a:solidFill>
                  <a:schemeClr val="bg2"/>
                </a:solidFill>
                <a:sym typeface="Symbol"/>
              </a:rPr>
              <a:t>ack</a:t>
            </a:r>
            <a:r>
              <a:rPr lang="en-US" sz="2400" dirty="0" smtClean="0">
                <a:solidFill>
                  <a:schemeClr val="bg2"/>
                </a:solidFill>
                <a:sym typeface="Symbol"/>
              </a:rPr>
              <a:t> gets lost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sym typeface="Symbol"/>
              </a:rPr>
              <a:t>sender resends 0-6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sym typeface="Symbol"/>
              </a:rPr>
              <a:t>Since receiver is expecting 7 resent frames are rejected.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42C11851-A9AA-4201-9F2C-4730395AEEEE}" type="slidenum">
              <a:rPr lang="en-US"/>
              <a:pPr/>
              <a:t>8</a:t>
            </a:fld>
            <a:endParaRPr lang="en-US"/>
          </a:p>
        </p:txBody>
      </p:sp>
      <p:sp>
        <p:nvSpPr>
          <p:cNvPr id="92262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92262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92262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92262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92263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92263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922633" name="Line 9"/>
          <p:cNvSpPr>
            <a:spLocks noChangeShapeType="1"/>
          </p:cNvSpPr>
          <p:nvPr/>
        </p:nvSpPr>
        <p:spPr bwMode="auto">
          <a:xfrm>
            <a:off x="457200" y="2286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34" name="Line 10"/>
          <p:cNvSpPr>
            <a:spLocks noChangeShapeType="1"/>
          </p:cNvSpPr>
          <p:nvPr/>
        </p:nvSpPr>
        <p:spPr bwMode="auto">
          <a:xfrm>
            <a:off x="458788" y="4495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35" name="Rectangle 11"/>
          <p:cNvSpPr>
            <a:spLocks noChangeArrowheads="1"/>
          </p:cNvSpPr>
          <p:nvPr/>
        </p:nvSpPr>
        <p:spPr bwMode="auto">
          <a:xfrm>
            <a:off x="495300" y="23780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aseline="0"/>
              <a:t>In Go-Back-N ARQ, the size of the send window must be less than 2</a:t>
            </a:r>
            <a:r>
              <a:rPr lang="en-US" i="1" baseline="30000"/>
              <a:t>m</a:t>
            </a:r>
            <a:r>
              <a:rPr lang="en-US" baseline="0"/>
              <a:t>;</a:t>
            </a:r>
          </a:p>
          <a:p>
            <a:pPr algn="ctr"/>
            <a:r>
              <a:rPr lang="en-US" baseline="0"/>
              <a:t>the size of the receiver window </a:t>
            </a:r>
            <a:br>
              <a:rPr lang="en-US" baseline="0"/>
            </a:br>
            <a:r>
              <a:rPr lang="en-US" baseline="0"/>
              <a:t>is always 1.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600200"/>
            <a:ext cx="1143000" cy="566738"/>
            <a:chOff x="1200" y="1248"/>
            <a:chExt cx="720" cy="357"/>
          </a:xfrm>
        </p:grpSpPr>
        <p:pic>
          <p:nvPicPr>
            <p:cNvPr id="92263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2263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B284AAE0-D87A-4A25-9A88-A4E372DBE791}" type="slidenum">
              <a:rPr lang="en-US"/>
              <a:pPr/>
              <a:t>9</a:t>
            </a:fld>
            <a:endParaRPr lang="en-US"/>
          </a:p>
        </p:txBody>
      </p:sp>
      <p:sp>
        <p:nvSpPr>
          <p:cNvPr id="88064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48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11.15  </a:t>
            </a:r>
            <a:r>
              <a:rPr lang="en-US" sz="2000" i="1" baseline="0">
                <a:latin typeface="Times New Roman" pitchFamily="18" charset="0"/>
              </a:rPr>
              <a:t>Window size for Go-Back-N ARQ</a:t>
            </a:r>
          </a:p>
        </p:txBody>
      </p:sp>
      <p:sp>
        <p:nvSpPr>
          <p:cNvPr id="880645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0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538" y="1143000"/>
            <a:ext cx="7358062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01 - Introduction</Template>
  <TotalTime>3753</TotalTime>
  <Words>860</Words>
  <Application>Microsoft Office PowerPoint</Application>
  <PresentationFormat>On-screen Show (4:3)</PresentationFormat>
  <Paragraphs>130</Paragraphs>
  <Slides>33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Quadrant</vt:lpstr>
      <vt:lpstr>Sliding window protocols:</vt:lpstr>
      <vt:lpstr>PowerPoint Presentation</vt:lpstr>
      <vt:lpstr>Go-Back-n sliding window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Selective repeat:</vt:lpstr>
      <vt:lpstr>PowerPoint Presentation</vt:lpstr>
      <vt:lpstr>Window size with m-bit sequence field (assume m=3).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HDLC (High-Level Data Link Protocol): ISO standard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UW-Green 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 between C++ and Java (Appendix I)</dc:title>
  <dc:creator>Bill Shay</dc:creator>
  <cp:lastModifiedBy>Bill Shay</cp:lastModifiedBy>
  <cp:revision>384</cp:revision>
  <dcterms:created xsi:type="dcterms:W3CDTF">2004-08-12T19:27:00Z</dcterms:created>
  <dcterms:modified xsi:type="dcterms:W3CDTF">2012-03-28T15:46:47Z</dcterms:modified>
</cp:coreProperties>
</file>