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9.jpeg" ContentType="image/jpeg"/>
  <Override PartName="/ppt/media/image17.jpeg" ContentType="image/jpeg"/>
  <Override PartName="/ppt/media/image16.jpeg" ContentType="image/jpeg"/>
  <Override PartName="/ppt/media/image15.jpeg" ContentType="image/jpeg"/>
  <Override PartName="/ppt/media/image13.png" ContentType="image/png"/>
  <Override PartName="/ppt/media/image11.jpeg" ContentType="image/jpeg"/>
  <Override PartName="/ppt/media/image9.png" ContentType="image/png"/>
  <Override PartName="/ppt/media/image8.png" ContentType="image/png"/>
  <Override PartName="/ppt/media/image10.jpeg" ContentType="image/jpeg"/>
  <Override PartName="/ppt/media/image5.png" ContentType="image/png"/>
  <Override PartName="/ppt/media/image12.jpeg" ContentType="image/jpeg"/>
  <Override PartName="/ppt/media/image4.png" ContentType="image/png"/>
  <Override PartName="/ppt/media/image7.png" ContentType="image/png"/>
  <Override PartName="/ppt/media/image18.jpeg" ContentType="image/jpeg"/>
  <Override PartName="/ppt/media/image6.jpeg" ContentType="image/jpeg"/>
  <Override PartName="/ppt/media/image3.png" ContentType="image/png"/>
  <Override PartName="/ppt/media/image2.png" ContentType="image/png"/>
  <Override PartName="/ppt/media/image14.jpeg" ContentType="image/jpe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a:fillRect/>
          </a:stretch>
        </p:blipFill>
        <p:spPr>
          <a:xfrm>
            <a:off x="3602880" y="1604520"/>
            <a:ext cx="4984920" cy="3977280"/>
          </a:xfrm>
          <a:prstGeom prst="rect">
            <a:avLst/>
          </a:prstGeom>
          <a:ln>
            <a:noFill/>
          </a:ln>
        </p:spPr>
      </p:pic>
      <p:pic>
        <p:nvPicPr>
          <p:cNvPr id="3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a:fillRect/>
          </a:stretch>
        </p:blipFill>
        <p:spPr>
          <a:xfrm>
            <a:off x="3602880" y="1604520"/>
            <a:ext cx="4984920" cy="3977280"/>
          </a:xfrm>
          <a:prstGeom prst="rect">
            <a:avLst/>
          </a:prstGeom>
          <a:ln>
            <a:noFill/>
          </a:ln>
        </p:spPr>
      </p:pic>
      <p:pic>
        <p:nvPicPr>
          <p:cNvPr id="7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lang="pt-BR">
                <a:latin typeface="Arial"/>
              </a:rPr>
              <a:t>Clique para editar o formato do texto do título</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pt-BR" sz="3200">
                <a:latin typeface="Arial"/>
              </a:rPr>
              <a:t>Clique para editar o formato do texto da estrutura de tópicos</a:t>
            </a:r>
            <a:endParaRPr/>
          </a:p>
          <a:p>
            <a:pPr lvl="1">
              <a:buSzPct val="75000"/>
              <a:buFont typeface="StarSymbol"/>
              <a:buChar char=""/>
            </a:pPr>
            <a:r>
              <a:rPr lang="pt-BR" sz="2800">
                <a:latin typeface="Arial"/>
              </a:rPr>
              <a:t>2.º Nível da estrutura de tópicos</a:t>
            </a:r>
            <a:endParaRPr/>
          </a:p>
          <a:p>
            <a:pPr lvl="2">
              <a:buSzPct val="45000"/>
              <a:buFont typeface="StarSymbol"/>
              <a:buChar char=""/>
            </a:pPr>
            <a:r>
              <a:rPr lang="pt-BR" sz="2400">
                <a:latin typeface="Arial"/>
              </a:rPr>
              <a:t>3.º Nível da estrutura de tópicos</a:t>
            </a:r>
            <a:endParaRPr/>
          </a:p>
          <a:p>
            <a:pPr lvl="3">
              <a:buSzPct val="75000"/>
              <a:buFont typeface="StarSymbol"/>
              <a:buChar char=""/>
            </a:pPr>
            <a:r>
              <a:rPr lang="pt-BR" sz="2000">
                <a:latin typeface="Arial"/>
              </a:rPr>
              <a:t>4.º Nível da estrutura de tópicos</a:t>
            </a:r>
            <a:endParaRPr/>
          </a:p>
          <a:p>
            <a:pPr lvl="4">
              <a:buSzPct val="45000"/>
              <a:buFont typeface="StarSymbol"/>
              <a:buChar char=""/>
            </a:pPr>
            <a:r>
              <a:rPr lang="pt-BR" sz="2000">
                <a:latin typeface="Arial"/>
              </a:rPr>
              <a:t>5.º Nível da estrutura de tópicos</a:t>
            </a:r>
            <a:endParaRPr/>
          </a:p>
          <a:p>
            <a:pPr lvl="5">
              <a:buSzPct val="45000"/>
              <a:buFont typeface="StarSymbol"/>
              <a:buChar char=""/>
            </a:pPr>
            <a:r>
              <a:rPr lang="pt-BR" sz="2000">
                <a:latin typeface="Arial"/>
              </a:rPr>
              <a:t>6.º Nível da estrutura de tópicos</a:t>
            </a:r>
            <a:endParaRPr/>
          </a:p>
          <a:p>
            <a:pPr lvl="6">
              <a:buSzPct val="45000"/>
              <a:buFont typeface="StarSymbol"/>
              <a:buChar char=""/>
            </a:pPr>
            <a:r>
              <a:rPr lang="pt-BR" sz="2000">
                <a:latin typeface="Arial"/>
              </a:rPr>
              <a:t>7.º Nível da estrutura de tópicos</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pt-BR" sz="4400">
                <a:latin typeface="Arial"/>
              </a:rPr>
              <a:t>Clique para editar o formato do texto do título</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pt-BR" sz="3200">
                <a:latin typeface="Arial"/>
              </a:rPr>
              <a:t>Clique para editar o formato do texto da estrutura de tópicos</a:t>
            </a:r>
            <a:endParaRPr/>
          </a:p>
          <a:p>
            <a:pPr lvl="1">
              <a:buSzPct val="75000"/>
              <a:buFont typeface="StarSymbol"/>
              <a:buChar char=""/>
            </a:pPr>
            <a:r>
              <a:rPr lang="pt-BR" sz="2800">
                <a:latin typeface="Arial"/>
              </a:rPr>
              <a:t>2.º Nível da estrutura de tópicos</a:t>
            </a:r>
            <a:endParaRPr/>
          </a:p>
          <a:p>
            <a:pPr lvl="2">
              <a:buSzPct val="45000"/>
              <a:buFont typeface="StarSymbol"/>
              <a:buChar char=""/>
            </a:pPr>
            <a:r>
              <a:rPr lang="pt-BR" sz="2400">
                <a:latin typeface="Arial"/>
              </a:rPr>
              <a:t>3.º Nível da estrutura de tópicos</a:t>
            </a:r>
            <a:endParaRPr/>
          </a:p>
          <a:p>
            <a:pPr lvl="3">
              <a:buSzPct val="75000"/>
              <a:buFont typeface="StarSymbol"/>
              <a:buChar char=""/>
            </a:pPr>
            <a:r>
              <a:rPr lang="pt-BR" sz="2000">
                <a:latin typeface="Arial"/>
              </a:rPr>
              <a:t>4.º Nível da estrutura de tópicos</a:t>
            </a:r>
            <a:endParaRPr/>
          </a:p>
          <a:p>
            <a:pPr lvl="4">
              <a:buSzPct val="45000"/>
              <a:buFont typeface="StarSymbol"/>
              <a:buChar char=""/>
            </a:pPr>
            <a:r>
              <a:rPr lang="pt-BR" sz="2000">
                <a:latin typeface="Arial"/>
              </a:rPr>
              <a:t>5.º Nível da estrutura de tópicos</a:t>
            </a:r>
            <a:endParaRPr/>
          </a:p>
          <a:p>
            <a:pPr lvl="5">
              <a:buSzPct val="45000"/>
              <a:buFont typeface="StarSymbol"/>
              <a:buChar char=""/>
            </a:pPr>
            <a:r>
              <a:rPr lang="pt-BR" sz="2000">
                <a:latin typeface="Arial"/>
              </a:rPr>
              <a:t>6.º Nível da estrutura de tópicos</a:t>
            </a:r>
            <a:endParaRPr/>
          </a:p>
          <a:p>
            <a:pPr lvl="6">
              <a:buSzPct val="45000"/>
              <a:buFont typeface="StarSymbol"/>
              <a:buChar char=""/>
            </a:pPr>
            <a:r>
              <a:rPr lang="pt-BR" sz="2000">
                <a:latin typeface="Arial"/>
              </a:rPr>
              <a:t>7.º Nível da estrutura de tópicos</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1523880" y="1122480"/>
            <a:ext cx="9143280" cy="2386800"/>
          </a:xfrm>
          <a:prstGeom prst="rect">
            <a:avLst/>
          </a:prstGeom>
          <a:noFill/>
          <a:ln>
            <a:noFill/>
          </a:ln>
        </p:spPr>
        <p:txBody>
          <a:bodyPr lIns="90000" rIns="90000" tIns="45000" bIns="45000" anchor="b"/>
          <a:p>
            <a:r>
              <a:rPr lang="pt-BR" sz="6000">
                <a:solidFill>
                  <a:srgbClr val="000000"/>
                </a:solidFill>
                <a:latin typeface="Calibri Light"/>
              </a:rPr>
              <a:t>Leitor Exibidor Java</a:t>
            </a:r>
            <a:endParaRPr/>
          </a:p>
          <a:p>
            <a:pPr algn="ctr">
              <a:lnSpc>
                <a:spcPct val="100000"/>
              </a:lnSpc>
            </a:pPr>
            <a:r>
              <a:rPr lang="pt-BR" sz="6000">
                <a:solidFill>
                  <a:srgbClr val="000000"/>
                </a:solidFill>
                <a:latin typeface="Calibri Light"/>
              </a:rPr>
              <a:t>Grupo 5 </a:t>
            </a:r>
            <a:endParaRPr/>
          </a:p>
        </p:txBody>
      </p:sp>
      <p:sp>
        <p:nvSpPr>
          <p:cNvPr id="73" name="CustomShape 2"/>
          <p:cNvSpPr/>
          <p:nvPr/>
        </p:nvSpPr>
        <p:spPr>
          <a:xfrm>
            <a:off x="1523880" y="3602160"/>
            <a:ext cx="9143280" cy="2320560"/>
          </a:xfrm>
          <a:prstGeom prst="rect">
            <a:avLst/>
          </a:prstGeom>
          <a:noFill/>
          <a:ln>
            <a:noFill/>
          </a:ln>
        </p:spPr>
        <p:txBody>
          <a:bodyPr lIns="90000" rIns="90000" tIns="45000" bIns="45000"/>
          <a:p>
            <a:pPr algn="ctr">
              <a:lnSpc>
                <a:spcPct val="100000"/>
              </a:lnSpc>
            </a:pPr>
            <a:r>
              <a:rPr lang="pt-BR" sz="2400">
                <a:solidFill>
                  <a:srgbClr val="000000"/>
                </a:solidFill>
                <a:latin typeface="Calibri"/>
              </a:rPr>
              <a:t>Gabriel Martins de Miranda - 130111350 </a:t>
            </a:r>
            <a:endParaRPr/>
          </a:p>
          <a:p>
            <a:pPr algn="ctr">
              <a:lnSpc>
                <a:spcPct val="100000"/>
              </a:lnSpc>
            </a:pPr>
            <a:r>
              <a:rPr lang="pt-BR" sz="2400">
                <a:solidFill>
                  <a:srgbClr val="000000"/>
                </a:solidFill>
                <a:latin typeface="Calibri"/>
              </a:rPr>
              <a:t>Marina Martins de Miranda – 110132351</a:t>
            </a:r>
            <a:endParaRPr/>
          </a:p>
          <a:p>
            <a:pPr algn="ctr">
              <a:lnSpc>
                <a:spcPct val="100000"/>
              </a:lnSpc>
            </a:pPr>
            <a:r>
              <a:rPr lang="pt-BR" sz="2400">
                <a:solidFill>
                  <a:srgbClr val="000000"/>
                </a:solidFill>
                <a:latin typeface="Calibri"/>
              </a:rPr>
              <a:t>Victor Fernandes Uriarte - 110021193 </a:t>
            </a:r>
            <a:endParaRPr/>
          </a:p>
          <a:p>
            <a:pPr algn="ctr">
              <a:lnSpc>
                <a:spcPct val="100000"/>
              </a:lnSpc>
            </a:pPr>
            <a:r>
              <a:rPr lang="pt-BR" sz="2400">
                <a:solidFill>
                  <a:srgbClr val="000000"/>
                </a:solidFill>
                <a:latin typeface="Calibri"/>
              </a:rPr>
              <a:t>Guilherme Neves Souza – 130113182</a:t>
            </a:r>
            <a:endParaRPr/>
          </a:p>
          <a:p>
            <a:pPr algn="ctr">
              <a:lnSpc>
                <a:spcPct val="100000"/>
              </a:lnSpc>
            </a:pPr>
            <a:r>
              <a:rPr lang="pt-BR" sz="2400">
                <a:solidFill>
                  <a:srgbClr val="000000"/>
                </a:solidFill>
                <a:latin typeface="Calibri"/>
              </a:rPr>
              <a:t>Elton Araujo de Castro - 110028384</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super Class</a:t>
            </a:r>
            <a:endParaRPr/>
          </a:p>
          <a:p>
            <a:pPr>
              <a:lnSpc>
                <a:spcPct val="90000"/>
              </a:lnSpc>
            </a:pPr>
            <a:endParaRPr/>
          </a:p>
        </p:txBody>
      </p:sp>
      <p:sp>
        <p:nvSpPr>
          <p:cNvPr id="100" name="CustomShape 2"/>
          <p:cNvSpPr/>
          <p:nvPr/>
        </p:nvSpPr>
        <p:spPr>
          <a:xfrm>
            <a:off x="838080" y="1825560"/>
            <a:ext cx="10514880" cy="4350600"/>
          </a:xfrm>
          <a:prstGeom prst="rect">
            <a:avLst/>
          </a:prstGeom>
          <a:noFill/>
          <a:ln>
            <a:noFill/>
          </a:ln>
        </p:spPr>
        <p:txBody>
          <a:bodyPr lIns="90000" rIns="90000" tIns="45000" bIns="45000"/>
          <a:p>
            <a:pPr>
              <a:lnSpc>
                <a:spcPct val="90000"/>
              </a:lnSpc>
              <a:buFont typeface="Arial"/>
              <a:buChar char="•"/>
            </a:pPr>
            <a:r>
              <a:rPr lang="pt-BR" sz="2800">
                <a:solidFill>
                  <a:srgbClr val="000000"/>
                </a:solidFill>
                <a:latin typeface="Calibri"/>
              </a:rPr>
              <a:t>Next 2 bytes after This Class is of Super Class. Similar to this class, value of two bytes is a pointer that points to Constant pool which has entry for super class of the class.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Interfaces</a:t>
            </a:r>
            <a:endParaRPr/>
          </a:p>
          <a:p>
            <a:pPr>
              <a:lnSpc>
                <a:spcPct val="90000"/>
              </a:lnSpc>
            </a:pPr>
            <a:endParaRPr/>
          </a:p>
        </p:txBody>
      </p:sp>
      <p:sp>
        <p:nvSpPr>
          <p:cNvPr id="102" name="CustomShape 2"/>
          <p:cNvSpPr/>
          <p:nvPr/>
        </p:nvSpPr>
        <p:spPr>
          <a:xfrm>
            <a:off x="838080" y="1229400"/>
            <a:ext cx="10514880" cy="4946760"/>
          </a:xfrm>
          <a:prstGeom prst="rect">
            <a:avLst/>
          </a:prstGeom>
          <a:noFill/>
          <a:ln>
            <a:noFill/>
          </a:ln>
        </p:spPr>
        <p:txBody>
          <a:bodyPr lIns="90000" rIns="90000" tIns="45000" bIns="45000"/>
          <a:p>
            <a:pPr>
              <a:lnSpc>
                <a:spcPct val="90000"/>
              </a:lnSpc>
              <a:buFont typeface="Arial"/>
              <a:buChar char="•"/>
            </a:pPr>
            <a:r>
              <a:rPr lang="pt-BR" sz="2800">
                <a:solidFill>
                  <a:srgbClr val="000000"/>
                </a:solidFill>
                <a:latin typeface="Calibri"/>
              </a:rPr>
              <a:t>All the interfaces that are implemented by the class (or interface) defined in the file goes in Interface section of a class file. Starting two byte of the Interface section is the count that provides information about total number of interfaces being implemented. Immediately following is an array that contains one index into the constant pool for each interface implemented by class.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Fields</a:t>
            </a:r>
            <a:endParaRPr/>
          </a:p>
          <a:p>
            <a:pPr>
              <a:lnSpc>
                <a:spcPct val="90000"/>
              </a:lnSpc>
            </a:pPr>
            <a:endParaRPr/>
          </a:p>
        </p:txBody>
      </p:sp>
      <p:sp>
        <p:nvSpPr>
          <p:cNvPr id="104" name="CustomShape 2"/>
          <p:cNvSpPr/>
          <p:nvPr/>
        </p:nvSpPr>
        <p:spPr>
          <a:xfrm>
            <a:off x="838080" y="1825560"/>
            <a:ext cx="10514880" cy="4350600"/>
          </a:xfrm>
          <a:prstGeom prst="rect">
            <a:avLst/>
          </a:prstGeom>
          <a:noFill/>
          <a:ln>
            <a:noFill/>
          </a:ln>
        </p:spPr>
        <p:txBody>
          <a:bodyPr lIns="90000" rIns="90000" tIns="45000" bIns="45000"/>
          <a:p>
            <a:pPr>
              <a:lnSpc>
                <a:spcPct val="100000"/>
              </a:lnSpc>
              <a:buFont typeface="Arial"/>
              <a:buChar char="•"/>
            </a:pPr>
            <a:r>
              <a:rPr lang="pt-BR" sz="2800">
                <a:solidFill>
                  <a:srgbClr val="000000"/>
                </a:solidFill>
                <a:latin typeface="Calibri"/>
              </a:rPr>
              <a:t>A field is an instance or a class level variable (property) of the class or interface. Fields section contains only those fields that are defined by the class or an interface of the file and not those fields which are inherited from the super class or super interface.</a:t>
            </a:r>
            <a:endParaRPr/>
          </a:p>
          <a:p>
            <a:pPr>
              <a:lnSpc>
                <a:spcPct val="100000"/>
              </a:lnSpc>
              <a:buFont typeface="Arial"/>
              <a:buChar char="•"/>
            </a:pPr>
            <a:r>
              <a:rPr lang="pt-BR" sz="2800">
                <a:solidFill>
                  <a:srgbClr val="000000"/>
                </a:solidFill>
                <a:latin typeface="Calibri"/>
              </a:rPr>
              <a:t>First two bytes in Fields section represents count: that is the total number of fields in Fields Section. Following the count is an array of variable length structure one for each field. Each element in this array represent one field. Some information is stored in this structure where as some information like name of the fields are stored in Constant pool.</a:t>
            </a:r>
            <a:endParaRPr/>
          </a:p>
          <a:p>
            <a:pPr>
              <a:lnSpc>
                <a:spcPct val="9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pt-BR" sz="4400">
                <a:solidFill>
                  <a:srgbClr val="000000"/>
                </a:solidFill>
                <a:latin typeface="Calibri Light"/>
              </a:rPr>
              <a:t>Fields</a:t>
            </a:r>
            <a:endParaRPr/>
          </a:p>
        </p:txBody>
      </p:sp>
      <p:pic>
        <p:nvPicPr>
          <p:cNvPr id="106" name="Content Placeholder 3" descr=""/>
          <p:cNvPicPr/>
          <p:nvPr/>
        </p:nvPicPr>
        <p:blipFill>
          <a:blip r:embed="rId1"/>
          <a:stretch>
            <a:fillRect/>
          </a:stretch>
        </p:blipFill>
        <p:spPr>
          <a:xfrm>
            <a:off x="97560" y="2448720"/>
            <a:ext cx="5549040" cy="1918440"/>
          </a:xfrm>
          <a:prstGeom prst="rect">
            <a:avLst/>
          </a:prstGeom>
          <a:ln>
            <a:noFill/>
          </a:ln>
        </p:spPr>
      </p:pic>
      <p:pic>
        <p:nvPicPr>
          <p:cNvPr id="107" name="Picture 4" descr=""/>
          <p:cNvPicPr/>
          <p:nvPr/>
        </p:nvPicPr>
        <p:blipFill>
          <a:blip r:embed="rId2"/>
          <a:stretch>
            <a:fillRect/>
          </a:stretch>
        </p:blipFill>
        <p:spPr>
          <a:xfrm>
            <a:off x="5647320" y="1534320"/>
            <a:ext cx="6148440" cy="45586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Methods</a:t>
            </a:r>
            <a:endParaRPr/>
          </a:p>
          <a:p>
            <a:pPr>
              <a:lnSpc>
                <a:spcPct val="90000"/>
              </a:lnSpc>
            </a:pPr>
            <a:endParaRPr/>
          </a:p>
        </p:txBody>
      </p:sp>
      <p:sp>
        <p:nvSpPr>
          <p:cNvPr id="109" name="CustomShape 2"/>
          <p:cNvSpPr/>
          <p:nvPr/>
        </p:nvSpPr>
        <p:spPr>
          <a:xfrm>
            <a:off x="838080" y="1825560"/>
            <a:ext cx="10514880" cy="4350600"/>
          </a:xfrm>
          <a:prstGeom prst="rect">
            <a:avLst/>
          </a:prstGeom>
          <a:noFill/>
          <a:ln>
            <a:noFill/>
          </a:ln>
        </p:spPr>
        <p:txBody>
          <a:bodyPr lIns="90000" rIns="90000" tIns="45000" bIns="45000"/>
          <a:p>
            <a:pPr>
              <a:lnSpc>
                <a:spcPct val="100000"/>
              </a:lnSpc>
              <a:buFont typeface="Arial"/>
              <a:buChar char="•"/>
            </a:pPr>
            <a:r>
              <a:rPr lang="pt-BR" sz="2800">
                <a:solidFill>
                  <a:srgbClr val="000000"/>
                </a:solidFill>
                <a:latin typeface="Calibri"/>
              </a:rPr>
              <a:t>The Methods component host the methods that are explicitly defined by this class, not any other methods that may be inherited from super class.</a:t>
            </a:r>
            <a:endParaRPr/>
          </a:p>
          <a:p>
            <a:pPr>
              <a:lnSpc>
                <a:spcPct val="100000"/>
              </a:lnSpc>
              <a:buFont typeface="Arial"/>
              <a:buChar char="•"/>
            </a:pPr>
            <a:r>
              <a:rPr lang="pt-BR" sz="2800">
                <a:solidFill>
                  <a:srgbClr val="000000"/>
                </a:solidFill>
                <a:latin typeface="Calibri"/>
              </a:rPr>
              <a:t>First two byte is the count of the number of methods in the class or interface. The rest is again a variable length array which holds each method structure. Method structure contains several pieces of information about the method like method argument list, its return type, the number of stack words required for the method’s local variables, stack words required for method’s operand stack, a table for exceptions, byte code sequence etc.</a:t>
            </a:r>
            <a:endParaRPr/>
          </a:p>
          <a:p>
            <a:pPr>
              <a:lnSpc>
                <a:spcPct val="9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pt-BR" sz="4400">
                <a:solidFill>
                  <a:srgbClr val="000000"/>
                </a:solidFill>
                <a:latin typeface="Calibri Light"/>
              </a:rPr>
              <a:t>Methods</a:t>
            </a:r>
            <a:endParaRPr/>
          </a:p>
        </p:txBody>
      </p:sp>
      <p:pic>
        <p:nvPicPr>
          <p:cNvPr id="111" name="Content Placeholder 3" descr=""/>
          <p:cNvPicPr/>
          <p:nvPr/>
        </p:nvPicPr>
        <p:blipFill>
          <a:blip r:embed="rId1"/>
          <a:stretch>
            <a:fillRect/>
          </a:stretch>
        </p:blipFill>
        <p:spPr>
          <a:xfrm>
            <a:off x="53640" y="2744640"/>
            <a:ext cx="4889520" cy="1791000"/>
          </a:xfrm>
          <a:prstGeom prst="rect">
            <a:avLst/>
          </a:prstGeom>
          <a:ln>
            <a:noFill/>
          </a:ln>
        </p:spPr>
      </p:pic>
      <p:pic>
        <p:nvPicPr>
          <p:cNvPr id="112" name="Picture 4" descr=""/>
          <p:cNvPicPr/>
          <p:nvPr/>
        </p:nvPicPr>
        <p:blipFill>
          <a:blip r:embed="rId2"/>
          <a:stretch>
            <a:fillRect/>
          </a:stretch>
        </p:blipFill>
        <p:spPr>
          <a:xfrm>
            <a:off x="4943520" y="1690560"/>
            <a:ext cx="7247880" cy="45619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Attributes</a:t>
            </a:r>
            <a:endParaRPr/>
          </a:p>
          <a:p>
            <a:pPr>
              <a:lnSpc>
                <a:spcPct val="90000"/>
              </a:lnSpc>
            </a:pPr>
            <a:endParaRPr/>
          </a:p>
        </p:txBody>
      </p:sp>
      <p:sp>
        <p:nvSpPr>
          <p:cNvPr id="114" name="CustomShape 2"/>
          <p:cNvSpPr/>
          <p:nvPr/>
        </p:nvSpPr>
        <p:spPr>
          <a:xfrm>
            <a:off x="838080" y="1825560"/>
            <a:ext cx="10514880" cy="4350600"/>
          </a:xfrm>
          <a:prstGeom prst="rect">
            <a:avLst/>
          </a:prstGeom>
          <a:noFill/>
          <a:ln>
            <a:noFill/>
          </a:ln>
        </p:spPr>
        <p:txBody>
          <a:bodyPr lIns="90000" rIns="90000" tIns="45000" bIns="45000"/>
          <a:p>
            <a:pPr>
              <a:lnSpc>
                <a:spcPct val="100000"/>
              </a:lnSpc>
              <a:buFont typeface="Arial"/>
              <a:buChar char="•"/>
            </a:pPr>
            <a:r>
              <a:rPr lang="pt-BR" sz="2800">
                <a:solidFill>
                  <a:srgbClr val="000000"/>
                </a:solidFill>
                <a:latin typeface="Calibri"/>
              </a:rPr>
              <a:t>Attribute section contains several attribute about the class file, e.g. one of the attribute is the source code attribute which reveals the name of the source file from which this class file was compiled.</a:t>
            </a:r>
            <a:endParaRPr/>
          </a:p>
          <a:p>
            <a:pPr>
              <a:lnSpc>
                <a:spcPct val="100000"/>
              </a:lnSpc>
              <a:buFont typeface="Arial"/>
              <a:buChar char="•"/>
            </a:pPr>
            <a:r>
              <a:rPr lang="pt-BR" sz="2800">
                <a:solidFill>
                  <a:srgbClr val="000000"/>
                </a:solidFill>
                <a:latin typeface="Calibri"/>
              </a:rPr>
              <a:t>First two bytes in Attribute section is count of the number of attributes, followed by the attributes themselves. The JVMs will ignore any attributes they don’t understand.</a:t>
            </a:r>
            <a:endParaRPr/>
          </a:p>
          <a:p>
            <a:pPr>
              <a:lnSpc>
                <a:spcPct val="100000"/>
              </a:lnSpc>
              <a:buFont typeface="Arial"/>
              <a:buChar char="•"/>
            </a:pPr>
            <a:r>
              <a:rPr lang="pt-BR" sz="2800">
                <a:solidFill>
                  <a:srgbClr val="000000"/>
                </a:solidFill>
                <a:latin typeface="Calibri"/>
              </a:rPr>
              <a:t>Let me know your comments and suggestions about this tutorial.</a:t>
            </a:r>
            <a:endParaRPr/>
          </a:p>
          <a:p>
            <a:pPr>
              <a:lnSpc>
                <a:spcPct val="9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pt-BR" sz="4400">
                <a:solidFill>
                  <a:srgbClr val="000000"/>
                </a:solidFill>
                <a:latin typeface="Calibri Light"/>
              </a:rPr>
              <a:t>Attributes</a:t>
            </a:r>
            <a:endParaRPr/>
          </a:p>
        </p:txBody>
      </p:sp>
      <p:pic>
        <p:nvPicPr>
          <p:cNvPr id="116" name="Content Placeholder 3" descr=""/>
          <p:cNvPicPr/>
          <p:nvPr/>
        </p:nvPicPr>
        <p:blipFill>
          <a:blip r:embed="rId1"/>
          <a:stretch>
            <a:fillRect/>
          </a:stretch>
        </p:blipFill>
        <p:spPr>
          <a:xfrm>
            <a:off x="257400" y="2916720"/>
            <a:ext cx="4853160" cy="1944000"/>
          </a:xfrm>
          <a:prstGeom prst="rect">
            <a:avLst/>
          </a:prstGeom>
          <a:ln>
            <a:noFill/>
          </a:ln>
        </p:spPr>
      </p:pic>
      <p:pic>
        <p:nvPicPr>
          <p:cNvPr id="117" name="Picture 4" descr=""/>
          <p:cNvPicPr/>
          <p:nvPr/>
        </p:nvPicPr>
        <p:blipFill>
          <a:blip r:embed="rId2"/>
          <a:stretch>
            <a:fillRect/>
          </a:stretch>
        </p:blipFill>
        <p:spPr>
          <a:xfrm>
            <a:off x="5602320" y="237240"/>
            <a:ext cx="5634000" cy="63986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pt-BR" sz="4400">
                <a:solidFill>
                  <a:srgbClr val="000000"/>
                </a:solidFill>
                <a:latin typeface="Calibri Light"/>
              </a:rPr>
              <a:t>Bibliografia</a:t>
            </a:r>
            <a:endParaRPr/>
          </a:p>
        </p:txBody>
      </p:sp>
      <p:sp>
        <p:nvSpPr>
          <p:cNvPr id="119" name="CustomShape 2"/>
          <p:cNvSpPr/>
          <p:nvPr/>
        </p:nvSpPr>
        <p:spPr>
          <a:xfrm>
            <a:off x="838080" y="1825560"/>
            <a:ext cx="10514880" cy="4350600"/>
          </a:xfrm>
          <a:prstGeom prst="rect">
            <a:avLst/>
          </a:prstGeom>
          <a:noFill/>
          <a:ln>
            <a:noFill/>
          </a:ln>
        </p:spPr>
        <p:txBody>
          <a:bodyPr lIns="90000" rIns="90000" tIns="45000" bIns="45000"/>
          <a:p>
            <a:pPr>
              <a:lnSpc>
                <a:spcPct val="90000"/>
              </a:lnSpc>
              <a:buFont typeface="Arial"/>
              <a:buChar char="•"/>
            </a:pPr>
            <a:r>
              <a:rPr lang="pt-BR" sz="2800" u="sng">
                <a:solidFill>
                  <a:srgbClr val="0000ff"/>
                </a:solidFill>
                <a:latin typeface="Calibri"/>
              </a:rPr>
              <a:t>http://viralpatel.net/blogs/tutorial-java-class-file-format-revealed/</a:t>
            </a:r>
            <a:endParaRPr/>
          </a:p>
          <a:p>
            <a:pPr>
              <a:lnSpc>
                <a:spcPct val="90000"/>
              </a:lnSpc>
              <a:buFont typeface="Arial"/>
              <a:buChar char="•"/>
            </a:pPr>
            <a:r>
              <a:rPr lang="pt-BR" sz="2800" u="sng">
                <a:solidFill>
                  <a:srgbClr val="0000ff"/>
                </a:solidFill>
                <a:latin typeface="Calibri"/>
              </a:rPr>
              <a:t>https://docs.oracle.com/javase/specs/jvms/se7/html/jvms-4.html</a:t>
            </a:r>
            <a:endParaRPr/>
          </a:p>
          <a:p>
            <a:pPr>
              <a:lnSpc>
                <a:spcPct val="90000"/>
              </a:lnSpc>
              <a:buFont typeface="Arial"/>
              <a:buChar char="•"/>
            </a:pPr>
            <a:r>
              <a:rPr lang="pt-BR" sz="2800" u="sng">
                <a:solidFill>
                  <a:srgbClr val="0000ff"/>
                </a:solidFill>
                <a:latin typeface="Calibri"/>
              </a:rPr>
              <a:t>https://docs.oracle.com/javase/specs/jvms/se7/html/jvms-6.html</a:t>
            </a:r>
            <a:endParaRPr/>
          </a:p>
          <a:p>
            <a:pPr>
              <a:lnSpc>
                <a:spcPct val="9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Java Class File structure</a:t>
            </a:r>
            <a:endParaRPr/>
          </a:p>
          <a:p>
            <a:pPr>
              <a:lnSpc>
                <a:spcPct val="90000"/>
              </a:lnSpc>
            </a:pPr>
            <a:endParaRPr/>
          </a:p>
        </p:txBody>
      </p:sp>
      <p:pic>
        <p:nvPicPr>
          <p:cNvPr id="75" name="Content Placeholder 3" descr=""/>
          <p:cNvPicPr/>
          <p:nvPr/>
        </p:nvPicPr>
        <p:blipFill>
          <a:blip r:embed="rId1"/>
          <a:stretch>
            <a:fillRect/>
          </a:stretch>
        </p:blipFill>
        <p:spPr>
          <a:xfrm>
            <a:off x="7376040" y="1044360"/>
            <a:ext cx="3573000" cy="5514840"/>
          </a:xfrm>
          <a:prstGeom prst="rect">
            <a:avLst/>
          </a:prstGeom>
          <a:ln>
            <a:noFill/>
          </a:ln>
        </p:spPr>
      </p:pic>
      <p:sp>
        <p:nvSpPr>
          <p:cNvPr id="76" name="CustomShape 2"/>
          <p:cNvSpPr/>
          <p:nvPr/>
        </p:nvSpPr>
        <p:spPr>
          <a:xfrm>
            <a:off x="406440" y="1088280"/>
            <a:ext cx="10855080" cy="4946760"/>
          </a:xfrm>
          <a:prstGeom prst="rect">
            <a:avLst/>
          </a:prstGeom>
          <a:noFill/>
          <a:ln>
            <a:noFill/>
          </a:ln>
        </p:spPr>
      </p:sp>
      <p:pic>
        <p:nvPicPr>
          <p:cNvPr id="77" name="Picture 7" descr=""/>
          <p:cNvPicPr/>
          <p:nvPr/>
        </p:nvPicPr>
        <p:blipFill>
          <a:blip r:embed="rId2"/>
          <a:stretch>
            <a:fillRect/>
          </a:stretch>
        </p:blipFill>
        <p:spPr>
          <a:xfrm>
            <a:off x="838080" y="1436400"/>
            <a:ext cx="6066720" cy="44665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pt-BR" sz="4400">
                <a:solidFill>
                  <a:srgbClr val="000000"/>
                </a:solidFill>
                <a:latin typeface="Calibri Light"/>
              </a:rPr>
              <a:t>Java Class File structure</a:t>
            </a:r>
            <a:endParaRPr/>
          </a:p>
        </p:txBody>
      </p:sp>
      <p:sp>
        <p:nvSpPr>
          <p:cNvPr id="79" name="CustomShape 2"/>
          <p:cNvSpPr/>
          <p:nvPr/>
        </p:nvSpPr>
        <p:spPr>
          <a:xfrm>
            <a:off x="838080" y="1825560"/>
            <a:ext cx="10514880" cy="4350600"/>
          </a:xfrm>
          <a:prstGeom prst="rect">
            <a:avLst/>
          </a:prstGeom>
          <a:noFill/>
          <a:ln>
            <a:noFill/>
          </a:ln>
        </p:spPr>
        <p:txBody>
          <a:bodyPr lIns="90000" rIns="90000" tIns="45000" bIns="45000"/>
          <a:p>
            <a:pPr>
              <a:lnSpc>
                <a:spcPct val="100000"/>
              </a:lnSpc>
              <a:buFont typeface="Arial"/>
              <a:buChar char="•"/>
            </a:pPr>
            <a:r>
              <a:rPr lang="pt-BR" sz="2800">
                <a:solidFill>
                  <a:srgbClr val="000000"/>
                </a:solidFill>
                <a:latin typeface="Calibri"/>
              </a:rPr>
              <a:t>A Java class file is consist of 10 basic sections:</a:t>
            </a:r>
            <a:endParaRPr/>
          </a:p>
          <a:p>
            <a:pPr>
              <a:lnSpc>
                <a:spcPct val="100000"/>
              </a:lnSpc>
              <a:buFont typeface="Arial"/>
              <a:buChar char="•"/>
            </a:pPr>
            <a:r>
              <a:rPr lang="pt-BR" sz="2800">
                <a:solidFill>
                  <a:srgbClr val="000000"/>
                </a:solidFill>
                <a:latin typeface="Calibri"/>
              </a:rPr>
              <a:t>Magic Number: 0xCAFEBABE</a:t>
            </a:r>
            <a:endParaRPr/>
          </a:p>
          <a:p>
            <a:pPr>
              <a:lnSpc>
                <a:spcPct val="100000"/>
              </a:lnSpc>
              <a:buFont typeface="Arial"/>
              <a:buChar char="•"/>
            </a:pPr>
            <a:r>
              <a:rPr lang="pt-BR" sz="2800">
                <a:solidFill>
                  <a:srgbClr val="000000"/>
                </a:solidFill>
                <a:latin typeface="Calibri"/>
              </a:rPr>
              <a:t>Version of Class File Format: the minor and major versions of the class file</a:t>
            </a:r>
            <a:endParaRPr/>
          </a:p>
          <a:p>
            <a:pPr>
              <a:lnSpc>
                <a:spcPct val="100000"/>
              </a:lnSpc>
              <a:buFont typeface="Arial"/>
              <a:buChar char="•"/>
            </a:pPr>
            <a:r>
              <a:rPr lang="pt-BR" sz="2800">
                <a:solidFill>
                  <a:srgbClr val="000000"/>
                </a:solidFill>
                <a:latin typeface="Calibri"/>
              </a:rPr>
              <a:t>Constant Pool: Pool of constants for the class</a:t>
            </a:r>
            <a:endParaRPr/>
          </a:p>
          <a:p>
            <a:pPr>
              <a:lnSpc>
                <a:spcPct val="100000"/>
              </a:lnSpc>
              <a:buFont typeface="Arial"/>
              <a:buChar char="•"/>
            </a:pPr>
            <a:r>
              <a:rPr lang="pt-BR" sz="2800">
                <a:solidFill>
                  <a:srgbClr val="000000"/>
                </a:solidFill>
                <a:latin typeface="Calibri"/>
              </a:rPr>
              <a:t>Access Flags: for example whether the class is abstract, static, etc.</a:t>
            </a:r>
            <a:endParaRPr/>
          </a:p>
          <a:p>
            <a:pPr>
              <a:lnSpc>
                <a:spcPct val="100000"/>
              </a:lnSpc>
              <a:buFont typeface="Arial"/>
              <a:buChar char="•"/>
            </a:pPr>
            <a:r>
              <a:rPr lang="pt-BR" sz="2800">
                <a:solidFill>
                  <a:srgbClr val="000000"/>
                </a:solidFill>
                <a:latin typeface="Calibri"/>
              </a:rPr>
              <a:t>This Class: The name of the current class</a:t>
            </a:r>
            <a:endParaRPr/>
          </a:p>
          <a:p>
            <a:pPr>
              <a:lnSpc>
                <a:spcPct val="100000"/>
              </a:lnSpc>
              <a:buFont typeface="Arial"/>
              <a:buChar char="•"/>
            </a:pPr>
            <a:r>
              <a:rPr lang="pt-BR" sz="2800">
                <a:solidFill>
                  <a:srgbClr val="000000"/>
                </a:solidFill>
                <a:latin typeface="Calibri"/>
              </a:rPr>
              <a:t>Super Class: The name of the super class</a:t>
            </a:r>
            <a:endParaRPr/>
          </a:p>
          <a:p>
            <a:pPr>
              <a:lnSpc>
                <a:spcPct val="100000"/>
              </a:lnSpc>
              <a:buFont typeface="Arial"/>
              <a:buChar char="•"/>
            </a:pPr>
            <a:r>
              <a:rPr lang="pt-BR" sz="2800">
                <a:solidFill>
                  <a:srgbClr val="000000"/>
                </a:solidFill>
                <a:latin typeface="Calibri"/>
              </a:rPr>
              <a:t>Interfaces: Any interfaces in the class</a:t>
            </a:r>
            <a:endParaRPr/>
          </a:p>
          <a:p>
            <a:pPr>
              <a:lnSpc>
                <a:spcPct val="100000"/>
              </a:lnSpc>
              <a:buFont typeface="Arial"/>
              <a:buChar char="•"/>
            </a:pPr>
            <a:r>
              <a:rPr lang="pt-BR" sz="2800">
                <a:solidFill>
                  <a:srgbClr val="000000"/>
                </a:solidFill>
                <a:latin typeface="Calibri"/>
              </a:rPr>
              <a:t>Fields: Any fields in the class</a:t>
            </a:r>
            <a:endParaRPr/>
          </a:p>
          <a:p>
            <a:pPr>
              <a:lnSpc>
                <a:spcPct val="100000"/>
              </a:lnSpc>
              <a:buFont typeface="Arial"/>
              <a:buChar char="•"/>
            </a:pPr>
            <a:r>
              <a:rPr lang="pt-BR" sz="2800">
                <a:solidFill>
                  <a:srgbClr val="000000"/>
                </a:solidFill>
                <a:latin typeface="Calibri"/>
              </a:rPr>
              <a:t>Methods: Any methods in the class</a:t>
            </a:r>
            <a:endParaRPr/>
          </a:p>
          <a:p>
            <a:pPr>
              <a:lnSpc>
                <a:spcPct val="100000"/>
              </a:lnSpc>
              <a:buFont typeface="Arial"/>
              <a:buChar char="•"/>
            </a:pPr>
            <a:r>
              <a:rPr lang="pt-BR" sz="2800">
                <a:solidFill>
                  <a:srgbClr val="000000"/>
                </a:solidFill>
                <a:latin typeface="Calibri"/>
              </a:rPr>
              <a:t>Attributes: Any attributes of the class (for example the name of the sourcefile, etc.)</a:t>
            </a: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Magic number</a:t>
            </a:r>
            <a:endParaRPr/>
          </a:p>
          <a:p>
            <a:pPr>
              <a:lnSpc>
                <a:spcPct val="90000"/>
              </a:lnSpc>
            </a:pPr>
            <a:endParaRPr/>
          </a:p>
        </p:txBody>
      </p:sp>
      <p:sp>
        <p:nvSpPr>
          <p:cNvPr id="81" name="CustomShape 2"/>
          <p:cNvSpPr/>
          <p:nvPr/>
        </p:nvSpPr>
        <p:spPr>
          <a:xfrm>
            <a:off x="838080" y="1825560"/>
            <a:ext cx="10514880" cy="4350600"/>
          </a:xfrm>
          <a:prstGeom prst="rect">
            <a:avLst/>
          </a:prstGeom>
          <a:noFill/>
          <a:ln>
            <a:noFill/>
          </a:ln>
        </p:spPr>
        <p:txBody>
          <a:bodyPr lIns="90000" rIns="90000" tIns="45000" bIns="45000"/>
          <a:p>
            <a:pPr>
              <a:lnSpc>
                <a:spcPct val="90000"/>
              </a:lnSpc>
              <a:buFont typeface="Arial"/>
              <a:buChar char="•"/>
            </a:pPr>
            <a:r>
              <a:rPr b="1" lang="pt-BR" sz="2800">
                <a:solidFill>
                  <a:srgbClr val="000000"/>
                </a:solidFill>
                <a:latin typeface="Calibri"/>
              </a:rPr>
              <a:t>Magic number</a:t>
            </a:r>
            <a:r>
              <a:rPr lang="pt-BR" sz="2800">
                <a:solidFill>
                  <a:srgbClr val="000000"/>
                </a:solidFill>
                <a:latin typeface="Calibri"/>
              </a:rPr>
              <a:t> is used to uniquely identify the format and to distinguish it from other formats.</a:t>
            </a:r>
            <a:endParaRPr/>
          </a:p>
          <a:p>
            <a:pPr>
              <a:lnSpc>
                <a:spcPct val="90000"/>
              </a:lnSpc>
              <a:buFont typeface="Arial"/>
              <a:buChar char="•"/>
            </a:pPr>
            <a:r>
              <a:rPr lang="pt-BR" sz="2800">
                <a:solidFill>
                  <a:srgbClr val="000000"/>
                </a:solidFill>
                <a:latin typeface="Calibri"/>
              </a:rPr>
              <a:t> </a:t>
            </a:r>
            <a:r>
              <a:rPr lang="pt-BR" sz="2800">
                <a:solidFill>
                  <a:srgbClr val="000000"/>
                </a:solidFill>
                <a:latin typeface="Calibri"/>
              </a:rPr>
              <a:t>The first four bytes of the Class file are </a:t>
            </a:r>
            <a:r>
              <a:rPr b="1" lang="pt-BR" sz="2800">
                <a:solidFill>
                  <a:srgbClr val="000000"/>
                </a:solidFill>
                <a:latin typeface="Calibri"/>
              </a:rPr>
              <a:t>0xCAFEBABE</a:t>
            </a:r>
            <a:r>
              <a:rPr lang="pt-BR" sz="2800">
                <a:solidFill>
                  <a:srgbClr val="000000"/>
                </a:solidFill>
                <a:latin typeface="Calibri"/>
              </a:rPr>
              <a:t>.</a:t>
            </a:r>
            <a:endParaRPr/>
          </a:p>
          <a:p>
            <a:pPr>
              <a:lnSpc>
                <a:spcPct val="90000"/>
              </a:lnSpc>
            </a:pPr>
            <a:endParaRPr/>
          </a:p>
          <a:p>
            <a:pPr>
              <a:lnSpc>
                <a:spcPct val="100000"/>
              </a:lnSpc>
            </a:pPr>
            <a:endParaRPr/>
          </a:p>
        </p:txBody>
      </p:sp>
      <p:pic>
        <p:nvPicPr>
          <p:cNvPr id="82" name="Picture 3" descr=""/>
          <p:cNvPicPr/>
          <p:nvPr/>
        </p:nvPicPr>
        <p:blipFill>
          <a:blip r:embed="rId1"/>
          <a:stretch>
            <a:fillRect/>
          </a:stretch>
        </p:blipFill>
        <p:spPr>
          <a:xfrm>
            <a:off x="3832200" y="3271680"/>
            <a:ext cx="4066920" cy="29048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Version of Class file</a:t>
            </a:r>
            <a:endParaRPr/>
          </a:p>
          <a:p>
            <a:pPr>
              <a:lnSpc>
                <a:spcPct val="90000"/>
              </a:lnSpc>
            </a:pPr>
            <a:endParaRPr/>
          </a:p>
        </p:txBody>
      </p:sp>
      <p:sp>
        <p:nvSpPr>
          <p:cNvPr id="84" name="CustomShape 2"/>
          <p:cNvSpPr/>
          <p:nvPr/>
        </p:nvSpPr>
        <p:spPr>
          <a:xfrm>
            <a:off x="665640" y="1176840"/>
            <a:ext cx="10514880" cy="4350600"/>
          </a:xfrm>
          <a:prstGeom prst="rect">
            <a:avLst/>
          </a:prstGeom>
          <a:noFill/>
          <a:ln>
            <a:noFill/>
          </a:ln>
        </p:spPr>
        <p:txBody>
          <a:bodyPr lIns="90000" rIns="90000" tIns="45000" bIns="45000"/>
          <a:p>
            <a:pPr>
              <a:lnSpc>
                <a:spcPct val="90000"/>
              </a:lnSpc>
              <a:buFont typeface="Arial"/>
              <a:buChar char="•"/>
            </a:pPr>
            <a:r>
              <a:rPr lang="pt-BR" sz="2800">
                <a:solidFill>
                  <a:srgbClr val="000000"/>
                </a:solidFill>
                <a:latin typeface="Calibri"/>
              </a:rPr>
              <a:t>The next four byte of the class file contains major and minor version numbers. This number allows the JVM to verify and identify the class file. If the number is greater than what JVM can load, the class file will be rejected with error java.lang.UnsupportedClassVersionError.</a:t>
            </a:r>
            <a:endParaRPr/>
          </a:p>
          <a:p>
            <a:pPr>
              <a:lnSpc>
                <a:spcPct val="90000"/>
              </a:lnSpc>
            </a:pPr>
            <a:endParaRPr/>
          </a:p>
          <a:p>
            <a:pPr>
              <a:lnSpc>
                <a:spcPct val="90000"/>
              </a:lnSpc>
            </a:pPr>
            <a:endParaRPr/>
          </a:p>
        </p:txBody>
      </p:sp>
      <p:pic>
        <p:nvPicPr>
          <p:cNvPr id="85" name="Picture 6" descr=""/>
          <p:cNvPicPr/>
          <p:nvPr/>
        </p:nvPicPr>
        <p:blipFill>
          <a:blip r:embed="rId1"/>
          <a:stretch>
            <a:fillRect/>
          </a:stretch>
        </p:blipFill>
        <p:spPr>
          <a:xfrm>
            <a:off x="2272680" y="2926080"/>
            <a:ext cx="7490880" cy="34135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Constant Pool</a:t>
            </a:r>
            <a:endParaRPr/>
          </a:p>
          <a:p>
            <a:pPr>
              <a:lnSpc>
                <a:spcPct val="90000"/>
              </a:lnSpc>
            </a:pPr>
            <a:endParaRPr/>
          </a:p>
        </p:txBody>
      </p:sp>
      <p:sp>
        <p:nvSpPr>
          <p:cNvPr id="87" name="CustomShape 2"/>
          <p:cNvSpPr/>
          <p:nvPr/>
        </p:nvSpPr>
        <p:spPr>
          <a:xfrm>
            <a:off x="838080" y="1253160"/>
            <a:ext cx="10514880" cy="4350600"/>
          </a:xfrm>
          <a:prstGeom prst="rect">
            <a:avLst/>
          </a:prstGeom>
          <a:noFill/>
          <a:ln>
            <a:noFill/>
          </a:ln>
        </p:spPr>
        <p:txBody>
          <a:bodyPr lIns="90000" rIns="90000" tIns="45000" bIns="45000"/>
          <a:p>
            <a:pPr>
              <a:lnSpc>
                <a:spcPct val="90000"/>
              </a:lnSpc>
              <a:buFont typeface="Arial"/>
              <a:buChar char="•"/>
            </a:pPr>
            <a:r>
              <a:rPr lang="pt-BR" sz="2800">
                <a:solidFill>
                  <a:srgbClr val="000000"/>
                </a:solidFill>
                <a:latin typeface="Calibri"/>
              </a:rPr>
              <a:t>All the constants related to the Class or an Interface will get stored in the Constant Pool.The constants includes class names, variable names, interface names, method names and signature, final variable values, string literals etc.</a:t>
            </a:r>
            <a:endParaRPr/>
          </a:p>
          <a:p>
            <a:pPr>
              <a:lnSpc>
                <a:spcPct val="90000"/>
              </a:lnSpc>
            </a:pPr>
            <a:endParaRPr/>
          </a:p>
        </p:txBody>
      </p:sp>
      <p:pic>
        <p:nvPicPr>
          <p:cNvPr id="88" name="Picture 3" descr=""/>
          <p:cNvPicPr/>
          <p:nvPr/>
        </p:nvPicPr>
        <p:blipFill>
          <a:blip r:embed="rId1"/>
          <a:stretch>
            <a:fillRect/>
          </a:stretch>
        </p:blipFill>
        <p:spPr>
          <a:xfrm>
            <a:off x="3440160" y="3119040"/>
            <a:ext cx="4822200" cy="24847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pt-BR" sz="4400">
                <a:solidFill>
                  <a:srgbClr val="000000"/>
                </a:solidFill>
                <a:latin typeface="Calibri Light"/>
              </a:rPr>
              <a:t>Constant Pool</a:t>
            </a:r>
            <a:endParaRPr/>
          </a:p>
        </p:txBody>
      </p:sp>
      <p:sp>
        <p:nvSpPr>
          <p:cNvPr id="90" name="CustomShape 2"/>
          <p:cNvSpPr/>
          <p:nvPr/>
        </p:nvSpPr>
        <p:spPr>
          <a:xfrm>
            <a:off x="838080" y="1825560"/>
            <a:ext cx="10514880" cy="4350600"/>
          </a:xfrm>
          <a:prstGeom prst="rect">
            <a:avLst/>
          </a:prstGeom>
          <a:noFill/>
          <a:ln>
            <a:noFill/>
          </a:ln>
        </p:spPr>
        <p:txBody>
          <a:bodyPr lIns="90000" rIns="90000" tIns="45000" bIns="45000"/>
          <a:p>
            <a:r>
              <a:rPr lang="pt-BR" sz="2800">
                <a:solidFill>
                  <a:srgbClr val="000000"/>
                </a:solidFill>
                <a:latin typeface="Calibri"/>
              </a:rPr>
              <a:t>Java Virtual Machine instructions do not </a:t>
            </a:r>
            <a:endParaRPr/>
          </a:p>
          <a:p>
            <a:r>
              <a:rPr lang="pt-BR" sz="2800">
                <a:solidFill>
                  <a:srgbClr val="000000"/>
                </a:solidFill>
                <a:latin typeface="Calibri"/>
              </a:rPr>
              <a:t>rely on the run-time layout of classes, </a:t>
            </a:r>
            <a:endParaRPr/>
          </a:p>
          <a:p>
            <a:r>
              <a:rPr lang="pt-BR" sz="2800">
                <a:solidFill>
                  <a:srgbClr val="000000"/>
                </a:solidFill>
                <a:latin typeface="Calibri"/>
              </a:rPr>
              <a:t>interfaces, class instances, or arrays. </a:t>
            </a:r>
            <a:endParaRPr/>
          </a:p>
          <a:p>
            <a:r>
              <a:rPr lang="pt-BR" sz="2800">
                <a:solidFill>
                  <a:srgbClr val="000000"/>
                </a:solidFill>
                <a:latin typeface="Calibri"/>
              </a:rPr>
              <a:t>Instead, instructions refer to symbolic </a:t>
            </a:r>
            <a:endParaRPr/>
          </a:p>
          <a:p>
            <a:pPr>
              <a:lnSpc>
                <a:spcPct val="90000"/>
              </a:lnSpc>
              <a:buFont typeface="Arial"/>
              <a:buChar char="•"/>
            </a:pPr>
            <a:r>
              <a:rPr lang="pt-BR" sz="2800">
                <a:solidFill>
                  <a:srgbClr val="000000"/>
                </a:solidFill>
                <a:latin typeface="Calibri"/>
              </a:rPr>
              <a:t>information in the constant_pool table.</a:t>
            </a:r>
            <a:endParaRPr/>
          </a:p>
          <a:p>
            <a:pPr>
              <a:lnSpc>
                <a:spcPct val="90000"/>
              </a:lnSpc>
            </a:pPr>
            <a:endParaRPr/>
          </a:p>
          <a:p>
            <a:pPr>
              <a:lnSpc>
                <a:spcPct val="90000"/>
              </a:lnSpc>
            </a:pPr>
            <a:endParaRPr/>
          </a:p>
        </p:txBody>
      </p:sp>
      <p:pic>
        <p:nvPicPr>
          <p:cNvPr id="91" name="Picture 4" descr=""/>
          <p:cNvPicPr/>
          <p:nvPr/>
        </p:nvPicPr>
        <p:blipFill>
          <a:blip r:embed="rId1"/>
          <a:stretch>
            <a:fillRect/>
          </a:stretch>
        </p:blipFill>
        <p:spPr>
          <a:xfrm>
            <a:off x="2521080" y="4097160"/>
            <a:ext cx="2508120" cy="1579680"/>
          </a:xfrm>
          <a:prstGeom prst="rect">
            <a:avLst/>
          </a:prstGeom>
          <a:ln>
            <a:noFill/>
          </a:ln>
        </p:spPr>
      </p:pic>
      <p:pic>
        <p:nvPicPr>
          <p:cNvPr id="92" name="Picture 5" descr=""/>
          <p:cNvPicPr/>
          <p:nvPr/>
        </p:nvPicPr>
        <p:blipFill>
          <a:blip r:embed="rId2"/>
          <a:stretch>
            <a:fillRect/>
          </a:stretch>
        </p:blipFill>
        <p:spPr>
          <a:xfrm>
            <a:off x="7017120" y="1027800"/>
            <a:ext cx="4161600" cy="53524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Access flags</a:t>
            </a:r>
            <a:endParaRPr/>
          </a:p>
          <a:p>
            <a:pPr>
              <a:lnSpc>
                <a:spcPct val="90000"/>
              </a:lnSpc>
            </a:pPr>
            <a:endParaRPr/>
          </a:p>
        </p:txBody>
      </p:sp>
      <p:sp>
        <p:nvSpPr>
          <p:cNvPr id="94" name="CustomShape 2"/>
          <p:cNvSpPr/>
          <p:nvPr/>
        </p:nvSpPr>
        <p:spPr>
          <a:xfrm>
            <a:off x="838080" y="1158120"/>
            <a:ext cx="10514880" cy="5018040"/>
          </a:xfrm>
          <a:prstGeom prst="rect">
            <a:avLst/>
          </a:prstGeom>
          <a:noFill/>
          <a:ln>
            <a:noFill/>
          </a:ln>
        </p:spPr>
        <p:txBody>
          <a:bodyPr lIns="90000" rIns="90000" tIns="45000" bIns="45000"/>
          <a:p>
            <a:pPr>
              <a:lnSpc>
                <a:spcPct val="90000"/>
              </a:lnSpc>
              <a:buFont typeface="Arial"/>
              <a:buChar char="•"/>
            </a:pPr>
            <a:r>
              <a:rPr lang="pt-BR" sz="2800">
                <a:solidFill>
                  <a:srgbClr val="000000"/>
                </a:solidFill>
                <a:latin typeface="Calibri"/>
              </a:rPr>
              <a:t>Access flags follows the Constant Pool. It is a two byte entry that indicates whether the file defines a class or an interface, whether it is public or abstract or final in case it is a class. Below is a list of some of the access flags and their interpretation</a:t>
            </a:r>
            <a:endParaRPr/>
          </a:p>
          <a:p>
            <a:pPr>
              <a:lnSpc>
                <a:spcPct val="90000"/>
              </a:lnSpc>
            </a:pPr>
            <a:endParaRPr/>
          </a:p>
        </p:txBody>
      </p:sp>
      <p:pic>
        <p:nvPicPr>
          <p:cNvPr id="95" name="Picture 3" descr=""/>
          <p:cNvPicPr/>
          <p:nvPr/>
        </p:nvPicPr>
        <p:blipFill>
          <a:blip r:embed="rId1"/>
          <a:stretch>
            <a:fillRect/>
          </a:stretch>
        </p:blipFill>
        <p:spPr>
          <a:xfrm>
            <a:off x="1311120" y="2804040"/>
            <a:ext cx="9309240" cy="32601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txBody>
          <a:bodyPr lIns="90000" rIns="90000" tIns="45000" bIns="45000" anchor="ctr"/>
          <a:p>
            <a:r>
              <a:rPr lang="pt-BR" sz="4400">
                <a:solidFill>
                  <a:srgbClr val="000000"/>
                </a:solidFill>
                <a:latin typeface="Calibri Light"/>
              </a:rPr>
              <a:t>this Class</a:t>
            </a:r>
            <a:endParaRPr/>
          </a:p>
          <a:p>
            <a:pPr>
              <a:lnSpc>
                <a:spcPct val="90000"/>
              </a:lnSpc>
            </a:pPr>
            <a:endParaRPr/>
          </a:p>
        </p:txBody>
      </p:sp>
      <p:sp>
        <p:nvSpPr>
          <p:cNvPr id="97" name="CustomShape 2"/>
          <p:cNvSpPr/>
          <p:nvPr/>
        </p:nvSpPr>
        <p:spPr>
          <a:xfrm>
            <a:off x="838080" y="1046520"/>
            <a:ext cx="10514880" cy="5129640"/>
          </a:xfrm>
          <a:prstGeom prst="rect">
            <a:avLst/>
          </a:prstGeom>
          <a:noFill/>
          <a:ln>
            <a:noFill/>
          </a:ln>
        </p:spPr>
        <p:txBody>
          <a:bodyPr lIns="90000" rIns="90000" tIns="45000" bIns="45000"/>
          <a:p>
            <a:pPr>
              <a:lnSpc>
                <a:spcPct val="90000"/>
              </a:lnSpc>
              <a:buFont typeface="Arial"/>
              <a:buChar char="•"/>
            </a:pPr>
            <a:r>
              <a:rPr lang="pt-BR" sz="2800">
                <a:solidFill>
                  <a:srgbClr val="000000"/>
                </a:solidFill>
                <a:latin typeface="Calibri"/>
              </a:rPr>
              <a:t>Access flags follows the Constant Pool. It is a two byte entry that indicates whether the file defines a class or an interface, whether it is public or abstract or final in case it is a class. Below is a list of some of the access flags and their interpretation.</a:t>
            </a:r>
            <a:endParaRPr/>
          </a:p>
          <a:p>
            <a:pPr>
              <a:lnSpc>
                <a:spcPct val="90000"/>
              </a:lnSpc>
            </a:pPr>
            <a:endParaRPr/>
          </a:p>
        </p:txBody>
      </p:sp>
      <p:pic>
        <p:nvPicPr>
          <p:cNvPr id="98" name="Picture 3" descr=""/>
          <p:cNvPicPr/>
          <p:nvPr/>
        </p:nvPicPr>
        <p:blipFill>
          <a:blip r:embed="rId1"/>
          <a:stretch>
            <a:fillRect/>
          </a:stretch>
        </p:blipFill>
        <p:spPr>
          <a:xfrm>
            <a:off x="3625920" y="3078360"/>
            <a:ext cx="4385160" cy="36262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