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b="1" lang="pt-BR">
                <a:solidFill>
                  <a:srgbClr val="3D85C6"/>
                </a:solidFill>
                <a:latin typeface="Montserrat"/>
                <a:ea typeface="Montserrat"/>
                <a:cs typeface="Montserrat"/>
                <a:sym typeface="Montserrat"/>
              </a:rPr>
              <a:t> 26-Dice Throw Problem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0950" y="4483689"/>
            <a:ext cx="877550" cy="631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231100"/>
            <a:ext cx="8520600" cy="721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pt-BR" sz="3600">
                <a:solidFill>
                  <a:srgbClr val="3D85C6"/>
                </a:solidFill>
                <a:latin typeface="Montserrat"/>
                <a:ea typeface="Montserrat"/>
                <a:cs typeface="Montserrat"/>
                <a:sym typeface="Montserrat"/>
              </a:rPr>
              <a:t>Descrição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33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São disponíveis um número arbitrário de dados idênticos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pt-BR"/>
              <a:t>Todos os dados têm o mesmo número de faces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pt-BR"/>
              <a:t>De quantas formas diferentes, sendo todos os dados identificados de forma única, é possível obter um mesmo resultado igual a soma de todos os dados lançados?		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0950" y="4483689"/>
            <a:ext cx="877550" cy="63183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0" y="4828725"/>
            <a:ext cx="17622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Programação dinâmica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231100"/>
            <a:ext cx="8520600" cy="721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3600">
                <a:solidFill>
                  <a:srgbClr val="3D85C6"/>
                </a:solidFill>
                <a:latin typeface="Montserrat"/>
                <a:ea typeface="Montserrat"/>
                <a:cs typeface="Montserrat"/>
                <a:sym typeface="Montserrat"/>
              </a:rPr>
              <a:t>Parâmetros de entrada e saída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33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/>
              <a:t>Entradas</a:t>
            </a:r>
            <a:br>
              <a:rPr b="1" lang="pt-BR"/>
            </a:br>
            <a:r>
              <a:rPr b="1" lang="pt-BR"/>
              <a:t>	</a:t>
            </a:r>
            <a:r>
              <a:rPr lang="pt-BR"/>
              <a:t>n -&gt; número de dados</a:t>
            </a:r>
            <a:br>
              <a:rPr lang="pt-BR"/>
            </a:br>
            <a:r>
              <a:rPr lang="pt-BR"/>
              <a:t>	sum -&gt; valor da soma dos n dados</a:t>
            </a:r>
            <a:br>
              <a:rPr lang="pt-BR"/>
            </a:br>
            <a:r>
              <a:rPr lang="pt-BR"/>
              <a:t>	faces -&gt; número de lados dos dados, sendo seus valores de 1 a faces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pt-BR"/>
              <a:t>Saídas</a:t>
            </a:r>
            <a:br>
              <a:rPr b="1" lang="pt-BR"/>
            </a:br>
            <a:r>
              <a:rPr b="1" lang="pt-BR"/>
              <a:t>	</a:t>
            </a:r>
            <a:r>
              <a:rPr lang="pt-BR"/>
              <a:t>número de formas de se obter a soma</a:t>
            </a:r>
            <a:br>
              <a:rPr lang="pt-BR"/>
            </a:br>
            <a:r>
              <a:rPr lang="pt-BR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		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0950" y="4483689"/>
            <a:ext cx="877550" cy="63183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0" y="4828725"/>
            <a:ext cx="17622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Programação dinâmica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231100"/>
            <a:ext cx="8520600" cy="721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3600">
                <a:solidFill>
                  <a:srgbClr val="3D85C6"/>
                </a:solidFill>
                <a:latin typeface="Montserrat"/>
                <a:ea typeface="Montserrat"/>
                <a:cs typeface="Montserrat"/>
                <a:sym typeface="Montserrat"/>
              </a:rPr>
              <a:t>Solução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33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Uma forma de solucionar o problema é utilizando a abordagem </a:t>
            </a:r>
            <a:r>
              <a:rPr b="1" lang="pt-BR"/>
              <a:t>bottom-up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pt-BR"/>
              <a:t>Nesta abordagem, considera-se que existe uma maneira possível de se obter soma zero com zero dados (</a:t>
            </a:r>
            <a:r>
              <a:rPr b="1" lang="pt-BR"/>
              <a:t>inicialização</a:t>
            </a:r>
            <a:r>
              <a:rPr lang="pt-BR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pt-BR"/>
              <a:t>Por meio de tabulação</a:t>
            </a:r>
            <a:br>
              <a:rPr lang="pt-BR"/>
            </a:br>
            <a:r>
              <a:rPr lang="pt-BR"/>
              <a:t>- resolver subproblemas primeiro</a:t>
            </a:r>
            <a:br>
              <a:rPr lang="pt-BR"/>
            </a:br>
            <a:r>
              <a:rPr lang="pt-BR"/>
              <a:t>- armazenar tudo em uma tabela (tab[n+1][sum+1])</a:t>
            </a:r>
            <a:br>
              <a:rPr lang="pt-BR"/>
            </a:br>
            <a:r>
              <a:rPr lang="pt-BR"/>
              <a:t>- encontrar solução baseado nos subproblemas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0950" y="4483689"/>
            <a:ext cx="877550" cy="63183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0" y="4828725"/>
            <a:ext cx="17622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Programação dinâmica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231100"/>
            <a:ext cx="8520600" cy="721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3600">
                <a:solidFill>
                  <a:srgbClr val="3D85C6"/>
                </a:solidFill>
                <a:latin typeface="Montserrat"/>
                <a:ea typeface="Montserrat"/>
                <a:cs typeface="Montserrat"/>
                <a:sym typeface="Montserrat"/>
              </a:rPr>
              <a:t>Forma da solução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33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Sendo i, j índices da tabela</a:t>
            </a:r>
            <a:br>
              <a:rPr lang="pt-BR"/>
            </a:br>
            <a:r>
              <a:rPr lang="pt-BR"/>
              <a:t>	- </a:t>
            </a:r>
            <a:r>
              <a:rPr lang="pt-BR">
                <a:solidFill>
                  <a:srgbClr val="FF0000"/>
                </a:solidFill>
              </a:rPr>
              <a:t>i</a:t>
            </a:r>
            <a:r>
              <a:rPr lang="pt-BR"/>
              <a:t> número de dados atual</a:t>
            </a:r>
            <a:br>
              <a:rPr lang="pt-BR"/>
            </a:br>
            <a:r>
              <a:rPr lang="pt-BR"/>
              <a:t>	- </a:t>
            </a:r>
            <a:r>
              <a:rPr lang="pt-BR">
                <a:solidFill>
                  <a:srgbClr val="FF0000"/>
                </a:solidFill>
              </a:rPr>
              <a:t>j</a:t>
            </a:r>
            <a:r>
              <a:rPr lang="pt-BR"/>
              <a:t> soma atual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	</a:t>
            </a:r>
            <a:r>
              <a:rPr lang="pt-BR">
                <a:solidFill>
                  <a:srgbClr val="FF0000"/>
                </a:solidFill>
              </a:rPr>
              <a:t>tab[i][j] = tab[i-1][j-k]</a:t>
            </a:r>
            <a:r>
              <a:rPr lang="pt-BR"/>
              <a:t>, sendo </a:t>
            </a:r>
            <a:r>
              <a:rPr lang="pt-BR">
                <a:solidFill>
                  <a:srgbClr val="FF0000"/>
                </a:solidFill>
              </a:rPr>
              <a:t>k</a:t>
            </a:r>
            <a:r>
              <a:rPr lang="pt-BR"/>
              <a:t> variando de 1 até o número de faces ou j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Exemplos de valores de k</a:t>
            </a:r>
            <a:br>
              <a:rPr lang="pt-BR"/>
            </a:br>
            <a:r>
              <a:rPr lang="pt-BR"/>
              <a:t>	- se faces=3 e j=4, k varia de 1 a 3</a:t>
            </a:r>
            <a:br>
              <a:rPr lang="pt-BR"/>
            </a:br>
            <a:r>
              <a:rPr lang="pt-BR"/>
              <a:t>	- se faces=4 e j=4, k varia de 1 a 4</a:t>
            </a:r>
            <a:br>
              <a:rPr lang="pt-BR"/>
            </a:br>
            <a:r>
              <a:rPr lang="pt-BR"/>
              <a:t>	- se faces=5 e j=4, k varia de 1 a 4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0950" y="4483689"/>
            <a:ext cx="877550" cy="63183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0" y="4828725"/>
            <a:ext cx="17622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Programação dinâmica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231100"/>
            <a:ext cx="8520600" cy="721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3600">
                <a:solidFill>
                  <a:srgbClr val="3D85C6"/>
                </a:solidFill>
                <a:latin typeface="Montserrat"/>
                <a:ea typeface="Montserrat"/>
                <a:cs typeface="Montserrat"/>
                <a:sym typeface="Montserrat"/>
              </a:rPr>
              <a:t>Exemplo de solução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33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pt-BR"/>
              <a:t>tab[2][4] = tab[1][3] + tab[1][2] + tab[1][1], se dados de 3 faces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pt-BR"/>
              <a:t>Com 2 dados, 3 faces e soma 4 o número de jogadas possíveis é o número de jogadas possíveis de 1 dado, 3 faces e soma 3, 1 dado, 3 faces e soma 2 e 1 dados, 3 faces e soma 1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0950" y="4483689"/>
            <a:ext cx="877550" cy="63183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0" y="4828725"/>
            <a:ext cx="17622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Programação dinâmica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231100"/>
            <a:ext cx="8520600" cy="721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b="1" lang="pt-BR" sz="3600">
                <a:solidFill>
                  <a:srgbClr val="3D85C6"/>
                </a:solidFill>
                <a:latin typeface="Montserrat"/>
                <a:ea typeface="Montserrat"/>
                <a:cs typeface="Montserrat"/>
                <a:sym typeface="Montserrat"/>
              </a:rPr>
              <a:t>Estudo de caso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33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pt-BR"/>
              <a:t>Quantas formas possíveis obtenho soma 4 com 2 dados de 3 faces?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Considerando tab[0][0] = 1 forma</a:t>
            </a:r>
            <a:r>
              <a:rPr lang="pt-BR">
                <a:solidFill>
                  <a:srgbClr val="FF0000"/>
                </a:solidFill>
              </a:rPr>
              <a:t> (faz nada)</a:t>
            </a:r>
            <a:br>
              <a:rPr lang="pt-BR"/>
            </a:br>
            <a:r>
              <a:rPr lang="pt-BR"/>
              <a:t>tab[0][1] = tab[0][2] = tab[0][3] = tab[0][4] = tab[1][0] = 0 forma(s)</a:t>
            </a:r>
            <a:br>
              <a:rPr lang="pt-BR"/>
            </a:br>
            <a:r>
              <a:rPr lang="pt-BR"/>
              <a:t>tab[1][1] = tab[0][0] = 1 forma(s)</a:t>
            </a:r>
            <a:br>
              <a:rPr lang="pt-BR"/>
            </a:br>
            <a:r>
              <a:rPr lang="pt-BR"/>
              <a:t>tab[1][2] = tab[0][1] + tab[0][0] = 0 + 1 = 1 forma </a:t>
            </a:r>
            <a:r>
              <a:rPr lang="pt-BR">
                <a:solidFill>
                  <a:srgbClr val="FF0000"/>
                </a:solidFill>
              </a:rPr>
              <a:t>(tirando 2 no único dado)</a:t>
            </a:r>
            <a:br>
              <a:rPr lang="pt-BR"/>
            </a:br>
            <a:r>
              <a:rPr lang="pt-BR"/>
              <a:t>tab[1][3] = tab[0][2] + tab[0][1] + tab[0][0] = 0 + 0 + 1 forma(s) = 1 forma </a:t>
            </a:r>
            <a:r>
              <a:rPr lang="pt-BR">
                <a:solidFill>
                  <a:srgbClr val="FF0000"/>
                </a:solidFill>
              </a:rPr>
              <a:t>(tirando 3 no único dado)</a:t>
            </a:r>
            <a:br>
              <a:rPr lang="pt-BR"/>
            </a:br>
            <a:r>
              <a:rPr lang="pt-BR"/>
              <a:t>...</a:t>
            </a:r>
            <a:br>
              <a:rPr lang="pt-BR"/>
            </a:br>
            <a:r>
              <a:rPr lang="pt-BR"/>
              <a:t>tab[2][4] = tab[1][1] + tab[1][2] + tab[1][3] = 1 + 1 + 1 = 3 formas </a:t>
            </a:r>
            <a:r>
              <a:rPr lang="pt-BR">
                <a:solidFill>
                  <a:srgbClr val="FF0000"/>
                </a:solidFill>
              </a:rPr>
              <a:t>(1+3,2+2,3+1)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0950" y="4483689"/>
            <a:ext cx="877550" cy="63183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0" y="4828725"/>
            <a:ext cx="17622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Programação dinâmica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