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pt-BR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 36-Minimum Number of Squares Problem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950" y="4483689"/>
            <a:ext cx="877550" cy="631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31100"/>
            <a:ext cx="8520600" cy="72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Descrição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33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pt-BR"/>
              <a:t>Partindo do fato matemático de que um número sempre pode ser representado pela soma dos quadrados de outros números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Qual o número mínimo de quadrados que somam em x?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pt-BR"/>
              <a:t>15 = 1² + 1² + .. + 1²  </a:t>
            </a:r>
            <a:r>
              <a:rPr lang="pt-BR">
                <a:solidFill>
                  <a:srgbClr val="FF0000"/>
                </a:solidFill>
              </a:rPr>
              <a:t>(15 números)</a:t>
            </a:r>
            <a:br>
              <a:rPr lang="pt-BR"/>
            </a:br>
            <a:r>
              <a:rPr lang="pt-BR"/>
              <a:t>15 = 2² + 2² + 2² + 1² + 1² + 1² </a:t>
            </a:r>
            <a:r>
              <a:rPr lang="pt-BR">
                <a:solidFill>
                  <a:srgbClr val="FF0000"/>
                </a:solidFill>
              </a:rPr>
              <a:t>(6 números)</a:t>
            </a:r>
            <a:br>
              <a:rPr lang="pt-BR"/>
            </a:br>
            <a:r>
              <a:rPr lang="pt-BR"/>
              <a:t>15 = 3² + 2² + 1² + 1² </a:t>
            </a:r>
            <a:r>
              <a:rPr lang="pt-BR">
                <a:solidFill>
                  <a:srgbClr val="FF0000"/>
                </a:solidFill>
              </a:rPr>
              <a:t>(4 números) - SOLUÇÃO!!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950" y="4483689"/>
            <a:ext cx="877550" cy="63183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0" y="4828725"/>
            <a:ext cx="1762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Programação dinâmica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31100"/>
            <a:ext cx="8520600" cy="72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Parâmetros de entrada e saída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33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Entradas</a:t>
            </a:r>
            <a:br>
              <a:rPr b="1" lang="pt-BR"/>
            </a:br>
            <a:r>
              <a:rPr b="1" lang="pt-BR"/>
              <a:t>	</a:t>
            </a:r>
            <a:r>
              <a:rPr lang="pt-BR"/>
              <a:t>x</a:t>
            </a:r>
            <a:r>
              <a:rPr lang="pt-BR"/>
              <a:t> -&gt; número de entrada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/>
              <a:t>Saídas</a:t>
            </a:r>
            <a:br>
              <a:rPr b="1" lang="pt-BR"/>
            </a:br>
            <a:r>
              <a:rPr b="1" lang="pt-BR"/>
              <a:t>	</a:t>
            </a:r>
            <a:r>
              <a:rPr lang="pt-BR"/>
              <a:t>quantidade mínima de quadrados cuja soma é x</a:t>
            </a:r>
            <a:r>
              <a:rPr lang="pt-BR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		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950" y="4483689"/>
            <a:ext cx="877550" cy="63183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0" y="4828725"/>
            <a:ext cx="1762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Programação dinâmica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31100"/>
            <a:ext cx="8520600" cy="72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Solução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33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Uma forma de solucionar o problema é utilizando a abordagem </a:t>
            </a:r>
            <a:r>
              <a:rPr b="1" lang="pt-BR"/>
              <a:t>bottom-up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Nesta abordagem, considera-se que quando x é zero o menor número de quadrados é zero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No início, inicializa-se todos os minSq[i] como i, que é o número máximo de quadrados que somam i</a:t>
            </a:r>
            <a:br>
              <a:rPr lang="pt-BR"/>
            </a:b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pt-BR"/>
              <a:t>Por meio de tabulação</a:t>
            </a:r>
            <a:br>
              <a:rPr lang="pt-BR"/>
            </a:br>
            <a:r>
              <a:rPr lang="pt-BR"/>
              <a:t>- resolver subproblemas primeiro</a:t>
            </a:r>
            <a:br>
              <a:rPr lang="pt-BR"/>
            </a:br>
            <a:r>
              <a:rPr lang="pt-BR"/>
              <a:t>- armazenar tudo em um array (</a:t>
            </a:r>
            <a:r>
              <a:rPr lang="pt-BR"/>
              <a:t>minSq</a:t>
            </a:r>
            <a:r>
              <a:rPr lang="pt-BR"/>
              <a:t>[x+1])</a:t>
            </a:r>
            <a:br>
              <a:rPr lang="pt-BR"/>
            </a:br>
            <a:r>
              <a:rPr lang="pt-BR"/>
              <a:t>- encontrar solução baseado nos subproblemas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950" y="4483689"/>
            <a:ext cx="877550" cy="63183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0" y="4828725"/>
            <a:ext cx="1762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Programação dinâmica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31100"/>
            <a:ext cx="8520600" cy="72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Forma da solução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33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Sendo </a:t>
            </a:r>
            <a:r>
              <a:rPr lang="pt-BR">
                <a:solidFill>
                  <a:srgbClr val="FF0000"/>
                </a:solidFill>
              </a:rPr>
              <a:t>i </a:t>
            </a:r>
            <a:r>
              <a:rPr lang="pt-BR"/>
              <a:t>um número de entrada intermediário</a:t>
            </a:r>
          </a:p>
          <a:p>
            <a:pPr indent="387350"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>
                <a:solidFill>
                  <a:srgbClr val="333333"/>
                </a:solidFill>
                <a:highlight>
                  <a:srgbClr val="F4F4F4"/>
                </a:highlight>
              </a:rPr>
              <a:t>minSq</a:t>
            </a:r>
            <a:r>
              <a:rPr lang="pt-BR">
                <a:solidFill>
                  <a:srgbClr val="008000"/>
                </a:solidFill>
                <a:highlight>
                  <a:srgbClr val="F4F4F4"/>
                </a:highlight>
              </a:rPr>
              <a:t>[</a:t>
            </a:r>
            <a:r>
              <a:rPr lang="pt-BR">
                <a:solidFill>
                  <a:srgbClr val="333333"/>
                </a:solidFill>
                <a:highlight>
                  <a:srgbClr val="F4F4F4"/>
                </a:highlight>
              </a:rPr>
              <a:t>i</a:t>
            </a:r>
            <a:r>
              <a:rPr lang="pt-BR">
                <a:solidFill>
                  <a:srgbClr val="008000"/>
                </a:solidFill>
                <a:highlight>
                  <a:srgbClr val="F4F4F4"/>
                </a:highlight>
              </a:rPr>
              <a:t>]</a:t>
            </a:r>
            <a:r>
              <a:rPr lang="pt-BR">
                <a:solidFill>
                  <a:srgbClr val="000080"/>
                </a:solidFill>
                <a:highlight>
                  <a:srgbClr val="F4F4F4"/>
                </a:highlight>
              </a:rPr>
              <a:t>=</a:t>
            </a:r>
            <a:r>
              <a:rPr lang="pt-BR">
                <a:solidFill>
                  <a:srgbClr val="333333"/>
                </a:solidFill>
                <a:highlight>
                  <a:srgbClr val="F4F4F4"/>
                </a:highlight>
              </a:rPr>
              <a:t>min</a:t>
            </a:r>
            <a:r>
              <a:rPr lang="pt-BR">
                <a:solidFill>
                  <a:srgbClr val="008000"/>
                </a:solidFill>
                <a:highlight>
                  <a:srgbClr val="F4F4F4"/>
                </a:highlight>
              </a:rPr>
              <a:t>( </a:t>
            </a:r>
            <a:r>
              <a:rPr lang="pt-BR">
                <a:solidFill>
                  <a:srgbClr val="333333"/>
                </a:solidFill>
                <a:highlight>
                  <a:srgbClr val="F4F4F4"/>
                </a:highlight>
              </a:rPr>
              <a:t>minSq</a:t>
            </a:r>
            <a:r>
              <a:rPr lang="pt-BR">
                <a:solidFill>
                  <a:srgbClr val="008000"/>
                </a:solidFill>
                <a:highlight>
                  <a:srgbClr val="F4F4F4"/>
                </a:highlight>
              </a:rPr>
              <a:t>[</a:t>
            </a:r>
            <a:r>
              <a:rPr lang="pt-BR">
                <a:solidFill>
                  <a:srgbClr val="333333"/>
                </a:solidFill>
                <a:highlight>
                  <a:srgbClr val="F4F4F4"/>
                </a:highlight>
              </a:rPr>
              <a:t>i</a:t>
            </a:r>
            <a:r>
              <a:rPr lang="pt-BR">
                <a:solidFill>
                  <a:srgbClr val="008000"/>
                </a:solidFill>
                <a:highlight>
                  <a:srgbClr val="F4F4F4"/>
                </a:highlight>
              </a:rPr>
              <a:t>]</a:t>
            </a:r>
            <a:r>
              <a:rPr lang="pt-BR">
                <a:solidFill>
                  <a:srgbClr val="333333"/>
                </a:solidFill>
                <a:highlight>
                  <a:srgbClr val="F4F4F4"/>
                </a:highlight>
              </a:rPr>
              <a:t>, </a:t>
            </a:r>
            <a:r>
              <a:rPr lang="pt-BR">
                <a:solidFill>
                  <a:srgbClr val="0000DD"/>
                </a:solidFill>
                <a:highlight>
                  <a:srgbClr val="F4F4F4"/>
                </a:highlight>
              </a:rPr>
              <a:t>1 </a:t>
            </a:r>
            <a:r>
              <a:rPr lang="pt-BR">
                <a:solidFill>
                  <a:srgbClr val="000040"/>
                </a:solidFill>
                <a:highlight>
                  <a:srgbClr val="F4F4F4"/>
                </a:highlight>
              </a:rPr>
              <a:t>+ </a:t>
            </a:r>
            <a:r>
              <a:rPr lang="pt-BR">
                <a:solidFill>
                  <a:srgbClr val="333333"/>
                </a:solidFill>
                <a:highlight>
                  <a:srgbClr val="F4F4F4"/>
                </a:highlight>
              </a:rPr>
              <a:t>minSq</a:t>
            </a:r>
            <a:r>
              <a:rPr lang="pt-BR">
                <a:solidFill>
                  <a:srgbClr val="008000"/>
                </a:solidFill>
                <a:highlight>
                  <a:srgbClr val="F4F4F4"/>
                </a:highlight>
              </a:rPr>
              <a:t>[</a:t>
            </a:r>
            <a:r>
              <a:rPr lang="pt-BR">
                <a:solidFill>
                  <a:srgbClr val="333333"/>
                </a:solidFill>
                <a:highlight>
                  <a:srgbClr val="F4F4F4"/>
                </a:highlight>
              </a:rPr>
              <a:t>i</a:t>
            </a:r>
            <a:r>
              <a:rPr lang="pt-BR">
                <a:solidFill>
                  <a:srgbClr val="000040"/>
                </a:solidFill>
                <a:highlight>
                  <a:srgbClr val="F4F4F4"/>
                </a:highlight>
              </a:rPr>
              <a:t>-</a:t>
            </a:r>
            <a:r>
              <a:rPr lang="pt-BR">
                <a:solidFill>
                  <a:srgbClr val="333333"/>
                </a:solidFill>
                <a:highlight>
                  <a:srgbClr val="F4F4F4"/>
                </a:highlight>
              </a:rPr>
              <a:t>j</a:t>
            </a:r>
            <a:r>
              <a:rPr lang="pt-BR">
                <a:solidFill>
                  <a:srgbClr val="000040"/>
                </a:solidFill>
                <a:highlight>
                  <a:srgbClr val="F4F4F4"/>
                </a:highlight>
              </a:rPr>
              <a:t>*</a:t>
            </a:r>
            <a:r>
              <a:rPr lang="pt-BR">
                <a:solidFill>
                  <a:srgbClr val="333333"/>
                </a:solidFill>
                <a:highlight>
                  <a:srgbClr val="F4F4F4"/>
                </a:highlight>
              </a:rPr>
              <a:t>j</a:t>
            </a:r>
            <a:r>
              <a:rPr lang="pt-BR">
                <a:solidFill>
                  <a:srgbClr val="008000"/>
                </a:solidFill>
                <a:highlight>
                  <a:srgbClr val="F4F4F4"/>
                </a:highlight>
              </a:rPr>
              <a:t>]), </a:t>
            </a:r>
            <a:r>
              <a:rPr lang="pt-BR">
                <a:highlight>
                  <a:srgbClr val="F4F4F4"/>
                </a:highlight>
              </a:rPr>
              <a:t>sendo </a:t>
            </a:r>
            <a:r>
              <a:rPr lang="pt-BR">
                <a:solidFill>
                  <a:srgbClr val="FF0000"/>
                </a:solidFill>
                <a:highlight>
                  <a:srgbClr val="F4F4F4"/>
                </a:highlight>
              </a:rPr>
              <a:t>j</a:t>
            </a:r>
            <a:r>
              <a:rPr lang="pt-BR">
                <a:highlight>
                  <a:srgbClr val="F4F4F4"/>
                </a:highlight>
              </a:rPr>
              <a:t> variando de 1 ao chão(raiz(i))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Exemplos de valores de j</a:t>
            </a:r>
            <a:br>
              <a:rPr lang="pt-BR"/>
            </a:br>
            <a:r>
              <a:rPr lang="pt-BR"/>
              <a:t>	- se i=2,3 então j se mantém em 1</a:t>
            </a:r>
            <a:br>
              <a:rPr lang="pt-BR"/>
            </a:br>
            <a:r>
              <a:rPr lang="pt-BR"/>
              <a:t>	- se i=4,5,6,7,8 então j varia de 1 a 2</a:t>
            </a:r>
            <a:br>
              <a:rPr lang="pt-BR"/>
            </a:br>
            <a:r>
              <a:rPr lang="pt-BR"/>
              <a:t>	- se i=9,10,11,12,13,14,15 então j varia 1 a 3, e assim por diante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950" y="4483689"/>
            <a:ext cx="877550" cy="63183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0" y="4828725"/>
            <a:ext cx="1762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Programação dinâmica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31100"/>
            <a:ext cx="8520600" cy="72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Exemplo de solução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33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pt-BR"/>
              <a:t>minSq[16] = 1 </a:t>
            </a:r>
            <a:r>
              <a:rPr lang="pt-BR">
                <a:solidFill>
                  <a:srgbClr val="FF0000"/>
                </a:solidFill>
              </a:rPr>
              <a:t>(4²)</a:t>
            </a:r>
            <a:br>
              <a:rPr lang="pt-BR">
                <a:solidFill>
                  <a:srgbClr val="FF0000"/>
                </a:solidFill>
              </a:rPr>
            </a:br>
            <a:r>
              <a:rPr lang="pt-BR">
                <a:solidFill>
                  <a:srgbClr val="FF0000"/>
                </a:solidFill>
              </a:rPr>
              <a:t>j=1 </a:t>
            </a:r>
            <a:r>
              <a:rPr lang="pt-BR"/>
              <a:t>minSq[16] = min(minSq[16], minSq[15])</a:t>
            </a:r>
            <a:br>
              <a:rPr lang="pt-BR">
                <a:solidFill>
                  <a:srgbClr val="FF0000"/>
                </a:solidFill>
              </a:rPr>
            </a:br>
            <a:r>
              <a:rPr lang="pt-BR">
                <a:solidFill>
                  <a:srgbClr val="FF0000"/>
                </a:solidFill>
              </a:rPr>
              <a:t>j=2 </a:t>
            </a:r>
            <a:r>
              <a:rPr lang="pt-BR"/>
              <a:t>minSq[16] = min(minSq[16], minSq[12])</a:t>
            </a:r>
            <a:br>
              <a:rPr lang="pt-BR">
                <a:solidFill>
                  <a:srgbClr val="FF0000"/>
                </a:solidFill>
              </a:rPr>
            </a:br>
            <a:r>
              <a:rPr lang="pt-BR">
                <a:solidFill>
                  <a:srgbClr val="FF0000"/>
                </a:solidFill>
              </a:rPr>
              <a:t>j=3 </a:t>
            </a:r>
            <a:r>
              <a:rPr lang="pt-BR"/>
              <a:t>minSq[16] = min(minSq[16], minSq[7])</a:t>
            </a:r>
            <a:br>
              <a:rPr lang="pt-BR">
                <a:solidFill>
                  <a:srgbClr val="FF0000"/>
                </a:solidFill>
              </a:rPr>
            </a:br>
            <a:r>
              <a:rPr lang="pt-BR">
                <a:solidFill>
                  <a:srgbClr val="FF0000"/>
                </a:solidFill>
              </a:rPr>
              <a:t>j=4 </a:t>
            </a:r>
            <a:r>
              <a:rPr lang="pt-BR"/>
              <a:t>minSq[16] = min(minSq[16], minSq[0])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950" y="4483689"/>
            <a:ext cx="877550" cy="63183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0" y="4828725"/>
            <a:ext cx="1762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Programação dinâmica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31100"/>
            <a:ext cx="8520600" cy="72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Estudo de caso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33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pt-BR"/>
              <a:t>Encontre o número mínimo de quadrados que somados são 5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minSq[0] = 0</a:t>
            </a:r>
            <a:br>
              <a:rPr lang="pt-BR"/>
            </a:br>
            <a:r>
              <a:rPr lang="pt-BR"/>
              <a:t>minSq[1] = 1</a:t>
            </a:r>
            <a:br>
              <a:rPr lang="pt-BR"/>
            </a:br>
            <a:r>
              <a:rPr lang="pt-BR"/>
              <a:t>(i=2, j=1) minSq[2] = min(2, 1 + minSq[2 - 1*1]) = 2</a:t>
            </a:r>
            <a:br>
              <a:rPr lang="pt-BR"/>
            </a:br>
            <a:r>
              <a:rPr lang="pt-BR"/>
              <a:t>(i=3, j=1) minSq[3] = min(3, 1 + minSq[3 - 1*1]) = 3</a:t>
            </a:r>
            <a:br>
              <a:rPr lang="pt-BR"/>
            </a:br>
            <a:r>
              <a:rPr lang="pt-BR"/>
              <a:t>(i=4, j=1) minSq[4] = min(4, 1 + minSq[4 - 1*1]) = 4 ...</a:t>
            </a:r>
            <a:br>
              <a:rPr lang="pt-BR"/>
            </a:br>
            <a:r>
              <a:rPr lang="pt-BR"/>
              <a:t>(i=4, j=2) minSq[4] = min(4, 1 + minSq[4 - 2*2]) = 1</a:t>
            </a:r>
            <a:br>
              <a:rPr lang="pt-BR"/>
            </a:br>
            <a:r>
              <a:rPr lang="pt-BR"/>
              <a:t>(i=5, j=1) minSq[5] = min(5, 1 + minSq[5 - 1*1]) = 2 ...</a:t>
            </a:r>
            <a:br>
              <a:rPr lang="pt-BR"/>
            </a:br>
            <a:r>
              <a:rPr lang="pt-BR"/>
              <a:t>(i=5, j=2) minSq[5] = min(2, 1 + minSq[5 - 2*2]) = 2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950" y="4483689"/>
            <a:ext cx="877550" cy="631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0" y="4828725"/>
            <a:ext cx="1762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Programação dinâmica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