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57" r:id="rId5"/>
    <p:sldId id="268" r:id="rId6"/>
    <p:sldId id="277" r:id="rId7"/>
    <p:sldId id="267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6" r:id="rId31"/>
    <p:sldId id="297" r:id="rId32"/>
    <p:sldId id="295" r:id="rId33"/>
    <p:sldId id="298" r:id="rId34"/>
    <p:sldId id="299" r:id="rId35"/>
    <p:sldId id="300" r:id="rId36"/>
    <p:sldId id="301" r:id="rId37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500"/>
    <a:srgbClr val="394404"/>
    <a:srgbClr val="5F6F0F"/>
    <a:srgbClr val="718412"/>
    <a:srgbClr val="65741A"/>
    <a:srgbClr val="70811D"/>
    <a:srgbClr val="7B8D1F"/>
    <a:srgbClr val="839721"/>
    <a:srgbClr val="95AB25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rielmoura1998/dasa_case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D</a:t>
            </a:r>
            <a:r>
              <a:rPr lang="pt-br" dirty="0"/>
              <a:t>ASA</a:t>
            </a:r>
            <a:br>
              <a:rPr lang="pt-br" dirty="0"/>
            </a:br>
            <a:r>
              <a:rPr lang="pt-BR" dirty="0"/>
              <a:t>Case Técnico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4509120"/>
            <a:ext cx="9459780" cy="147664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b="1" dirty="0">
                <a:solidFill>
                  <a:schemeClr val="tx1"/>
                </a:solidFill>
              </a:rPr>
              <a:t>GABRIEL MOURA MARTINS</a:t>
            </a:r>
          </a:p>
          <a:p>
            <a:pPr rtl="0"/>
            <a:r>
              <a:rPr lang="pt-BR" b="1" dirty="0">
                <a:solidFill>
                  <a:schemeClr val="tx1"/>
                </a:solidFill>
              </a:rPr>
              <a:t>Data </a:t>
            </a:r>
            <a:r>
              <a:rPr lang="pt-BR" b="1" dirty="0" err="1">
                <a:solidFill>
                  <a:schemeClr val="tx1"/>
                </a:solidFill>
              </a:rPr>
              <a:t>engineer</a:t>
            </a:r>
            <a:endParaRPr lang="pt-BR" b="1" dirty="0">
              <a:solidFill>
                <a:schemeClr val="tx1"/>
              </a:solidFill>
            </a:endParaRPr>
          </a:p>
          <a:p>
            <a:pPr rtl="0"/>
            <a:endParaRPr lang="pt-br" dirty="0">
              <a:solidFill>
                <a:schemeClr val="tx1"/>
              </a:solidFill>
            </a:endParaRP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Contatos: </a:t>
            </a: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Gabriel.moura.Martins@hotmail.com</a:t>
            </a: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+55 92 98856 0700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7565579" cy="200025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ASA</a:t>
            </a:r>
            <a:br>
              <a:rPr lang="pt-br" dirty="0"/>
            </a:br>
            <a:r>
              <a:rPr lang="pt-br" dirty="0"/>
              <a:t>Dashboard no Power BI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4509120"/>
            <a:ext cx="9459780" cy="147664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b="1" dirty="0">
                <a:solidFill>
                  <a:schemeClr val="tx1"/>
                </a:solidFill>
              </a:rPr>
              <a:t>GABRIEL MOURA MARTINS</a:t>
            </a:r>
          </a:p>
          <a:p>
            <a:pPr rtl="0"/>
            <a:r>
              <a:rPr lang="pt-BR" b="1" dirty="0">
                <a:solidFill>
                  <a:schemeClr val="tx1"/>
                </a:solidFill>
              </a:rPr>
              <a:t>Data </a:t>
            </a:r>
            <a:r>
              <a:rPr lang="pt-BR" b="1" dirty="0" err="1">
                <a:solidFill>
                  <a:schemeClr val="tx1"/>
                </a:solidFill>
              </a:rPr>
              <a:t>engineer</a:t>
            </a:r>
            <a:endParaRPr lang="pt-BR" b="1" dirty="0">
              <a:solidFill>
                <a:schemeClr val="tx1"/>
              </a:solidFill>
            </a:endParaRPr>
          </a:p>
          <a:p>
            <a:pPr rtl="0"/>
            <a:endParaRPr lang="pt-br" dirty="0">
              <a:solidFill>
                <a:schemeClr val="tx1"/>
              </a:solidFill>
            </a:endParaRP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Contatos: </a:t>
            </a: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Gabriel.moura.Martins@hotmail.com</a:t>
            </a: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+55 92 98856 0700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B427B8-5AF5-1331-F921-6C4D951FDFC1}"/>
              </a:ext>
            </a:extLst>
          </p:cNvPr>
          <p:cNvSpPr txBox="1">
            <a:spLocks/>
          </p:cNvSpPr>
          <p:nvPr/>
        </p:nvSpPr>
        <p:spPr>
          <a:xfrm>
            <a:off x="11495012" y="116633"/>
            <a:ext cx="576064" cy="72008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5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8883" y="1700808"/>
            <a:ext cx="10708177" cy="475252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Criei algumas análises e gráficos dentro do ambiente do Power BI para melhor ilustrar os dados.</a:t>
            </a:r>
          </a:p>
          <a:p>
            <a:pPr marL="0" indent="0">
              <a:buFont typeface="Arial" pitchFamily="34" charset="0"/>
              <a:buNone/>
            </a:pPr>
            <a:endParaRPr lang="pt-BR" dirty="0"/>
          </a:p>
          <a:p>
            <a:pPr marL="0" indent="0">
              <a:buFont typeface="Arial" pitchFamily="34" charset="0"/>
              <a:buNone/>
            </a:pPr>
            <a:r>
              <a:rPr lang="pt-BR" dirty="0"/>
              <a:t>Antes de ilustrá-los, há um ponto a ser mencionado:</a:t>
            </a:r>
          </a:p>
          <a:p>
            <a:pPr marL="0" indent="0">
              <a:buFont typeface="Arial" pitchFamily="34" charset="0"/>
              <a:buNone/>
            </a:pPr>
            <a:r>
              <a:rPr lang="pt-BR" b="1" dirty="0"/>
              <a:t>Turnover</a:t>
            </a:r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2530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8883" y="1700808"/>
            <a:ext cx="10708177" cy="475252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O turnover foi um dos requisitos solicitados no e-mail, no entanto, não há como comprovar o turnover de uma vaga na base fornecida, pois não há campos que comprovem a substituição da vaga.</a:t>
            </a:r>
          </a:p>
          <a:p>
            <a:pPr marL="0" indent="0">
              <a:buFont typeface="Arial" pitchFamily="34" charset="0"/>
              <a:buNone/>
            </a:pPr>
            <a:endParaRPr lang="pt-BR" b="1" dirty="0"/>
          </a:p>
          <a:p>
            <a:pPr marL="0" indent="0">
              <a:buFont typeface="Arial" pitchFamily="34" charset="0"/>
              <a:buNone/>
            </a:pPr>
            <a:r>
              <a:rPr lang="pt-BR" b="1" dirty="0"/>
              <a:t>Portanto, estarei abordando </a:t>
            </a:r>
            <a:r>
              <a:rPr lang="pt-BR" b="1" u="sng" dirty="0">
                <a:solidFill>
                  <a:srgbClr val="BC5500"/>
                </a:solidFill>
              </a:rPr>
              <a:t>somente a saída de pessoas e seus motivos de terem saído ou não da empresa...</a:t>
            </a:r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611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EBB011-E248-B974-0813-F326ABFA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628800"/>
            <a:ext cx="8715211" cy="4888281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3AFD24C-8853-FDD1-EADF-370566C5C797}"/>
              </a:ext>
            </a:extLst>
          </p:cNvPr>
          <p:cNvSpPr txBox="1">
            <a:spLocks/>
          </p:cNvSpPr>
          <p:nvPr/>
        </p:nvSpPr>
        <p:spPr>
          <a:xfrm>
            <a:off x="1125860" y="1056046"/>
            <a:ext cx="10708177" cy="28803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Mostro abaixo uma página de “overview” ou resumo geral dos dados encontrados na tabela.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5140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EBB011-E248-B974-0813-F326ABFA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628800"/>
            <a:ext cx="7779107" cy="4363229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3AFD24C-8853-FDD1-EADF-370566C5C797}"/>
              </a:ext>
            </a:extLst>
          </p:cNvPr>
          <p:cNvSpPr txBox="1">
            <a:spLocks/>
          </p:cNvSpPr>
          <p:nvPr/>
        </p:nvSpPr>
        <p:spPr>
          <a:xfrm>
            <a:off x="1125861" y="1700808"/>
            <a:ext cx="3024336" cy="410445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b="1" dirty="0">
                <a:solidFill>
                  <a:srgbClr val="00B050"/>
                </a:solidFill>
              </a:rPr>
              <a:t>Alguns pontos encontrados:</a:t>
            </a:r>
          </a:p>
          <a:p>
            <a:r>
              <a:rPr lang="pt-BR" sz="1400" dirty="0"/>
              <a:t>No aspecto de relacionamento, temos bastantes funcionários que são casados ou já foram casados, ao todo 1.000 funcionários casados e divorciados, sendo 68,02% do total;</a:t>
            </a:r>
          </a:p>
          <a:p>
            <a:r>
              <a:rPr lang="pt-BR" sz="1400" dirty="0"/>
              <a:t>Temos um público majoritário formado pelo gênero masculino;</a:t>
            </a:r>
          </a:p>
          <a:p>
            <a:r>
              <a:rPr lang="pt-BR" sz="1400" dirty="0"/>
              <a:t>Os cargos com maior impacto na quantidade são: executivo de vendas, pesquisador </a:t>
            </a:r>
            <a:r>
              <a:rPr lang="pt-BR" sz="1400" dirty="0" err="1"/>
              <a:t>ciêntífico</a:t>
            </a:r>
            <a:r>
              <a:rPr lang="pt-BR" sz="1400" dirty="0"/>
              <a:t> e técnico laboratorial. </a:t>
            </a:r>
          </a:p>
          <a:p>
            <a:pPr marL="0" indent="0">
              <a:buFont typeface="Arial" pitchFamily="34" charset="0"/>
              <a:buNone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2993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EBB011-E248-B974-0813-F326ABFA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628800"/>
            <a:ext cx="7779107" cy="4363229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3AFD24C-8853-FDD1-EADF-370566C5C797}"/>
              </a:ext>
            </a:extLst>
          </p:cNvPr>
          <p:cNvSpPr txBox="1">
            <a:spLocks/>
          </p:cNvSpPr>
          <p:nvPr/>
        </p:nvSpPr>
        <p:spPr>
          <a:xfrm>
            <a:off x="1125861" y="1700808"/>
            <a:ext cx="3024336" cy="410445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b="1" dirty="0">
                <a:solidFill>
                  <a:srgbClr val="C00000"/>
                </a:solidFill>
              </a:rPr>
              <a:t>Pontos de atenção:</a:t>
            </a:r>
          </a:p>
          <a:p>
            <a:r>
              <a:rPr lang="pt-BR" sz="1400" dirty="0"/>
              <a:t>Temos 3 departamentos: P&amp;D, Comercial e RH;</a:t>
            </a:r>
          </a:p>
          <a:p>
            <a:r>
              <a:rPr lang="pt-BR" sz="1400" dirty="0"/>
              <a:t>Desses departamentos, a maior quantidade perdida é do P&amp;D, no entanto, o maior agravante pelo percentual é a área Comercial.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4267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D0376-D3EA-6C70-A397-F58193E3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628800"/>
            <a:ext cx="8974733" cy="5033845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151BE73-D56A-8844-9C6E-1E702E41E3F0}"/>
              </a:ext>
            </a:extLst>
          </p:cNvPr>
          <p:cNvSpPr txBox="1">
            <a:spLocks/>
          </p:cNvSpPr>
          <p:nvPr/>
        </p:nvSpPr>
        <p:spPr>
          <a:xfrm>
            <a:off x="1218882" y="1052736"/>
            <a:ext cx="9484041" cy="28803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Abaixo temos uma análise com base nas viagens corporativas. As viagens influenciam na perda de </a:t>
            </a:r>
            <a:r>
              <a:rPr lang="pt-BR" sz="1400" dirty="0" err="1"/>
              <a:t>headcount</a:t>
            </a:r>
            <a:r>
              <a:rPr lang="pt-BR" sz="140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0998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D0376-D3EA-6C70-A397-F58193E3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20" y="1484784"/>
            <a:ext cx="7702891" cy="432048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E5362-D140-C50D-96EF-5B9A4E059311}"/>
              </a:ext>
            </a:extLst>
          </p:cNvPr>
          <p:cNvSpPr txBox="1">
            <a:spLocks/>
          </p:cNvSpPr>
          <p:nvPr/>
        </p:nvSpPr>
        <p:spPr>
          <a:xfrm>
            <a:off x="1125861" y="1700808"/>
            <a:ext cx="3024336" cy="45365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b="1" dirty="0">
                <a:solidFill>
                  <a:srgbClr val="00B050"/>
                </a:solidFill>
              </a:rPr>
              <a:t>Alguns pontos encontrados:</a:t>
            </a:r>
          </a:p>
          <a:p>
            <a:r>
              <a:rPr lang="pt-BR" sz="1400" dirty="0"/>
              <a:t>Olhando somente o gráfico com os </a:t>
            </a:r>
            <a:r>
              <a:rPr lang="pt-BR" sz="1400" dirty="0" err="1"/>
              <a:t>HCs</a:t>
            </a:r>
            <a:r>
              <a:rPr lang="pt-BR" sz="1400" dirty="0"/>
              <a:t> perdidos (bloco vermelho) em relação ao tipo de frequência em viagem corporativa, vemos que não há decisão conclusiva, porém, existem indícios que os funcionários gostam das viagens corporativas. </a:t>
            </a:r>
          </a:p>
          <a:p>
            <a:r>
              <a:rPr lang="pt-BR" sz="1400" dirty="0"/>
              <a:t>Em termos percentuais, o departamento Comercial e na função de Representante de Vendas tem a maior porcentagem de perda.</a:t>
            </a:r>
          </a:p>
          <a:p>
            <a:r>
              <a:rPr lang="pt-BR" sz="1400" dirty="0"/>
              <a:t>No quesito quantidade, quem viaja raramente tem saído mais do que quem não viaja.</a:t>
            </a:r>
          </a:p>
          <a:p>
            <a:pPr marL="0" indent="0">
              <a:buFont typeface="Arial" pitchFamily="34" charset="0"/>
              <a:buNone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0220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151BE73-D56A-8844-9C6E-1E702E41E3F0}"/>
              </a:ext>
            </a:extLst>
          </p:cNvPr>
          <p:cNvSpPr txBox="1">
            <a:spLocks/>
          </p:cNvSpPr>
          <p:nvPr/>
        </p:nvSpPr>
        <p:spPr>
          <a:xfrm>
            <a:off x="1218882" y="1052736"/>
            <a:ext cx="9484041" cy="28803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Abaixo temos uma análise com base na performance. Aparenta ser uma empresa fenomenal.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209977-5829-98B0-82D6-8568948E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484784"/>
            <a:ext cx="8928992" cy="50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6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151BE73-D56A-8844-9C6E-1E702E41E3F0}"/>
              </a:ext>
            </a:extLst>
          </p:cNvPr>
          <p:cNvSpPr txBox="1">
            <a:spLocks/>
          </p:cNvSpPr>
          <p:nvPr/>
        </p:nvSpPr>
        <p:spPr>
          <a:xfrm>
            <a:off x="1218882" y="1052736"/>
            <a:ext cx="9484041" cy="28803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Abaixo temos uma análise com base na performance. Aparenta ser uma empresa fenomenal.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209977-5829-98B0-82D6-8568948E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1700808"/>
            <a:ext cx="7711603" cy="4320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FE3E378-C537-EC16-69D7-5FD50C185E9C}"/>
              </a:ext>
            </a:extLst>
          </p:cNvPr>
          <p:cNvSpPr txBox="1">
            <a:spLocks/>
          </p:cNvSpPr>
          <p:nvPr/>
        </p:nvSpPr>
        <p:spPr>
          <a:xfrm>
            <a:off x="1125861" y="1700808"/>
            <a:ext cx="3024336" cy="45365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b="1" dirty="0">
                <a:solidFill>
                  <a:srgbClr val="00B050"/>
                </a:solidFill>
              </a:rPr>
              <a:t>Alguns pontos encontrados:</a:t>
            </a:r>
          </a:p>
          <a:p>
            <a:r>
              <a:rPr lang="pt-BR" sz="1400" dirty="0"/>
              <a:t>A performance de todos os funcionários está em 2 categorias: Excelente e Muito boa. Podemos afirmar que é uma ótima empresa com ótimos profissionais.</a:t>
            </a:r>
          </a:p>
          <a:p>
            <a:r>
              <a:rPr lang="pt-BR" sz="1400" dirty="0"/>
              <a:t>O que afirma a hipótese acima é que a menor saída por performance é demostrada justamente pela performance Excelente.</a:t>
            </a:r>
          </a:p>
          <a:p>
            <a:r>
              <a:rPr lang="pt-BR" sz="1400" dirty="0"/>
              <a:t>No entanto, em termos percentuais, estamos perdendo </a:t>
            </a:r>
            <a:r>
              <a:rPr lang="pt-BR" sz="1400" dirty="0" err="1"/>
              <a:t>headcount</a:t>
            </a:r>
            <a:r>
              <a:rPr lang="pt-BR" sz="1400" dirty="0"/>
              <a:t> igualmente em ambas as performances, sendo a maior perda no setor de P&amp;D na função de Técnico Laboratorial.</a:t>
            </a:r>
          </a:p>
          <a:p>
            <a:pPr marL="0" indent="0">
              <a:buFont typeface="Arial" pitchFamily="34" charset="0"/>
              <a:buNone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3523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SUMÁRIO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pt-br" dirty="0"/>
              <a:t>Projeto no </a:t>
            </a:r>
            <a:r>
              <a:rPr lang="pt-br" dirty="0" err="1"/>
              <a:t>Github</a:t>
            </a:r>
            <a:endParaRPr lang="pt-br" dirty="0"/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Dashboard no Power BI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Análise da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151BE73-D56A-8844-9C6E-1E702E41E3F0}"/>
              </a:ext>
            </a:extLst>
          </p:cNvPr>
          <p:cNvSpPr txBox="1">
            <a:spLocks/>
          </p:cNvSpPr>
          <p:nvPr/>
        </p:nvSpPr>
        <p:spPr>
          <a:xfrm>
            <a:off x="1218882" y="1052736"/>
            <a:ext cx="9484041" cy="28803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Abaixo temos uma análise com base na performance versus anos trabalhados e versus nível hierárquico.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91B21D-DAF8-A3B1-55C9-4A1371E6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556792"/>
            <a:ext cx="8856984" cy="49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0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no Power BI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151BE73-D56A-8844-9C6E-1E702E41E3F0}"/>
              </a:ext>
            </a:extLst>
          </p:cNvPr>
          <p:cNvSpPr txBox="1">
            <a:spLocks/>
          </p:cNvSpPr>
          <p:nvPr/>
        </p:nvSpPr>
        <p:spPr>
          <a:xfrm>
            <a:off x="1218882" y="1052736"/>
            <a:ext cx="9484041" cy="28803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Abaixo temos uma análise com base na performance versus anos trabalhados e versus nível hierárquico.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91B21D-DAF8-A3B1-55C9-4A1371E6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830835"/>
            <a:ext cx="7687137" cy="4320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9D61E24-FBD2-EFB1-F1A8-A2066305118F}"/>
              </a:ext>
            </a:extLst>
          </p:cNvPr>
          <p:cNvSpPr txBox="1">
            <a:spLocks/>
          </p:cNvSpPr>
          <p:nvPr/>
        </p:nvSpPr>
        <p:spPr>
          <a:xfrm>
            <a:off x="1125861" y="1700808"/>
            <a:ext cx="3024336" cy="45365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b="1" dirty="0">
                <a:solidFill>
                  <a:srgbClr val="00B050"/>
                </a:solidFill>
              </a:rPr>
              <a:t>Alguns pontos encontrados:</a:t>
            </a:r>
          </a:p>
          <a:p>
            <a:r>
              <a:rPr lang="pt-BR" sz="1400" dirty="0"/>
              <a:t>Temos um pico entre 0 e 5 anos trabalhados na empresa, onde há uma queda abrupta quanto olhamos de 10 anos para frente;</a:t>
            </a:r>
          </a:p>
          <a:p>
            <a:r>
              <a:rPr lang="pt-BR" sz="1400" dirty="0"/>
              <a:t>Em questão hierárquica, os níveis menores são os mais frequentes na questão de saída de </a:t>
            </a:r>
            <a:r>
              <a:rPr lang="pt-BR" sz="1400" dirty="0" err="1"/>
              <a:t>HCs</a:t>
            </a:r>
            <a:r>
              <a:rPr lang="pt-BR" sz="1400" dirty="0"/>
              <a:t>;</a:t>
            </a:r>
          </a:p>
          <a:p>
            <a:r>
              <a:rPr lang="pt-BR" sz="1400" dirty="0"/>
              <a:t>Além disso, quando filtramos por níveis hierárquicos, o cenário de anos entre 0 e 5 acentuasse ainda mais nesse pico.</a:t>
            </a:r>
          </a:p>
          <a:p>
            <a:pPr marL="0" indent="0">
              <a:buFont typeface="Arial" pitchFamily="34" charset="0"/>
              <a:buNone/>
            </a:pPr>
            <a:endParaRPr lang="pt-BR" sz="1400" dirty="0"/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8656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7565579" cy="200025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ASA</a:t>
            </a:r>
            <a:br>
              <a:rPr lang="pt-br" dirty="0"/>
            </a:br>
            <a:r>
              <a:rPr lang="pt-br" dirty="0"/>
              <a:t>Análise da Base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4509120"/>
            <a:ext cx="9459780" cy="147664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b="1" dirty="0">
                <a:solidFill>
                  <a:schemeClr val="tx1"/>
                </a:solidFill>
              </a:rPr>
              <a:t>GABRIEL MOURA MARTINS</a:t>
            </a:r>
          </a:p>
          <a:p>
            <a:pPr rtl="0"/>
            <a:r>
              <a:rPr lang="pt-BR" b="1" dirty="0">
                <a:solidFill>
                  <a:schemeClr val="tx1"/>
                </a:solidFill>
              </a:rPr>
              <a:t>Data </a:t>
            </a:r>
            <a:r>
              <a:rPr lang="pt-BR" b="1" dirty="0" err="1">
                <a:solidFill>
                  <a:schemeClr val="tx1"/>
                </a:solidFill>
              </a:rPr>
              <a:t>engineer</a:t>
            </a:r>
            <a:endParaRPr lang="pt-BR" b="1" dirty="0">
              <a:solidFill>
                <a:schemeClr val="tx1"/>
              </a:solidFill>
            </a:endParaRPr>
          </a:p>
          <a:p>
            <a:pPr rtl="0"/>
            <a:endParaRPr lang="pt-br" dirty="0">
              <a:solidFill>
                <a:schemeClr val="tx1"/>
              </a:solidFill>
            </a:endParaRP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Contatos: </a:t>
            </a: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Gabriel.moura.Martins@hotmail.com</a:t>
            </a: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+55 92 98856 0700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B427B8-5AF5-1331-F921-6C4D951FDFC1}"/>
              </a:ext>
            </a:extLst>
          </p:cNvPr>
          <p:cNvSpPr txBox="1">
            <a:spLocks/>
          </p:cNvSpPr>
          <p:nvPr/>
        </p:nvSpPr>
        <p:spPr>
          <a:xfrm>
            <a:off x="11495012" y="116633"/>
            <a:ext cx="576064" cy="72008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7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da Base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8883" y="1700808"/>
            <a:ext cx="10708177" cy="475252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Irei ilustrar alguns insights que obtive através dos scripts de tratamento que utilizei, sendo os principais assuntos desse tópico:</a:t>
            </a:r>
          </a:p>
          <a:p>
            <a:pPr marL="0" indent="0">
              <a:buFont typeface="Arial" pitchFamily="34" charset="0"/>
              <a:buNone/>
            </a:pPr>
            <a:endParaRPr lang="pt-BR" b="1" dirty="0"/>
          </a:p>
          <a:p>
            <a:r>
              <a:rPr lang="pt-BR" b="1" dirty="0"/>
              <a:t>O </a:t>
            </a:r>
            <a:r>
              <a:rPr lang="pt-BR" b="1" dirty="0" err="1"/>
              <a:t>dataset</a:t>
            </a:r>
            <a:r>
              <a:rPr lang="pt-BR" b="1" dirty="0"/>
              <a:t> disponibilizado;</a:t>
            </a:r>
          </a:p>
          <a:p>
            <a:r>
              <a:rPr lang="pt-BR" b="1" dirty="0"/>
              <a:t>O que eu fiz com os dados no meio do caminho;</a:t>
            </a:r>
          </a:p>
          <a:p>
            <a:r>
              <a:rPr lang="pt-BR" b="1" dirty="0"/>
              <a:t>Como eu estruturei o projeto.</a:t>
            </a:r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9650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da Base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5510" y="1062767"/>
            <a:ext cx="10708177" cy="56603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Tratamento.py</a:t>
            </a:r>
            <a:endParaRPr lang="pt-BR" b="1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D2ED582-F34C-C8A8-B3BC-4F8F7BE28CE0}"/>
              </a:ext>
            </a:extLst>
          </p:cNvPr>
          <p:cNvSpPr txBox="1">
            <a:spLocks/>
          </p:cNvSpPr>
          <p:nvPr/>
        </p:nvSpPr>
        <p:spPr>
          <a:xfrm>
            <a:off x="1215510" y="2940993"/>
            <a:ext cx="10708177" cy="164013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200" b="1" dirty="0"/>
              <a:t>Ao ingerir os dados e </a:t>
            </a:r>
            <a:r>
              <a:rPr lang="pt-BR" sz="3200" b="1" dirty="0" err="1"/>
              <a:t>inputá-los</a:t>
            </a:r>
            <a:r>
              <a:rPr lang="pt-BR" sz="3200" b="1" dirty="0"/>
              <a:t> no PostgreSQL, fiz umas análises utilizando Python, e inclusive, deixei uns comentários do que eu estava pensando no momento</a:t>
            </a:r>
          </a:p>
        </p:txBody>
      </p:sp>
    </p:spTree>
    <p:extLst>
      <p:ext uri="{BB962C8B-B14F-4D97-AF65-F5344CB8AC3E}">
        <p14:creationId xmlns:p14="http://schemas.microsoft.com/office/powerpoint/2010/main" val="64888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da Base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9480685" y="380669"/>
            <a:ext cx="2430630" cy="56603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Tratamento.py</a:t>
            </a:r>
            <a:endParaRPr lang="pt-BR" b="1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D46777-AADA-1503-4A01-8F37899AB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844230"/>
            <a:ext cx="7014621" cy="47391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3EE98B-D269-88A9-D6A2-BAFC5060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18" y="4705639"/>
            <a:ext cx="8121159" cy="18777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F4F8508-E8A9-CEBD-2CFE-F14A0EB8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259" y="1844229"/>
            <a:ext cx="4960818" cy="2861409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38249E6-2BEB-BB33-321D-F4478278D8E2}"/>
              </a:ext>
            </a:extLst>
          </p:cNvPr>
          <p:cNvCxnSpPr/>
          <p:nvPr/>
        </p:nvCxnSpPr>
        <p:spPr>
          <a:xfrm flipH="1">
            <a:off x="8110636" y="2708920"/>
            <a:ext cx="2016224" cy="16561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1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da Base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5510" y="1062767"/>
            <a:ext cx="10708177" cy="56603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Tratamento.py</a:t>
            </a:r>
            <a:endParaRPr lang="pt-BR" b="1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D2ED582-F34C-C8A8-B3BC-4F8F7BE28CE0}"/>
              </a:ext>
            </a:extLst>
          </p:cNvPr>
          <p:cNvSpPr txBox="1">
            <a:spLocks/>
          </p:cNvSpPr>
          <p:nvPr/>
        </p:nvSpPr>
        <p:spPr>
          <a:xfrm>
            <a:off x="1215510" y="2204864"/>
            <a:ext cx="10708177" cy="364237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200" dirty="0"/>
              <a:t>Após averiguar que não há nenhum aspecto impeditivo para criar a camada Silver (conhecida como </a:t>
            </a:r>
            <a:r>
              <a:rPr lang="pt-BR" sz="3200" dirty="0" err="1"/>
              <a:t>trusted</a:t>
            </a:r>
            <a:r>
              <a:rPr lang="pt-BR" sz="3200" dirty="0"/>
              <a:t> – verificada – tratada), continuei com o mapa de colunas para renomear a tabela original e criar uma outra camada tratada. Assim, agora eu tenho:</a:t>
            </a:r>
          </a:p>
          <a:p>
            <a:pPr marL="0" indent="0">
              <a:buFont typeface="Arial" pitchFamily="34" charset="0"/>
              <a:buNone/>
            </a:pPr>
            <a:endParaRPr lang="pt-BR" sz="3200" b="1" dirty="0"/>
          </a:p>
          <a:p>
            <a:pPr marL="0" indent="0">
              <a:buFont typeface="Arial" pitchFamily="34" charset="0"/>
              <a:buNone/>
            </a:pPr>
            <a:r>
              <a:rPr lang="pt-BR" sz="3200" b="1" dirty="0"/>
              <a:t>Camada Bronze -&gt; dados brutos</a:t>
            </a:r>
          </a:p>
          <a:p>
            <a:pPr marL="0" indent="0">
              <a:buFont typeface="Arial" pitchFamily="34" charset="0"/>
              <a:buNone/>
            </a:pPr>
            <a:r>
              <a:rPr lang="pt-BR" sz="3200" b="1" dirty="0"/>
              <a:t>Camada Silver -&gt; dados limpos e renomeados</a:t>
            </a:r>
          </a:p>
        </p:txBody>
      </p:sp>
    </p:spTree>
    <p:extLst>
      <p:ext uri="{BB962C8B-B14F-4D97-AF65-F5344CB8AC3E}">
        <p14:creationId xmlns:p14="http://schemas.microsoft.com/office/powerpoint/2010/main" val="97047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da Base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7534572" y="486703"/>
            <a:ext cx="2502638" cy="56603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Tratamento.py</a:t>
            </a:r>
            <a:endParaRPr lang="pt-BR" b="1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68378D-08C5-02A7-D40A-D0F442A0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124744"/>
            <a:ext cx="5544616" cy="55375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4C3B6A5-382E-FFA4-A635-5F7C8631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4062435"/>
            <a:ext cx="7661090" cy="25998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62AE8DB-C091-241E-30B6-A46516B1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80" y="1124744"/>
            <a:ext cx="6292938" cy="29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9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da Base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5510" y="1062767"/>
            <a:ext cx="10708177" cy="56603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Tratamento.py</a:t>
            </a:r>
            <a:endParaRPr lang="pt-BR" b="1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D2ED582-F34C-C8A8-B3BC-4F8F7BE28CE0}"/>
              </a:ext>
            </a:extLst>
          </p:cNvPr>
          <p:cNvSpPr txBox="1">
            <a:spLocks/>
          </p:cNvSpPr>
          <p:nvPr/>
        </p:nvSpPr>
        <p:spPr>
          <a:xfrm>
            <a:off x="1215510" y="2204864"/>
            <a:ext cx="10708177" cy="364237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200" dirty="0"/>
              <a:t>Por fim, após criar a camada </a:t>
            </a:r>
            <a:r>
              <a:rPr lang="pt-BR" sz="3200" dirty="0" err="1"/>
              <a:t>silver</a:t>
            </a:r>
            <a:r>
              <a:rPr lang="pt-BR" sz="3200" dirty="0"/>
              <a:t> </a:t>
            </a:r>
            <a:r>
              <a:rPr lang="pt-BR" sz="3200" dirty="0" err="1"/>
              <a:t>renomeando-a</a:t>
            </a:r>
            <a:r>
              <a:rPr lang="pt-BR" sz="3200" dirty="0"/>
              <a:t>, pensei em dividir as tabelas em três partes para futuramente criar regras de negócio: tabela pessoal, tabela trabalho e tabela monetária, todas na camada Gold. Assim, agora eu tenho:</a:t>
            </a:r>
          </a:p>
          <a:p>
            <a:pPr marL="0" indent="0">
              <a:buFont typeface="Arial" pitchFamily="34" charset="0"/>
              <a:buNone/>
            </a:pPr>
            <a:endParaRPr lang="pt-BR" sz="3200" b="1" dirty="0"/>
          </a:p>
          <a:p>
            <a:pPr marL="0" indent="0">
              <a:buFont typeface="Arial" pitchFamily="34" charset="0"/>
              <a:buNone/>
            </a:pPr>
            <a:r>
              <a:rPr lang="pt-BR" sz="3200" b="1" dirty="0"/>
              <a:t>Camada Bronze -&gt; dados brutos;</a:t>
            </a:r>
          </a:p>
          <a:p>
            <a:pPr marL="0" indent="0">
              <a:buFont typeface="Arial" pitchFamily="34" charset="0"/>
              <a:buNone/>
            </a:pPr>
            <a:r>
              <a:rPr lang="pt-BR" sz="3200" b="1" dirty="0"/>
              <a:t>Camada Silver -&gt; dados limpos e renomeados;</a:t>
            </a:r>
          </a:p>
          <a:p>
            <a:pPr marL="0" indent="0">
              <a:buFont typeface="Arial" pitchFamily="34" charset="0"/>
              <a:buNone/>
            </a:pPr>
            <a:r>
              <a:rPr lang="pt-BR" sz="3200" b="1" dirty="0"/>
              <a:t>Camada Gold -&gt; dados prontos para aplicar regras de negócio.</a:t>
            </a:r>
          </a:p>
        </p:txBody>
      </p:sp>
    </p:spTree>
    <p:extLst>
      <p:ext uri="{BB962C8B-B14F-4D97-AF65-F5344CB8AC3E}">
        <p14:creationId xmlns:p14="http://schemas.microsoft.com/office/powerpoint/2010/main" val="263486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da Base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7534572" y="486703"/>
            <a:ext cx="2502638" cy="56603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Tratamento.py</a:t>
            </a:r>
            <a:endParaRPr lang="pt-BR" b="1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9487B1-6D67-EEF5-117C-8691E3A2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5" y="1260340"/>
            <a:ext cx="11539657" cy="21686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851272-07A7-D799-547A-3733AAF4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5" y="3429001"/>
            <a:ext cx="4297890" cy="21686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AA37C8A-EE84-E290-8692-4848441C7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97" y="3428999"/>
            <a:ext cx="3780572" cy="30111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EE15078-D6C5-8AA8-9834-6A6838F72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885" y="3428998"/>
            <a:ext cx="4222525" cy="195638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33E61EB-FB28-C526-ADC2-CEC7519B4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87" y="5597661"/>
            <a:ext cx="3876610" cy="8424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9164F4F-4284-8CE7-930A-01CD0FA24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869" y="5385380"/>
            <a:ext cx="3876610" cy="10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3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7" y="584200"/>
            <a:ext cx="5621364" cy="2000251"/>
          </a:xfrm>
        </p:spPr>
        <p:txBody>
          <a:bodyPr rtlCol="0"/>
          <a:lstStyle/>
          <a:p>
            <a:pPr rtl="0"/>
            <a:r>
              <a:rPr lang="pt-BR" dirty="0"/>
              <a:t>D</a:t>
            </a:r>
            <a:r>
              <a:rPr lang="pt-br" dirty="0"/>
              <a:t>ASA</a:t>
            </a:r>
            <a:br>
              <a:rPr lang="pt-br" dirty="0"/>
            </a:br>
            <a:r>
              <a:rPr lang="pt-br" dirty="0"/>
              <a:t>Projeto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4509120"/>
            <a:ext cx="9459780" cy="147664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b="1" dirty="0">
                <a:solidFill>
                  <a:schemeClr val="tx1"/>
                </a:solidFill>
              </a:rPr>
              <a:t>GABRIEL MOURA MARTINS</a:t>
            </a:r>
          </a:p>
          <a:p>
            <a:pPr rtl="0"/>
            <a:r>
              <a:rPr lang="pt-BR" b="1" dirty="0">
                <a:solidFill>
                  <a:schemeClr val="tx1"/>
                </a:solidFill>
              </a:rPr>
              <a:t>Data </a:t>
            </a:r>
            <a:r>
              <a:rPr lang="pt-BR" b="1" dirty="0" err="1">
                <a:solidFill>
                  <a:schemeClr val="tx1"/>
                </a:solidFill>
              </a:rPr>
              <a:t>engineer</a:t>
            </a:r>
            <a:endParaRPr lang="pt-BR" b="1" dirty="0">
              <a:solidFill>
                <a:schemeClr val="tx1"/>
              </a:solidFill>
            </a:endParaRPr>
          </a:p>
          <a:p>
            <a:pPr rtl="0"/>
            <a:endParaRPr lang="pt-br" dirty="0">
              <a:solidFill>
                <a:schemeClr val="tx1"/>
              </a:solidFill>
            </a:endParaRP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Contatos: </a:t>
            </a: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Gabriel.moura.Martins@hotmail.com</a:t>
            </a:r>
          </a:p>
          <a:p>
            <a:pPr rtl="0">
              <a:lnSpc>
                <a:spcPct val="120000"/>
              </a:lnSpc>
            </a:pPr>
            <a:r>
              <a:rPr lang="pt-br" sz="1600" dirty="0">
                <a:solidFill>
                  <a:schemeClr val="tx1"/>
                </a:solidFill>
              </a:rPr>
              <a:t>+55 92 98856 0700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B427B8-5AF5-1331-F921-6C4D951FDFC1}"/>
              </a:ext>
            </a:extLst>
          </p:cNvPr>
          <p:cNvSpPr txBox="1">
            <a:spLocks/>
          </p:cNvSpPr>
          <p:nvPr/>
        </p:nvSpPr>
        <p:spPr>
          <a:xfrm>
            <a:off x="11495012" y="116633"/>
            <a:ext cx="576064" cy="72008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8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da Base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7534572" y="486703"/>
            <a:ext cx="2502638" cy="56603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Tratamento.py</a:t>
            </a:r>
            <a:endParaRPr lang="pt-BR" b="1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2E8187-70B3-6558-AD49-5252BE28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340768"/>
            <a:ext cx="879280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da Base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9826648" y="274637"/>
            <a:ext cx="1926574" cy="56603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PostgreSQL</a:t>
            </a:r>
            <a:endParaRPr lang="pt-BR" b="1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D2ED582-F34C-C8A8-B3BC-4F8F7BE28CE0}"/>
              </a:ext>
            </a:extLst>
          </p:cNvPr>
          <p:cNvSpPr txBox="1">
            <a:spLocks/>
          </p:cNvSpPr>
          <p:nvPr/>
        </p:nvSpPr>
        <p:spPr>
          <a:xfrm>
            <a:off x="1218883" y="1052736"/>
            <a:ext cx="10708177" cy="8540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pt-BR" sz="2400" b="1" dirty="0"/>
              <a:t>Após toda a etapa de transformação, tenho o resultado visual através do PostgreSQL com toda a estrutura montada com uma única execução...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581592-0DAF-3F48-9A6D-19D3792C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906801"/>
            <a:ext cx="3528392" cy="4745936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ECD5F0C-F183-C8BB-E87E-E75A52AC315C}"/>
              </a:ext>
            </a:extLst>
          </p:cNvPr>
          <p:cNvSpPr txBox="1">
            <a:spLocks/>
          </p:cNvSpPr>
          <p:nvPr/>
        </p:nvSpPr>
        <p:spPr>
          <a:xfrm>
            <a:off x="5377705" y="3098998"/>
            <a:ext cx="6549355" cy="27062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pt-BR" sz="3200" dirty="0"/>
              <a:t>Agora temos uma arquitetura pensada em escala, onde a camada </a:t>
            </a:r>
            <a:r>
              <a:rPr lang="pt-BR" sz="3200" dirty="0" err="1"/>
              <a:t>silver</a:t>
            </a:r>
            <a:r>
              <a:rPr lang="pt-BR" sz="3200" dirty="0"/>
              <a:t> pode ser consumida pela área de Data Science e a camada Gold pelas áreas-clientes de negócio.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38327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4797152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Agradecimentos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D2ED582-F34C-C8A8-B3BC-4F8F7BE28CE0}"/>
              </a:ext>
            </a:extLst>
          </p:cNvPr>
          <p:cNvSpPr txBox="1">
            <a:spLocks/>
          </p:cNvSpPr>
          <p:nvPr/>
        </p:nvSpPr>
        <p:spPr>
          <a:xfrm>
            <a:off x="1218883" y="5863283"/>
            <a:ext cx="10708177" cy="8540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pt-BR" sz="2400" b="1" dirty="0"/>
              <a:t>Agradeço a atenção e ao Marco Fontoura pela excelente abordagem que teve comigo, não me restou dúvidas no processo e ele foi muito bem conduzido :)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B5F96-BF1A-6EAE-3B30-F3E08C257789}"/>
              </a:ext>
            </a:extLst>
          </p:cNvPr>
          <p:cNvSpPr txBox="1">
            <a:spLocks/>
          </p:cNvSpPr>
          <p:nvPr/>
        </p:nvSpPr>
        <p:spPr>
          <a:xfrm>
            <a:off x="1218882" y="1091557"/>
            <a:ext cx="10708177" cy="399362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pt-BR" sz="2400" dirty="0"/>
              <a:t>Consegui aplicar meus estudos de conteinerização, aprendi um pouco mais do ambiente do </a:t>
            </a:r>
            <a:r>
              <a:rPr lang="pt-BR" sz="2400" dirty="0" err="1"/>
              <a:t>Github</a:t>
            </a:r>
            <a:r>
              <a:rPr lang="pt-BR" sz="2400" dirty="0"/>
              <a:t> (visto que utilizo com maior frequência o Azure </a:t>
            </a:r>
            <a:r>
              <a:rPr lang="pt-BR" sz="2400" dirty="0" err="1"/>
              <a:t>DevOps</a:t>
            </a:r>
            <a:r>
              <a:rPr lang="pt-BR" sz="2400" dirty="0"/>
              <a:t>) e também relembrei alguns aspectos de análise referente ao setor de People </a:t>
            </a:r>
            <a:r>
              <a:rPr lang="pt-BR" sz="2400" dirty="0" err="1"/>
              <a:t>Analytics</a:t>
            </a:r>
            <a:r>
              <a:rPr lang="pt-BR" sz="2400" dirty="0"/>
              <a:t>.</a:t>
            </a:r>
          </a:p>
          <a:p>
            <a:pPr marL="0" indent="0" algn="just">
              <a:buFont typeface="Arial" pitchFamily="34" charset="0"/>
              <a:buNone/>
            </a:pPr>
            <a:endParaRPr lang="pt-BR" sz="2400" dirty="0"/>
          </a:p>
          <a:p>
            <a:pPr marL="0" indent="0" algn="just">
              <a:buFont typeface="Arial" pitchFamily="34" charset="0"/>
              <a:buNone/>
            </a:pPr>
            <a:r>
              <a:rPr lang="pt-BR" sz="2400" dirty="0"/>
              <a:t>No meio do caminho, e como nada no mundo vem tão fácil, meu computador ainda deu pane, mas consegui solucionar resetando o disco rígido e consegui finalizar a tempo (aprendizado para deixar o máximo possível em </a:t>
            </a:r>
            <a:r>
              <a:rPr lang="pt-BR" sz="2400" dirty="0" err="1"/>
              <a:t>núvem</a:t>
            </a:r>
            <a:r>
              <a:rPr lang="pt-BR" sz="2400" dirty="0"/>
              <a:t>, ainda bem que comecei o projeto </a:t>
            </a:r>
            <a:r>
              <a:rPr lang="pt-BR" sz="2400" dirty="0" err="1"/>
              <a:t>versionando</a:t>
            </a:r>
            <a:r>
              <a:rPr lang="pt-BR" sz="2400" dirty="0"/>
              <a:t> tudo).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0B7D8326-4D02-79D0-0D51-890C125BEE0E}"/>
              </a:ext>
            </a:extLst>
          </p:cNvPr>
          <p:cNvSpPr txBox="1">
            <a:spLocks/>
          </p:cNvSpPr>
          <p:nvPr/>
        </p:nvSpPr>
        <p:spPr>
          <a:xfrm>
            <a:off x="1218882" y="171281"/>
            <a:ext cx="10360501" cy="778099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Aprendizados e Descobertas</a:t>
            </a:r>
          </a:p>
        </p:txBody>
      </p:sp>
    </p:spTree>
    <p:extLst>
      <p:ext uri="{BB962C8B-B14F-4D97-AF65-F5344CB8AC3E}">
        <p14:creationId xmlns:p14="http://schemas.microsoft.com/office/powerpoint/2010/main" val="155990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CDDDE-C790-FBCB-40DB-D1730CA2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2276872"/>
            <a:ext cx="10360501" cy="1223963"/>
          </a:xfrm>
        </p:spPr>
        <p:txBody>
          <a:bodyPr>
            <a:normAutofit/>
          </a:bodyPr>
          <a:lstStyle/>
          <a:p>
            <a:r>
              <a:rPr lang="pt-BR" sz="6000" dirty="0"/>
              <a:t>Muito obrigado! :D</a:t>
            </a:r>
          </a:p>
        </p:txBody>
      </p:sp>
    </p:spTree>
    <p:extLst>
      <p:ext uri="{BB962C8B-B14F-4D97-AF65-F5344CB8AC3E}">
        <p14:creationId xmlns:p14="http://schemas.microsoft.com/office/powerpoint/2010/main" val="31068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F023C31-D97B-EB49-9F8E-34BE728DE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124744"/>
            <a:ext cx="7827857" cy="93003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400" dirty="0"/>
              <a:t>O projeto está nesse link abaixo:</a:t>
            </a:r>
          </a:p>
          <a:p>
            <a:pPr marL="0" indent="0" rtl="0">
              <a:buNone/>
            </a:pPr>
            <a:r>
              <a:rPr lang="pt-BR" sz="1400" dirty="0"/>
              <a:t>https://github.com/gabrielmoura1998/dasa_case</a:t>
            </a:r>
            <a:endParaRPr lang="pt-br" sz="14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3F12EB-A26F-726E-B758-D0A1F20D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165603"/>
            <a:ext cx="6414304" cy="3063043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8883" y="5445224"/>
            <a:ext cx="10708177" cy="1296144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O código está todo </a:t>
            </a:r>
            <a:r>
              <a:rPr lang="pt-BR" sz="1400" dirty="0" err="1"/>
              <a:t>versionado</a:t>
            </a:r>
            <a:r>
              <a:rPr lang="pt-BR" sz="1400" dirty="0"/>
              <a:t>, contendo scripts Python + arquivos de contêiner (Docker) para não haver nenhum problema de execução. Existem 2 arquivos que realizam duas tarefas:</a:t>
            </a:r>
          </a:p>
          <a:p>
            <a:r>
              <a:rPr lang="pt-BR" sz="1400" dirty="0"/>
              <a:t>ingestão.py -&gt; consome a API do </a:t>
            </a:r>
            <a:r>
              <a:rPr lang="pt-BR" sz="1400" dirty="0" err="1"/>
              <a:t>Kaggle</a:t>
            </a:r>
            <a:r>
              <a:rPr lang="pt-BR" sz="1400" dirty="0"/>
              <a:t>, autentica as informações e busca o </a:t>
            </a:r>
            <a:r>
              <a:rPr lang="pt-BR" sz="1400" dirty="0" err="1"/>
              <a:t>dataset</a:t>
            </a:r>
            <a:r>
              <a:rPr lang="pt-BR" sz="1400" dirty="0"/>
              <a:t> no local indicado (</a:t>
            </a:r>
            <a:r>
              <a:rPr lang="pt-BR" sz="1400" dirty="0" err="1"/>
              <a:t>url</a:t>
            </a:r>
            <a:r>
              <a:rPr lang="pt-BR" sz="1400" dirty="0"/>
              <a:t>);</a:t>
            </a:r>
          </a:p>
          <a:p>
            <a:r>
              <a:rPr lang="pt-BR" sz="1400" dirty="0"/>
              <a:t>tratamento.py -&gt; pega esse </a:t>
            </a:r>
            <a:r>
              <a:rPr lang="pt-BR" sz="1400" dirty="0" err="1"/>
              <a:t>dataset</a:t>
            </a:r>
            <a:r>
              <a:rPr lang="pt-BR" sz="1400" dirty="0"/>
              <a:t>, transforma e trata os dados, além de criar um esquema medalhão (bronze, </a:t>
            </a:r>
            <a:r>
              <a:rPr lang="pt-BR" sz="1400" dirty="0" err="1"/>
              <a:t>silver</a:t>
            </a:r>
            <a:r>
              <a:rPr lang="pt-BR" sz="1400" dirty="0"/>
              <a:t>, </a:t>
            </a:r>
            <a:r>
              <a:rPr lang="pt-BR" sz="1400" dirty="0" err="1"/>
              <a:t>gold</a:t>
            </a:r>
            <a:r>
              <a:rPr lang="pt-BR" sz="1400" dirty="0"/>
              <a:t>) no </a:t>
            </a:r>
            <a:r>
              <a:rPr lang="pt-BR" sz="1400" dirty="0" err="1"/>
              <a:t>Postgres</a:t>
            </a:r>
            <a:r>
              <a:rPr lang="pt-BR" sz="1400" dirty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no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3F12EB-A26F-726E-B758-D0A1F20D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124744"/>
            <a:ext cx="6414304" cy="3063043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8883" y="4437112"/>
            <a:ext cx="10708177" cy="230425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Como fazer a execução?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>
                <a:solidFill>
                  <a:srgbClr val="C00000"/>
                </a:solidFill>
              </a:rPr>
              <a:t>Obrigatoriamente</a:t>
            </a:r>
            <a:r>
              <a:rPr lang="pt-BR" sz="1400" dirty="0"/>
              <a:t>, você precisará de 3 itens: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Docker instalado e executando;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Credenciais do </a:t>
            </a:r>
            <a:r>
              <a:rPr lang="pt-BR" sz="1400" dirty="0" err="1"/>
              <a:t>Kaggle</a:t>
            </a:r>
            <a:r>
              <a:rPr lang="pt-BR" sz="1400" dirty="0"/>
              <a:t> (tem um tutorial no próprio </a:t>
            </a:r>
            <a:r>
              <a:rPr lang="pt-BR" sz="1400" dirty="0" err="1"/>
              <a:t>github</a:t>
            </a:r>
            <a:r>
              <a:rPr lang="pt-BR" sz="1400" dirty="0"/>
              <a:t> que coloquei);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Clonar o repositório na sua máquina e executar os comandos do Docker.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9835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8883" y="1268760"/>
            <a:ext cx="10708177" cy="51845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Partindo do pressuposto que já está tudo </a:t>
            </a:r>
            <a:r>
              <a:rPr lang="pt-BR" sz="1400" dirty="0" err="1"/>
              <a:t>pré</a:t>
            </a:r>
            <a:r>
              <a:rPr lang="pt-BR" sz="1400" dirty="0"/>
              <a:t>-configurado com os itens anteriores, vamos iniciar o projeto.</a:t>
            </a:r>
          </a:p>
          <a:p>
            <a:r>
              <a:rPr lang="pt-BR" sz="1400" dirty="0"/>
              <a:t>Clone o repositório</a:t>
            </a:r>
          </a:p>
          <a:p>
            <a:pPr>
              <a:buFontTx/>
              <a:buChar char="-"/>
            </a:pPr>
            <a:r>
              <a:rPr lang="pt-BR" sz="1400" dirty="0" err="1"/>
              <a:t>git</a:t>
            </a:r>
            <a:r>
              <a:rPr lang="pt-BR" sz="1400" dirty="0"/>
              <a:t> clone </a:t>
            </a:r>
            <a:r>
              <a:rPr lang="pt-BR" sz="1400" dirty="0">
                <a:hlinkClick r:id="rId2"/>
              </a:rPr>
              <a:t>https://github.com/gabrielmoura1998/dasa_case.git</a:t>
            </a:r>
            <a:endParaRPr lang="pt-BR" sz="1400" dirty="0"/>
          </a:p>
          <a:p>
            <a:pPr>
              <a:buFontTx/>
              <a:buChar char="-"/>
            </a:pPr>
            <a:r>
              <a:rPr lang="pt-BR" sz="1400" dirty="0" err="1"/>
              <a:t>cd</a:t>
            </a:r>
            <a:r>
              <a:rPr lang="pt-BR" sz="1400" dirty="0"/>
              <a:t> </a:t>
            </a:r>
            <a:r>
              <a:rPr lang="pt-BR" sz="1400" dirty="0" err="1"/>
              <a:t>dasaProject</a:t>
            </a:r>
            <a:endParaRPr lang="pt-BR" sz="1400" dirty="0"/>
          </a:p>
          <a:p>
            <a:pPr>
              <a:buFontTx/>
              <a:buChar char="-"/>
            </a:pPr>
            <a:r>
              <a:rPr lang="pt-BR" sz="1400" dirty="0" err="1"/>
              <a:t>mkdir</a:t>
            </a:r>
            <a:r>
              <a:rPr lang="pt-BR" sz="1400" dirty="0"/>
              <a:t> –p </a:t>
            </a:r>
            <a:r>
              <a:rPr lang="pt-BR" sz="1400" dirty="0" err="1"/>
              <a:t>dataset</a:t>
            </a:r>
            <a:r>
              <a:rPr lang="pt-BR" sz="1400" dirty="0"/>
              <a:t>/</a:t>
            </a:r>
            <a:r>
              <a:rPr lang="pt-BR" sz="1400" dirty="0" err="1"/>
              <a:t>rh</a:t>
            </a:r>
            <a:endParaRPr lang="pt-BR" sz="1400" dirty="0"/>
          </a:p>
          <a:p>
            <a:pPr>
              <a:buFontTx/>
              <a:buChar char="-"/>
            </a:pPr>
            <a:endParaRPr lang="pt-BR" sz="1400" dirty="0"/>
          </a:p>
          <a:p>
            <a:r>
              <a:rPr lang="pt-BR" sz="1400" dirty="0" err="1"/>
              <a:t>Starta</a:t>
            </a:r>
            <a:r>
              <a:rPr lang="pt-BR" sz="1400" dirty="0"/>
              <a:t> o Docker contêiner</a:t>
            </a:r>
          </a:p>
          <a:p>
            <a:pPr>
              <a:buFontTx/>
              <a:buChar char="-"/>
            </a:pPr>
            <a:r>
              <a:rPr lang="pt-BR" sz="1400" dirty="0" err="1"/>
              <a:t>docker-compose</a:t>
            </a:r>
            <a:r>
              <a:rPr lang="pt-BR" sz="1400" dirty="0"/>
              <a:t> </a:t>
            </a:r>
            <a:r>
              <a:rPr lang="pt-BR" sz="1400" dirty="0" err="1"/>
              <a:t>up</a:t>
            </a:r>
            <a:r>
              <a:rPr lang="pt-BR" sz="1400" dirty="0"/>
              <a:t> –d –build  </a:t>
            </a:r>
          </a:p>
          <a:p>
            <a:pPr marL="0" indent="0">
              <a:buNone/>
            </a:pPr>
            <a:r>
              <a:rPr lang="pt-BR" sz="1400" dirty="0"/>
              <a:t>Ou, caso queira acompanhar os logs sem usar –d (rodar em background)</a:t>
            </a:r>
          </a:p>
          <a:p>
            <a:pPr>
              <a:buFontTx/>
              <a:buChar char="-"/>
            </a:pPr>
            <a:r>
              <a:rPr lang="pt-BR" sz="1400" dirty="0" err="1"/>
              <a:t>docker-compose</a:t>
            </a:r>
            <a:r>
              <a:rPr lang="pt-BR" sz="1400" dirty="0"/>
              <a:t> </a:t>
            </a:r>
            <a:r>
              <a:rPr lang="pt-BR" sz="1400" dirty="0" err="1"/>
              <a:t>up</a:t>
            </a:r>
            <a:r>
              <a:rPr lang="pt-BR" sz="1400" dirty="0"/>
              <a:t> –build </a:t>
            </a:r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3801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8883" y="1268760"/>
            <a:ext cx="10708177" cy="51845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Após </a:t>
            </a:r>
            <a:r>
              <a:rPr lang="pt-BR" sz="1400" dirty="0" err="1"/>
              <a:t>buildar</a:t>
            </a:r>
            <a:r>
              <a:rPr lang="pt-BR" sz="1400" dirty="0"/>
              <a:t> o Docker e executar os contêiners criados, agora temos: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pt-BR" sz="1400" dirty="0" err="1"/>
              <a:t>Postgres</a:t>
            </a:r>
            <a:r>
              <a:rPr lang="pt-BR" sz="1400" dirty="0"/>
              <a:t> rodando no contêiner;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pt-BR" sz="1400" dirty="0" err="1"/>
              <a:t>Scrips</a:t>
            </a:r>
            <a:r>
              <a:rPr lang="pt-BR" sz="1400" dirty="0"/>
              <a:t> Python já executados no primeiro comando, ou seja, criamos automaticamente tudo.</a:t>
            </a:r>
          </a:p>
          <a:p>
            <a:pPr marL="342900" indent="-342900">
              <a:buFont typeface="Arial" pitchFamily="34" charset="0"/>
              <a:buAutoNum type="arabicParenR"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Por fim, você pode baixar o </a:t>
            </a:r>
            <a:r>
              <a:rPr lang="pt-BR" sz="1400" dirty="0" err="1"/>
              <a:t>DBeaver</a:t>
            </a:r>
            <a:r>
              <a:rPr lang="pt-BR" sz="1400" dirty="0"/>
              <a:t> (recomendado) para visualizar as informações do </a:t>
            </a:r>
            <a:r>
              <a:rPr lang="pt-BR" sz="1400" dirty="0" err="1"/>
              <a:t>Postgres</a:t>
            </a:r>
            <a:r>
              <a:rPr lang="pt-BR" sz="1400" dirty="0"/>
              <a:t>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No arquivo do Docker-</a:t>
            </a:r>
            <a:r>
              <a:rPr lang="pt-BR" sz="1400" dirty="0" err="1"/>
              <a:t>Compose.yml</a:t>
            </a:r>
            <a:r>
              <a:rPr lang="pt-BR" sz="1400" dirty="0"/>
              <a:t> dentro do </a:t>
            </a:r>
            <a:r>
              <a:rPr lang="pt-BR" sz="1400" dirty="0" err="1"/>
              <a:t>Github</a:t>
            </a:r>
            <a:r>
              <a:rPr lang="pt-BR" sz="1400" dirty="0"/>
              <a:t>, já existem as credenciais necessárias para você conseguir o acesso ao banco de dados</a:t>
            </a:r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1993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8883" y="1268760"/>
            <a:ext cx="10708177" cy="43204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As credenciais para acesso pelo </a:t>
            </a:r>
            <a:r>
              <a:rPr lang="pt-BR" sz="1400" dirty="0" err="1"/>
              <a:t>DBeaver</a:t>
            </a:r>
            <a:r>
              <a:rPr lang="pt-BR" sz="1400" dirty="0"/>
              <a:t> estão descritas abaixo:</a:t>
            </a:r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648076-CAD1-5D7D-DB3B-A6AC977B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772816"/>
            <a:ext cx="6048346" cy="4345690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CE3FEB-9882-804A-20D5-54AFC93686B2}"/>
              </a:ext>
            </a:extLst>
          </p:cNvPr>
          <p:cNvSpPr txBox="1">
            <a:spLocks/>
          </p:cNvSpPr>
          <p:nvPr/>
        </p:nvSpPr>
        <p:spPr>
          <a:xfrm>
            <a:off x="7678588" y="1844824"/>
            <a:ext cx="4371473" cy="427368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b="1" dirty="0"/>
              <a:t>Credenciais</a:t>
            </a:r>
          </a:p>
          <a:p>
            <a:pPr marL="0" indent="0">
              <a:buFont typeface="Arial" pitchFamily="34" charset="0"/>
              <a:buNone/>
            </a:pPr>
            <a:endParaRPr lang="pt-BR" sz="1400" dirty="0"/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Host: </a:t>
            </a:r>
            <a:r>
              <a:rPr lang="pt-BR" sz="1400" dirty="0" err="1"/>
              <a:t>localhost</a:t>
            </a:r>
            <a:endParaRPr lang="pt-BR" sz="1400" dirty="0"/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Banco de dados: </a:t>
            </a:r>
            <a:r>
              <a:rPr lang="pt-BR" sz="1400" dirty="0" err="1"/>
              <a:t>dasa_db</a:t>
            </a:r>
            <a:endParaRPr lang="pt-BR" sz="1400" dirty="0"/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Porta: 5432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Nome de usuário: </a:t>
            </a:r>
            <a:r>
              <a:rPr lang="pt-BR" sz="1400" dirty="0" err="1"/>
              <a:t>dasa_user</a:t>
            </a:r>
            <a:endParaRPr lang="pt-BR" sz="1400" dirty="0"/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Senha: </a:t>
            </a:r>
            <a:r>
              <a:rPr lang="pt-BR" sz="1400" dirty="0" err="1"/>
              <a:t>dasa_pwd</a:t>
            </a: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Obs</a:t>
            </a:r>
            <a:r>
              <a:rPr lang="pt-BR" sz="1400" dirty="0"/>
              <a:t>: lembre-se que só funciona enquanto o Docker estiver executando.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9905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BE84DB0-401A-B6BD-2252-C4DE47F9FDA7}"/>
              </a:ext>
            </a:extLst>
          </p:cNvPr>
          <p:cNvSpPr txBox="1">
            <a:spLocks/>
          </p:cNvSpPr>
          <p:nvPr/>
        </p:nvSpPr>
        <p:spPr>
          <a:xfrm>
            <a:off x="1218883" y="1268760"/>
            <a:ext cx="10708177" cy="43204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/>
              <a:t>As credenciais para acesso pelo </a:t>
            </a:r>
            <a:r>
              <a:rPr lang="pt-BR" sz="1400" dirty="0" err="1"/>
              <a:t>DBeaver</a:t>
            </a:r>
            <a:r>
              <a:rPr lang="pt-BR" sz="1400" dirty="0"/>
              <a:t> estão descritas abaixo:</a:t>
            </a:r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648076-CAD1-5D7D-DB3B-A6AC977B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772816"/>
            <a:ext cx="6048346" cy="4345690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CE3FEB-9882-804A-20D5-54AFC93686B2}"/>
              </a:ext>
            </a:extLst>
          </p:cNvPr>
          <p:cNvSpPr txBox="1">
            <a:spLocks/>
          </p:cNvSpPr>
          <p:nvPr/>
        </p:nvSpPr>
        <p:spPr>
          <a:xfrm>
            <a:off x="7678588" y="1844824"/>
            <a:ext cx="4371473" cy="427368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b="1" dirty="0"/>
              <a:t>Credenciais</a:t>
            </a:r>
          </a:p>
          <a:p>
            <a:pPr marL="0" indent="0">
              <a:buFont typeface="Arial" pitchFamily="34" charset="0"/>
              <a:buNone/>
            </a:pPr>
            <a:endParaRPr lang="pt-BR" sz="1400" dirty="0"/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Host: </a:t>
            </a:r>
            <a:r>
              <a:rPr lang="pt-BR" sz="1400" dirty="0" err="1"/>
              <a:t>localhost</a:t>
            </a:r>
            <a:endParaRPr lang="pt-BR" sz="1400" dirty="0"/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Banco de dados: </a:t>
            </a:r>
            <a:r>
              <a:rPr lang="pt-BR" sz="1400" dirty="0" err="1"/>
              <a:t>dasa_db</a:t>
            </a:r>
            <a:endParaRPr lang="pt-BR" sz="1400" dirty="0"/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Porta: 5432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Nome de usuário: </a:t>
            </a:r>
            <a:r>
              <a:rPr lang="pt-BR" sz="1400" dirty="0" err="1"/>
              <a:t>dasa_user</a:t>
            </a:r>
            <a:endParaRPr lang="pt-BR" sz="1400" dirty="0"/>
          </a:p>
          <a:p>
            <a:pPr marL="0" indent="0">
              <a:buFont typeface="Arial" pitchFamily="34" charset="0"/>
              <a:buNone/>
            </a:pPr>
            <a:r>
              <a:rPr lang="pt-BR" sz="1400" dirty="0"/>
              <a:t>Senha: </a:t>
            </a:r>
            <a:r>
              <a:rPr lang="pt-BR" sz="1400" dirty="0" err="1"/>
              <a:t>dasa_pwd</a:t>
            </a: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Obs</a:t>
            </a:r>
            <a:r>
              <a:rPr lang="pt-BR" sz="1400" dirty="0"/>
              <a:t>: lembre-se que só funciona enquanto o Docker estiver executando.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5998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85</TotalTime>
  <Words>1522</Words>
  <Application>Microsoft Office PowerPoint</Application>
  <PresentationFormat>Personalizar</PresentationFormat>
  <Paragraphs>172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6" baseType="lpstr">
      <vt:lpstr>Arial</vt:lpstr>
      <vt:lpstr>Calibri</vt:lpstr>
      <vt:lpstr>Tecnologia 16x9</vt:lpstr>
      <vt:lpstr>DASA Case Técnico</vt:lpstr>
      <vt:lpstr>SUMÁRIO</vt:lpstr>
      <vt:lpstr>DASA Projeto no Github</vt:lpstr>
      <vt:lpstr>Projeto no Github</vt:lpstr>
      <vt:lpstr>Projeto no Github</vt:lpstr>
      <vt:lpstr>Projeto no Github</vt:lpstr>
      <vt:lpstr>Projeto no Github</vt:lpstr>
      <vt:lpstr>Projeto no Github</vt:lpstr>
      <vt:lpstr>Projeto no Github</vt:lpstr>
      <vt:lpstr>DASA Dashboard no Power BI</vt:lpstr>
      <vt:lpstr>Dashboard no Power BI</vt:lpstr>
      <vt:lpstr>Dashboard no Power BI</vt:lpstr>
      <vt:lpstr>Dashboard no Power BI</vt:lpstr>
      <vt:lpstr>Dashboard no Power BI</vt:lpstr>
      <vt:lpstr>Dashboard no Power BI</vt:lpstr>
      <vt:lpstr>Dashboard no Power BI</vt:lpstr>
      <vt:lpstr>Dashboard no Power BI</vt:lpstr>
      <vt:lpstr>Dashboard no Power BI</vt:lpstr>
      <vt:lpstr>Dashboard no Power BI</vt:lpstr>
      <vt:lpstr>Dashboard no Power BI</vt:lpstr>
      <vt:lpstr>Dashboard no Power BI</vt:lpstr>
      <vt:lpstr>DASA Análise da Base</vt:lpstr>
      <vt:lpstr>Análise da Base</vt:lpstr>
      <vt:lpstr>Análise da Base</vt:lpstr>
      <vt:lpstr>Análise da Base</vt:lpstr>
      <vt:lpstr>Análise da Base</vt:lpstr>
      <vt:lpstr>Análise da Base</vt:lpstr>
      <vt:lpstr>Análise da Base</vt:lpstr>
      <vt:lpstr>Análise da Base</vt:lpstr>
      <vt:lpstr>Análise da Base</vt:lpstr>
      <vt:lpstr>Análise da Base</vt:lpstr>
      <vt:lpstr>Agradecimentos</vt:lpstr>
      <vt:lpstr>Muito obrigado!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Moura</dc:creator>
  <cp:lastModifiedBy>Gabriel Moura</cp:lastModifiedBy>
  <cp:revision>5</cp:revision>
  <dcterms:created xsi:type="dcterms:W3CDTF">2025-05-14T02:19:15Z</dcterms:created>
  <dcterms:modified xsi:type="dcterms:W3CDTF">2025-05-14T03:44:43Z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