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4" r:id="rId12"/>
    <p:sldId id="276" r:id="rId13"/>
    <p:sldId id="275" r:id="rId14"/>
    <p:sldId id="277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5" autoAdjust="0"/>
    <p:restoredTop sz="94660"/>
  </p:normalViewPr>
  <p:slideViewPr>
    <p:cSldViewPr>
      <p:cViewPr varScale="1">
        <p:scale>
          <a:sx n="107" d="100"/>
          <a:sy n="107" d="100"/>
        </p:scale>
        <p:origin x="-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15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1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6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44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76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33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4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8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8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00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31DBB-2C78-4CF4-9286-F4337744012B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25EF-5826-449B-9D45-A7FD0ECDB2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89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651503"/>
              <a:ext cx="9144000" cy="1492250"/>
            </a:xfrm>
            <a:custGeom>
              <a:avLst/>
              <a:gdLst/>
              <a:ahLst/>
              <a:cxnLst/>
              <a:rect l="l" t="t" r="r" b="b"/>
              <a:pathLst>
                <a:path w="9144000" h="1492250">
                  <a:moveTo>
                    <a:pt x="9144000" y="0"/>
                  </a:moveTo>
                  <a:lnTo>
                    <a:pt x="0" y="0"/>
                  </a:lnTo>
                  <a:lnTo>
                    <a:pt x="0" y="1491996"/>
                  </a:lnTo>
                  <a:lnTo>
                    <a:pt x="9144000" y="14919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ítulo 1"/>
          <p:cNvSpPr txBox="1">
            <a:spLocks/>
          </p:cNvSpPr>
          <p:nvPr/>
        </p:nvSpPr>
        <p:spPr>
          <a:xfrm>
            <a:off x="1259632" y="342957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mtClean="0"/>
              <a:t>Pós-Graduação Lato Sensu em</a:t>
            </a:r>
            <a:br>
              <a:rPr lang="pt-BR" sz="3200" smtClean="0"/>
            </a:br>
            <a:r>
              <a:rPr lang="pt-BR" sz="3200" smtClean="0"/>
              <a:t>Ciência de Dados e Big Data</a:t>
            </a:r>
            <a:br>
              <a:rPr lang="pt-BR" sz="3200" smtClean="0"/>
            </a:br>
            <a:r>
              <a:rPr lang="pt-BR" sz="3200" smtClean="0"/>
              <a:t>Trabalho de Conclusão de Curso</a:t>
            </a:r>
            <a:endParaRPr lang="pt-BR" sz="32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95536" y="2476870"/>
            <a:ext cx="8352928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Acidentes de trânsito em Rodovias Federais e predição de fatalidade dos envolvidos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3375"/>
            <a:ext cx="1656184" cy="169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95536" y="5295067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Aluno: Gabriel Prata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5816799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Belo Horizonte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2022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Criação de Modelos de </a:t>
            </a:r>
            <a:r>
              <a:rPr lang="pt-BR" sz="3200" b="1" dirty="0" err="1" smtClean="0">
                <a:solidFill>
                  <a:schemeClr val="bg1"/>
                </a:solidFill>
              </a:rPr>
              <a:t>Machine</a:t>
            </a:r>
            <a:r>
              <a:rPr lang="pt-BR" sz="3200" b="1" dirty="0" smtClean="0">
                <a:solidFill>
                  <a:schemeClr val="bg1"/>
                </a:solidFill>
              </a:rPr>
              <a:t> Learning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Os modelos serão avaliados por: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Acurácia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Precisão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 smtClean="0"/>
              <a:t>Revocação</a:t>
            </a:r>
            <a:r>
              <a:rPr lang="pt-BR" dirty="0" smtClean="0"/>
              <a:t> (Recall)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F1-Score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Tempo de execução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Matriz de confusão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Validação cruzada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Primeiro, o modelo será executado com as configurações padrões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Depois, utilizaremos o </a:t>
            </a:r>
            <a:r>
              <a:rPr lang="pt-BR" dirty="0" err="1" smtClean="0"/>
              <a:t>GridSearchCV</a:t>
            </a:r>
            <a:r>
              <a:rPr lang="pt-BR" dirty="0" smtClean="0"/>
              <a:t>, para buscar os melhores parâmetros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 os melhores pa</a:t>
            </a:r>
            <a:r>
              <a:rPr lang="pt-BR" dirty="0" smtClean="0"/>
              <a:t>râmetros ajustados, avaliar qual é o melhor entre os 5 testados</a:t>
            </a:r>
            <a:endParaRPr lang="pt-BR" dirty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Criação de Modelos de </a:t>
            </a:r>
            <a:r>
              <a:rPr lang="pt-BR" sz="3200" b="1" dirty="0" err="1" smtClean="0">
                <a:solidFill>
                  <a:schemeClr val="bg1"/>
                </a:solidFill>
              </a:rPr>
              <a:t>Machine</a:t>
            </a:r>
            <a:r>
              <a:rPr lang="pt-BR" sz="3200" b="1" dirty="0" smtClean="0">
                <a:solidFill>
                  <a:schemeClr val="bg1"/>
                </a:solidFill>
              </a:rPr>
              <a:t> Learning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Tratamento de variáveis categóricas utilizando </a:t>
            </a:r>
            <a:r>
              <a:rPr lang="pt-BR" dirty="0" err="1" smtClean="0"/>
              <a:t>LabelEncoder</a:t>
            </a:r>
            <a:r>
              <a:rPr lang="pt-BR" dirty="0" smtClean="0"/>
              <a:t>(</a:t>
            </a:r>
            <a:r>
              <a:rPr lang="pt-BR" dirty="0" err="1" smtClean="0"/>
              <a:t>Sklearn</a:t>
            </a:r>
            <a:r>
              <a:rPr lang="pt-BR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Excluir valores NULL/</a:t>
            </a:r>
            <a:r>
              <a:rPr lang="pt-BR" dirty="0" err="1" smtClean="0"/>
              <a:t>NaN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Dividir </a:t>
            </a:r>
            <a:r>
              <a:rPr lang="pt-BR" dirty="0"/>
              <a:t>a base em duas: treino e </a:t>
            </a:r>
            <a:r>
              <a:rPr lang="pt-BR" dirty="0" smtClean="0"/>
              <a:t>teste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Utilizamos a proporção e 70/30. 70% treino e 30% para teste.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Dividir o </a:t>
            </a:r>
            <a:r>
              <a:rPr lang="pt-BR" dirty="0" err="1" smtClean="0"/>
              <a:t>DataFrame</a:t>
            </a:r>
            <a:r>
              <a:rPr lang="pt-BR" dirty="0" smtClean="0"/>
              <a:t> em Previsores (X) e Alvo (Y).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38884" y="130878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Base de Treino e Teste</a:t>
            </a:r>
            <a:endParaRPr lang="pt-BR" dirty="0"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52370" r="20287" b="19180"/>
          <a:stretch>
            <a:fillRect/>
          </a:stretch>
        </p:blipFill>
        <p:spPr bwMode="auto">
          <a:xfrm>
            <a:off x="666710" y="3566341"/>
            <a:ext cx="54149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9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237312"/>
            <a:chOff x="0" y="0"/>
            <a:chExt cx="9144000" cy="467798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379156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Interpretação dos resultados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38884" y="130878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pt-BR" dirty="0"/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5" t="20992" r="16005" b="6985"/>
          <a:stretch>
            <a:fillRect/>
          </a:stretch>
        </p:blipFill>
        <p:spPr bwMode="auto">
          <a:xfrm>
            <a:off x="539552" y="2206945"/>
            <a:ext cx="402806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 t="44702" r="18555" b="36922"/>
          <a:stretch>
            <a:fillRect/>
          </a:stretch>
        </p:blipFill>
        <p:spPr bwMode="auto">
          <a:xfrm>
            <a:off x="4643621" y="2234103"/>
            <a:ext cx="3960827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6" t="34984" r="2409" b="22433"/>
          <a:stretch>
            <a:fillRect/>
          </a:stretch>
        </p:blipFill>
        <p:spPr bwMode="auto">
          <a:xfrm>
            <a:off x="4627320" y="3726498"/>
            <a:ext cx="3989100" cy="229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/>
        </p:nvCxnSpPr>
        <p:spPr>
          <a:xfrm>
            <a:off x="4589996" y="1788838"/>
            <a:ext cx="16301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Interpretação dos resultados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mês de abril de 2020 apresenta uma </a:t>
            </a:r>
            <a:r>
              <a:rPr lang="pt-BR" dirty="0" smtClean="0"/>
              <a:t>queda brusca de </a:t>
            </a:r>
            <a:r>
              <a:rPr lang="pt-BR" dirty="0"/>
              <a:t>19% </a:t>
            </a:r>
            <a:r>
              <a:rPr lang="pt-BR" dirty="0" smtClean="0"/>
              <a:t>nos acidentes.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dias da semana com o maior número de </a:t>
            </a:r>
            <a:r>
              <a:rPr lang="pt-BR" dirty="0" smtClean="0"/>
              <a:t>acidentes são </a:t>
            </a:r>
            <a:r>
              <a:rPr lang="pt-BR" dirty="0"/>
              <a:t>sexta, sábado, domingo, </a:t>
            </a:r>
            <a:r>
              <a:rPr lang="pt-BR" dirty="0" smtClean="0"/>
              <a:t>ocorrendo </a:t>
            </a:r>
            <a:r>
              <a:rPr lang="pt-BR" dirty="0"/>
              <a:t>entre os </a:t>
            </a:r>
            <a:r>
              <a:rPr lang="pt-BR" dirty="0" smtClean="0"/>
              <a:t>horários </a:t>
            </a:r>
            <a:r>
              <a:rPr lang="pt-BR" dirty="0"/>
              <a:t>das 17, 18 e 19, com pico ás </a:t>
            </a:r>
            <a:r>
              <a:rPr lang="pt-BR" dirty="0" smtClean="0"/>
              <a:t>18h.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Minas Gerais é o estado de maior número de acidentes </a:t>
            </a:r>
            <a:r>
              <a:rPr lang="pt-BR" dirty="0" smtClean="0"/>
              <a:t>com </a:t>
            </a:r>
            <a:r>
              <a:rPr lang="pt-BR" dirty="0"/>
              <a:t>uma média de 8.467 por ano. Seguido de Santa </a:t>
            </a:r>
            <a:r>
              <a:rPr lang="pt-BR" dirty="0" smtClean="0"/>
              <a:t>Catarina, </a:t>
            </a:r>
            <a:r>
              <a:rPr lang="pt-BR" dirty="0"/>
              <a:t>com uma média de 7.843 e </a:t>
            </a:r>
            <a:r>
              <a:rPr lang="pt-BR" dirty="0" smtClean="0"/>
              <a:t>Paraná, </a:t>
            </a:r>
            <a:r>
              <a:rPr lang="pt-BR" dirty="0"/>
              <a:t>com </a:t>
            </a:r>
            <a:r>
              <a:rPr lang="pt-BR" dirty="0" smtClean="0"/>
              <a:t>média </a:t>
            </a:r>
            <a:r>
              <a:rPr lang="pt-BR" dirty="0"/>
              <a:t>de 7.409.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maior razão para os acidentes </a:t>
            </a:r>
            <a:r>
              <a:rPr lang="pt-BR" dirty="0" smtClean="0"/>
              <a:t>e a falta </a:t>
            </a:r>
            <a:r>
              <a:rPr lang="pt-BR" dirty="0"/>
              <a:t>de atenção à condução, com 24% do total, seguido por velocidade </a:t>
            </a:r>
            <a:r>
              <a:rPr lang="pt-BR" dirty="0" smtClean="0"/>
              <a:t>incompatível </a:t>
            </a:r>
            <a:r>
              <a:rPr lang="pt-BR" dirty="0"/>
              <a:t>com 9,5</a:t>
            </a:r>
            <a:r>
              <a:rPr lang="pt-BR" dirty="0" smtClean="0"/>
              <a:t>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Media de </a:t>
            </a:r>
            <a:r>
              <a:rPr lang="pt-BR" dirty="0"/>
              <a:t>14 pessoas mortas por </a:t>
            </a:r>
            <a:r>
              <a:rPr lang="pt-BR" dirty="0" smtClean="0"/>
              <a:t>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BR-116 é </a:t>
            </a:r>
            <a:r>
              <a:rPr lang="pt-BR" dirty="0" smtClean="0"/>
              <a:t>a </a:t>
            </a:r>
            <a:r>
              <a:rPr lang="pt-BR" dirty="0"/>
              <a:t>mais letal do país</a:t>
            </a:r>
            <a:r>
              <a:rPr lang="pt-BR" dirty="0" smtClean="0"/>
              <a:t>, uma média de 683 mortes ao ano, de </a:t>
            </a:r>
            <a:r>
              <a:rPr lang="pt-BR" dirty="0"/>
              <a:t>57 mortes ao mês e de 2,4 ao 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38884" y="130878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Analise e exploração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2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270000"/>
          </a:xfrm>
          <a:custGeom>
            <a:avLst/>
            <a:gdLst/>
            <a:ahLst/>
            <a:cxnLst/>
            <a:rect l="l" t="t" r="r" b="b"/>
            <a:pathLst>
              <a:path w="9144000" h="952500">
                <a:moveTo>
                  <a:pt x="9144000" y="0"/>
                </a:moveTo>
                <a:lnTo>
                  <a:pt x="0" y="0"/>
                </a:lnTo>
                <a:lnTo>
                  <a:pt x="0" y="952500"/>
                </a:lnTo>
                <a:lnTo>
                  <a:pt x="9144000" y="952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Apresentação dos resultados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  <p:pic>
        <p:nvPicPr>
          <p:cNvPr id="7170" name="Imagem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5" t="17773" r="10620" b="3737"/>
          <a:stretch>
            <a:fillRect/>
          </a:stretch>
        </p:blipFill>
        <p:spPr bwMode="auto">
          <a:xfrm>
            <a:off x="323528" y="1340768"/>
            <a:ext cx="6192688" cy="510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5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Introdução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52" y="1720840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 malha rodoviária é a principal forma de locomoção do país no que tange o deslocamento de produtos, matérias primas, alimentos e combustível.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O Brasil é o terceiro país com mais mortes no trânsito, ficando atrás apenas da Índia e da China.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Problema proposto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184482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Cerca de 82% dos acidentes de trânsito são com vítimas.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Tendo em vista esse grande percentual, nesse estudo, queremos entender os fatores que contribuem para os acidentes acontecerem. </a:t>
            </a:r>
            <a:endParaRPr lang="pt-BR" dirty="0" smtClean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86590"/>
              </p:ext>
            </p:extLst>
          </p:nvPr>
        </p:nvGraphicFramePr>
        <p:xfrm>
          <a:off x="539552" y="3717032"/>
          <a:ext cx="8064896" cy="2016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19"/>
                <a:gridCol w="6984777"/>
              </a:tblGrid>
              <a:tr h="33603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5W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Resposta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603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Por que?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0170" indent="450215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Alto índice de acidentes com vítimas nas rodovias federais.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Quem? 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450215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Dados </a:t>
                      </a:r>
                      <a:r>
                        <a:rPr lang="pt-BR" sz="1200" dirty="0" smtClean="0">
                          <a:effectLst/>
                        </a:rPr>
                        <a:t>abertos </a:t>
                      </a:r>
                      <a:r>
                        <a:rPr lang="pt-BR" sz="1200" dirty="0">
                          <a:effectLst/>
                        </a:rPr>
                        <a:t>do Governo Brasileiro, disponibilizado pela Polícia Rodoviária Federal.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603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O que?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450215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Analisar o comportamento dos acidentes e o estado das vítimas.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603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Onde?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450215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Em todas as Rodovias Federais brasileiras.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603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Quando?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450215"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Está sendo analisado três anos, 2019, 2020 e 2021.</a:t>
                      </a:r>
                      <a:endParaRPr lang="pt-BR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1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Objetivos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Classificar e prever, fazendo uso de algoritmos de aprendizado de máquina supervisionado, a potencialidade de acidentes com vítimas ou sem vítimas em trechos das rodovias federais brasileiras.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Coleta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Informações de acidentes agrupados por ocorrência, para o período de 2019 a 2021, disponibilizado pela PRF.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E</a:t>
            </a:r>
            <a:r>
              <a:rPr lang="x-none" sz="2400" smtClean="0"/>
              <a:t>xtensão da malha rodoviária federal</a:t>
            </a:r>
            <a:r>
              <a:rPr lang="pt-BR" sz="2400" dirty="0" smtClean="0"/>
              <a:t>, disponibilizado pelo </a:t>
            </a:r>
            <a:r>
              <a:rPr lang="x-none" sz="2400" smtClean="0"/>
              <a:t>Departamento Nacional de Infraestrutura de Transportes (DNIT)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x-none" sz="2400" smtClean="0"/>
              <a:t>Regiões e unidades federativas do Brasil</a:t>
            </a:r>
            <a:r>
              <a:rPr lang="pt-BR" sz="2400" dirty="0" smtClean="0"/>
              <a:t>, disponibilizado pelo IBGE através da sua API.</a:t>
            </a:r>
            <a:endParaRPr lang="pt-BR" sz="2400" dirty="0" smtClean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237312"/>
            <a:chOff x="0" y="0"/>
            <a:chExt cx="9144000" cy="4569972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271144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Processamento/Tratamento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Utilizaremos o Google </a:t>
            </a:r>
            <a:r>
              <a:rPr lang="pt-BR" sz="2000" dirty="0" err="1" smtClean="0"/>
              <a:t>Colab</a:t>
            </a:r>
            <a:r>
              <a:rPr lang="pt-BR" sz="2000" dirty="0" smtClean="0"/>
              <a:t>, com a versão 3.7.14 do </a:t>
            </a:r>
            <a:r>
              <a:rPr lang="pt-BR" sz="2000" dirty="0" err="1" smtClean="0"/>
              <a:t>Phyton</a:t>
            </a:r>
            <a:r>
              <a:rPr lang="pt-BR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Os dados foram importados, descompactados e unificados em um Pandas </a:t>
            </a:r>
            <a:r>
              <a:rPr lang="pt-BR" sz="2000" dirty="0" err="1" smtClean="0"/>
              <a:t>DataFrame</a:t>
            </a:r>
            <a:r>
              <a:rPr lang="pt-BR" sz="2000" dirty="0" smtClean="0"/>
              <a:t>(DF).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smtClean="0"/>
              <a:t>Principais funções utilizadas para tratamento de dados:</a:t>
            </a:r>
            <a:endParaRPr lang="pt-BR" sz="2000" dirty="0" smtClean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92854"/>
              </p:ext>
            </p:extLst>
          </p:nvPr>
        </p:nvGraphicFramePr>
        <p:xfrm>
          <a:off x="395536" y="3240271"/>
          <a:ext cx="8280920" cy="268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045"/>
                <a:gridCol w="6108875"/>
              </a:tblGrid>
              <a:tr h="30218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Função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Descrição</a:t>
                      </a:r>
                      <a:endParaRPr lang="pt-BR" sz="1600" dirty="0"/>
                    </a:p>
                  </a:txBody>
                  <a:tcPr/>
                </a:tc>
              </a:tr>
              <a:tr h="428088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Info(</a:t>
                      </a:r>
                      <a:r>
                        <a:rPr lang="pt-BR" sz="1200" dirty="0" err="1" smtClean="0"/>
                        <a:t>memory_usage</a:t>
                      </a:r>
                      <a:r>
                        <a:rPr lang="pt-BR" sz="1200" dirty="0" smtClean="0"/>
                        <a:t>=“</a:t>
                      </a:r>
                      <a:r>
                        <a:rPr lang="pt-BR" sz="1200" dirty="0" err="1" smtClean="0"/>
                        <a:t>deep</a:t>
                      </a:r>
                      <a:r>
                        <a:rPr lang="pt-BR" sz="1200" dirty="0" smtClean="0"/>
                        <a:t>”)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Breve resumo do DF, listando o nome dos campos,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tipo de dados e o uso de memória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Shape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Quantidade de linhas e colunas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isnull</a:t>
                      </a:r>
                      <a:r>
                        <a:rPr lang="pt-BR" sz="1200" dirty="0" smtClean="0"/>
                        <a:t>().sum() e </a:t>
                      </a:r>
                      <a:r>
                        <a:rPr lang="pt-BR" sz="1200" dirty="0" err="1" smtClean="0"/>
                        <a:t>dropana</a:t>
                      </a:r>
                      <a:r>
                        <a:rPr lang="pt-BR" sz="1200" dirty="0" smtClean="0"/>
                        <a:t>()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Quantidade de dados</a:t>
                      </a:r>
                      <a:r>
                        <a:rPr lang="pt-BR" sz="1200" baseline="0" dirty="0" smtClean="0"/>
                        <a:t> nulos/</a:t>
                      </a:r>
                      <a:r>
                        <a:rPr lang="pt-BR" sz="1200" baseline="0" dirty="0" err="1" smtClean="0"/>
                        <a:t>NaN</a:t>
                      </a:r>
                      <a:r>
                        <a:rPr lang="pt-BR" sz="1200" baseline="0" dirty="0" smtClean="0"/>
                        <a:t> – Apaga os registros nulos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nunique</a:t>
                      </a:r>
                      <a:r>
                        <a:rPr lang="pt-BR" sz="1200" dirty="0" smtClean="0"/>
                        <a:t>()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Quantidade de valores únicos de um campo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duplicated</a:t>
                      </a:r>
                      <a:r>
                        <a:rPr lang="pt-BR" sz="1200" dirty="0" smtClean="0"/>
                        <a:t>()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Verificar duplicidade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drop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Excluir colunas que não iremos utilizar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rename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Renomear nome das colunas</a:t>
                      </a:r>
                      <a:endParaRPr lang="pt-BR" sz="1200" dirty="0"/>
                    </a:p>
                  </a:txBody>
                  <a:tcPr/>
                </a:tc>
              </a:tr>
              <a:tr h="251817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head</a:t>
                      </a:r>
                      <a:r>
                        <a:rPr lang="pt-BR" sz="1200" dirty="0" smtClean="0"/>
                        <a:t>(10)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Exibe os 10 primeiros registros do DF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Analise e exploração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Scripts em Python e as bibliotecas de visualização de dados </a:t>
            </a:r>
            <a:r>
              <a:rPr lang="pt-BR" dirty="0" err="1" smtClean="0"/>
              <a:t>Seaborn</a:t>
            </a:r>
            <a:r>
              <a:rPr lang="pt-BR" dirty="0" smtClean="0"/>
              <a:t>, </a:t>
            </a:r>
            <a:r>
              <a:rPr lang="pt-BR" dirty="0" err="1" smtClean="0"/>
              <a:t>Plotly</a:t>
            </a:r>
            <a:r>
              <a:rPr lang="pt-BR" dirty="0" smtClean="0"/>
              <a:t> Express, </a:t>
            </a:r>
            <a:r>
              <a:rPr lang="pt-BR" dirty="0" err="1" smtClean="0"/>
              <a:t>Folium</a:t>
            </a:r>
            <a:r>
              <a:rPr lang="pt-BR" dirty="0" smtClean="0"/>
              <a:t> e </a:t>
            </a:r>
            <a:r>
              <a:rPr lang="pt-BR" dirty="0" err="1" smtClean="0"/>
              <a:t>Matplotlib</a:t>
            </a:r>
            <a:r>
              <a:rPr lang="pt-BR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Responder algumas perguntas, como por exemplo: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Qual ano teve mais acidentes? Evolução dos acidentes por ano e mês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Em qual dia da semana, fase do dia, hora e condição climática ocorrem mais acidentes?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Qual UF com mais acidentes e qual é a mais letal?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Qual BR teve mais acidentes e letalidade?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Quantidade de acidentes com vítimas e sem vítimas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Analise do estado das vítimas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Qual é a hora mais letal durante a semana?</a:t>
            </a:r>
          </a:p>
          <a:p>
            <a:endParaRPr lang="pt-BR" dirty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270000"/>
          </a:xfrm>
          <a:custGeom>
            <a:avLst/>
            <a:gdLst/>
            <a:ahLst/>
            <a:cxnLst/>
            <a:rect l="l" t="t" r="r" b="b"/>
            <a:pathLst>
              <a:path w="9144000" h="952500">
                <a:moveTo>
                  <a:pt x="9144000" y="0"/>
                </a:moveTo>
                <a:lnTo>
                  <a:pt x="0" y="0"/>
                </a:lnTo>
                <a:lnTo>
                  <a:pt x="0" y="952500"/>
                </a:lnTo>
                <a:lnTo>
                  <a:pt x="9144000" y="952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Analise e exploração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Alguns exemplos de gráficos utilizados:</a:t>
            </a:r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  <p:pic>
        <p:nvPicPr>
          <p:cNvPr id="8" name="Imagem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1" t="24905" r="13403" b="5103"/>
          <a:stretch>
            <a:fillRect/>
          </a:stretch>
        </p:blipFill>
        <p:spPr bwMode="auto">
          <a:xfrm>
            <a:off x="78681" y="1742984"/>
            <a:ext cx="2808311" cy="222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9" t="25826" r="53025" b="30709"/>
          <a:stretch/>
        </p:blipFill>
        <p:spPr bwMode="auto">
          <a:xfrm>
            <a:off x="2814153" y="1844824"/>
            <a:ext cx="2376264" cy="21211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m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t="20396" r="14108" b="3600"/>
          <a:stretch>
            <a:fillRect/>
          </a:stretch>
        </p:blipFill>
        <p:spPr bwMode="auto">
          <a:xfrm>
            <a:off x="78681" y="3966156"/>
            <a:ext cx="3168352" cy="248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21355" r="3514" b="4378"/>
          <a:stretch>
            <a:fillRect/>
          </a:stretch>
        </p:blipFill>
        <p:spPr bwMode="auto">
          <a:xfrm>
            <a:off x="3347864" y="4077072"/>
            <a:ext cx="3284377" cy="2061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Imagem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49380" r="1057" b="7893"/>
          <a:stretch>
            <a:fillRect/>
          </a:stretch>
        </p:blipFill>
        <p:spPr bwMode="auto">
          <a:xfrm>
            <a:off x="5292080" y="1841592"/>
            <a:ext cx="3749715" cy="212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9" t="36127" r="12293" b="18551"/>
          <a:stretch/>
        </p:blipFill>
        <p:spPr bwMode="auto">
          <a:xfrm>
            <a:off x="6732240" y="4070094"/>
            <a:ext cx="2131436" cy="227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34293"/>
            <a:chOff x="0" y="0"/>
            <a:chExt cx="9144000" cy="5125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952500"/>
            </a:xfrm>
            <a:custGeom>
              <a:avLst/>
              <a:gdLst/>
              <a:ahLst/>
              <a:cxnLst/>
              <a:rect l="l" t="t" r="r" b="b"/>
              <a:pathLst>
                <a:path w="9144000" h="952500">
                  <a:moveTo>
                    <a:pt x="91440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9144000" y="952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231" y="1298828"/>
              <a:ext cx="8460105" cy="3145155"/>
            </a:xfrm>
            <a:custGeom>
              <a:avLst/>
              <a:gdLst/>
              <a:ahLst/>
              <a:cxnLst/>
              <a:rect l="l" t="t" r="r" b="b"/>
              <a:pathLst>
                <a:path w="8460105" h="3145154">
                  <a:moveTo>
                    <a:pt x="0" y="295783"/>
                  </a:moveTo>
                  <a:lnTo>
                    <a:pt x="3870" y="247813"/>
                  </a:lnTo>
                  <a:lnTo>
                    <a:pt x="15077" y="202305"/>
                  </a:lnTo>
                  <a:lnTo>
                    <a:pt x="33010" y="159868"/>
                  </a:lnTo>
                  <a:lnTo>
                    <a:pt x="57061" y="121112"/>
                  </a:lnTo>
                  <a:lnTo>
                    <a:pt x="86621" y="86645"/>
                  </a:lnTo>
                  <a:lnTo>
                    <a:pt x="121082" y="57078"/>
                  </a:lnTo>
                  <a:lnTo>
                    <a:pt x="159833" y="33021"/>
                  </a:lnTo>
                  <a:lnTo>
                    <a:pt x="202266" y="15082"/>
                  </a:lnTo>
                  <a:lnTo>
                    <a:pt x="247773" y="3872"/>
                  </a:lnTo>
                  <a:lnTo>
                    <a:pt x="295744" y="0"/>
                  </a:lnTo>
                  <a:lnTo>
                    <a:pt x="8163941" y="0"/>
                  </a:lnTo>
                  <a:lnTo>
                    <a:pt x="8211910" y="3872"/>
                  </a:lnTo>
                  <a:lnTo>
                    <a:pt x="8257418" y="15082"/>
                  </a:lnTo>
                  <a:lnTo>
                    <a:pt x="8299855" y="33021"/>
                  </a:lnTo>
                  <a:lnTo>
                    <a:pt x="8338611" y="57078"/>
                  </a:lnTo>
                  <a:lnTo>
                    <a:pt x="8373078" y="86645"/>
                  </a:lnTo>
                  <a:lnTo>
                    <a:pt x="8402645" y="121112"/>
                  </a:lnTo>
                  <a:lnTo>
                    <a:pt x="8426702" y="159868"/>
                  </a:lnTo>
                  <a:lnTo>
                    <a:pt x="8444641" y="202305"/>
                  </a:lnTo>
                  <a:lnTo>
                    <a:pt x="8455851" y="247813"/>
                  </a:lnTo>
                  <a:lnTo>
                    <a:pt x="8459724" y="295783"/>
                  </a:lnTo>
                  <a:lnTo>
                    <a:pt x="8459724" y="2849029"/>
                  </a:lnTo>
                  <a:lnTo>
                    <a:pt x="8455851" y="2897000"/>
                  </a:lnTo>
                  <a:lnTo>
                    <a:pt x="8444641" y="2942507"/>
                  </a:lnTo>
                  <a:lnTo>
                    <a:pt x="8426702" y="2984940"/>
                  </a:lnTo>
                  <a:lnTo>
                    <a:pt x="8402645" y="3023691"/>
                  </a:lnTo>
                  <a:lnTo>
                    <a:pt x="8373078" y="3058152"/>
                  </a:lnTo>
                  <a:lnTo>
                    <a:pt x="8338611" y="3087712"/>
                  </a:lnTo>
                  <a:lnTo>
                    <a:pt x="8299855" y="3111763"/>
                  </a:lnTo>
                  <a:lnTo>
                    <a:pt x="8257418" y="3129696"/>
                  </a:lnTo>
                  <a:lnTo>
                    <a:pt x="8211910" y="3140903"/>
                  </a:lnTo>
                  <a:lnTo>
                    <a:pt x="8163941" y="3144774"/>
                  </a:lnTo>
                  <a:lnTo>
                    <a:pt x="295744" y="3144774"/>
                  </a:lnTo>
                  <a:lnTo>
                    <a:pt x="247773" y="3140903"/>
                  </a:lnTo>
                  <a:lnTo>
                    <a:pt x="202266" y="3129696"/>
                  </a:lnTo>
                  <a:lnTo>
                    <a:pt x="159833" y="3111763"/>
                  </a:lnTo>
                  <a:lnTo>
                    <a:pt x="121082" y="3087712"/>
                  </a:lnTo>
                  <a:lnTo>
                    <a:pt x="86621" y="3058152"/>
                  </a:lnTo>
                  <a:lnTo>
                    <a:pt x="57061" y="3023691"/>
                  </a:lnTo>
                  <a:lnTo>
                    <a:pt x="33010" y="2984940"/>
                  </a:lnTo>
                  <a:lnTo>
                    <a:pt x="15077" y="2942507"/>
                  </a:lnTo>
                  <a:lnTo>
                    <a:pt x="3870" y="2897000"/>
                  </a:lnTo>
                  <a:lnTo>
                    <a:pt x="0" y="2849029"/>
                  </a:lnTo>
                  <a:lnTo>
                    <a:pt x="0" y="295783"/>
                  </a:lnTo>
                  <a:close/>
                </a:path>
              </a:pathLst>
            </a:custGeom>
            <a:ln w="2514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ítulo 1"/>
          <p:cNvSpPr txBox="1">
            <a:spLocks/>
          </p:cNvSpPr>
          <p:nvPr/>
        </p:nvSpPr>
        <p:spPr>
          <a:xfrm>
            <a:off x="0" y="17049"/>
            <a:ext cx="9144000" cy="1252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Criação de Modelos de </a:t>
            </a:r>
            <a:r>
              <a:rPr lang="pt-BR" sz="3200" b="1" dirty="0" err="1" smtClean="0">
                <a:solidFill>
                  <a:schemeClr val="bg1"/>
                </a:solidFill>
              </a:rPr>
              <a:t>Machine</a:t>
            </a:r>
            <a:r>
              <a:rPr lang="pt-BR" sz="3200" b="1" dirty="0" smtClean="0">
                <a:solidFill>
                  <a:schemeClr val="bg1"/>
                </a:solidFill>
              </a:rPr>
              <a:t> Learning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67544" y="1916832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modelo de aprendizado supervisionado, pois a partir de resultados conhecidos, posso usar aquilo que já sei para prever cenários que ainda não sei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objetivo é classificar o acidente em “Com vítima” ou “Sem vítima”, </a:t>
            </a:r>
            <a:r>
              <a:rPr lang="pt-BR" dirty="0" smtClean="0"/>
              <a:t>e dado </a:t>
            </a:r>
            <a:r>
              <a:rPr lang="pt-BR" dirty="0"/>
              <a:t>um conjunto de atributos, </a:t>
            </a:r>
            <a:r>
              <a:rPr lang="pt-BR" dirty="0" smtClean="0"/>
              <a:t>prever </a:t>
            </a:r>
            <a:r>
              <a:rPr lang="pt-BR" dirty="0"/>
              <a:t>esses valores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Usaremos 5 algoritmos de classificação nessa seção: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Naïve</a:t>
            </a:r>
            <a:r>
              <a:rPr lang="pt-BR" dirty="0"/>
              <a:t> </a:t>
            </a:r>
            <a:r>
              <a:rPr lang="pt-BR" dirty="0" err="1"/>
              <a:t>Bayes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Aprendizagem baseada em instâncias (KNN)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Árvore de decisão (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Floresta aleatória (</a:t>
            </a:r>
            <a:r>
              <a:rPr lang="pt-BR" dirty="0" err="1"/>
              <a:t>Random</a:t>
            </a:r>
            <a:r>
              <a:rPr lang="pt-BR" dirty="0"/>
              <a:t> Forest)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XGBoost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9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4074" y="6453336"/>
            <a:ext cx="2230374" cy="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868</Words>
  <Application>Microsoft Office PowerPoint</Application>
  <PresentationFormat>Apresentação na tela (4:3)</PresentationFormat>
  <Paragraphs>104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</dc:creator>
  <cp:lastModifiedBy>Gabriel</cp:lastModifiedBy>
  <cp:revision>42</cp:revision>
  <dcterms:created xsi:type="dcterms:W3CDTF">2022-11-28T23:18:56Z</dcterms:created>
  <dcterms:modified xsi:type="dcterms:W3CDTF">2022-11-30T02:18:51Z</dcterms:modified>
</cp:coreProperties>
</file>