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A6B8BB5-F9A5-45B7-B3C5-AD9935C054DC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0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2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1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11"/>
            <a:ext cx="10058400" cy="919341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1264"/>
            <a:ext cx="1005840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2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8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59" y="-371061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90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7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3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083" y="-49477"/>
            <a:ext cx="10058400" cy="1047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7719"/>
            <a:ext cx="10058400" cy="5094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93842-3ADC-49AB-A9D8-7DD5E63DC9D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E59E98-586A-4FD1-860C-04EF6BD5DE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4873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4013" y="1443037"/>
            <a:ext cx="9144000" cy="1423988"/>
          </a:xfrm>
        </p:spPr>
        <p:txBody>
          <a:bodyPr/>
          <a:lstStyle/>
          <a:p>
            <a:r>
              <a:rPr lang="pt-BR" dirty="0" smtClean="0"/>
              <a:t>Estruturas </a:t>
            </a:r>
            <a:r>
              <a:rPr lang="pt-BR" dirty="0" smtClean="0"/>
              <a:t>de </a:t>
            </a:r>
            <a:r>
              <a:rPr lang="pt-BR" smtClean="0"/>
              <a:t>Dados </a:t>
            </a:r>
            <a:r>
              <a:rPr lang="pt-BR" smtClean="0"/>
              <a:t>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5425" y="4344988"/>
            <a:ext cx="9144000" cy="3255962"/>
          </a:xfrm>
        </p:spPr>
        <p:txBody>
          <a:bodyPr>
            <a:normAutofit/>
          </a:bodyPr>
          <a:lstStyle/>
          <a:p>
            <a:r>
              <a:rPr lang="pt-BR" b="1" dirty="0" smtClean="0"/>
              <a:t>Definição de TAD</a:t>
            </a:r>
          </a:p>
          <a:p>
            <a:r>
              <a:rPr lang="pt-BR" b="1" dirty="0" smtClean="0"/>
              <a:t>Tipos de Dados</a:t>
            </a:r>
          </a:p>
          <a:p>
            <a:r>
              <a:rPr lang="pt-BR" b="1" dirty="0" smtClean="0"/>
              <a:t>Arquivos Binários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bg1"/>
                </a:solidFill>
              </a:rPr>
              <a:t>Leandro Almeida e Robson Siscoutto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em C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97280" y="1157288"/>
            <a:ext cx="10058400" cy="489733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770384"/>
            <a:ext cx="5888815" cy="36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Arquivo Binário</a:t>
            </a:r>
            <a:endParaRPr lang="pt-BR" sz="66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Binário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97280" y="1157288"/>
            <a:ext cx="10058400" cy="489733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157288"/>
            <a:ext cx="6954203" cy="401478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3" y="1149249"/>
            <a:ext cx="5057775" cy="4905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08" y="4357170"/>
            <a:ext cx="3011805" cy="11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Binário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257299"/>
            <a:ext cx="6351371" cy="9572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544210"/>
            <a:ext cx="6128715" cy="8990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662" y="304630"/>
            <a:ext cx="3819526" cy="346830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3772935"/>
            <a:ext cx="4877896" cy="222781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117" y="5201167"/>
            <a:ext cx="6716883" cy="9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Binário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97280" y="1157288"/>
            <a:ext cx="10058400" cy="489733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157288"/>
            <a:ext cx="9667301" cy="1371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12" y="1157288"/>
            <a:ext cx="3242687" cy="9614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3467099"/>
            <a:ext cx="4675287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1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214438"/>
            <a:ext cx="10058400" cy="484018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600" dirty="0" smtClean="0"/>
              <a:t>Em linguagens de programação o </a:t>
            </a:r>
            <a:r>
              <a:rPr lang="pt-BR" sz="3600" b="1" dirty="0" smtClean="0">
                <a:solidFill>
                  <a:srgbClr val="FF0000"/>
                </a:solidFill>
              </a:rPr>
              <a:t>tipo de dado de uma variável, constante ou função define o conjunto de valores </a:t>
            </a:r>
            <a:r>
              <a:rPr lang="pt-BR" sz="3600" dirty="0" smtClean="0"/>
              <a:t>que a variável, constante ou função </a:t>
            </a:r>
            <a:r>
              <a:rPr lang="pt-BR" sz="3600" b="1" dirty="0" smtClean="0">
                <a:solidFill>
                  <a:srgbClr val="FF0000"/>
                </a:solidFill>
              </a:rPr>
              <a:t>podem assumir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 smtClean="0"/>
              <a:t>p.ex., variável </a:t>
            </a:r>
            <a:r>
              <a:rPr lang="pt-BR" sz="3200" dirty="0" err="1" smtClean="0"/>
              <a:t>boolean</a:t>
            </a:r>
            <a:r>
              <a:rPr lang="pt-BR" sz="3200" dirty="0" smtClean="0"/>
              <a:t> pode assumir valores </a:t>
            </a:r>
            <a:r>
              <a:rPr lang="pt-BR" sz="3200" dirty="0" err="1" smtClean="0"/>
              <a:t>true</a:t>
            </a:r>
            <a:r>
              <a:rPr lang="pt-BR" sz="3200" dirty="0" smtClean="0"/>
              <a:t> ou false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3600" dirty="0" smtClean="0">
                <a:solidFill>
                  <a:srgbClr val="FF0000"/>
                </a:solidFill>
              </a:rPr>
              <a:t>Programador pode definir novos tipos de dados </a:t>
            </a:r>
            <a:r>
              <a:rPr lang="pt-BR" sz="3600" dirty="0" smtClean="0"/>
              <a:t>em termos de outros já definidos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 smtClean="0">
                <a:solidFill>
                  <a:srgbClr val="FF0000"/>
                </a:solidFill>
              </a:rPr>
              <a:t>Tipos estruturados</a:t>
            </a:r>
            <a:r>
              <a:rPr lang="pt-BR" sz="3200" dirty="0" smtClean="0"/>
              <a:t>, p.ex., </a:t>
            </a:r>
            <a:r>
              <a:rPr lang="pt-BR" sz="3200" dirty="0" err="1" smtClean="0"/>
              <a:t>arrays</a:t>
            </a:r>
            <a:r>
              <a:rPr lang="pt-BR" sz="3200" dirty="0" smtClean="0"/>
              <a:t>, </a:t>
            </a:r>
            <a:r>
              <a:rPr lang="pt-BR" sz="3200" dirty="0" err="1" smtClean="0"/>
              <a:t>records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254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8680" y="1228725"/>
            <a:ext cx="10515600" cy="4948237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600" dirty="0" smtClean="0"/>
              <a:t>Um tipo estruturado é um exemplo de estrutura de dados:</a:t>
            </a:r>
          </a:p>
          <a:p>
            <a:pPr lvl="1"/>
            <a:r>
              <a:rPr lang="pt-BR" sz="3200" dirty="0" smtClean="0"/>
              <a:t>O </a:t>
            </a:r>
            <a:r>
              <a:rPr lang="pt-BR" sz="3200" dirty="0" smtClean="0">
                <a:solidFill>
                  <a:srgbClr val="FF0000"/>
                </a:solidFill>
              </a:rPr>
              <a:t>programador pode definir outras estruturas de dados </a:t>
            </a:r>
            <a:r>
              <a:rPr lang="pt-BR" sz="3200" dirty="0" smtClean="0"/>
              <a:t>para armazenar as informações que seu programa precisa manipular:</a:t>
            </a:r>
          </a:p>
          <a:p>
            <a:pPr lvl="2"/>
            <a:r>
              <a:rPr lang="pt-BR" sz="2800" dirty="0" smtClean="0">
                <a:solidFill>
                  <a:srgbClr val="FF0000"/>
                </a:solidFill>
              </a:rPr>
              <a:t>Vetores, registros, listas encadeadas, pilhas, filas, árvores, grafos, são exemplos de estruturas de dados </a:t>
            </a:r>
            <a:r>
              <a:rPr lang="pt-BR" sz="2800" dirty="0" smtClean="0"/>
              <a:t>típicas utilizadas para armazenar informação em memória principal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306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Abstrato de Dados (TAD)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185863"/>
            <a:ext cx="10058400" cy="508635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400" dirty="0" smtClean="0"/>
              <a:t> Os </a:t>
            </a:r>
            <a:r>
              <a:rPr lang="pt-BR" sz="2400" dirty="0" smtClean="0">
                <a:solidFill>
                  <a:srgbClr val="FF0000"/>
                </a:solidFill>
              </a:rPr>
              <a:t>tipos e estruturas de dados </a:t>
            </a:r>
            <a:r>
              <a:rPr lang="pt-BR" sz="2400" dirty="0" smtClean="0"/>
              <a:t>existem para serem usados pelo programa para </a:t>
            </a:r>
            <a:r>
              <a:rPr lang="pt-BR" sz="2400" dirty="0" smtClean="0">
                <a:solidFill>
                  <a:srgbClr val="FF0000"/>
                </a:solidFill>
              </a:rPr>
              <a:t>acessar informações neles armazenadas, por meio de operações apropriadas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400" dirty="0" smtClean="0"/>
              <a:t> Uma estrutura de dados definida dessa forma é chamada de um </a:t>
            </a:r>
            <a:r>
              <a:rPr lang="pt-BR" sz="2400" dirty="0" smtClean="0">
                <a:solidFill>
                  <a:srgbClr val="FF0000"/>
                </a:solidFill>
              </a:rPr>
              <a:t>Tipo Abstrato de Dados (TAD)</a:t>
            </a:r>
          </a:p>
          <a:p>
            <a:pPr marL="542925" lvl="1" indent="-34290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tx1"/>
                </a:solidFill>
              </a:rPr>
              <a:t>TAD, portanto, estabelece o conceito de tipo de dado divorciado da sua representação </a:t>
            </a:r>
          </a:p>
          <a:p>
            <a:pPr marL="542925" lvl="1" indent="-34290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00B050"/>
                </a:solidFill>
              </a:rPr>
              <a:t>Definido como um modelo matemático por meio de um par (</a:t>
            </a:r>
            <a:r>
              <a:rPr lang="pt-BR" sz="2400" dirty="0" err="1">
                <a:solidFill>
                  <a:srgbClr val="00B050"/>
                </a:solidFill>
              </a:rPr>
              <a:t>v,o</a:t>
            </a:r>
            <a:r>
              <a:rPr lang="pt-BR" sz="2400" dirty="0">
                <a:solidFill>
                  <a:srgbClr val="00B050"/>
                </a:solidFill>
              </a:rPr>
              <a:t>) em que </a:t>
            </a:r>
          </a:p>
          <a:p>
            <a:pPr marL="542925" lvl="1" indent="-34290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00B050"/>
                </a:solidFill>
              </a:rPr>
              <a:t>v é um conjunto de valores</a:t>
            </a:r>
          </a:p>
          <a:p>
            <a:pPr marL="542925" lvl="1" indent="-34290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00B050"/>
                </a:solidFill>
              </a:rPr>
              <a:t>o é um conjunto de operações sobre esses valores </a:t>
            </a:r>
          </a:p>
          <a:p>
            <a:pPr marL="725805" lvl="2" indent="-342900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tx1"/>
                </a:solidFill>
              </a:rPr>
              <a:t>Ex.: tipo real</a:t>
            </a:r>
          </a:p>
          <a:p>
            <a:pPr marL="725805" lvl="2" indent="-342900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tx1"/>
                </a:solidFill>
              </a:rPr>
              <a:t>v = R</a:t>
            </a:r>
          </a:p>
          <a:p>
            <a:pPr marL="725805" lvl="2" indent="-342900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tx1"/>
                </a:solidFill>
              </a:rPr>
              <a:t>o = {+, -, *, /, =, , &lt;=, </a:t>
            </a:r>
            <a:r>
              <a:rPr lang="pt-BR" sz="2000" dirty="0" smtClean="0">
                <a:solidFill>
                  <a:schemeClr val="tx1"/>
                </a:solidFill>
              </a:rPr>
              <a:t>&gt;=}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TAD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174013"/>
            <a:ext cx="10058400" cy="504104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600" dirty="0" smtClean="0"/>
              <a:t>Para </a:t>
            </a:r>
            <a:r>
              <a:rPr lang="pt-BR" sz="3600" b="1" dirty="0" smtClean="0">
                <a:solidFill>
                  <a:srgbClr val="00B0F0"/>
                </a:solidFill>
              </a:rPr>
              <a:t>definir um TAD</a:t>
            </a:r>
            <a:r>
              <a:rPr lang="pt-BR" sz="3600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 smtClean="0"/>
              <a:t>programador descreve o </a:t>
            </a:r>
            <a:r>
              <a:rPr lang="pt-BR" sz="3200" b="1" dirty="0" smtClean="0">
                <a:solidFill>
                  <a:srgbClr val="00B0F0"/>
                </a:solidFill>
              </a:rPr>
              <a:t>TAD em dois módulos separados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b="1" dirty="0" smtClean="0">
                <a:solidFill>
                  <a:srgbClr val="00B0F0"/>
                </a:solidFill>
              </a:rPr>
              <a:t>Um módulo contém a definição do TAD</a:t>
            </a:r>
            <a:r>
              <a:rPr lang="pt-BR" sz="3200" dirty="0" smtClean="0"/>
              <a:t>: representação da estrutura de dados e implementação de cada operação suportada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b="1" dirty="0" smtClean="0">
                <a:solidFill>
                  <a:srgbClr val="00B0F0"/>
                </a:solidFill>
              </a:rPr>
              <a:t>Outro módulo contém a interface de acesso</a:t>
            </a:r>
            <a:r>
              <a:rPr lang="pt-BR" sz="3200" dirty="0" smtClean="0"/>
              <a:t>: apresenta as operações possíveis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 smtClean="0"/>
              <a:t>Outros programadores podem, por meio da interface de acesso, usar o TAD sem conhecer os detalhes representacionais e sem acessar o módulo de definição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5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TAD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157288"/>
            <a:ext cx="10058400" cy="489733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600" dirty="0" smtClean="0"/>
              <a:t> Os </a:t>
            </a:r>
            <a:r>
              <a:rPr lang="pt-BR" sz="3600" dirty="0" smtClean="0">
                <a:solidFill>
                  <a:srgbClr val="00B0F0"/>
                </a:solidFill>
              </a:rPr>
              <a:t>módulos são instalados em uma biblioteca (arquivos .h em C) </a:t>
            </a:r>
            <a:r>
              <a:rPr lang="pt-BR" sz="3600" dirty="0" smtClean="0"/>
              <a:t>e podem ser reutilizados por vários programas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 smtClean="0"/>
              <a:t> A execução do </a:t>
            </a:r>
            <a:r>
              <a:rPr lang="pt-BR" sz="3200" dirty="0" smtClean="0">
                <a:solidFill>
                  <a:srgbClr val="00B0F0"/>
                </a:solidFill>
              </a:rPr>
              <a:t>programa requer a </a:t>
            </a:r>
            <a:r>
              <a:rPr lang="pt-BR" sz="3200" dirty="0" err="1" smtClean="0">
                <a:solidFill>
                  <a:srgbClr val="00B0F0"/>
                </a:solidFill>
              </a:rPr>
              <a:t>linkedição</a:t>
            </a:r>
            <a:r>
              <a:rPr lang="pt-BR" sz="3200" dirty="0" smtClean="0">
                <a:solidFill>
                  <a:srgbClr val="00B0F0"/>
                </a:solidFill>
              </a:rPr>
              <a:t> dos módulos de definição </a:t>
            </a:r>
            <a:r>
              <a:rPr lang="pt-BR" sz="3200" dirty="0" smtClean="0"/>
              <a:t>(que podem ser mantidos já </a:t>
            </a:r>
            <a:r>
              <a:rPr lang="pt-BR" sz="3200" dirty="0" err="1" smtClean="0"/>
              <a:t>pré</a:t>
            </a:r>
            <a:r>
              <a:rPr lang="pt-BR" sz="3200" dirty="0" smtClean="0"/>
              <a:t>-compilados em uma biblioteca) junto com o programa  </a:t>
            </a:r>
            <a:r>
              <a:rPr lang="pt-BR" sz="3200" dirty="0" smtClean="0">
                <a:solidFill>
                  <a:srgbClr val="FF0000"/>
                </a:solidFill>
              </a:rPr>
              <a:t>(#include &lt;&gt;)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 smtClean="0"/>
              <a:t> Mas o programador não precisa olhar o código do módulo de definição para usar o TAD!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 smtClean="0"/>
              <a:t>Basta conhecer a interface de acesso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889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de um TAD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159726"/>
            <a:ext cx="10058400" cy="501247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 smtClean="0"/>
              <a:t> Uma vez </a:t>
            </a:r>
            <a:r>
              <a:rPr lang="pt-BR" sz="3200" b="1" dirty="0" smtClean="0">
                <a:solidFill>
                  <a:srgbClr val="00B0F0"/>
                </a:solidFill>
              </a:rPr>
              <a:t>definido um TAD e especificadas as operações associadas</a:t>
            </a:r>
            <a:r>
              <a:rPr lang="pt-BR" sz="3200" dirty="0" smtClean="0"/>
              <a:t>, ele pode ser implementado em uma linguagem de programação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b="1" dirty="0" smtClean="0"/>
              <a:t> </a:t>
            </a:r>
            <a:r>
              <a:rPr lang="pt-BR" sz="3200" b="1" dirty="0" smtClean="0">
                <a:solidFill>
                  <a:srgbClr val="00B0F0"/>
                </a:solidFill>
              </a:rPr>
              <a:t>Uma estrutura de dados pode ser vista, então, como uma implementação de um TAD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 smtClean="0"/>
              <a:t> implementação do TAD implica na escolha de uma ED para representá-lo, a qual é acessada pelas operações que ele define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b="1" dirty="0" smtClean="0"/>
              <a:t> </a:t>
            </a:r>
            <a:r>
              <a:rPr lang="pt-BR" sz="3200" b="1" dirty="0" smtClean="0">
                <a:solidFill>
                  <a:srgbClr val="00B0F0"/>
                </a:solidFill>
              </a:rPr>
              <a:t>ED é construída a partir dos tipos básicos </a:t>
            </a:r>
            <a:r>
              <a:rPr lang="pt-BR" sz="3200" dirty="0" smtClean="0"/>
              <a:t>(</a:t>
            </a:r>
            <a:r>
              <a:rPr lang="pt-BR" sz="3200" i="1" dirty="0" err="1" smtClean="0"/>
              <a:t>integer</a:t>
            </a:r>
            <a:r>
              <a:rPr lang="pt-BR" sz="3200" i="1" dirty="0" smtClean="0"/>
              <a:t>, real, char</a:t>
            </a:r>
            <a:r>
              <a:rPr lang="pt-BR" sz="3200" dirty="0" smtClean="0"/>
              <a:t>) </a:t>
            </a:r>
            <a:r>
              <a:rPr lang="pt-BR" sz="3200" b="1" dirty="0" smtClean="0">
                <a:solidFill>
                  <a:srgbClr val="00B0F0"/>
                </a:solidFill>
              </a:rPr>
              <a:t>ou dos tipos estruturados </a:t>
            </a:r>
            <a:r>
              <a:rPr lang="pt-BR" sz="3200" dirty="0" smtClean="0"/>
              <a:t>(</a:t>
            </a:r>
            <a:r>
              <a:rPr lang="pt-BR" sz="3200" i="1" dirty="0" err="1" smtClean="0"/>
              <a:t>array</a:t>
            </a:r>
            <a:r>
              <a:rPr lang="pt-BR" sz="3200" i="1" dirty="0" smtClean="0"/>
              <a:t>, </a:t>
            </a:r>
            <a:r>
              <a:rPr lang="pt-BR" sz="3200" i="1" dirty="0" err="1" smtClean="0"/>
              <a:t>record</a:t>
            </a:r>
            <a:r>
              <a:rPr lang="pt-BR" sz="3200" dirty="0" smtClean="0"/>
              <a:t>) de uma linguagem de programação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430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de um TAD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128713"/>
            <a:ext cx="10058400" cy="492591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 smtClean="0"/>
              <a:t> </a:t>
            </a:r>
            <a:r>
              <a:rPr lang="pt-BR" sz="3200" dirty="0" smtClean="0">
                <a:solidFill>
                  <a:srgbClr val="00B0F0"/>
                </a:solidFill>
              </a:rPr>
              <a:t>Característica essencial de TAD é a separação entre a definição conceitual </a:t>
            </a:r>
            <a:r>
              <a:rPr lang="pt-BR" sz="3200" dirty="0" smtClean="0"/>
              <a:t>– par (v, o) – e a implementação (ED específica)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 smtClean="0"/>
              <a:t> O </a:t>
            </a:r>
            <a:r>
              <a:rPr lang="pt-BR" sz="2800" dirty="0" smtClean="0">
                <a:solidFill>
                  <a:srgbClr val="00B0F0"/>
                </a:solidFill>
              </a:rPr>
              <a:t>programa só acessa o TAD por meio de suas operações</a:t>
            </a:r>
            <a:r>
              <a:rPr lang="pt-BR" sz="2800" dirty="0" smtClean="0"/>
              <a:t>, a ED nunca é acessada diretamente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 smtClean="0"/>
              <a:t> "ocultamento de informação"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 smtClean="0"/>
              <a:t> Programador tem acesso a uma descrição dos valores e operações admitidos pelo TAD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 smtClean="0"/>
              <a:t> Programador não tem acesso à implementação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2000" dirty="0" smtClean="0"/>
              <a:t>Idealmente, a implementação é ´invisível´ e inacessível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2000" dirty="0" smtClean="0"/>
              <a:t>Ex. pode criar uma lista de clientes e aplicar operações sobre ela, mas não sabe como ela é representada internamente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518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Tipos de Dados em C</a:t>
            </a:r>
            <a:endParaRPr lang="pt-BR" sz="66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572</Words>
  <Application>Microsoft Office PowerPoint</Application>
  <PresentationFormat>Personalizar</PresentationFormat>
  <Paragraphs>56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Retrospectiva</vt:lpstr>
      <vt:lpstr>Estruturas de Dados I</vt:lpstr>
      <vt:lpstr>Tipo de dado</vt:lpstr>
      <vt:lpstr>Estrutura de Dados </vt:lpstr>
      <vt:lpstr>Tipo Abstrato de Dados (TAD) </vt:lpstr>
      <vt:lpstr>Definição de TAD</vt:lpstr>
      <vt:lpstr>Definição de TAD</vt:lpstr>
      <vt:lpstr>Implementação de um TAD </vt:lpstr>
      <vt:lpstr>Características de um TAD </vt:lpstr>
      <vt:lpstr>Tipos de Dados em C</vt:lpstr>
      <vt:lpstr>Tipos de Dados em C</vt:lpstr>
      <vt:lpstr>Arquivo Binário</vt:lpstr>
      <vt:lpstr>Arquivo Binário</vt:lpstr>
      <vt:lpstr>Arquivo Binário</vt:lpstr>
      <vt:lpstr>Arquivo Binário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1</dc:title>
  <dc:creator>Robson Siscoutto</dc:creator>
  <cp:lastModifiedBy>Leandro</cp:lastModifiedBy>
  <cp:revision>32</cp:revision>
  <dcterms:created xsi:type="dcterms:W3CDTF">2015-02-03T17:54:23Z</dcterms:created>
  <dcterms:modified xsi:type="dcterms:W3CDTF">2018-02-06T22:47:40Z</dcterms:modified>
</cp:coreProperties>
</file>