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2"/>
  </p:notesMasterIdLst>
  <p:sldIdLst>
    <p:sldId id="256" r:id="rId3"/>
    <p:sldId id="263" r:id="rId4"/>
    <p:sldId id="298" r:id="rId5"/>
    <p:sldId id="340" r:id="rId6"/>
    <p:sldId id="355" r:id="rId7"/>
    <p:sldId id="356" r:id="rId8"/>
    <p:sldId id="390" r:id="rId9"/>
    <p:sldId id="299" r:id="rId10"/>
    <p:sldId id="300" r:id="rId11"/>
    <p:sldId id="301" r:id="rId12"/>
    <p:sldId id="302" r:id="rId13"/>
    <p:sldId id="342" r:id="rId14"/>
    <p:sldId id="391" r:id="rId15"/>
    <p:sldId id="353" r:id="rId16"/>
    <p:sldId id="345" r:id="rId17"/>
    <p:sldId id="270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54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9" r:id="rId47"/>
    <p:sldId id="373" r:id="rId48"/>
    <p:sldId id="374" r:id="rId49"/>
    <p:sldId id="375" r:id="rId50"/>
    <p:sldId id="278" r:id="rId51"/>
    <p:sldId id="330" r:id="rId52"/>
    <p:sldId id="331" r:id="rId53"/>
    <p:sldId id="332" r:id="rId54"/>
    <p:sldId id="333" r:id="rId55"/>
    <p:sldId id="334" r:id="rId56"/>
    <p:sldId id="338" r:id="rId57"/>
    <p:sldId id="346" r:id="rId58"/>
    <p:sldId id="289" r:id="rId59"/>
    <p:sldId id="335" r:id="rId60"/>
    <p:sldId id="294" r:id="rId61"/>
    <p:sldId id="370" r:id="rId62"/>
    <p:sldId id="389" r:id="rId63"/>
    <p:sldId id="384" r:id="rId64"/>
    <p:sldId id="385" r:id="rId65"/>
    <p:sldId id="351" r:id="rId66"/>
    <p:sldId id="295" r:id="rId67"/>
    <p:sldId id="284" r:id="rId68"/>
    <p:sldId id="296" r:id="rId69"/>
    <p:sldId id="297" r:id="rId70"/>
    <p:sldId id="288" r:id="rId71"/>
    <p:sldId id="283" r:id="rId72"/>
    <p:sldId id="285" r:id="rId73"/>
    <p:sldId id="286" r:id="rId74"/>
    <p:sldId id="287" r:id="rId75"/>
    <p:sldId id="341" r:id="rId76"/>
    <p:sldId id="400" r:id="rId77"/>
    <p:sldId id="399" r:id="rId78"/>
    <p:sldId id="344" r:id="rId79"/>
    <p:sldId id="291" r:id="rId80"/>
    <p:sldId id="293" r:id="rId81"/>
    <p:sldId id="379" r:id="rId82"/>
    <p:sldId id="380" r:id="rId83"/>
    <p:sldId id="292" r:id="rId84"/>
    <p:sldId id="347" r:id="rId85"/>
    <p:sldId id="349" r:id="rId86"/>
    <p:sldId id="350" r:id="rId87"/>
    <p:sldId id="397" r:id="rId88"/>
    <p:sldId id="398" r:id="rId89"/>
    <p:sldId id="381" r:id="rId90"/>
    <p:sldId id="382" r:id="rId91"/>
    <p:sldId id="383" r:id="rId92"/>
    <p:sldId id="361" r:id="rId93"/>
    <p:sldId id="360" r:id="rId94"/>
    <p:sldId id="359" r:id="rId95"/>
    <p:sldId id="362" r:id="rId96"/>
    <p:sldId id="363" r:id="rId97"/>
    <p:sldId id="392" r:id="rId98"/>
    <p:sldId id="386" r:id="rId99"/>
    <p:sldId id="387" r:id="rId100"/>
    <p:sldId id="388" r:id="rId101"/>
    <p:sldId id="393" r:id="rId102"/>
    <p:sldId id="357" r:id="rId103"/>
    <p:sldId id="372" r:id="rId104"/>
    <p:sldId id="378" r:id="rId105"/>
    <p:sldId id="377" r:id="rId106"/>
    <p:sldId id="376" r:id="rId107"/>
    <p:sldId id="358" r:id="rId108"/>
    <p:sldId id="371" r:id="rId109"/>
    <p:sldId id="394" r:id="rId110"/>
    <p:sldId id="395" r:id="rId111"/>
    <p:sldId id="396" r:id="rId112"/>
    <p:sldId id="365" r:id="rId113"/>
    <p:sldId id="364" r:id="rId114"/>
    <p:sldId id="366" r:id="rId115"/>
    <p:sldId id="367" r:id="rId116"/>
    <p:sldId id="368" r:id="rId117"/>
    <p:sldId id="369" r:id="rId118"/>
    <p:sldId id="336" r:id="rId119"/>
    <p:sldId id="337" r:id="rId120"/>
    <p:sldId id="343" r:id="rId1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8" autoAdjust="0"/>
    <p:restoredTop sz="94660"/>
  </p:normalViewPr>
  <p:slideViewPr>
    <p:cSldViewPr>
      <p:cViewPr>
        <p:scale>
          <a:sx n="75" d="100"/>
          <a:sy n="75" d="100"/>
        </p:scale>
        <p:origin x="-149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21188-9CA9-4EF3-8FCD-5F318E5ABDFB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B7A58-BE1E-4EFC-BF82-6CE60DDDF9B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5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4D7B7A58-BE1E-4EFC-BF82-6CE60DDDF9BA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324245" indent="-211295" defTabSz="41525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746835" indent="-211295" defTabSz="41525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169425" indent="-211295" defTabSz="41525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592015" indent="-211295" defTabSz="41525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/>
            <a:fld id="{D2892EF5-1CCC-4032-BA39-32AD3EA6D346}" type="slidenum">
              <a:rPr lang="pt-BR" altLang="pt-BR" sz="1100">
                <a:solidFill>
                  <a:srgbClr val="000000"/>
                </a:solidFill>
                <a:ea typeface="Arial Unicode MS" pitchFamily="34" charset="-128"/>
              </a:rPr>
              <a:pPr eaLnBrk="1" hangingPunct="1"/>
              <a:t>78</a:t>
            </a:fld>
            <a:endParaRPr lang="pt-BR" altLang="pt-BR" sz="1100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250883" name="Text Box 1"/>
          <p:cNvSpPr txBox="1">
            <a:spLocks noChangeArrowheads="1"/>
          </p:cNvSpPr>
          <p:nvPr/>
        </p:nvSpPr>
        <p:spPr bwMode="auto">
          <a:xfrm>
            <a:off x="3907447" y="8655563"/>
            <a:ext cx="2949017" cy="47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187" tIns="43257" rIns="83187" bIns="43257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4FDE3CF8-32B8-47CF-9BA5-E1479E50CF20}" type="slidenum">
              <a:rPr lang="pt-BR" altLang="pt-BR" sz="1100">
                <a:solidFill>
                  <a:srgbClr val="EAEAEA"/>
                </a:solidFill>
              </a:rPr>
              <a:pPr algn="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78</a:t>
            </a:fld>
            <a:endParaRPr lang="pt-BR" altLang="pt-BR" sz="1100">
              <a:solidFill>
                <a:srgbClr val="EAEAEA"/>
              </a:solidFill>
            </a:endParaRPr>
          </a:p>
        </p:txBody>
      </p:sp>
      <p:sp>
        <p:nvSpPr>
          <p:cNvPr id="250884" name="Text Box 2"/>
          <p:cNvSpPr txBox="1">
            <a:spLocks noChangeArrowheads="1"/>
          </p:cNvSpPr>
          <p:nvPr/>
        </p:nvSpPr>
        <p:spPr bwMode="auto">
          <a:xfrm>
            <a:off x="1007580" y="681540"/>
            <a:ext cx="4915028" cy="340770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518" tIns="42259" rIns="84518" bIns="42259" anchor="ctr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250885" name="Rectangle 3"/>
          <p:cNvSpPr>
            <a:spLocks noGrp="1" noChangeArrowheads="1"/>
          </p:cNvSpPr>
          <p:nvPr>
            <p:ph type="body"/>
          </p:nvPr>
        </p:nvSpPr>
        <p:spPr>
          <a:xfrm>
            <a:off x="884706" y="4361859"/>
            <a:ext cx="5085518" cy="4180114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324245" indent="-211295" defTabSz="41525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746835" indent="-211295" defTabSz="41525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169425" indent="-211295" defTabSz="41525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592015" indent="-211295" defTabSz="41525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/>
            <a:fld id="{C99CC3CE-CAD5-418B-AB67-1B9F0C2D1F64}" type="slidenum">
              <a:rPr lang="pt-BR" altLang="pt-BR" sz="1100">
                <a:solidFill>
                  <a:srgbClr val="000000"/>
                </a:solidFill>
                <a:ea typeface="Arial Unicode MS" pitchFamily="34" charset="-128"/>
              </a:rPr>
              <a:pPr eaLnBrk="1" hangingPunct="1"/>
              <a:t>79</a:t>
            </a:fld>
            <a:endParaRPr lang="pt-BR" altLang="pt-BR" sz="1100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258051" name="Text Box 1"/>
          <p:cNvSpPr txBox="1">
            <a:spLocks noChangeArrowheads="1"/>
          </p:cNvSpPr>
          <p:nvPr/>
        </p:nvSpPr>
        <p:spPr bwMode="auto">
          <a:xfrm>
            <a:off x="3907447" y="8655563"/>
            <a:ext cx="2949017" cy="47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187" tIns="43257" rIns="83187" bIns="43257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FFA09A15-1CD2-4BE4-8739-9FCFD8FF46B8}" type="slidenum">
              <a:rPr lang="pt-BR" altLang="pt-BR" sz="1100">
                <a:solidFill>
                  <a:srgbClr val="EAEAEA"/>
                </a:solidFill>
              </a:rPr>
              <a:pPr algn="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79</a:t>
            </a:fld>
            <a:endParaRPr lang="pt-BR" altLang="pt-BR" sz="1100">
              <a:solidFill>
                <a:srgbClr val="EAEAEA"/>
              </a:solidFill>
            </a:endParaRPr>
          </a:p>
        </p:txBody>
      </p:sp>
      <p:sp>
        <p:nvSpPr>
          <p:cNvPr id="258052" name="Text Box 2"/>
          <p:cNvSpPr txBox="1">
            <a:spLocks noChangeArrowheads="1"/>
          </p:cNvSpPr>
          <p:nvPr/>
        </p:nvSpPr>
        <p:spPr bwMode="auto">
          <a:xfrm>
            <a:off x="1007580" y="681540"/>
            <a:ext cx="4915028" cy="340770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518" tIns="42259" rIns="84518" bIns="42259" anchor="ctr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258053" name="Rectangle 3"/>
          <p:cNvSpPr>
            <a:spLocks noGrp="1" noChangeArrowheads="1"/>
          </p:cNvSpPr>
          <p:nvPr>
            <p:ph type="body"/>
          </p:nvPr>
        </p:nvSpPr>
        <p:spPr>
          <a:xfrm>
            <a:off x="884706" y="4361859"/>
            <a:ext cx="5085518" cy="4171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324245" indent="-211295" defTabSz="41525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746835" indent="-211295" defTabSz="41525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169425" indent="-211295" defTabSz="41525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592015" indent="-211295" defTabSz="41525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/>
            <a:fld id="{D58DCD5D-1065-48CE-BF1C-DD83DBAF9EE9}" type="slidenum">
              <a:rPr lang="pt-BR" altLang="pt-BR" sz="1100">
                <a:solidFill>
                  <a:srgbClr val="000000"/>
                </a:solidFill>
                <a:ea typeface="Arial Unicode MS" pitchFamily="34" charset="-128"/>
              </a:rPr>
              <a:pPr eaLnBrk="1" hangingPunct="1"/>
              <a:t>81</a:t>
            </a:fld>
            <a:endParaRPr lang="pt-BR" altLang="pt-BR" sz="1100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259075" name="Text Box 1"/>
          <p:cNvSpPr txBox="1">
            <a:spLocks noChangeArrowheads="1"/>
          </p:cNvSpPr>
          <p:nvPr/>
        </p:nvSpPr>
        <p:spPr bwMode="auto">
          <a:xfrm>
            <a:off x="3907447" y="8655563"/>
            <a:ext cx="2949017" cy="47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187" tIns="43257" rIns="83187" bIns="43257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64DD867A-F29C-4596-9CE4-163A34330CEA}" type="slidenum">
              <a:rPr lang="pt-BR" altLang="pt-BR" sz="1100">
                <a:solidFill>
                  <a:srgbClr val="EAEAEA"/>
                </a:solidFill>
              </a:rPr>
              <a:pPr algn="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81</a:t>
            </a:fld>
            <a:endParaRPr lang="pt-BR" altLang="pt-BR" sz="1100">
              <a:solidFill>
                <a:srgbClr val="EAEAEA"/>
              </a:solidFill>
            </a:endParaRPr>
          </a:p>
        </p:txBody>
      </p:sp>
      <p:sp>
        <p:nvSpPr>
          <p:cNvPr id="259076" name="Text Box 2"/>
          <p:cNvSpPr txBox="1">
            <a:spLocks noChangeArrowheads="1"/>
          </p:cNvSpPr>
          <p:nvPr/>
        </p:nvSpPr>
        <p:spPr bwMode="auto">
          <a:xfrm>
            <a:off x="1007580" y="681540"/>
            <a:ext cx="4915028" cy="340770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518" tIns="42259" rIns="84518" bIns="42259" anchor="ctr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259077" name="Rectangle 3"/>
          <p:cNvSpPr>
            <a:spLocks noGrp="1" noChangeArrowheads="1"/>
          </p:cNvSpPr>
          <p:nvPr>
            <p:ph type="body"/>
          </p:nvPr>
        </p:nvSpPr>
        <p:spPr>
          <a:xfrm>
            <a:off x="884706" y="4361859"/>
            <a:ext cx="5085518" cy="4171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324245" indent="-211295" defTabSz="41525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746835" indent="-211295" defTabSz="41525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169425" indent="-211295" defTabSz="41525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592015" indent="-211295" defTabSz="41525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3786" algn="l"/>
                <a:tab pos="829040" algn="l"/>
                <a:tab pos="1244293" algn="l"/>
                <a:tab pos="1659546" algn="l"/>
                <a:tab pos="2074799" algn="l"/>
                <a:tab pos="2490053" algn="l"/>
                <a:tab pos="2905306" algn="l"/>
                <a:tab pos="3320560" algn="l"/>
                <a:tab pos="3735813" algn="l"/>
                <a:tab pos="4151066" algn="l"/>
                <a:tab pos="4566319" algn="l"/>
                <a:tab pos="4981573" algn="l"/>
                <a:tab pos="5396826" algn="l"/>
                <a:tab pos="5812080" algn="l"/>
                <a:tab pos="6227333" algn="l"/>
                <a:tab pos="6642586" algn="l"/>
                <a:tab pos="7057839" algn="l"/>
                <a:tab pos="7473093" algn="l"/>
                <a:tab pos="7888346" algn="l"/>
                <a:tab pos="8303600" algn="l"/>
              </a:tabLst>
              <a:defRPr sz="22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/>
            <a:fld id="{813E14F2-A933-4CDD-9EAB-562739F02846}" type="slidenum">
              <a:rPr lang="pt-BR" altLang="pt-BR" sz="1100">
                <a:solidFill>
                  <a:srgbClr val="000000"/>
                </a:solidFill>
                <a:ea typeface="Arial Unicode MS" pitchFamily="34" charset="-128"/>
              </a:rPr>
              <a:pPr eaLnBrk="1" hangingPunct="1"/>
              <a:t>82</a:t>
            </a:fld>
            <a:endParaRPr lang="pt-BR" altLang="pt-BR" sz="1100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251907" name="Text Box 1"/>
          <p:cNvSpPr txBox="1">
            <a:spLocks noChangeArrowheads="1"/>
          </p:cNvSpPr>
          <p:nvPr/>
        </p:nvSpPr>
        <p:spPr bwMode="auto">
          <a:xfrm>
            <a:off x="3907447" y="8655563"/>
            <a:ext cx="2949017" cy="47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187" tIns="43257" rIns="83187" bIns="43257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4699F71D-70CD-4AAA-8B64-14990F8CCA33}" type="slidenum">
              <a:rPr lang="pt-BR" altLang="pt-BR" sz="1100">
                <a:solidFill>
                  <a:srgbClr val="EAEAEA"/>
                </a:solidFill>
              </a:rPr>
              <a:pPr algn="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82</a:t>
            </a:fld>
            <a:endParaRPr lang="pt-BR" altLang="pt-BR" sz="1100">
              <a:solidFill>
                <a:srgbClr val="EAEAEA"/>
              </a:solidFill>
            </a:endParaRPr>
          </a:p>
        </p:txBody>
      </p:sp>
      <p:sp>
        <p:nvSpPr>
          <p:cNvPr id="251908" name="Text Box 2"/>
          <p:cNvSpPr txBox="1">
            <a:spLocks noChangeArrowheads="1"/>
          </p:cNvSpPr>
          <p:nvPr/>
        </p:nvSpPr>
        <p:spPr bwMode="auto">
          <a:xfrm>
            <a:off x="1007580" y="681540"/>
            <a:ext cx="4915028" cy="340770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518" tIns="42259" rIns="84518" bIns="42259" anchor="ctr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251909" name="Rectangle 3"/>
          <p:cNvSpPr>
            <a:spLocks noGrp="1" noChangeArrowheads="1"/>
          </p:cNvSpPr>
          <p:nvPr>
            <p:ph type="body"/>
          </p:nvPr>
        </p:nvSpPr>
        <p:spPr>
          <a:xfrm>
            <a:off x="884706" y="4361859"/>
            <a:ext cx="5085518" cy="4171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1267485"/>
            <a:ext cx="3651533" cy="5133316"/>
          </a:xfrm>
        </p:spPr>
        <p:txBody>
          <a:bodyPr anchor="ctr" anchorCtr="0"/>
          <a:lstStyle>
            <a:lvl1pPr>
              <a:lnSpc>
                <a:spcPct val="90000"/>
              </a:lnSpc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01702"/>
            <a:ext cx="2605134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1143000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4800" baseline="0">
                <a:ln w="12700">
                  <a:noFill/>
                </a:ln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876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113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4E28E45-CBBC-401E-9713-0F73701B8C2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CF3CB35-A368-4E9F-9937-DFCF513CCEC8}" type="datetimeFigureOut">
              <a:rPr lang="en-US" smtClean="0"/>
              <a:pPr/>
              <a:t>5/10/2018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ln w="12700">
            <a:noFill/>
          </a:ln>
          <a:solidFill>
            <a:schemeClr val="tx1"/>
          </a:solidFill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://gluonhq.com/" TargetMode="External"/><Relationship Id="rId2" Type="http://schemas.openxmlformats.org/officeDocument/2006/relationships/hyperlink" Target="http://controlsfx.bitbucket.org/org/controlsfx/dialog/Dialo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jpe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://zoranpavlovic.blogspot.com.br/search/label/JavaFX%202.0" TargetMode="External"/><Relationship Id="rId2" Type="http://schemas.openxmlformats.org/officeDocument/2006/relationships/hyperlink" Target="http://code.makery.ch/library/javafx-8-tutorial/p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makery.ch/blog/javafx-dialogs-official/" TargetMode="Externa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s://bitbucket.org/javafxports/android/wiki/Building%20and%20deploying%20JavaFX%20Applicat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2s.com/Tutorials/Java/JavaFX/1000__JavaFX_Transitions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fx/2/layout/builtin_layouts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.jenkov.com/javafx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aprendendo-javafx.blogspot.com.br/" TargetMode="External"/><Relationship Id="rId7" Type="http://schemas.openxmlformats.org/officeDocument/2006/relationships/image" Target="../media/image38.png"/><Relationship Id="rId2" Type="http://schemas.openxmlformats.org/officeDocument/2006/relationships/hyperlink" Target="http://code.makery.ch/blog/javafx-dialogs-offic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aprendendo-javafx.blogspot.com.br/" TargetMode="External"/><Relationship Id="rId2" Type="http://schemas.openxmlformats.org/officeDocument/2006/relationships/hyperlink" Target="http://code.makery.ch/blog/javafx-dialogs-offic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aprendendo-javafx.blogspot.com.br/" TargetMode="External"/><Relationship Id="rId2" Type="http://schemas.openxmlformats.org/officeDocument/2006/relationships/hyperlink" Target="http://code.makery.ch/blog/javafx-dialogs-offic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aprendendo-javafx.blogspot.com.br/" TargetMode="External"/><Relationship Id="rId2" Type="http://schemas.openxmlformats.org/officeDocument/2006/relationships/hyperlink" Target="http://code.makery.ch/blog/javafx-dialogs-offic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gluonhq.com/open-source/scene-builder/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docs.oracle.com/javafx/2/events/processing.htm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docs.oracle.com/javafx/2/ui_controls/table-view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docs.oracle.com/javafx/2/ui_controls/table-view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fx/2/ui_controls/file-chooser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hyperlink" Target="https://imagej.nih.gov/ij/download.html" TargetMode="Externa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webcam-capture.sarxos.pl/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github.com/jfoenixadmin/JFoenix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www.youtube.com/watch?v=22QlOj6JVe4&amp;list=PLhs1urmduZ29LNYi_MaoU60JemQ6Aei6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1267485"/>
            <a:ext cx="4163888" cy="5133316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effectLst>
                  <a:outerShdw blurRad="76200" dist="38100" dir="8100000" algn="tr">
                    <a:prstClr val="black">
                      <a:alpha val="40000"/>
                    </a:prstClr>
                  </a:outerShdw>
                </a:effectLst>
                <a:latin typeface="Calibri"/>
              </a:rPr>
              <a:t>JavaFX 8.0</a:t>
            </a:r>
            <a:endParaRPr lang="en-US" sz="7200" b="1" i="0" dirty="0">
              <a:solidFill>
                <a:srgbClr val="000000"/>
              </a:solidFill>
              <a:effectLst>
                <a:outerShdw blurRad="76200" dist="38100" dir="8100000" algn="tr">
                  <a:prstClr val="black">
                    <a:alpha val="40000"/>
                  </a:prstClr>
                </a:outerShdw>
              </a:effectLst>
              <a:latin typeface="Calibri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4208" y="5875129"/>
            <a:ext cx="2605134" cy="949569"/>
          </a:xfrm>
        </p:spPr>
        <p:txBody>
          <a:bodyPr>
            <a:normAutofit fontScale="70000" lnSpcReduction="20000"/>
          </a:bodyPr>
          <a:lstStyle/>
          <a:p>
            <a:pPr marL="0" indent="0" algn="r">
              <a:buNone/>
            </a:pPr>
            <a:r>
              <a:rPr lang="en-US" sz="2400" b="0" i="0" dirty="0" smtClean="0">
                <a:solidFill>
                  <a:srgbClr val="000000"/>
                </a:solidFill>
              </a:rPr>
              <a:t>Silvio A. </a:t>
            </a:r>
            <a:r>
              <a:rPr lang="en-US" sz="2400" b="0" i="0" dirty="0" err="1" smtClean="0">
                <a:solidFill>
                  <a:srgbClr val="000000"/>
                </a:solidFill>
              </a:rPr>
              <a:t>Carro</a:t>
            </a:r>
            <a:endParaRPr lang="en-US" sz="2400" b="0" i="0" dirty="0" smtClean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000000"/>
                </a:solidFill>
              </a:rPr>
              <a:t>Francisco .A Silva</a:t>
            </a:r>
            <a:endParaRPr lang="en-US" sz="2400" b="0" i="0" dirty="0" smtClean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000000"/>
                </a:solidFill>
              </a:rPr>
              <a:t>2014/2018</a:t>
            </a:r>
          </a:p>
          <a:p>
            <a:pPr marL="0" indent="0" algn="r">
              <a:buNone/>
            </a:pPr>
            <a:r>
              <a:rPr lang="en-US" sz="1200" b="0" i="0" dirty="0" smtClean="0">
                <a:solidFill>
                  <a:srgbClr val="000000"/>
                </a:solidFill>
              </a:rPr>
              <a:t>Last </a:t>
            </a:r>
            <a:r>
              <a:rPr lang="en-US" sz="1200" b="0" i="0" smtClean="0">
                <a:solidFill>
                  <a:srgbClr val="000000"/>
                </a:solidFill>
              </a:rPr>
              <a:t>update 19/03/18</a:t>
            </a:r>
            <a:endParaRPr lang="en-US" sz="2400" b="0" i="0" dirty="0">
              <a:solidFill>
                <a:srgbClr val="0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65209" y="1520787"/>
            <a:ext cx="6857997" cy="381642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8961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smtClean="0"/>
              <a:t>CSS vinculado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548680"/>
            <a:ext cx="8352928" cy="6309320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Crie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o </a:t>
            </a:r>
            <a:r>
              <a:rPr lang="en-US" sz="2000" dirty="0" err="1" smtClean="0">
                <a:solidFill>
                  <a:srgbClr val="0070C0"/>
                </a:solidFill>
              </a:rPr>
              <a:t>arquivo</a:t>
            </a:r>
            <a:r>
              <a:rPr lang="en-US" sz="2000" dirty="0" smtClean="0">
                <a:solidFill>
                  <a:srgbClr val="0070C0"/>
                </a:solidFill>
              </a:rPr>
              <a:t> “estilos.css” e salve no package do </a:t>
            </a:r>
            <a:r>
              <a:rPr lang="en-US" sz="2000" dirty="0" err="1" smtClean="0">
                <a:solidFill>
                  <a:srgbClr val="0070C0"/>
                </a:solidFill>
              </a:rPr>
              <a:t>projeto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1800" dirty="0" err="1" smtClean="0">
                <a:solidFill>
                  <a:srgbClr val="0070C0"/>
                </a:solidFill>
              </a:rPr>
              <a:t>Há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uma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documentação</a:t>
            </a:r>
            <a:r>
              <a:rPr lang="en-US" sz="1800" dirty="0" smtClean="0">
                <a:solidFill>
                  <a:srgbClr val="0070C0"/>
                </a:solidFill>
              </a:rPr>
              <a:t> d</a:t>
            </a:r>
            <a:r>
              <a:rPr lang="pt-BR" sz="1800" dirty="0" smtClean="0">
                <a:solidFill>
                  <a:srgbClr val="0070C0"/>
                </a:solidFill>
              </a:rPr>
              <a:t>a </a:t>
            </a:r>
            <a:r>
              <a:rPr lang="pt-BR" sz="1800" dirty="0">
                <a:solidFill>
                  <a:srgbClr val="0070C0"/>
                </a:solidFill>
              </a:rPr>
              <a:t>Oracle sobre o CSS do </a:t>
            </a:r>
            <a:r>
              <a:rPr lang="pt-BR" sz="1800" dirty="0" err="1">
                <a:solidFill>
                  <a:srgbClr val="0070C0"/>
                </a:solidFill>
              </a:rPr>
              <a:t>JavaFX</a:t>
            </a:r>
            <a:r>
              <a:rPr lang="pt-BR" sz="1800" dirty="0">
                <a:solidFill>
                  <a:srgbClr val="0070C0"/>
                </a:solidFill>
              </a:rPr>
              <a:t>, que </a:t>
            </a:r>
            <a:r>
              <a:rPr lang="pt-BR" sz="1800" dirty="0" smtClean="0">
                <a:solidFill>
                  <a:srgbClr val="0070C0"/>
                </a:solidFill>
              </a:rPr>
              <a:t>possui diferenças </a:t>
            </a:r>
            <a:r>
              <a:rPr lang="pt-BR" sz="1800" dirty="0">
                <a:solidFill>
                  <a:srgbClr val="0070C0"/>
                </a:solidFill>
              </a:rPr>
              <a:t>do CSS </a:t>
            </a:r>
            <a:r>
              <a:rPr lang="pt-BR" sz="1800" dirty="0" smtClean="0">
                <a:solidFill>
                  <a:srgbClr val="0070C0"/>
                </a:solidFill>
              </a:rPr>
              <a:t>normal: </a:t>
            </a:r>
            <a:r>
              <a:rPr lang="pt-BR" sz="1400" dirty="0" smtClean="0">
                <a:solidFill>
                  <a:srgbClr val="0070C0"/>
                </a:solidFill>
              </a:rPr>
              <a:t>  http</a:t>
            </a:r>
            <a:r>
              <a:rPr lang="pt-BR" sz="1400" dirty="0">
                <a:solidFill>
                  <a:srgbClr val="0070C0"/>
                </a:solidFill>
              </a:rPr>
              <a:t>://docs.oracle.com/javafx/2/api/javafx/scene/doc-files/cssref.html</a:t>
            </a:r>
            <a:endParaRPr lang="en-US" sz="1400" dirty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395536" y="1052736"/>
            <a:ext cx="8496944" cy="532859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root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{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/*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aplica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para  o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painel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principal 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-font-size: 16pt;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-font-family: "Calibri";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-base: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rgb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(0, 0, 0);  /*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base para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componentes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-background-color: linear-gradient(from 0% 0%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to 100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% 100%, white 0%, silver 100%);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button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/*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todos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buttons 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-text-fill: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rgb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(255, 255, 255);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-border-color: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rgb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(49, 89, 23);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-border-radius: 5;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-padding: 3 6 6 6;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redbutton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/*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usa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o ID dos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componentes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-background-color: red;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redbutton:hover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/* pseudo-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classe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-background-color: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lightcoral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bluebutton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/*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cria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uma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classe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estilo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-background-color: blue;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-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-cursor: hand;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31060" y="2204864"/>
            <a:ext cx="1224136" cy="73096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pt-BR" altLang="pt-BR" sz="105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pt-BR" altLang="pt-BR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pt-BR" altLang="pt-BR" sz="105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check</a:t>
            </a:r>
            <a:r>
              <a:rPr kumimoji="0" lang="pt-BR" altLang="pt-BR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-box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.scroll-bar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000" dirty="0" smtClean="0">
                <a:latin typeface="Arial" pitchFamily="34" charset="0"/>
                <a:cs typeface="Arial" pitchFamily="34" charset="0"/>
              </a:rPr>
              <a:t>...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3275856" y="2387606"/>
            <a:ext cx="1455204" cy="182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876" y="3284984"/>
            <a:ext cx="32004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3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052736"/>
            <a:ext cx="7774632" cy="5400600"/>
          </a:xfrm>
        </p:spPr>
        <p:txBody>
          <a:bodyPr>
            <a:normAutofit/>
          </a:bodyPr>
          <a:lstStyle/>
          <a:p>
            <a:r>
              <a:rPr lang="pt-BR" dirty="0" smtClean="0"/>
              <a:t>Dicas (</a:t>
            </a:r>
            <a:r>
              <a:rPr lang="pt-BR" dirty="0" err="1" smtClean="0"/>
              <a:t>JFXCombobox</a:t>
            </a:r>
            <a:r>
              <a:rPr lang="pt-BR" dirty="0" smtClean="0"/>
              <a:t>):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lvl="1"/>
            <a:r>
              <a:rPr lang="pt-BR" dirty="0" smtClean="0"/>
              <a:t>Para selecionar um item no </a:t>
            </a:r>
            <a:r>
              <a:rPr lang="pt-BR" dirty="0" err="1" smtClean="0"/>
              <a:t>JFXCombobox</a:t>
            </a:r>
            <a:r>
              <a:rPr lang="pt-BR" dirty="0" smtClean="0"/>
              <a:t>, siga os seguintes passos:</a:t>
            </a:r>
          </a:p>
          <a:p>
            <a:pPr lvl="2"/>
            <a:r>
              <a:rPr lang="pt-BR" dirty="0" smtClean="0"/>
              <a:t>Carregue o </a:t>
            </a:r>
            <a:r>
              <a:rPr lang="pt-BR" dirty="0" err="1" smtClean="0"/>
              <a:t>combobox</a:t>
            </a:r>
            <a:r>
              <a:rPr lang="pt-BR" dirty="0" smtClean="0"/>
              <a:t> com os objetos;</a:t>
            </a:r>
          </a:p>
          <a:p>
            <a:pPr lvl="2"/>
            <a:r>
              <a:rPr lang="pt-BR" dirty="0" smtClean="0"/>
              <a:t>Habilite o componente: </a:t>
            </a:r>
            <a:r>
              <a:rPr lang="pt-BR" b="1" dirty="0" err="1" smtClean="0"/>
              <a:t>setDisable</a:t>
            </a:r>
            <a:r>
              <a:rPr lang="pt-BR" b="1" dirty="0" smtClean="0"/>
              <a:t>(false)</a:t>
            </a:r>
          </a:p>
          <a:p>
            <a:pPr lvl="2"/>
            <a:r>
              <a:rPr lang="pt-BR" dirty="0" smtClean="0"/>
              <a:t>Posiciona no primeiro item</a:t>
            </a:r>
            <a:r>
              <a:rPr lang="pt-BR" dirty="0"/>
              <a:t>: </a:t>
            </a:r>
            <a:r>
              <a:rPr lang="pt-BR" b="1" dirty="0" err="1" smtClean="0"/>
              <a:t>cbbox.getSelectionModel</a:t>
            </a:r>
            <a:r>
              <a:rPr lang="pt-BR" b="1" dirty="0"/>
              <a:t>().</a:t>
            </a:r>
            <a:r>
              <a:rPr lang="pt-BR" b="1" dirty="0" err="1"/>
              <a:t>select</a:t>
            </a:r>
            <a:r>
              <a:rPr lang="pt-BR" b="1" dirty="0"/>
              <a:t>(0</a:t>
            </a:r>
            <a:r>
              <a:rPr lang="pt-BR" b="1" dirty="0" smtClean="0"/>
              <a:t>);</a:t>
            </a:r>
          </a:p>
          <a:p>
            <a:pPr lvl="2"/>
            <a:r>
              <a:rPr lang="pt-BR" dirty="0" smtClean="0"/>
              <a:t>Selecione </a:t>
            </a:r>
            <a:r>
              <a:rPr lang="pt-BR" dirty="0"/>
              <a:t>o objeto: </a:t>
            </a:r>
            <a:r>
              <a:rPr lang="pt-BR" b="1" dirty="0" err="1" smtClean="0"/>
              <a:t>cbbox.getSelectionModel</a:t>
            </a:r>
            <a:r>
              <a:rPr lang="pt-BR" b="1" dirty="0"/>
              <a:t>().</a:t>
            </a:r>
            <a:r>
              <a:rPr lang="pt-BR" b="1" dirty="0" err="1" smtClean="0"/>
              <a:t>select</a:t>
            </a:r>
            <a:r>
              <a:rPr lang="pt-BR" b="1" dirty="0" smtClean="0"/>
              <a:t>(objeto);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323528" y="116632"/>
            <a:ext cx="5102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http://www.jfoenix.com/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54483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5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204864"/>
            <a:ext cx="7990656" cy="2808312"/>
          </a:xfrm>
        </p:spPr>
        <p:txBody>
          <a:bodyPr/>
          <a:lstStyle/>
          <a:p>
            <a:pPr algn="ctr"/>
            <a:r>
              <a:rPr lang="pt-BR" sz="9600" dirty="0" smtClean="0">
                <a:solidFill>
                  <a:srgbClr val="FF0000"/>
                </a:solidFill>
              </a:rPr>
              <a:t>Modelos de Interface</a:t>
            </a:r>
            <a:endParaRPr lang="pt-BR" sz="9600" dirty="0">
              <a:solidFill>
                <a:srgbClr val="FF0000"/>
              </a:solidFill>
            </a:endParaRPr>
          </a:p>
        </p:txBody>
      </p:sp>
      <p:sp>
        <p:nvSpPr>
          <p:cNvPr id="3" name="AutoShape 2" descr="http://blog.ngopal.com.np/wp-content/uploads/2011/10/music-Libra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5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35" y="1024952"/>
            <a:ext cx="5469105" cy="370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693" y="0"/>
            <a:ext cx="7239000" cy="1143000"/>
          </a:xfrm>
        </p:spPr>
        <p:txBody>
          <a:bodyPr/>
          <a:lstStyle/>
          <a:p>
            <a:r>
              <a:rPr lang="pt-BR" dirty="0" smtClean="0"/>
              <a:t>Bloco de Anotações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6156176" y="1412776"/>
            <a:ext cx="112348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2815166" y="1988840"/>
            <a:ext cx="44644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5724128" y="3140968"/>
            <a:ext cx="1500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6156176" y="3645024"/>
            <a:ext cx="128342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457548" y="5127922"/>
            <a:ext cx="679347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/>
              <a:t>Trocando o painel</a:t>
            </a:r>
            <a:endParaRPr lang="pt-BR" sz="1400" dirty="0" smtClean="0"/>
          </a:p>
          <a:p>
            <a:r>
              <a:rPr lang="pt-BR" sz="1400" dirty="0" err="1" smtClean="0"/>
              <a:t>try</a:t>
            </a:r>
            <a:r>
              <a:rPr lang="pt-BR" sz="1400" dirty="0" smtClean="0"/>
              <a:t> {    </a:t>
            </a:r>
            <a:r>
              <a:rPr lang="pt-BR" sz="1400" dirty="0" err="1"/>
              <a:t>Parent</a:t>
            </a:r>
            <a:r>
              <a:rPr lang="pt-BR" sz="1400" dirty="0"/>
              <a:t> root = </a:t>
            </a:r>
            <a:r>
              <a:rPr lang="pt-BR" sz="1400" dirty="0" err="1"/>
              <a:t>FXMLLoader.load</a:t>
            </a:r>
            <a:r>
              <a:rPr lang="pt-BR" sz="1400" dirty="0"/>
              <a:t>(</a:t>
            </a:r>
            <a:r>
              <a:rPr lang="pt-BR" sz="1400" dirty="0" err="1"/>
              <a:t>getClass</a:t>
            </a:r>
            <a:r>
              <a:rPr lang="pt-BR" sz="1400" dirty="0"/>
              <a:t>().</a:t>
            </a:r>
            <a:r>
              <a:rPr lang="pt-BR" sz="1400" dirty="0" err="1"/>
              <a:t>getResource</a:t>
            </a:r>
            <a:r>
              <a:rPr lang="pt-BR" sz="1400" dirty="0"/>
              <a:t>("ui/</a:t>
            </a:r>
            <a:r>
              <a:rPr lang="pt-BR" sz="1400" dirty="0" err="1"/>
              <a:t>TelaCadEvento.fxml</a:t>
            </a:r>
            <a:r>
              <a:rPr lang="pt-BR" sz="1400" dirty="0"/>
              <a:t>"));</a:t>
            </a:r>
          </a:p>
          <a:p>
            <a:r>
              <a:rPr lang="pt-BR" sz="1400" dirty="0"/>
              <a:t>            </a:t>
            </a:r>
            <a:r>
              <a:rPr lang="pt-BR" sz="1400" dirty="0" err="1"/>
              <a:t>pndados.getChildren</a:t>
            </a:r>
            <a:r>
              <a:rPr lang="pt-BR" sz="1400" dirty="0"/>
              <a:t>().</a:t>
            </a:r>
            <a:r>
              <a:rPr lang="pt-BR" sz="1400" dirty="0" err="1"/>
              <a:t>clear</a:t>
            </a:r>
            <a:r>
              <a:rPr lang="pt-BR" sz="1400" dirty="0"/>
              <a:t>();</a:t>
            </a:r>
          </a:p>
          <a:p>
            <a:r>
              <a:rPr lang="pt-BR" sz="1400" dirty="0"/>
              <a:t>            </a:t>
            </a:r>
            <a:r>
              <a:rPr lang="pt-BR" sz="1400" dirty="0" err="1"/>
              <a:t>pndados.getChildren</a:t>
            </a:r>
            <a:r>
              <a:rPr lang="pt-BR" sz="1400" dirty="0"/>
              <a:t>().</a:t>
            </a:r>
            <a:r>
              <a:rPr lang="pt-BR" sz="1400" dirty="0" err="1"/>
              <a:t>add</a:t>
            </a:r>
            <a:r>
              <a:rPr lang="pt-BR" sz="1400" dirty="0"/>
              <a:t>(root);</a:t>
            </a:r>
          </a:p>
          <a:p>
            <a:r>
              <a:rPr lang="pt-BR" sz="1400" dirty="0"/>
              <a:t>        } catch (</a:t>
            </a:r>
            <a:r>
              <a:rPr lang="pt-BR" sz="1400" dirty="0" err="1"/>
              <a:t>IOException</a:t>
            </a:r>
            <a:r>
              <a:rPr lang="pt-BR" sz="1400" dirty="0"/>
              <a:t> </a:t>
            </a:r>
            <a:r>
              <a:rPr lang="pt-BR" sz="1400" dirty="0" err="1"/>
              <a:t>ex</a:t>
            </a:r>
            <a:r>
              <a:rPr lang="pt-BR" sz="1400" dirty="0"/>
              <a:t>) </a:t>
            </a:r>
            <a:r>
              <a:rPr lang="pt-BR" sz="1400" dirty="0" smtClean="0"/>
              <a:t>{ }</a:t>
            </a:r>
            <a:endParaRPr lang="pt-BR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662" y="1412776"/>
            <a:ext cx="17335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6562147" y="1269286"/>
            <a:ext cx="662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top</a:t>
            </a:r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254791" y="1988839"/>
            <a:ext cx="662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left</a:t>
            </a:r>
            <a:endParaRPr lang="pt-BR" sz="1200" dirty="0" smtClean="0"/>
          </a:p>
        </p:txBody>
      </p:sp>
      <p:sp>
        <p:nvSpPr>
          <p:cNvPr id="18" name="CaixaDeTexto 17"/>
          <p:cNvSpPr txBox="1"/>
          <p:nvPr/>
        </p:nvSpPr>
        <p:spPr>
          <a:xfrm>
            <a:off x="6278832" y="3140968"/>
            <a:ext cx="662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center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610229" y="4158198"/>
            <a:ext cx="662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bottom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9821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693" y="0"/>
            <a:ext cx="7239000" cy="1143000"/>
          </a:xfrm>
        </p:spPr>
        <p:txBody>
          <a:bodyPr/>
          <a:lstStyle/>
          <a:p>
            <a:r>
              <a:rPr lang="pt-BR" dirty="0" smtClean="0"/>
              <a:t>Bloco de Anotações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00" y="1484784"/>
            <a:ext cx="60960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05509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693" y="0"/>
            <a:ext cx="7239000" cy="1143000"/>
          </a:xfrm>
        </p:spPr>
        <p:txBody>
          <a:bodyPr/>
          <a:lstStyle/>
          <a:p>
            <a:r>
              <a:rPr lang="pt-BR" dirty="0" smtClean="0"/>
              <a:t>Bloco de Anotações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438476" y="1151628"/>
            <a:ext cx="4464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/>
              <a:t>Estilo para </a:t>
            </a:r>
            <a:r>
              <a:rPr lang="pt-BR" sz="1400" b="1" dirty="0" err="1" smtClean="0"/>
              <a:t>Listbox</a:t>
            </a:r>
            <a:r>
              <a:rPr lang="pt-BR" sz="1400" dirty="0" smtClean="0"/>
              <a:t> /</a:t>
            </a:r>
            <a:r>
              <a:rPr lang="pt-BR" sz="1400" dirty="0" err="1" smtClean="0"/>
              <a:t>combobox</a:t>
            </a:r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/>
              <a:t>.</a:t>
            </a:r>
            <a:r>
              <a:rPr lang="pt-BR" sz="1400" dirty="0" err="1"/>
              <a:t>list-cell:filled:selected:focused</a:t>
            </a:r>
            <a:r>
              <a:rPr lang="pt-BR" sz="1400" dirty="0"/>
              <a:t>, .</a:t>
            </a:r>
            <a:r>
              <a:rPr lang="pt-BR" sz="1400" dirty="0" err="1"/>
              <a:t>list-cell:filled:selected</a:t>
            </a:r>
            <a:r>
              <a:rPr lang="pt-BR" sz="1400" dirty="0"/>
              <a:t> </a:t>
            </a:r>
          </a:p>
          <a:p>
            <a:r>
              <a:rPr lang="pt-BR" sz="1400" dirty="0" smtClean="0"/>
              <a:t>{   </a:t>
            </a:r>
            <a:r>
              <a:rPr lang="pt-BR" sz="1400" dirty="0"/>
              <a:t>-</a:t>
            </a:r>
            <a:r>
              <a:rPr lang="pt-BR" sz="1400" dirty="0" err="1"/>
              <a:t>fx</a:t>
            </a:r>
            <a:r>
              <a:rPr lang="pt-BR" sz="1400" dirty="0"/>
              <a:t>-background-color: </a:t>
            </a:r>
            <a:r>
              <a:rPr lang="pt-BR" sz="1400" dirty="0" err="1"/>
              <a:t>rgb</a:t>
            </a:r>
            <a:r>
              <a:rPr lang="pt-BR" sz="1400" dirty="0"/>
              <a:t>(10,100,10);</a:t>
            </a:r>
          </a:p>
          <a:p>
            <a:r>
              <a:rPr lang="pt-BR" sz="1400" dirty="0"/>
              <a:t>    -</a:t>
            </a:r>
            <a:r>
              <a:rPr lang="pt-BR" sz="1400" dirty="0" err="1"/>
              <a:t>fx-text-fill</a:t>
            </a:r>
            <a:r>
              <a:rPr lang="pt-BR" sz="1400" dirty="0"/>
              <a:t>: </a:t>
            </a:r>
            <a:r>
              <a:rPr lang="pt-BR" sz="1400" dirty="0" err="1"/>
              <a:t>white</a:t>
            </a:r>
            <a:r>
              <a:rPr lang="pt-BR" sz="1400" dirty="0"/>
              <a:t>; 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 smtClean="0"/>
              <a:t>.</a:t>
            </a:r>
            <a:r>
              <a:rPr lang="pt-BR" sz="1400" dirty="0" err="1"/>
              <a:t>list-cell</a:t>
            </a:r>
            <a:r>
              <a:rPr lang="pt-BR" sz="1400" dirty="0"/>
              <a:t> </a:t>
            </a:r>
          </a:p>
          <a:p>
            <a:r>
              <a:rPr lang="pt-BR" sz="1400" dirty="0" smtClean="0"/>
              <a:t>{   </a:t>
            </a:r>
            <a:r>
              <a:rPr lang="pt-BR" sz="1400" dirty="0"/>
              <a:t>-</a:t>
            </a:r>
            <a:r>
              <a:rPr lang="pt-BR" sz="1400" dirty="0" err="1"/>
              <a:t>fx-text-fill</a:t>
            </a:r>
            <a:r>
              <a:rPr lang="pt-BR" sz="1400" dirty="0"/>
              <a:t>: </a:t>
            </a:r>
            <a:r>
              <a:rPr lang="pt-BR" sz="1400" dirty="0" err="1"/>
              <a:t>black</a:t>
            </a:r>
            <a:r>
              <a:rPr lang="pt-BR" sz="1400" dirty="0"/>
              <a:t>; </a:t>
            </a:r>
          </a:p>
          <a:p>
            <a:r>
              <a:rPr lang="pt-BR" sz="1400" dirty="0"/>
              <a:t>    -</a:t>
            </a:r>
            <a:r>
              <a:rPr lang="pt-BR" sz="1400" dirty="0" err="1"/>
              <a:t>fx-cell-size</a:t>
            </a:r>
            <a:r>
              <a:rPr lang="pt-BR" sz="1400" dirty="0"/>
              <a:t>: 50px; </a:t>
            </a:r>
          </a:p>
          <a:p>
            <a:r>
              <a:rPr lang="pt-BR" sz="1400" dirty="0"/>
              <a:t>    -</a:t>
            </a:r>
            <a:r>
              <a:rPr lang="pt-BR" sz="1400" dirty="0" err="1"/>
              <a:t>fx-font-size</a:t>
            </a:r>
            <a:r>
              <a:rPr lang="pt-BR" sz="1400" dirty="0"/>
              <a:t>: 16px;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 smtClean="0"/>
              <a:t>.</a:t>
            </a:r>
            <a:r>
              <a:rPr lang="pt-BR" sz="1400" dirty="0" err="1"/>
              <a:t>list-cell:odd</a:t>
            </a:r>
            <a:r>
              <a:rPr lang="pt-BR" sz="1400" dirty="0"/>
              <a:t> </a:t>
            </a:r>
          </a:p>
          <a:p>
            <a:r>
              <a:rPr lang="pt-BR" sz="1400" dirty="0"/>
              <a:t>{ </a:t>
            </a:r>
            <a:r>
              <a:rPr lang="pt-BR" sz="1400" dirty="0" smtClean="0"/>
              <a:t>  </a:t>
            </a:r>
            <a:r>
              <a:rPr lang="pt-BR" sz="1400" dirty="0"/>
              <a:t>-</a:t>
            </a:r>
            <a:r>
              <a:rPr lang="pt-BR" sz="1400" dirty="0" err="1"/>
              <a:t>fx</a:t>
            </a:r>
            <a:r>
              <a:rPr lang="pt-BR" sz="1400" dirty="0"/>
              <a:t>-background-color: </a:t>
            </a:r>
            <a:r>
              <a:rPr lang="pt-BR" sz="1400" dirty="0" err="1" smtClean="0"/>
              <a:t>lightgray</a:t>
            </a:r>
            <a:r>
              <a:rPr lang="pt-BR" sz="1400" dirty="0"/>
              <a:t>; 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 smtClean="0"/>
              <a:t>.</a:t>
            </a:r>
            <a:r>
              <a:rPr lang="pt-BR" sz="1400" dirty="0" err="1"/>
              <a:t>list-cell:even</a:t>
            </a:r>
            <a:r>
              <a:rPr lang="pt-BR" sz="1400" dirty="0"/>
              <a:t> </a:t>
            </a:r>
          </a:p>
          <a:p>
            <a:r>
              <a:rPr lang="pt-BR" sz="1400" dirty="0"/>
              <a:t>{ </a:t>
            </a:r>
            <a:r>
              <a:rPr lang="pt-BR" sz="1400" dirty="0" smtClean="0"/>
              <a:t>  </a:t>
            </a:r>
            <a:r>
              <a:rPr lang="pt-BR" sz="1400" dirty="0"/>
              <a:t>-</a:t>
            </a:r>
            <a:r>
              <a:rPr lang="pt-BR" sz="1400" dirty="0" err="1"/>
              <a:t>fx</a:t>
            </a:r>
            <a:r>
              <a:rPr lang="pt-BR" sz="1400" dirty="0"/>
              <a:t>-background-color: </a:t>
            </a:r>
            <a:r>
              <a:rPr lang="pt-BR" sz="1400" dirty="0" err="1"/>
              <a:t>white</a:t>
            </a:r>
            <a:r>
              <a:rPr lang="pt-BR" sz="1400" dirty="0"/>
              <a:t>; 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 smtClean="0"/>
              <a:t>.</a:t>
            </a:r>
            <a:r>
              <a:rPr lang="pt-BR" sz="1400" dirty="0" err="1"/>
              <a:t>list-cell:filled:hover</a:t>
            </a:r>
            <a:r>
              <a:rPr lang="pt-BR" sz="1400" dirty="0"/>
              <a:t> </a:t>
            </a:r>
          </a:p>
          <a:p>
            <a:r>
              <a:rPr lang="pt-BR" sz="1400" dirty="0"/>
              <a:t>{ </a:t>
            </a:r>
            <a:r>
              <a:rPr lang="pt-BR" sz="1400" dirty="0" smtClean="0"/>
              <a:t>  </a:t>
            </a:r>
            <a:r>
              <a:rPr lang="pt-BR" sz="1400" dirty="0"/>
              <a:t>-</a:t>
            </a:r>
            <a:r>
              <a:rPr lang="pt-BR" sz="1400" dirty="0" err="1"/>
              <a:t>fx</a:t>
            </a:r>
            <a:r>
              <a:rPr lang="pt-BR" sz="1400" dirty="0"/>
              <a:t>-background-color: </a:t>
            </a:r>
            <a:r>
              <a:rPr lang="pt-BR" sz="1400" dirty="0" err="1"/>
              <a:t>rgb</a:t>
            </a:r>
            <a:r>
              <a:rPr lang="pt-BR" sz="1400" dirty="0"/>
              <a:t>(10,100,10); </a:t>
            </a:r>
          </a:p>
          <a:p>
            <a:r>
              <a:rPr lang="pt-BR" sz="1400" dirty="0"/>
              <a:t>    -</a:t>
            </a:r>
            <a:r>
              <a:rPr lang="pt-BR" sz="1400" dirty="0" err="1"/>
              <a:t>fx-text-fill</a:t>
            </a:r>
            <a:r>
              <a:rPr lang="pt-BR" sz="1400" dirty="0"/>
              <a:t>: </a:t>
            </a:r>
            <a:r>
              <a:rPr lang="pt-BR" sz="1400" dirty="0" err="1"/>
              <a:t>white</a:t>
            </a:r>
            <a:r>
              <a:rPr lang="pt-BR" sz="1400" dirty="0"/>
              <a:t>; 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 smtClean="0"/>
              <a:t>.</a:t>
            </a:r>
            <a:r>
              <a:rPr lang="pt-BR" sz="1400" dirty="0" err="1"/>
              <a:t>text-field</a:t>
            </a:r>
            <a:r>
              <a:rPr lang="pt-BR" sz="1400" dirty="0"/>
              <a:t> </a:t>
            </a:r>
          </a:p>
          <a:p>
            <a:r>
              <a:rPr lang="pt-BR" sz="1400" dirty="0" smtClean="0"/>
              <a:t>{  </a:t>
            </a:r>
            <a:r>
              <a:rPr lang="pt-BR" sz="1400" dirty="0"/>
              <a:t>-</a:t>
            </a:r>
            <a:r>
              <a:rPr lang="pt-BR" sz="1400" dirty="0" err="1"/>
              <a:t>fx</a:t>
            </a:r>
            <a:r>
              <a:rPr lang="pt-BR" sz="1400" dirty="0"/>
              <a:t>-background-color: #</a:t>
            </a:r>
            <a:r>
              <a:rPr lang="pt-BR" sz="1400" dirty="0" err="1"/>
              <a:t>ddd</a:t>
            </a:r>
            <a:r>
              <a:rPr lang="pt-BR" sz="1400" dirty="0"/>
              <a:t>;</a:t>
            </a:r>
          </a:p>
          <a:p>
            <a:r>
              <a:rPr lang="pt-BR" sz="1400" dirty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81093"/>
            <a:ext cx="3553328" cy="240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4446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 “Painel”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46" y="1412776"/>
            <a:ext cx="650139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88840"/>
            <a:ext cx="26289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 flipV="1">
            <a:off x="5004048" y="1844824"/>
            <a:ext cx="158417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2123728" y="2986978"/>
            <a:ext cx="44644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3939643" y="3933056"/>
            <a:ext cx="26485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4716016" y="4221088"/>
            <a:ext cx="2005652" cy="621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3686916"/>
            <a:ext cx="1023827" cy="53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442" y="4843039"/>
            <a:ext cx="2438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600381" y="5688449"/>
            <a:ext cx="679347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/>
              <a:t>Trocando o painel ao acessar um </a:t>
            </a:r>
            <a:r>
              <a:rPr lang="pt-BR" sz="1400" b="1" dirty="0" err="1" smtClean="0"/>
              <a:t>ítem</a:t>
            </a:r>
            <a:r>
              <a:rPr lang="pt-BR" sz="1400" b="1" dirty="0" smtClean="0"/>
              <a:t> do menu:</a:t>
            </a:r>
            <a:r>
              <a:rPr lang="pt-BR" sz="1400" dirty="0" smtClean="0"/>
              <a:t> </a:t>
            </a:r>
          </a:p>
          <a:p>
            <a:r>
              <a:rPr lang="pt-BR" sz="1400" dirty="0" err="1" smtClean="0"/>
              <a:t>try</a:t>
            </a:r>
            <a:r>
              <a:rPr lang="pt-BR" sz="1400" dirty="0" smtClean="0"/>
              <a:t> {    </a:t>
            </a:r>
            <a:r>
              <a:rPr lang="pt-BR" sz="1400" dirty="0" err="1"/>
              <a:t>Parent</a:t>
            </a:r>
            <a:r>
              <a:rPr lang="pt-BR" sz="1400" dirty="0"/>
              <a:t> root = </a:t>
            </a:r>
            <a:r>
              <a:rPr lang="pt-BR" sz="1400" dirty="0" err="1"/>
              <a:t>FXMLLoader.load</a:t>
            </a:r>
            <a:r>
              <a:rPr lang="pt-BR" sz="1400" dirty="0"/>
              <a:t>(</a:t>
            </a:r>
            <a:r>
              <a:rPr lang="pt-BR" sz="1400" dirty="0" err="1"/>
              <a:t>getClass</a:t>
            </a:r>
            <a:r>
              <a:rPr lang="pt-BR" sz="1400" dirty="0"/>
              <a:t>().</a:t>
            </a:r>
            <a:r>
              <a:rPr lang="pt-BR" sz="1400" dirty="0" err="1"/>
              <a:t>getResource</a:t>
            </a:r>
            <a:r>
              <a:rPr lang="pt-BR" sz="1400" dirty="0"/>
              <a:t>("ui/</a:t>
            </a:r>
            <a:r>
              <a:rPr lang="pt-BR" sz="1400" dirty="0" err="1"/>
              <a:t>TelaCadEvento.fxml</a:t>
            </a:r>
            <a:r>
              <a:rPr lang="pt-BR" sz="1400" dirty="0"/>
              <a:t>"));</a:t>
            </a:r>
          </a:p>
          <a:p>
            <a:r>
              <a:rPr lang="pt-BR" sz="1400" dirty="0"/>
              <a:t>            </a:t>
            </a:r>
            <a:r>
              <a:rPr lang="pt-BR" sz="1400" dirty="0" err="1"/>
              <a:t>pndados.getChildren</a:t>
            </a:r>
            <a:r>
              <a:rPr lang="pt-BR" sz="1400" dirty="0"/>
              <a:t>().</a:t>
            </a:r>
            <a:r>
              <a:rPr lang="pt-BR" sz="1400" dirty="0" err="1"/>
              <a:t>clear</a:t>
            </a:r>
            <a:r>
              <a:rPr lang="pt-BR" sz="1400" dirty="0"/>
              <a:t>();</a:t>
            </a:r>
          </a:p>
          <a:p>
            <a:r>
              <a:rPr lang="pt-BR" sz="1400" dirty="0"/>
              <a:t>            </a:t>
            </a:r>
            <a:r>
              <a:rPr lang="pt-BR" sz="1400" dirty="0" err="1"/>
              <a:t>pndados.getChildren</a:t>
            </a:r>
            <a:r>
              <a:rPr lang="pt-BR" sz="1400" dirty="0"/>
              <a:t>().</a:t>
            </a:r>
            <a:r>
              <a:rPr lang="pt-BR" sz="1400" dirty="0" err="1"/>
              <a:t>add</a:t>
            </a:r>
            <a:r>
              <a:rPr lang="pt-BR" sz="1400" dirty="0"/>
              <a:t>(root);</a:t>
            </a:r>
          </a:p>
          <a:p>
            <a:r>
              <a:rPr lang="pt-BR" sz="1400" dirty="0"/>
              <a:t>        } catch (</a:t>
            </a:r>
            <a:r>
              <a:rPr lang="pt-BR" sz="1400" dirty="0" err="1"/>
              <a:t>IOException</a:t>
            </a:r>
            <a:r>
              <a:rPr lang="pt-BR" sz="1400" dirty="0"/>
              <a:t> </a:t>
            </a:r>
            <a:r>
              <a:rPr lang="pt-BR" sz="1400" dirty="0" err="1"/>
              <a:t>ex</a:t>
            </a:r>
            <a:r>
              <a:rPr lang="pt-BR" sz="1400" dirty="0"/>
              <a:t>) </a:t>
            </a:r>
            <a:r>
              <a:rPr lang="pt-BR" sz="1400" dirty="0" smtClean="0"/>
              <a:t>{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3645308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062664" cy="1412776"/>
          </a:xfrm>
        </p:spPr>
        <p:txBody>
          <a:bodyPr/>
          <a:lstStyle/>
          <a:p>
            <a:r>
              <a:rPr lang="pt-BR" sz="3600" dirty="0" smtClean="0"/>
              <a:t>Modelo 1 : layout horizontal 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2400" dirty="0" smtClean="0"/>
              <a:t>(exemplo de cadastro)</a:t>
            </a:r>
            <a:br>
              <a:rPr lang="pt-BR" sz="2400" dirty="0" smtClean="0"/>
            </a:br>
            <a:r>
              <a:rPr lang="pt-BR" sz="2400" dirty="0" smtClean="0"/>
              <a:t>utilizar </a:t>
            </a:r>
            <a:r>
              <a:rPr lang="pt-BR" sz="2400" dirty="0" err="1" smtClean="0"/>
              <a:t>mvc</a:t>
            </a:r>
            <a:r>
              <a:rPr lang="pt-BR" sz="2400" dirty="0" smtClean="0"/>
              <a:t> e 3 camadas de persistência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95" y="2024846"/>
            <a:ext cx="645053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301616"/>
            <a:ext cx="1762125" cy="319087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em curva 4"/>
          <p:cNvCxnSpPr/>
          <p:nvPr/>
        </p:nvCxnSpPr>
        <p:spPr>
          <a:xfrm rot="10800000" flipV="1">
            <a:off x="2144496" y="3537015"/>
            <a:ext cx="5184576" cy="8640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11"/>
          <p:cNvCxnSpPr/>
          <p:nvPr/>
        </p:nvCxnSpPr>
        <p:spPr>
          <a:xfrm rot="10800000" flipV="1">
            <a:off x="5868145" y="4833157"/>
            <a:ext cx="146092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8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5970"/>
            <a:ext cx="58674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062664" cy="1412776"/>
          </a:xfrm>
        </p:spPr>
        <p:txBody>
          <a:bodyPr/>
          <a:lstStyle/>
          <a:p>
            <a:r>
              <a:rPr lang="pt-BR" sz="3600" dirty="0" smtClean="0"/>
              <a:t>Modelo 2:layout vertical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2400" dirty="0" smtClean="0"/>
              <a:t>(exemplo de cadastro)</a:t>
            </a:r>
            <a:br>
              <a:rPr lang="pt-BR" sz="2400" dirty="0" smtClean="0"/>
            </a:br>
            <a:r>
              <a:rPr lang="pt-BR" sz="2400" dirty="0" smtClean="0"/>
              <a:t>utilizar </a:t>
            </a:r>
            <a:r>
              <a:rPr lang="pt-BR" sz="2400" dirty="0" err="1" smtClean="0"/>
              <a:t>mvc</a:t>
            </a:r>
            <a:r>
              <a:rPr lang="pt-BR" sz="2400" dirty="0" smtClean="0"/>
              <a:t> e 3 camadas de persistência</a:t>
            </a:r>
            <a:endParaRPr lang="pt-BR" sz="2400" dirty="0"/>
          </a:p>
        </p:txBody>
      </p:sp>
      <p:cxnSp>
        <p:nvCxnSpPr>
          <p:cNvPr id="5" name="Conector em curva 4"/>
          <p:cNvCxnSpPr/>
          <p:nvPr/>
        </p:nvCxnSpPr>
        <p:spPr>
          <a:xfrm rot="10800000">
            <a:off x="3923928" y="2636913"/>
            <a:ext cx="396044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11"/>
          <p:cNvCxnSpPr/>
          <p:nvPr/>
        </p:nvCxnSpPr>
        <p:spPr>
          <a:xfrm rot="10800000">
            <a:off x="5868145" y="4293096"/>
            <a:ext cx="1460929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em curva 8"/>
          <p:cNvCxnSpPr/>
          <p:nvPr/>
        </p:nvCxnSpPr>
        <p:spPr>
          <a:xfrm rot="10800000" flipV="1">
            <a:off x="5724128" y="1268760"/>
            <a:ext cx="1152128" cy="57606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/>
          <p:nvPr/>
        </p:nvCxnSpPr>
        <p:spPr>
          <a:xfrm rot="10800000">
            <a:off x="5895823" y="5013176"/>
            <a:ext cx="1460929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288" y="704270"/>
            <a:ext cx="212407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784976" cy="1412776"/>
          </a:xfrm>
        </p:spPr>
        <p:txBody>
          <a:bodyPr/>
          <a:lstStyle/>
          <a:p>
            <a:r>
              <a:rPr lang="pt-BR" sz="3600" dirty="0" smtClean="0"/>
              <a:t>Modelo 3: layout vertical + JPOENIX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2400" dirty="0" smtClean="0"/>
              <a:t>(exemplo de cadastro)</a:t>
            </a:r>
            <a:br>
              <a:rPr lang="pt-BR" sz="2400" dirty="0" smtClean="0"/>
            </a:br>
            <a:r>
              <a:rPr lang="pt-BR" sz="2400" dirty="0" smtClean="0"/>
              <a:t>utilizar </a:t>
            </a:r>
            <a:r>
              <a:rPr lang="pt-BR" sz="2400" dirty="0" err="1" smtClean="0"/>
              <a:t>mvc</a:t>
            </a:r>
            <a:r>
              <a:rPr lang="pt-BR" sz="2400" dirty="0" smtClean="0"/>
              <a:t> e 3 camadas de persistência</a:t>
            </a:r>
            <a:endParaRPr lang="pt-BR" sz="2400" dirty="0"/>
          </a:p>
        </p:txBody>
      </p:sp>
      <p:cxnSp>
        <p:nvCxnSpPr>
          <p:cNvPr id="5" name="Conector em curva 4"/>
          <p:cNvCxnSpPr/>
          <p:nvPr/>
        </p:nvCxnSpPr>
        <p:spPr>
          <a:xfrm rot="10800000">
            <a:off x="5708104" y="3147318"/>
            <a:ext cx="2572309" cy="635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11"/>
          <p:cNvCxnSpPr/>
          <p:nvPr/>
        </p:nvCxnSpPr>
        <p:spPr>
          <a:xfrm rot="10800000">
            <a:off x="5868145" y="3878114"/>
            <a:ext cx="1460929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em curva 8"/>
          <p:cNvCxnSpPr/>
          <p:nvPr/>
        </p:nvCxnSpPr>
        <p:spPr>
          <a:xfrm rot="10800000" flipV="1">
            <a:off x="5724128" y="1412776"/>
            <a:ext cx="1152128" cy="57606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/>
          <p:nvPr/>
        </p:nvCxnSpPr>
        <p:spPr>
          <a:xfrm rot="10800000">
            <a:off x="5708104" y="4094138"/>
            <a:ext cx="1460929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23925"/>
            <a:ext cx="26574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59"/>
            <a:ext cx="5112568" cy="521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1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784976" cy="1412776"/>
          </a:xfrm>
        </p:spPr>
        <p:txBody>
          <a:bodyPr/>
          <a:lstStyle/>
          <a:p>
            <a:r>
              <a:rPr lang="pt-BR" sz="3600" dirty="0" smtClean="0"/>
              <a:t>Modelo 3: layout vertical + JPOENIX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2400" dirty="0" smtClean="0"/>
              <a:t>Estrutura do projeto:</a:t>
            </a:r>
            <a:endParaRPr lang="pt-BR" sz="2400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827584" y="1412775"/>
            <a:ext cx="9144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ui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00448" y="3645024"/>
            <a:ext cx="9144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db</a:t>
            </a:r>
            <a:endParaRPr lang="pt-BR" dirty="0" smtClean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245296" y="1949747"/>
            <a:ext cx="9144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css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245296" y="2486719"/>
            <a:ext cx="9144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icon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45296" y="3023691"/>
            <a:ext cx="9144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util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84784" y="4166147"/>
            <a:ext cx="9144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dal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297384" y="4653136"/>
            <a:ext cx="9144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entidade</a:t>
            </a:r>
            <a:endParaRPr lang="pt-BR" sz="14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1309984" y="5140125"/>
            <a:ext cx="9144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util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767184" y="1372125"/>
            <a:ext cx="236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...controller.java, *.</a:t>
            </a:r>
            <a:r>
              <a:rPr lang="pt-BR" dirty="0" err="1" smtClean="0"/>
              <a:t>fxml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03848" y="2093763"/>
            <a:ext cx="46010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  <a:r>
              <a:rPr lang="pt-BR" dirty="0" err="1"/>
              <a:t>table-view</a:t>
            </a:r>
            <a:r>
              <a:rPr lang="pt-BR" dirty="0"/>
              <a:t> {</a:t>
            </a:r>
          </a:p>
          <a:p>
            <a:r>
              <a:rPr lang="pt-BR" dirty="0"/>
              <a:t>    -</a:t>
            </a:r>
            <a:r>
              <a:rPr lang="pt-BR" dirty="0" err="1"/>
              <a:t>fx</a:t>
            </a:r>
            <a:r>
              <a:rPr lang="pt-BR" dirty="0"/>
              <a:t>-</a:t>
            </a:r>
            <a:r>
              <a:rPr lang="pt-BR" dirty="0" err="1"/>
              <a:t>table</a:t>
            </a:r>
            <a:r>
              <a:rPr lang="pt-BR" dirty="0"/>
              <a:t>-color: </a:t>
            </a:r>
            <a:r>
              <a:rPr lang="pt-BR" dirty="0" err="1"/>
              <a:t>rgba</a:t>
            </a:r>
            <a:r>
              <a:rPr lang="pt-BR" dirty="0"/>
              <a:t>(0, 255, 0, 0.6);</a:t>
            </a:r>
          </a:p>
          <a:p>
            <a:r>
              <a:rPr lang="pt-BR" dirty="0"/>
              <a:t>    -</a:t>
            </a:r>
            <a:r>
              <a:rPr lang="pt-BR" dirty="0" err="1"/>
              <a:t>fx</a:t>
            </a:r>
            <a:r>
              <a:rPr lang="pt-BR" dirty="0"/>
              <a:t>-</a:t>
            </a:r>
            <a:r>
              <a:rPr lang="pt-BR" dirty="0" err="1"/>
              <a:t>table</a:t>
            </a:r>
            <a:r>
              <a:rPr lang="pt-BR" dirty="0"/>
              <a:t>-</a:t>
            </a:r>
            <a:r>
              <a:rPr lang="pt-BR" dirty="0" err="1"/>
              <a:t>rippler</a:t>
            </a:r>
            <a:r>
              <a:rPr lang="pt-BR" dirty="0"/>
              <a:t>-color: </a:t>
            </a:r>
            <a:r>
              <a:rPr lang="pt-BR" dirty="0" err="1"/>
              <a:t>rgba</a:t>
            </a:r>
            <a:r>
              <a:rPr lang="pt-BR" dirty="0"/>
              <a:t>(255, 255, 0, 0.4);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.</a:t>
            </a:r>
            <a:r>
              <a:rPr lang="pt-BR" dirty="0" err="1"/>
              <a:t>table-view:focused</a:t>
            </a:r>
            <a:r>
              <a:rPr lang="pt-BR" dirty="0"/>
              <a:t> .</a:t>
            </a:r>
            <a:r>
              <a:rPr lang="pt-BR" dirty="0" err="1"/>
              <a:t>table-row-cell:selected</a:t>
            </a:r>
            <a:r>
              <a:rPr lang="pt-BR" dirty="0"/>
              <a:t> {</a:t>
            </a:r>
          </a:p>
          <a:p>
            <a:r>
              <a:rPr lang="pt-BR" dirty="0"/>
              <a:t>    -</a:t>
            </a:r>
            <a:r>
              <a:rPr lang="pt-BR" dirty="0" err="1"/>
              <a:t>fx</a:t>
            </a:r>
            <a:r>
              <a:rPr lang="pt-BR" dirty="0"/>
              <a:t>-background-color: -</a:t>
            </a:r>
            <a:r>
              <a:rPr lang="pt-BR" dirty="0" err="1"/>
              <a:t>fx</a:t>
            </a:r>
            <a:r>
              <a:rPr lang="pt-BR" dirty="0"/>
              <a:t>-</a:t>
            </a:r>
            <a:r>
              <a:rPr lang="pt-BR" dirty="0" err="1"/>
              <a:t>table</a:t>
            </a:r>
            <a:r>
              <a:rPr lang="pt-BR" dirty="0"/>
              <a:t>-color;</a:t>
            </a:r>
          </a:p>
          <a:p>
            <a:r>
              <a:rPr lang="pt-BR" dirty="0"/>
              <a:t>    -</a:t>
            </a:r>
            <a:r>
              <a:rPr lang="pt-BR" dirty="0" err="1"/>
              <a:t>fx</a:t>
            </a:r>
            <a:r>
              <a:rPr lang="pt-BR" dirty="0"/>
              <a:t>-</a:t>
            </a:r>
            <a:r>
              <a:rPr lang="pt-BR" dirty="0" err="1"/>
              <a:t>table</a:t>
            </a:r>
            <a:r>
              <a:rPr lang="pt-BR" dirty="0"/>
              <a:t>-</a:t>
            </a:r>
            <a:r>
              <a:rPr lang="pt-BR" dirty="0" err="1"/>
              <a:t>cell</a:t>
            </a:r>
            <a:r>
              <a:rPr lang="pt-BR" dirty="0"/>
              <a:t>-</a:t>
            </a:r>
            <a:r>
              <a:rPr lang="pt-BR" dirty="0" err="1"/>
              <a:t>border</a:t>
            </a:r>
            <a:r>
              <a:rPr lang="pt-BR" dirty="0"/>
              <a:t>-color: -</a:t>
            </a:r>
            <a:r>
              <a:rPr lang="pt-BR" dirty="0" err="1"/>
              <a:t>fx</a:t>
            </a:r>
            <a:r>
              <a:rPr lang="pt-BR" dirty="0"/>
              <a:t>-</a:t>
            </a:r>
            <a:r>
              <a:rPr lang="pt-BR" dirty="0" err="1"/>
              <a:t>table</a:t>
            </a:r>
            <a:r>
              <a:rPr lang="pt-BR" dirty="0"/>
              <a:t>-color;</a:t>
            </a:r>
          </a:p>
          <a:p>
            <a:r>
              <a:rPr lang="pt-BR" dirty="0"/>
              <a:t>    -</a:t>
            </a:r>
            <a:r>
              <a:rPr lang="pt-BR" dirty="0" err="1"/>
              <a:t>fx-text-fill</a:t>
            </a:r>
            <a:r>
              <a:rPr lang="pt-BR" dirty="0"/>
              <a:t>: BLACK;</a:t>
            </a:r>
          </a:p>
          <a:p>
            <a:r>
              <a:rPr lang="pt-BR" dirty="0" smtClean="0"/>
              <a:t>}</a:t>
            </a:r>
          </a:p>
          <a:p>
            <a:r>
              <a:rPr lang="pt-BR" dirty="0" smtClean="0"/>
              <a:t>....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32512" y="5428157"/>
            <a:ext cx="272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CSS Completo no Aprender</a:t>
            </a:r>
            <a:endParaRPr lang="pt-BR" dirty="0"/>
          </a:p>
        </p:txBody>
      </p:sp>
      <p:cxnSp>
        <p:nvCxnSpPr>
          <p:cNvPr id="20" name="Conector de seta reta 19"/>
          <p:cNvCxnSpPr>
            <a:stCxn id="11" idx="3"/>
          </p:cNvCxnSpPr>
          <p:nvPr/>
        </p:nvCxnSpPr>
        <p:spPr>
          <a:xfrm>
            <a:off x="2224384" y="2093763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4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/>
              <a:t>CSS vinculado</a:t>
            </a: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8496944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Aplicando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o CSS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scene.getStylesheets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do package/estilos.css");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Aplicando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classe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estilo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para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cada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componente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bluebutton.getStyleClass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().add("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bluebutton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Aplicando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o ID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bluebutton.setID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redbutton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29000"/>
            <a:ext cx="4392488" cy="312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3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784976" cy="1412776"/>
          </a:xfrm>
        </p:spPr>
        <p:txBody>
          <a:bodyPr/>
          <a:lstStyle/>
          <a:p>
            <a:r>
              <a:rPr lang="pt-BR" sz="3600" dirty="0" smtClean="0"/>
              <a:t>Modelo 3: layout vertical + JPOENIX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2400" dirty="0" smtClean="0"/>
              <a:t>Centralizando a tela: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251520" y="1196752"/>
            <a:ext cx="878497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Ao apresentar um novo módulo</a:t>
            </a:r>
          </a:p>
          <a:p>
            <a:r>
              <a:rPr lang="pt-BR" sz="1600" dirty="0" err="1" smtClean="0"/>
              <a:t>try</a:t>
            </a:r>
            <a:endParaRPr lang="pt-BR" sz="1600" dirty="0"/>
          </a:p>
          <a:p>
            <a:r>
              <a:rPr lang="pt-BR" sz="1600" dirty="0"/>
              <a:t>        {</a:t>
            </a:r>
          </a:p>
          <a:p>
            <a:r>
              <a:rPr lang="pt-BR" sz="1600" dirty="0"/>
              <a:t>         </a:t>
            </a:r>
            <a:r>
              <a:rPr lang="pt-BR" sz="1600" dirty="0" err="1"/>
              <a:t>Parent</a:t>
            </a:r>
            <a:r>
              <a:rPr lang="pt-BR" sz="1600" dirty="0"/>
              <a:t> tela = </a:t>
            </a:r>
            <a:r>
              <a:rPr lang="pt-BR" sz="1600" dirty="0" err="1"/>
              <a:t>FXMLLoader.load</a:t>
            </a:r>
            <a:r>
              <a:rPr lang="pt-BR" sz="1600" dirty="0"/>
              <a:t>(</a:t>
            </a:r>
            <a:r>
              <a:rPr lang="pt-BR" sz="1600" dirty="0" err="1"/>
              <a:t>getClass</a:t>
            </a:r>
            <a:r>
              <a:rPr lang="pt-BR" sz="1600" dirty="0"/>
              <a:t>().</a:t>
            </a:r>
            <a:r>
              <a:rPr lang="pt-BR" sz="1600" dirty="0" err="1"/>
              <a:t>getResource</a:t>
            </a:r>
            <a:r>
              <a:rPr lang="pt-BR" sz="1600" dirty="0" smtClean="0"/>
              <a:t>("/sistema/ui/</a:t>
            </a:r>
            <a:r>
              <a:rPr lang="pt-BR" sz="1600" dirty="0" err="1" smtClean="0"/>
              <a:t>TelaHome.fxml</a:t>
            </a:r>
            <a:r>
              <a:rPr lang="pt-BR" sz="1600" dirty="0"/>
              <a:t>"));</a:t>
            </a:r>
          </a:p>
          <a:p>
            <a:r>
              <a:rPr lang="pt-BR" sz="1600" dirty="0"/>
              <a:t>         </a:t>
            </a:r>
            <a:r>
              <a:rPr lang="pt-BR" sz="1600" dirty="0" err="1"/>
              <a:t>painelcentral.setContent</a:t>
            </a:r>
            <a:r>
              <a:rPr lang="pt-BR" sz="1600" dirty="0"/>
              <a:t>(tela</a:t>
            </a:r>
            <a:r>
              <a:rPr lang="pt-BR" sz="1600" dirty="0" smtClean="0"/>
              <a:t>);  // é um </a:t>
            </a:r>
            <a:r>
              <a:rPr lang="pt-BR" sz="1600" dirty="0" err="1" smtClean="0"/>
              <a:t>scrollpane</a:t>
            </a:r>
            <a:endParaRPr lang="pt-BR" sz="1600" dirty="0"/>
          </a:p>
          <a:p>
            <a:r>
              <a:rPr lang="pt-BR" sz="1600" dirty="0"/>
              <a:t>         </a:t>
            </a:r>
          </a:p>
          <a:p>
            <a:r>
              <a:rPr lang="pt-BR" sz="1600" dirty="0"/>
              <a:t>         // centralizando a tela no </a:t>
            </a:r>
            <a:r>
              <a:rPr lang="pt-BR" sz="1600" dirty="0" err="1"/>
              <a:t>scroolpane</a:t>
            </a:r>
            <a:endParaRPr lang="pt-BR" sz="1600" dirty="0"/>
          </a:p>
          <a:p>
            <a:r>
              <a:rPr lang="pt-BR" sz="1600" dirty="0"/>
              <a:t>         </a:t>
            </a:r>
            <a:r>
              <a:rPr lang="pt-BR" sz="1600" dirty="0" err="1"/>
              <a:t>this.center</a:t>
            </a:r>
            <a:r>
              <a:rPr lang="pt-BR" sz="1600" dirty="0"/>
              <a:t>(</a:t>
            </a:r>
            <a:r>
              <a:rPr lang="pt-BR" sz="1600" dirty="0" err="1"/>
              <a:t>painelcentral.getViewportBounds</a:t>
            </a:r>
            <a:r>
              <a:rPr lang="pt-BR" sz="1600" dirty="0"/>
              <a:t>(), tela);</a:t>
            </a:r>
          </a:p>
          <a:p>
            <a:r>
              <a:rPr lang="pt-BR" sz="1600" dirty="0"/>
              <a:t>         </a:t>
            </a:r>
            <a:r>
              <a:rPr lang="pt-BR" sz="1600" dirty="0" err="1"/>
              <a:t>painelcentral.viewportBoundsProperty</a:t>
            </a:r>
            <a:r>
              <a:rPr lang="pt-BR" sz="1600" dirty="0"/>
              <a:t>().</a:t>
            </a:r>
            <a:r>
              <a:rPr lang="pt-BR" sz="1600" dirty="0" err="1"/>
              <a:t>addListener</a:t>
            </a:r>
            <a:r>
              <a:rPr lang="pt-BR" sz="1600" dirty="0"/>
              <a:t>((</a:t>
            </a:r>
            <a:r>
              <a:rPr lang="pt-BR" sz="1600" dirty="0" err="1"/>
              <a:t>observable</a:t>
            </a:r>
            <a:r>
              <a:rPr lang="pt-BR" sz="1600" dirty="0"/>
              <a:t>, </a:t>
            </a:r>
            <a:r>
              <a:rPr lang="pt-BR" sz="1600" dirty="0" err="1"/>
              <a:t>oldValue</a:t>
            </a:r>
            <a:r>
              <a:rPr lang="pt-BR" sz="1600" dirty="0"/>
              <a:t>, </a:t>
            </a:r>
            <a:r>
              <a:rPr lang="pt-BR" sz="1600" dirty="0" err="1"/>
              <a:t>newValue</a:t>
            </a:r>
            <a:r>
              <a:rPr lang="pt-BR" sz="1600" dirty="0"/>
              <a:t>) -&gt; {</a:t>
            </a:r>
          </a:p>
          <a:p>
            <a:r>
              <a:rPr lang="pt-BR" sz="1600" dirty="0"/>
              <a:t>            </a:t>
            </a:r>
            <a:r>
              <a:rPr lang="pt-BR" sz="1600" dirty="0" err="1"/>
              <a:t>this.</a:t>
            </a:r>
            <a:r>
              <a:rPr lang="pt-BR" sz="1600" b="1" dirty="0" err="1"/>
              <a:t>center</a:t>
            </a:r>
            <a:r>
              <a:rPr lang="pt-BR" sz="1600" dirty="0"/>
              <a:t>(</a:t>
            </a:r>
            <a:r>
              <a:rPr lang="pt-BR" sz="1600" dirty="0" err="1"/>
              <a:t>newValue</a:t>
            </a:r>
            <a:r>
              <a:rPr lang="pt-BR" sz="1600" dirty="0"/>
              <a:t>, tela);</a:t>
            </a:r>
          </a:p>
          <a:p>
            <a:r>
              <a:rPr lang="pt-BR" sz="1600" dirty="0"/>
              <a:t>        });</a:t>
            </a:r>
          </a:p>
          <a:p>
            <a:r>
              <a:rPr lang="pt-BR" sz="1600" dirty="0" smtClean="0"/>
              <a:t>}</a:t>
            </a:r>
            <a:r>
              <a:rPr lang="pt-BR" sz="1600" dirty="0"/>
              <a:t>catch(</a:t>
            </a:r>
            <a:r>
              <a:rPr lang="pt-BR" sz="1600" dirty="0" err="1"/>
              <a:t>Exception</a:t>
            </a:r>
            <a:r>
              <a:rPr lang="pt-BR" sz="1600" dirty="0"/>
              <a:t> e){</a:t>
            </a:r>
            <a:r>
              <a:rPr lang="pt-BR" sz="1600" dirty="0" err="1"/>
              <a:t>System.out.println</a:t>
            </a:r>
            <a:r>
              <a:rPr lang="pt-BR" sz="1600" dirty="0"/>
              <a:t>(e</a:t>
            </a:r>
            <a:r>
              <a:rPr lang="pt-BR" sz="1600" dirty="0" smtClean="0"/>
              <a:t>);}</a:t>
            </a:r>
          </a:p>
          <a:p>
            <a:endParaRPr lang="pt-BR" sz="1600" dirty="0"/>
          </a:p>
          <a:p>
            <a:r>
              <a:rPr lang="pt-BR" sz="1600" dirty="0" err="1"/>
              <a:t>private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b="1" dirty="0" smtClean="0"/>
              <a:t>center</a:t>
            </a:r>
            <a:r>
              <a:rPr lang="pt-BR" sz="1600" dirty="0" smtClean="0"/>
              <a:t>(</a:t>
            </a:r>
            <a:r>
              <a:rPr lang="pt-BR" sz="1600" dirty="0" err="1" smtClean="0"/>
              <a:t>Bounds</a:t>
            </a:r>
            <a:r>
              <a:rPr lang="pt-BR" sz="1600" dirty="0" smtClean="0"/>
              <a:t> </a:t>
            </a:r>
            <a:r>
              <a:rPr lang="pt-BR" sz="1600" dirty="0" err="1"/>
              <a:t>viewPortBounds</a:t>
            </a:r>
            <a:r>
              <a:rPr lang="pt-BR" sz="1600" dirty="0"/>
              <a:t>, </a:t>
            </a:r>
            <a:r>
              <a:rPr lang="pt-BR" sz="1600" dirty="0" err="1"/>
              <a:t>Parent</a:t>
            </a:r>
            <a:r>
              <a:rPr lang="pt-BR" sz="1600" dirty="0"/>
              <a:t> </a:t>
            </a:r>
            <a:r>
              <a:rPr lang="pt-BR" sz="1600" dirty="0" err="1"/>
              <a:t>centeredNode</a:t>
            </a:r>
            <a:r>
              <a:rPr lang="pt-BR" sz="1600" dirty="0"/>
              <a:t>) {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double</a:t>
            </a:r>
            <a:r>
              <a:rPr lang="pt-BR" sz="1600" dirty="0"/>
              <a:t> </a:t>
            </a:r>
            <a:r>
              <a:rPr lang="pt-BR" sz="1600" dirty="0" err="1"/>
              <a:t>width</a:t>
            </a:r>
            <a:r>
              <a:rPr lang="pt-BR" sz="1600" dirty="0"/>
              <a:t> = </a:t>
            </a:r>
            <a:r>
              <a:rPr lang="pt-BR" sz="1600" dirty="0" err="1"/>
              <a:t>viewPortBounds.getWidth</a:t>
            </a:r>
            <a:r>
              <a:rPr lang="pt-BR" sz="1600" dirty="0" smtClean="0"/>
              <a:t>();    </a:t>
            </a:r>
            <a:r>
              <a:rPr lang="pt-BR" sz="1600" dirty="0" err="1"/>
              <a:t>double</a:t>
            </a:r>
            <a:r>
              <a:rPr lang="pt-BR" sz="1600" dirty="0"/>
              <a:t> </a:t>
            </a:r>
            <a:r>
              <a:rPr lang="pt-BR" sz="1600" dirty="0" err="1"/>
              <a:t>height</a:t>
            </a:r>
            <a:r>
              <a:rPr lang="pt-BR" sz="1600" dirty="0"/>
              <a:t> = </a:t>
            </a:r>
            <a:r>
              <a:rPr lang="pt-BR" sz="1600" dirty="0" err="1"/>
              <a:t>viewPortBounds.getHeight</a:t>
            </a:r>
            <a:r>
              <a:rPr lang="pt-BR" sz="1600" dirty="0"/>
              <a:t>();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double</a:t>
            </a:r>
            <a:r>
              <a:rPr lang="pt-BR" sz="1600" dirty="0"/>
              <a:t> </a:t>
            </a:r>
            <a:r>
              <a:rPr lang="pt-BR" sz="1600" dirty="0" err="1"/>
              <a:t>pwidth</a:t>
            </a:r>
            <a:r>
              <a:rPr lang="pt-BR" sz="1600" dirty="0"/>
              <a:t>=((</a:t>
            </a:r>
            <a:r>
              <a:rPr lang="pt-BR" sz="1600" dirty="0" err="1"/>
              <a:t>Region</a:t>
            </a:r>
            <a:r>
              <a:rPr lang="pt-BR" sz="1600" dirty="0"/>
              <a:t>)</a:t>
            </a:r>
            <a:r>
              <a:rPr lang="pt-BR" sz="1600" dirty="0" err="1"/>
              <a:t>centeredNode</a:t>
            </a:r>
            <a:r>
              <a:rPr lang="pt-BR" sz="1600" dirty="0"/>
              <a:t>).</a:t>
            </a:r>
            <a:r>
              <a:rPr lang="pt-BR" sz="1600" dirty="0" err="1"/>
              <a:t>getPrefWidth</a:t>
            </a:r>
            <a:r>
              <a:rPr lang="pt-BR" sz="1600" dirty="0"/>
              <a:t>();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double</a:t>
            </a:r>
            <a:r>
              <a:rPr lang="pt-BR" sz="1600" dirty="0"/>
              <a:t> </a:t>
            </a:r>
            <a:r>
              <a:rPr lang="pt-BR" sz="1600" dirty="0" err="1"/>
              <a:t>pheight</a:t>
            </a:r>
            <a:r>
              <a:rPr lang="pt-BR" sz="1600" dirty="0"/>
              <a:t>=((</a:t>
            </a:r>
            <a:r>
              <a:rPr lang="pt-BR" sz="1600" dirty="0" err="1"/>
              <a:t>Region</a:t>
            </a:r>
            <a:r>
              <a:rPr lang="pt-BR" sz="1600" dirty="0"/>
              <a:t>)</a:t>
            </a:r>
            <a:r>
              <a:rPr lang="pt-BR" sz="1600" dirty="0" err="1"/>
              <a:t>centeredNode</a:t>
            </a:r>
            <a:r>
              <a:rPr lang="pt-BR" sz="1600" dirty="0"/>
              <a:t>).</a:t>
            </a:r>
            <a:r>
              <a:rPr lang="pt-BR" sz="1600" dirty="0" err="1"/>
              <a:t>getPrefHeight</a:t>
            </a:r>
            <a:r>
              <a:rPr lang="pt-BR" sz="1600" dirty="0"/>
              <a:t>();</a:t>
            </a:r>
          </a:p>
          <a:p>
            <a:r>
              <a:rPr lang="pt-BR" sz="1600" dirty="0" smtClean="0"/>
              <a:t>        </a:t>
            </a:r>
            <a:r>
              <a:rPr lang="pt-BR" sz="1600" dirty="0" err="1" smtClean="0"/>
              <a:t>if</a:t>
            </a:r>
            <a:r>
              <a:rPr lang="pt-BR" sz="1600" dirty="0" smtClean="0"/>
              <a:t> </a:t>
            </a:r>
            <a:r>
              <a:rPr lang="pt-BR" sz="1600" dirty="0"/>
              <a:t>(</a:t>
            </a:r>
            <a:r>
              <a:rPr lang="pt-BR" sz="1600" dirty="0" err="1"/>
              <a:t>width</a:t>
            </a:r>
            <a:r>
              <a:rPr lang="pt-BR" sz="1600" dirty="0"/>
              <a:t> &gt; </a:t>
            </a:r>
            <a:r>
              <a:rPr lang="pt-BR" sz="1600" dirty="0" err="1"/>
              <a:t>pwidth</a:t>
            </a:r>
            <a:r>
              <a:rPr lang="pt-BR" sz="1600" dirty="0"/>
              <a:t>) </a:t>
            </a:r>
            <a:r>
              <a:rPr lang="pt-BR" sz="1600" dirty="0" smtClean="0"/>
              <a:t>{  </a:t>
            </a:r>
            <a:r>
              <a:rPr lang="pt-BR" sz="1600" dirty="0" err="1"/>
              <a:t>centeredNode.setTranslateX</a:t>
            </a:r>
            <a:r>
              <a:rPr lang="pt-BR" sz="1600" dirty="0"/>
              <a:t>((</a:t>
            </a:r>
            <a:r>
              <a:rPr lang="pt-BR" sz="1600" dirty="0" err="1"/>
              <a:t>width</a:t>
            </a:r>
            <a:r>
              <a:rPr lang="pt-BR" sz="1600" dirty="0"/>
              <a:t> - </a:t>
            </a:r>
            <a:r>
              <a:rPr lang="pt-BR" sz="1600" dirty="0" err="1"/>
              <a:t>pwidth</a:t>
            </a:r>
            <a:r>
              <a:rPr lang="pt-BR" sz="1600" dirty="0"/>
              <a:t>) / 2</a:t>
            </a:r>
            <a:r>
              <a:rPr lang="pt-BR" sz="1600" dirty="0" smtClean="0"/>
              <a:t>); </a:t>
            </a:r>
            <a:r>
              <a:rPr lang="pt-BR" sz="1600" dirty="0"/>
              <a:t>} </a:t>
            </a:r>
            <a:endParaRPr lang="pt-BR" sz="1600" dirty="0" smtClean="0"/>
          </a:p>
          <a:p>
            <a:r>
              <a:rPr lang="pt-BR" sz="1600" dirty="0"/>
              <a:t> </a:t>
            </a:r>
            <a:r>
              <a:rPr lang="pt-BR" sz="1600" dirty="0" smtClean="0"/>
              <a:t>       </a:t>
            </a:r>
            <a:r>
              <a:rPr lang="pt-BR" sz="1600" dirty="0" err="1" smtClean="0"/>
              <a:t>else</a:t>
            </a:r>
            <a:r>
              <a:rPr lang="pt-BR" sz="1600" dirty="0" smtClean="0"/>
              <a:t> {   </a:t>
            </a:r>
            <a:r>
              <a:rPr lang="pt-BR" sz="1600" dirty="0" err="1"/>
              <a:t>centeredNode.setTranslateX</a:t>
            </a:r>
            <a:r>
              <a:rPr lang="pt-BR" sz="1600" dirty="0"/>
              <a:t>(0</a:t>
            </a:r>
            <a:r>
              <a:rPr lang="pt-BR" sz="1600" dirty="0" smtClean="0"/>
              <a:t>); </a:t>
            </a:r>
            <a:r>
              <a:rPr lang="pt-BR" sz="1600" dirty="0"/>
              <a:t>}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if</a:t>
            </a:r>
            <a:r>
              <a:rPr lang="pt-BR" sz="1600" dirty="0"/>
              <a:t> (</a:t>
            </a:r>
            <a:r>
              <a:rPr lang="pt-BR" sz="1600" dirty="0" err="1"/>
              <a:t>height</a:t>
            </a:r>
            <a:r>
              <a:rPr lang="pt-BR" sz="1600" dirty="0"/>
              <a:t> &gt; </a:t>
            </a:r>
            <a:r>
              <a:rPr lang="pt-BR" sz="1600" dirty="0" err="1"/>
              <a:t>pheight</a:t>
            </a:r>
            <a:r>
              <a:rPr lang="pt-BR" sz="1600" dirty="0"/>
              <a:t>) </a:t>
            </a:r>
            <a:r>
              <a:rPr lang="pt-BR" sz="1600" dirty="0" smtClean="0"/>
              <a:t>{  </a:t>
            </a:r>
            <a:r>
              <a:rPr lang="pt-BR" sz="1600" dirty="0" err="1"/>
              <a:t>centeredNode.setTranslateY</a:t>
            </a:r>
            <a:r>
              <a:rPr lang="pt-BR" sz="1600" dirty="0"/>
              <a:t>((</a:t>
            </a:r>
            <a:r>
              <a:rPr lang="pt-BR" sz="1600" dirty="0" err="1"/>
              <a:t>height</a:t>
            </a:r>
            <a:r>
              <a:rPr lang="pt-BR" sz="1600" dirty="0"/>
              <a:t> - </a:t>
            </a:r>
            <a:r>
              <a:rPr lang="pt-BR" sz="1600" dirty="0" err="1"/>
              <a:t>pheight</a:t>
            </a:r>
            <a:r>
              <a:rPr lang="pt-BR" sz="1600" dirty="0"/>
              <a:t>) / 2);</a:t>
            </a:r>
          </a:p>
          <a:p>
            <a:r>
              <a:rPr lang="pt-BR" sz="1600" dirty="0"/>
              <a:t>        } </a:t>
            </a:r>
            <a:r>
              <a:rPr lang="pt-BR" sz="1600" dirty="0" err="1"/>
              <a:t>else</a:t>
            </a:r>
            <a:r>
              <a:rPr lang="pt-BR" sz="1600" dirty="0"/>
              <a:t> </a:t>
            </a:r>
            <a:r>
              <a:rPr lang="pt-BR" sz="1600" dirty="0" smtClean="0"/>
              <a:t>{   </a:t>
            </a:r>
            <a:r>
              <a:rPr lang="pt-BR" sz="1600" dirty="0" err="1"/>
              <a:t>centeredNode.setTranslateY</a:t>
            </a:r>
            <a:r>
              <a:rPr lang="pt-BR" sz="1600" dirty="0"/>
              <a:t>(0);</a:t>
            </a:r>
          </a:p>
          <a:p>
            <a:r>
              <a:rPr lang="pt-BR" sz="1600" dirty="0"/>
              <a:t>        </a:t>
            </a:r>
            <a:r>
              <a:rPr lang="pt-BR" sz="1600" dirty="0" smtClean="0"/>
              <a:t>}</a:t>
            </a:r>
            <a:endParaRPr lang="pt-BR" sz="1600" dirty="0"/>
          </a:p>
          <a:p>
            <a:r>
              <a:rPr lang="pt-BR" sz="1600" dirty="0" smtClean="0"/>
              <a:t>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667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062664" cy="548680"/>
          </a:xfrm>
        </p:spPr>
        <p:txBody>
          <a:bodyPr/>
          <a:lstStyle/>
          <a:p>
            <a:r>
              <a:rPr lang="pt-BR" sz="3200" dirty="0" smtClean="0"/>
              <a:t>Interface comercial (métodos)</a:t>
            </a:r>
            <a:endParaRPr lang="pt-B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617781"/>
            <a:ext cx="462491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644008" y="905813"/>
            <a:ext cx="4122539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                                                         </a:t>
            </a:r>
            <a:r>
              <a:rPr lang="pt-BR" sz="1400" dirty="0" err="1" smtClean="0">
                <a:solidFill>
                  <a:srgbClr val="FF0000"/>
                </a:solidFill>
              </a:rPr>
              <a:t>txcod</a:t>
            </a:r>
            <a:r>
              <a:rPr lang="pt-BR" sz="1400" dirty="0" smtClean="0">
                <a:solidFill>
                  <a:srgbClr val="FF0000"/>
                </a:solidFill>
              </a:rPr>
              <a:t>                             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                                                                                  </a:t>
            </a:r>
            <a:r>
              <a:rPr lang="pt-BR" sz="1400" dirty="0" err="1" smtClean="0">
                <a:solidFill>
                  <a:srgbClr val="FF0000"/>
                </a:solidFill>
              </a:rPr>
              <a:t>txdescr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   tabela                      </a:t>
            </a:r>
            <a:endParaRPr lang="pt-BR" sz="1400" dirty="0">
              <a:solidFill>
                <a:srgbClr val="FF0000"/>
              </a:solidFill>
            </a:endParaRPr>
          </a:p>
          <a:p>
            <a:r>
              <a:rPr lang="pt-BR" sz="1400" dirty="0" smtClean="0">
                <a:solidFill>
                  <a:srgbClr val="FF0000"/>
                </a:solidFill>
              </a:rPr>
              <a:t>                                                                 </a:t>
            </a:r>
            <a:r>
              <a:rPr lang="pt-BR" sz="1400" dirty="0" err="1" smtClean="0">
                <a:solidFill>
                  <a:srgbClr val="FF0000"/>
                </a:solidFill>
              </a:rPr>
              <a:t>txpreco</a:t>
            </a:r>
            <a:endParaRPr lang="pt-BR" sz="1400" dirty="0" smtClean="0">
              <a:solidFill>
                <a:srgbClr val="FF0000"/>
              </a:solidFill>
            </a:endParaRPr>
          </a:p>
          <a:p>
            <a:endParaRPr lang="pt-BR" sz="1400" dirty="0" smtClean="0">
              <a:solidFill>
                <a:srgbClr val="FF0000"/>
              </a:solidFill>
            </a:endParaRPr>
          </a:p>
          <a:p>
            <a:r>
              <a:rPr lang="pt-BR" sz="1600" b="1" dirty="0" smtClean="0">
                <a:solidFill>
                  <a:srgbClr val="FF0000"/>
                </a:solidFill>
              </a:rPr>
              <a:t>&lt;</a:t>
            </a:r>
            <a:r>
              <a:rPr lang="pt-BR" sz="1600" b="1" dirty="0" err="1" smtClean="0">
                <a:solidFill>
                  <a:srgbClr val="FF0000"/>
                </a:solidFill>
              </a:rPr>
              <a:t>pnpesquisa</a:t>
            </a:r>
            <a:r>
              <a:rPr lang="pt-BR" sz="1600" b="1" dirty="0" smtClean="0">
                <a:solidFill>
                  <a:srgbClr val="FF0000"/>
                </a:solidFill>
              </a:rPr>
              <a:t>&gt;                                                </a:t>
            </a:r>
          </a:p>
          <a:p>
            <a:r>
              <a:rPr lang="pt-BR" sz="1600" b="1" dirty="0" smtClean="0">
                <a:solidFill>
                  <a:srgbClr val="FF0000"/>
                </a:solidFill>
              </a:rPr>
              <a:t>                                                  &lt;</a:t>
            </a:r>
            <a:r>
              <a:rPr lang="pt-BR" sz="1600" b="1" dirty="0" err="1" smtClean="0">
                <a:solidFill>
                  <a:srgbClr val="FF0000"/>
                </a:solidFill>
              </a:rPr>
              <a:t>pndados</a:t>
            </a:r>
            <a:r>
              <a:rPr lang="pt-BR" sz="1600" b="1" dirty="0" smtClean="0">
                <a:solidFill>
                  <a:srgbClr val="FF0000"/>
                </a:solidFill>
              </a:rPr>
              <a:t>&gt;</a:t>
            </a:r>
          </a:p>
          <a:p>
            <a:endParaRPr lang="pt-BR" sz="1400" dirty="0">
              <a:solidFill>
                <a:srgbClr val="FF0000"/>
              </a:solidFill>
            </a:endParaRPr>
          </a:p>
          <a:p>
            <a:endParaRPr lang="pt-BR" sz="1400" dirty="0" smtClean="0">
              <a:solidFill>
                <a:srgbClr val="FF0000"/>
              </a:solidFill>
            </a:endParaRPr>
          </a:p>
          <a:p>
            <a:endParaRPr lang="pt-BR" sz="1400" dirty="0">
              <a:solidFill>
                <a:srgbClr val="FF0000"/>
              </a:solidFill>
            </a:endParaRPr>
          </a:p>
          <a:p>
            <a:endParaRPr lang="pt-BR" sz="1400" dirty="0" smtClean="0">
              <a:solidFill>
                <a:srgbClr val="FF0000"/>
              </a:solidFill>
            </a:endParaRPr>
          </a:p>
          <a:p>
            <a:r>
              <a:rPr lang="pt-BR" sz="1400" dirty="0" smtClean="0">
                <a:solidFill>
                  <a:srgbClr val="FF0000"/>
                </a:solidFill>
              </a:rPr>
              <a:t>     </a:t>
            </a:r>
            <a:r>
              <a:rPr lang="pt-BR" sz="1200" b="1" dirty="0" smtClean="0">
                <a:solidFill>
                  <a:srgbClr val="FF0000"/>
                </a:solidFill>
              </a:rPr>
              <a:t> </a:t>
            </a:r>
            <a:r>
              <a:rPr lang="pt-BR" sz="1200" b="1" dirty="0" err="1" smtClean="0">
                <a:solidFill>
                  <a:srgbClr val="FF0000"/>
                </a:solidFill>
              </a:rPr>
              <a:t>btNovo</a:t>
            </a:r>
            <a:r>
              <a:rPr lang="pt-BR" sz="1200" b="1" dirty="0" smtClean="0">
                <a:solidFill>
                  <a:srgbClr val="FF0000"/>
                </a:solidFill>
              </a:rPr>
              <a:t>    </a:t>
            </a:r>
            <a:r>
              <a:rPr lang="pt-BR" sz="1200" b="1" dirty="0" err="1" smtClean="0">
                <a:solidFill>
                  <a:srgbClr val="FF0000"/>
                </a:solidFill>
              </a:rPr>
              <a:t>btAlterar</a:t>
            </a:r>
            <a:r>
              <a:rPr lang="pt-BR" sz="1200" b="1" dirty="0" smtClean="0">
                <a:solidFill>
                  <a:srgbClr val="FF0000"/>
                </a:solidFill>
              </a:rPr>
              <a:t>    </a:t>
            </a:r>
            <a:r>
              <a:rPr lang="pt-BR" sz="1200" b="1" dirty="0" err="1" smtClean="0">
                <a:solidFill>
                  <a:srgbClr val="FF0000"/>
                </a:solidFill>
              </a:rPr>
              <a:t>btApagar</a:t>
            </a:r>
            <a:r>
              <a:rPr lang="pt-BR" sz="1200" b="1" dirty="0" smtClean="0">
                <a:solidFill>
                  <a:srgbClr val="FF0000"/>
                </a:solidFill>
              </a:rPr>
              <a:t>  </a:t>
            </a:r>
            <a:r>
              <a:rPr lang="pt-BR" sz="1200" b="1" dirty="0" err="1" smtClean="0">
                <a:solidFill>
                  <a:srgbClr val="FF0000"/>
                </a:solidFill>
              </a:rPr>
              <a:t>btConfirmar</a:t>
            </a:r>
            <a:r>
              <a:rPr lang="pt-BR" sz="1200" b="1" dirty="0" smtClean="0">
                <a:solidFill>
                  <a:srgbClr val="FF0000"/>
                </a:solidFill>
              </a:rPr>
              <a:t>  </a:t>
            </a:r>
            <a:r>
              <a:rPr lang="pt-BR" sz="1200" b="1" dirty="0" err="1" smtClean="0">
                <a:solidFill>
                  <a:srgbClr val="FF0000"/>
                </a:solidFill>
              </a:rPr>
              <a:t>btCancelar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46480" y="753373"/>
            <a:ext cx="8892212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(URL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ResourceBundle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 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vincular as colunas da tabela aos 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beans</a:t>
            </a:r>
            <a:endParaRPr lang="pt-BR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colCod.setCellValueFactory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PropertyValueFactory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codigo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"));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estadoOriginal</a:t>
            </a:r>
            <a:r>
              <a:rPr lang="pt-B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7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062664" cy="548680"/>
          </a:xfrm>
        </p:spPr>
        <p:txBody>
          <a:bodyPr/>
          <a:lstStyle/>
          <a:p>
            <a:r>
              <a:rPr lang="pt-BR" sz="3200" dirty="0" smtClean="0"/>
              <a:t>Interface comercial </a:t>
            </a:r>
            <a:r>
              <a:rPr lang="pt-BR" sz="3200" dirty="0"/>
              <a:t>(métodos)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6672"/>
            <a:ext cx="462491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644008" y="764704"/>
            <a:ext cx="413036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                                                         </a:t>
            </a:r>
            <a:r>
              <a:rPr lang="pt-BR" sz="1400" dirty="0" err="1" smtClean="0">
                <a:solidFill>
                  <a:srgbClr val="FF0000"/>
                </a:solidFill>
              </a:rPr>
              <a:t>txcod</a:t>
            </a:r>
            <a:r>
              <a:rPr lang="pt-BR" sz="1400" dirty="0" smtClean="0">
                <a:solidFill>
                  <a:srgbClr val="FF0000"/>
                </a:solidFill>
              </a:rPr>
              <a:t>                             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                                                                                  </a:t>
            </a:r>
            <a:r>
              <a:rPr lang="pt-BR" sz="1400" dirty="0" err="1" smtClean="0">
                <a:solidFill>
                  <a:srgbClr val="FF0000"/>
                </a:solidFill>
              </a:rPr>
              <a:t>txdescr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   tabela                      </a:t>
            </a:r>
            <a:endParaRPr lang="pt-BR" sz="1400" dirty="0">
              <a:solidFill>
                <a:srgbClr val="FF0000"/>
              </a:solidFill>
            </a:endParaRPr>
          </a:p>
          <a:p>
            <a:r>
              <a:rPr lang="pt-BR" sz="1400" dirty="0" smtClean="0">
                <a:solidFill>
                  <a:srgbClr val="FF0000"/>
                </a:solidFill>
              </a:rPr>
              <a:t>                                                                 </a:t>
            </a:r>
            <a:r>
              <a:rPr lang="pt-BR" sz="1400" dirty="0" err="1" smtClean="0">
                <a:solidFill>
                  <a:srgbClr val="FF0000"/>
                </a:solidFill>
              </a:rPr>
              <a:t>txpreco</a:t>
            </a:r>
            <a:endParaRPr lang="pt-BR" sz="1400" dirty="0" smtClean="0">
              <a:solidFill>
                <a:srgbClr val="FF0000"/>
              </a:solidFill>
            </a:endParaRPr>
          </a:p>
          <a:p>
            <a:endParaRPr lang="pt-BR" sz="1400" dirty="0" smtClean="0">
              <a:solidFill>
                <a:srgbClr val="FF0000"/>
              </a:solidFill>
            </a:endParaRPr>
          </a:p>
          <a:p>
            <a:r>
              <a:rPr lang="pt-BR" sz="1600" b="1" dirty="0" smtClean="0">
                <a:solidFill>
                  <a:srgbClr val="FF0000"/>
                </a:solidFill>
              </a:rPr>
              <a:t>&lt;</a:t>
            </a:r>
            <a:r>
              <a:rPr lang="pt-BR" sz="1600" b="1" dirty="0" err="1" smtClean="0">
                <a:solidFill>
                  <a:srgbClr val="FF0000"/>
                </a:solidFill>
              </a:rPr>
              <a:t>pnpesquisa</a:t>
            </a:r>
            <a:r>
              <a:rPr lang="pt-BR" sz="1600" b="1" dirty="0" smtClean="0">
                <a:solidFill>
                  <a:srgbClr val="FF0000"/>
                </a:solidFill>
              </a:rPr>
              <a:t>&gt;                                                </a:t>
            </a:r>
          </a:p>
          <a:p>
            <a:r>
              <a:rPr lang="pt-BR" sz="1600" b="1" dirty="0" smtClean="0">
                <a:solidFill>
                  <a:srgbClr val="FF0000"/>
                </a:solidFill>
              </a:rPr>
              <a:t>                                                  &lt;</a:t>
            </a:r>
            <a:r>
              <a:rPr lang="pt-BR" sz="1600" b="1" dirty="0" err="1" smtClean="0">
                <a:solidFill>
                  <a:srgbClr val="FF0000"/>
                </a:solidFill>
              </a:rPr>
              <a:t>pndados</a:t>
            </a:r>
            <a:r>
              <a:rPr lang="pt-BR" sz="1600" b="1" dirty="0" smtClean="0">
                <a:solidFill>
                  <a:srgbClr val="FF0000"/>
                </a:solidFill>
              </a:rPr>
              <a:t>&gt;</a:t>
            </a:r>
          </a:p>
          <a:p>
            <a:endParaRPr lang="pt-BR" sz="1400" dirty="0">
              <a:solidFill>
                <a:srgbClr val="FF0000"/>
              </a:solidFill>
            </a:endParaRPr>
          </a:p>
          <a:p>
            <a:endParaRPr lang="pt-BR" sz="1400" dirty="0" smtClean="0">
              <a:solidFill>
                <a:srgbClr val="FF0000"/>
              </a:solidFill>
            </a:endParaRPr>
          </a:p>
          <a:p>
            <a:endParaRPr lang="pt-BR" sz="1400" dirty="0">
              <a:solidFill>
                <a:srgbClr val="FF0000"/>
              </a:solidFill>
            </a:endParaRPr>
          </a:p>
          <a:p>
            <a:endParaRPr lang="pt-BR" sz="1400" dirty="0" smtClean="0">
              <a:solidFill>
                <a:srgbClr val="FF0000"/>
              </a:solidFill>
            </a:endParaRPr>
          </a:p>
          <a:p>
            <a:r>
              <a:rPr lang="pt-BR" sz="1400" dirty="0" smtClean="0">
                <a:solidFill>
                  <a:srgbClr val="FF0000"/>
                </a:solidFill>
              </a:rPr>
              <a:t>     </a:t>
            </a:r>
            <a:r>
              <a:rPr lang="pt-BR" sz="1200" b="1" dirty="0" smtClean="0">
                <a:solidFill>
                  <a:srgbClr val="FF0000"/>
                </a:solidFill>
              </a:rPr>
              <a:t> </a:t>
            </a:r>
            <a:r>
              <a:rPr lang="pt-BR" sz="1200" b="1" dirty="0" err="1" smtClean="0">
                <a:solidFill>
                  <a:srgbClr val="FF0000"/>
                </a:solidFill>
              </a:rPr>
              <a:t>btNovo</a:t>
            </a:r>
            <a:r>
              <a:rPr lang="pt-BR" sz="1200" b="1" dirty="0" smtClean="0">
                <a:solidFill>
                  <a:srgbClr val="FF0000"/>
                </a:solidFill>
              </a:rPr>
              <a:t>    </a:t>
            </a:r>
            <a:r>
              <a:rPr lang="pt-BR" sz="1200" b="1" dirty="0" err="1" smtClean="0">
                <a:solidFill>
                  <a:srgbClr val="FF0000"/>
                </a:solidFill>
              </a:rPr>
              <a:t>btAlterar</a:t>
            </a:r>
            <a:r>
              <a:rPr lang="pt-BR" sz="1200" b="1" dirty="0" smtClean="0">
                <a:solidFill>
                  <a:srgbClr val="FF0000"/>
                </a:solidFill>
              </a:rPr>
              <a:t>    </a:t>
            </a:r>
            <a:r>
              <a:rPr lang="pt-BR" sz="1200" b="1" dirty="0" err="1" smtClean="0">
                <a:solidFill>
                  <a:srgbClr val="FF0000"/>
                </a:solidFill>
              </a:rPr>
              <a:t>btApagar</a:t>
            </a:r>
            <a:r>
              <a:rPr lang="pt-BR" sz="1200" b="1" dirty="0" smtClean="0">
                <a:solidFill>
                  <a:srgbClr val="FF0000"/>
                </a:solidFill>
              </a:rPr>
              <a:t>  </a:t>
            </a:r>
            <a:r>
              <a:rPr lang="pt-BR" sz="1200" b="1" dirty="0" err="1" smtClean="0">
                <a:solidFill>
                  <a:srgbClr val="FF0000"/>
                </a:solidFill>
              </a:rPr>
              <a:t>btConfirmar</a:t>
            </a:r>
            <a:r>
              <a:rPr lang="pt-BR" sz="1200" b="1" dirty="0" smtClean="0">
                <a:solidFill>
                  <a:srgbClr val="FF0000"/>
                </a:solidFill>
              </a:rPr>
              <a:t>  </a:t>
            </a:r>
            <a:r>
              <a:rPr lang="pt-BR" sz="1200" b="1" dirty="0" err="1" smtClean="0">
                <a:solidFill>
                  <a:srgbClr val="FF0000"/>
                </a:solidFill>
              </a:rPr>
              <a:t>btCancelar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51788" y="1686997"/>
            <a:ext cx="889221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estadoOriginal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pnpesquisa.setDisable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pndados.setDisable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btConfirmar.setDisable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btCancelar.setDisable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btApagar.setDisable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btAlterar.setDisable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btNovo.setDisable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ObservableList</a:t>
            </a:r>
            <a:r>
              <a:rPr lang="pt-B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&lt;Node&gt; </a:t>
            </a:r>
            <a:r>
              <a:rPr lang="pt-B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componentes=</a:t>
            </a:r>
            <a:r>
              <a:rPr lang="pt-B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pndados.getChildren</a:t>
            </a:r>
            <a:r>
              <a:rPr lang="pt-B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pt-BR" sz="14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//”limpa” os componentes</a:t>
            </a:r>
            <a:endParaRPr lang="pt-BR" sz="1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for(Node n : componentes)</a:t>
            </a:r>
          </a:p>
          <a:p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(n 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TextInputControl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 // 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htmleditor</a:t>
            </a:r>
            <a:endParaRPr lang="pt-BR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TextInputControl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)n).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setText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("");</a:t>
            </a:r>
          </a:p>
          <a:p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(n 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)n).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getItems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pt-B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carregaTabela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("");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062664" cy="548680"/>
          </a:xfrm>
        </p:spPr>
        <p:txBody>
          <a:bodyPr/>
          <a:lstStyle/>
          <a:p>
            <a:r>
              <a:rPr lang="pt-BR" sz="3200" dirty="0" smtClean="0"/>
              <a:t>Interface comercial </a:t>
            </a:r>
            <a:r>
              <a:rPr lang="pt-BR" sz="3200" dirty="0"/>
              <a:t>(métodos)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627" y="1556792"/>
            <a:ext cx="462491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847667" y="1844824"/>
            <a:ext cx="403924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                                                         </a:t>
            </a:r>
            <a:r>
              <a:rPr lang="pt-BR" sz="1400" dirty="0" err="1" smtClean="0">
                <a:solidFill>
                  <a:srgbClr val="FF0000"/>
                </a:solidFill>
              </a:rPr>
              <a:t>txcod</a:t>
            </a:r>
            <a:r>
              <a:rPr lang="pt-BR" sz="1400" dirty="0" smtClean="0">
                <a:solidFill>
                  <a:srgbClr val="FF0000"/>
                </a:solidFill>
              </a:rPr>
              <a:t>                             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                                                                                  </a:t>
            </a:r>
            <a:r>
              <a:rPr lang="pt-BR" sz="1400" dirty="0" err="1" smtClean="0">
                <a:solidFill>
                  <a:srgbClr val="FF0000"/>
                </a:solidFill>
              </a:rPr>
              <a:t>txdescr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   tabela                      </a:t>
            </a:r>
            <a:endParaRPr lang="pt-BR" sz="1400" dirty="0">
              <a:solidFill>
                <a:srgbClr val="FF0000"/>
              </a:solidFill>
            </a:endParaRPr>
          </a:p>
          <a:p>
            <a:r>
              <a:rPr lang="pt-BR" sz="1400" dirty="0" smtClean="0">
                <a:solidFill>
                  <a:srgbClr val="FF0000"/>
                </a:solidFill>
              </a:rPr>
              <a:t>                                                                 </a:t>
            </a:r>
            <a:r>
              <a:rPr lang="pt-BR" sz="1400" dirty="0" err="1" smtClean="0">
                <a:solidFill>
                  <a:srgbClr val="FF0000"/>
                </a:solidFill>
              </a:rPr>
              <a:t>txpreco</a:t>
            </a:r>
            <a:endParaRPr lang="pt-BR" sz="1400" dirty="0" smtClean="0">
              <a:solidFill>
                <a:srgbClr val="FF0000"/>
              </a:solidFill>
            </a:endParaRPr>
          </a:p>
          <a:p>
            <a:endParaRPr lang="pt-BR" sz="1400" dirty="0" smtClean="0">
              <a:solidFill>
                <a:srgbClr val="FF0000"/>
              </a:solidFill>
            </a:endParaRPr>
          </a:p>
          <a:p>
            <a:r>
              <a:rPr lang="pt-BR" sz="1600" b="1" dirty="0" smtClean="0">
                <a:solidFill>
                  <a:srgbClr val="FF0000"/>
                </a:solidFill>
              </a:rPr>
              <a:t>&lt;</a:t>
            </a:r>
            <a:r>
              <a:rPr lang="pt-BR" sz="1600" b="1" dirty="0" err="1" smtClean="0">
                <a:solidFill>
                  <a:srgbClr val="FF0000"/>
                </a:solidFill>
              </a:rPr>
              <a:t>pnlateral</a:t>
            </a:r>
            <a:r>
              <a:rPr lang="pt-BR" sz="1600" b="1" dirty="0" smtClean="0">
                <a:solidFill>
                  <a:srgbClr val="FF0000"/>
                </a:solidFill>
              </a:rPr>
              <a:t>&gt;                                                </a:t>
            </a:r>
          </a:p>
          <a:p>
            <a:r>
              <a:rPr lang="pt-BR" sz="1600" b="1" dirty="0" smtClean="0">
                <a:solidFill>
                  <a:srgbClr val="FF0000"/>
                </a:solidFill>
              </a:rPr>
              <a:t>                                                  &lt;</a:t>
            </a:r>
            <a:r>
              <a:rPr lang="pt-BR" sz="1600" b="1" dirty="0" err="1" smtClean="0">
                <a:solidFill>
                  <a:srgbClr val="FF0000"/>
                </a:solidFill>
              </a:rPr>
              <a:t>pndados</a:t>
            </a:r>
            <a:r>
              <a:rPr lang="pt-BR" sz="1600" b="1" dirty="0" smtClean="0">
                <a:solidFill>
                  <a:srgbClr val="FF0000"/>
                </a:solidFill>
              </a:rPr>
              <a:t>&gt;</a:t>
            </a:r>
          </a:p>
          <a:p>
            <a:endParaRPr lang="pt-BR" sz="1400" dirty="0">
              <a:solidFill>
                <a:srgbClr val="FF0000"/>
              </a:solidFill>
            </a:endParaRPr>
          </a:p>
          <a:p>
            <a:endParaRPr lang="pt-BR" sz="1400" dirty="0" smtClean="0">
              <a:solidFill>
                <a:srgbClr val="FF0000"/>
              </a:solidFill>
            </a:endParaRPr>
          </a:p>
          <a:p>
            <a:endParaRPr lang="pt-BR" sz="1400" dirty="0">
              <a:solidFill>
                <a:srgbClr val="FF0000"/>
              </a:solidFill>
            </a:endParaRPr>
          </a:p>
          <a:p>
            <a:endParaRPr lang="pt-BR" sz="1400" dirty="0" smtClean="0">
              <a:solidFill>
                <a:srgbClr val="FF0000"/>
              </a:solidFill>
            </a:endParaRPr>
          </a:p>
          <a:p>
            <a:r>
              <a:rPr lang="pt-BR" sz="1400" dirty="0" smtClean="0">
                <a:solidFill>
                  <a:srgbClr val="FF0000"/>
                </a:solidFill>
              </a:rPr>
              <a:t>     </a:t>
            </a:r>
            <a:r>
              <a:rPr lang="pt-BR" sz="1200" b="1" dirty="0" smtClean="0">
                <a:solidFill>
                  <a:srgbClr val="FF0000"/>
                </a:solidFill>
              </a:rPr>
              <a:t> </a:t>
            </a:r>
            <a:r>
              <a:rPr lang="pt-BR" sz="1200" b="1" dirty="0" err="1" smtClean="0">
                <a:solidFill>
                  <a:srgbClr val="FF0000"/>
                </a:solidFill>
              </a:rPr>
              <a:t>btNovo</a:t>
            </a:r>
            <a:r>
              <a:rPr lang="pt-BR" sz="1200" b="1" dirty="0" smtClean="0">
                <a:solidFill>
                  <a:srgbClr val="FF0000"/>
                </a:solidFill>
              </a:rPr>
              <a:t>    </a:t>
            </a:r>
            <a:r>
              <a:rPr lang="pt-BR" sz="1200" b="1" dirty="0" err="1" smtClean="0">
                <a:solidFill>
                  <a:srgbClr val="FF0000"/>
                </a:solidFill>
              </a:rPr>
              <a:t>btAlterar</a:t>
            </a:r>
            <a:r>
              <a:rPr lang="pt-BR" sz="1200" b="1" dirty="0" smtClean="0">
                <a:solidFill>
                  <a:srgbClr val="FF0000"/>
                </a:solidFill>
              </a:rPr>
              <a:t>    </a:t>
            </a:r>
            <a:r>
              <a:rPr lang="pt-BR" sz="1200" b="1" dirty="0" err="1" smtClean="0">
                <a:solidFill>
                  <a:srgbClr val="FF0000"/>
                </a:solidFill>
              </a:rPr>
              <a:t>btApagar</a:t>
            </a:r>
            <a:r>
              <a:rPr lang="pt-BR" sz="1200" b="1" dirty="0" smtClean="0">
                <a:solidFill>
                  <a:srgbClr val="FF0000"/>
                </a:solidFill>
              </a:rPr>
              <a:t>  </a:t>
            </a:r>
            <a:r>
              <a:rPr lang="pt-BR" sz="1200" b="1" dirty="0" err="1" smtClean="0">
                <a:solidFill>
                  <a:srgbClr val="FF0000"/>
                </a:solidFill>
              </a:rPr>
              <a:t>btConfirmar</a:t>
            </a:r>
            <a:r>
              <a:rPr lang="pt-BR" sz="1200" b="1" dirty="0" smtClean="0">
                <a:solidFill>
                  <a:srgbClr val="FF0000"/>
                </a:solidFill>
              </a:rPr>
              <a:t>  </a:t>
            </a:r>
            <a:r>
              <a:rPr lang="pt-BR" sz="1200" b="1" dirty="0" err="1" smtClean="0">
                <a:solidFill>
                  <a:srgbClr val="FF0000"/>
                </a:solidFill>
              </a:rPr>
              <a:t>btCancelar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4886" y="610136"/>
            <a:ext cx="8892212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estadoEdicao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{    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carregar os componentes da tela (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</a:t>
            </a:r>
          </a:p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 p.e. :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carregaEstados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pnpesquisa.setDisable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pndados.setDisable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btConfirmar.setDisable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btApagar.setDisable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btAlterar.setDisable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txdescr.requestFocus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carregaTabela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filtro)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DalProduto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dal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DalProduto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Produto&gt;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dal.getProdutos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(filtro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new Paciente());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ObservableList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&lt;Produto&gt;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modelo;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modelo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FXCollections.observableArrayList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(res);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tabela.setItems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(modelo);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062664" cy="548680"/>
          </a:xfrm>
        </p:spPr>
        <p:txBody>
          <a:bodyPr/>
          <a:lstStyle/>
          <a:p>
            <a:r>
              <a:rPr lang="pt-BR" sz="3200" dirty="0" smtClean="0"/>
              <a:t>Interface comercial (eventos)</a:t>
            </a:r>
            <a:endParaRPr lang="pt-B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26" b="-8888"/>
          <a:stretch/>
        </p:blipFill>
        <p:spPr bwMode="auto">
          <a:xfrm>
            <a:off x="4465530" y="460481"/>
            <a:ext cx="4624915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644008" y="764704"/>
            <a:ext cx="3946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     </a:t>
            </a:r>
            <a:r>
              <a:rPr lang="pt-BR" sz="1200" b="1" dirty="0" smtClean="0">
                <a:solidFill>
                  <a:srgbClr val="FF0000"/>
                </a:solidFill>
              </a:rPr>
              <a:t> </a:t>
            </a:r>
            <a:r>
              <a:rPr lang="pt-BR" sz="1200" b="1" dirty="0" err="1" smtClean="0">
                <a:solidFill>
                  <a:srgbClr val="FF0000"/>
                </a:solidFill>
              </a:rPr>
              <a:t>btNovo</a:t>
            </a:r>
            <a:r>
              <a:rPr lang="pt-BR" sz="1200" b="1" dirty="0" smtClean="0">
                <a:solidFill>
                  <a:srgbClr val="FF0000"/>
                </a:solidFill>
              </a:rPr>
              <a:t>    </a:t>
            </a:r>
            <a:r>
              <a:rPr lang="pt-BR" sz="1200" b="1" dirty="0" err="1" smtClean="0">
                <a:solidFill>
                  <a:srgbClr val="FF0000"/>
                </a:solidFill>
              </a:rPr>
              <a:t>btAlterar</a:t>
            </a:r>
            <a:r>
              <a:rPr lang="pt-BR" sz="1200" b="1" dirty="0" smtClean="0">
                <a:solidFill>
                  <a:srgbClr val="FF0000"/>
                </a:solidFill>
              </a:rPr>
              <a:t>    </a:t>
            </a:r>
            <a:r>
              <a:rPr lang="pt-BR" sz="1200" b="1" dirty="0" err="1" smtClean="0">
                <a:solidFill>
                  <a:srgbClr val="FF0000"/>
                </a:solidFill>
              </a:rPr>
              <a:t>btApagar</a:t>
            </a:r>
            <a:r>
              <a:rPr lang="pt-BR" sz="1200" b="1" dirty="0" smtClean="0">
                <a:solidFill>
                  <a:srgbClr val="FF0000"/>
                </a:solidFill>
              </a:rPr>
              <a:t>  </a:t>
            </a:r>
            <a:r>
              <a:rPr lang="pt-BR" sz="1200" b="1" dirty="0" err="1" smtClean="0">
                <a:solidFill>
                  <a:srgbClr val="FF0000"/>
                </a:solidFill>
              </a:rPr>
              <a:t>btConfirmar</a:t>
            </a:r>
            <a:r>
              <a:rPr lang="pt-BR" sz="1200" b="1" dirty="0" smtClean="0">
                <a:solidFill>
                  <a:srgbClr val="FF0000"/>
                </a:solidFill>
              </a:rPr>
              <a:t>  </a:t>
            </a:r>
            <a:r>
              <a:rPr lang="pt-BR" sz="1200" b="1" dirty="0" err="1" smtClean="0">
                <a:solidFill>
                  <a:srgbClr val="FF0000"/>
                </a:solidFill>
              </a:rPr>
              <a:t>btCancelar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4886" y="760050"/>
            <a:ext cx="889221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pt-BR" sz="16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clkNovo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estadoEdicao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clkAlterar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Produto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p = (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Produto)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tabela.getSelectionModel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getSelectedItem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txcod.setText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(""+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p.getCod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txdescr.setText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p.getDescricao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txpreco.setText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""+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p.getPreco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estadoEdicao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clkApagar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a = new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Alert.AlertType.CONFIRMATION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a.setContentText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("Confirma a exclusão");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a.showAndWait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()==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ButtonType.OK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DalProduto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dal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DalProduto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Produto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p=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tabela.getSelectionModel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getSelectedItem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dal.Apagar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carregaTabela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("");</a:t>
            </a:r>
          </a:p>
          <a:p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9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062664" cy="548680"/>
          </a:xfrm>
        </p:spPr>
        <p:txBody>
          <a:bodyPr/>
          <a:lstStyle/>
          <a:p>
            <a:r>
              <a:rPr lang="pt-BR" sz="3200" dirty="0" smtClean="0"/>
              <a:t>Interface comercial </a:t>
            </a:r>
            <a:r>
              <a:rPr lang="pt-BR" sz="3200" dirty="0"/>
              <a:t>(eventos)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26" b="-8888"/>
          <a:stretch/>
        </p:blipFill>
        <p:spPr bwMode="auto">
          <a:xfrm>
            <a:off x="4465530" y="460481"/>
            <a:ext cx="4624915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644008" y="764704"/>
            <a:ext cx="3946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     </a:t>
            </a:r>
            <a:r>
              <a:rPr lang="pt-BR" sz="1200" b="1" dirty="0" smtClean="0">
                <a:solidFill>
                  <a:srgbClr val="FF0000"/>
                </a:solidFill>
              </a:rPr>
              <a:t> </a:t>
            </a:r>
            <a:r>
              <a:rPr lang="pt-BR" sz="1200" b="1" dirty="0" err="1" smtClean="0">
                <a:solidFill>
                  <a:srgbClr val="FF0000"/>
                </a:solidFill>
              </a:rPr>
              <a:t>btNovo</a:t>
            </a:r>
            <a:r>
              <a:rPr lang="pt-BR" sz="1200" b="1" dirty="0" smtClean="0">
                <a:solidFill>
                  <a:srgbClr val="FF0000"/>
                </a:solidFill>
              </a:rPr>
              <a:t>    </a:t>
            </a:r>
            <a:r>
              <a:rPr lang="pt-BR" sz="1200" b="1" dirty="0" err="1" smtClean="0">
                <a:solidFill>
                  <a:srgbClr val="FF0000"/>
                </a:solidFill>
              </a:rPr>
              <a:t>btAlterar</a:t>
            </a:r>
            <a:r>
              <a:rPr lang="pt-BR" sz="1200" b="1" dirty="0" smtClean="0">
                <a:solidFill>
                  <a:srgbClr val="FF0000"/>
                </a:solidFill>
              </a:rPr>
              <a:t>    </a:t>
            </a:r>
            <a:r>
              <a:rPr lang="pt-BR" sz="1200" b="1" dirty="0" err="1" smtClean="0">
                <a:solidFill>
                  <a:srgbClr val="FF0000"/>
                </a:solidFill>
              </a:rPr>
              <a:t>btApagar</a:t>
            </a:r>
            <a:r>
              <a:rPr lang="pt-BR" sz="1200" b="1" dirty="0" smtClean="0">
                <a:solidFill>
                  <a:srgbClr val="FF0000"/>
                </a:solidFill>
              </a:rPr>
              <a:t>  </a:t>
            </a:r>
            <a:r>
              <a:rPr lang="pt-BR" sz="1200" b="1" dirty="0" err="1" smtClean="0">
                <a:solidFill>
                  <a:srgbClr val="FF0000"/>
                </a:solidFill>
              </a:rPr>
              <a:t>btConfirmar</a:t>
            </a:r>
            <a:r>
              <a:rPr lang="pt-BR" sz="1200" b="1" dirty="0" smtClean="0">
                <a:solidFill>
                  <a:srgbClr val="FF0000"/>
                </a:solidFill>
              </a:rPr>
              <a:t>  </a:t>
            </a:r>
            <a:r>
              <a:rPr lang="pt-BR" sz="1200" b="1" dirty="0" err="1" smtClean="0">
                <a:solidFill>
                  <a:srgbClr val="FF0000"/>
                </a:solidFill>
              </a:rPr>
              <a:t>btCancelar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4886" y="771083"/>
            <a:ext cx="8892212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clkConfirmar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Integer.parseInt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txcod.getText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());}catch(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e){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=0;}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Produto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p =new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Produto(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txdescr.getText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Double.parseDouble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txpreco.getText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()));   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DalProduto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dal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=new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DalProduto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a = new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Alert.AlertType.INFORMATION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p.getCod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()==0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novo cadastro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dal.Salvar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a.setContentText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("Gravado com Sucesso");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a.setContentText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("Problemas ao Gravar");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//alteração de cadastro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dal.Alterar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a.setContentText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("Alterado com Sucesso");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a.setContentText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("Problemas ao Alterar");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a.showAndWait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estadoOriginal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clkCancelar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pndados.isDisabled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 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encontra em estado de edição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estadoOriginal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TelaMenuController.cad1.close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//ou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TelaMenuController.painel.getChildren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96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062664" cy="548680"/>
          </a:xfrm>
        </p:spPr>
        <p:txBody>
          <a:bodyPr/>
          <a:lstStyle/>
          <a:p>
            <a:r>
              <a:rPr lang="pt-BR" sz="3200" dirty="0" smtClean="0"/>
              <a:t>Interface comercial </a:t>
            </a:r>
            <a:r>
              <a:rPr lang="pt-BR" sz="3200" dirty="0"/>
              <a:t>(eventos)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8" b="13168"/>
          <a:stretch/>
        </p:blipFill>
        <p:spPr bwMode="auto">
          <a:xfrm>
            <a:off x="6227968" y="122125"/>
            <a:ext cx="1944000" cy="23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371984" y="266141"/>
            <a:ext cx="266429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  </a:t>
            </a:r>
            <a:r>
              <a:rPr lang="pt-BR" sz="1400" dirty="0" err="1" smtClean="0">
                <a:solidFill>
                  <a:srgbClr val="FF0000"/>
                </a:solidFill>
              </a:rPr>
              <a:t>txpesquisa</a:t>
            </a:r>
            <a:r>
              <a:rPr lang="pt-BR" sz="1400" dirty="0" smtClean="0">
                <a:solidFill>
                  <a:srgbClr val="FF0000"/>
                </a:solidFill>
              </a:rPr>
              <a:t>                    </a:t>
            </a:r>
            <a:r>
              <a:rPr lang="pt-BR" sz="1400" dirty="0" err="1" smtClean="0">
                <a:solidFill>
                  <a:srgbClr val="FF0000"/>
                </a:solidFill>
              </a:rPr>
              <a:t>btPesquisa</a:t>
            </a:r>
            <a:r>
              <a:rPr lang="pt-BR" sz="1400" dirty="0" smtClean="0">
                <a:solidFill>
                  <a:srgbClr val="FF0000"/>
                </a:solidFill>
              </a:rPr>
              <a:t>                          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                                                                                  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   tabela                      </a:t>
            </a:r>
            <a:endParaRPr lang="pt-BR" sz="1400" dirty="0">
              <a:solidFill>
                <a:srgbClr val="FF0000"/>
              </a:solidFill>
            </a:endParaRPr>
          </a:p>
          <a:p>
            <a:r>
              <a:rPr lang="pt-BR" sz="1400" dirty="0" smtClean="0">
                <a:solidFill>
                  <a:srgbClr val="FF0000"/>
                </a:solidFill>
              </a:rPr>
              <a:t>                                                                 </a:t>
            </a:r>
          </a:p>
          <a:p>
            <a:endParaRPr lang="pt-BR" sz="1400" dirty="0" smtClean="0">
              <a:solidFill>
                <a:srgbClr val="FF0000"/>
              </a:solidFill>
            </a:endParaRPr>
          </a:p>
          <a:p>
            <a:r>
              <a:rPr lang="pt-BR" sz="1600" b="1" dirty="0" smtClean="0">
                <a:solidFill>
                  <a:srgbClr val="FF0000"/>
                </a:solidFill>
              </a:rPr>
              <a:t>&lt;</a:t>
            </a:r>
            <a:r>
              <a:rPr lang="pt-BR" sz="1600" b="1" dirty="0" err="1" smtClean="0">
                <a:solidFill>
                  <a:srgbClr val="FF0000"/>
                </a:solidFill>
              </a:rPr>
              <a:t>pnlateral</a:t>
            </a:r>
            <a:r>
              <a:rPr lang="pt-BR" sz="1600" b="1" dirty="0" smtClean="0">
                <a:solidFill>
                  <a:srgbClr val="FF0000"/>
                </a:solidFill>
              </a:rPr>
              <a:t>&gt;                                                </a:t>
            </a:r>
          </a:p>
          <a:p>
            <a:r>
              <a:rPr lang="pt-BR" sz="1600" b="1" dirty="0" smtClean="0">
                <a:solidFill>
                  <a:srgbClr val="FF0000"/>
                </a:solidFill>
              </a:rPr>
              <a:t>                                   </a:t>
            </a:r>
          </a:p>
          <a:p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24" y="728410"/>
            <a:ext cx="889221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clkPesquisar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carregaTabela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pro_descr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'%"+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txPesquisa.getText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toUpperCase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()+"%'");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clkTabela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tabela.getSelectionModel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getSelectedIndex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()&gt;=0)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btAlterar.setDisable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btApagar.setDisable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67544" y="4035760"/>
            <a:ext cx="3024336" cy="81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7239000" cy="603920"/>
          </a:xfrm>
        </p:spPr>
        <p:txBody>
          <a:bodyPr/>
          <a:lstStyle/>
          <a:p>
            <a:r>
              <a:rPr lang="pt-BR" dirty="0" smtClean="0"/>
              <a:t>Frameworks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96752"/>
            <a:ext cx="8712968" cy="4731608"/>
          </a:xfrm>
        </p:spPr>
        <p:txBody>
          <a:bodyPr/>
          <a:lstStyle/>
          <a:p>
            <a:pPr marL="0" indent="0">
              <a:buNone/>
            </a:pPr>
            <a:endParaRPr lang="pt-BR" sz="2600" dirty="0" smtClean="0"/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http</a:t>
            </a:r>
            <a:r>
              <a:rPr lang="pt-BR" sz="2000" dirty="0">
                <a:solidFill>
                  <a:srgbClr val="FF0000"/>
                </a:solidFill>
              </a:rPr>
              <a:t>://</a:t>
            </a:r>
            <a:r>
              <a:rPr lang="pt-BR" sz="2000" dirty="0" smtClean="0">
                <a:solidFill>
                  <a:srgbClr val="FF0000"/>
                </a:solidFill>
              </a:rPr>
              <a:t>fxexperience.com/controlsfx/</a:t>
            </a:r>
            <a:endParaRPr lang="pt-BR" sz="2600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Caixas de diálogo alternativo:</a:t>
            </a:r>
          </a:p>
          <a:p>
            <a:pPr marL="0" indent="0">
              <a:buNone/>
            </a:pPr>
            <a:r>
              <a:rPr lang="pt-BR" sz="2200" dirty="0" smtClean="0">
                <a:solidFill>
                  <a:srgbClr val="FF0000"/>
                </a:solidFill>
                <a:hlinkClick r:id="rId2"/>
              </a:rPr>
              <a:t>http</a:t>
            </a:r>
            <a:r>
              <a:rPr lang="pt-BR" sz="2200" dirty="0">
                <a:solidFill>
                  <a:srgbClr val="FF0000"/>
                </a:solidFill>
                <a:hlinkClick r:id="rId2"/>
              </a:rPr>
              <a:t>://</a:t>
            </a:r>
            <a:r>
              <a:rPr lang="pt-BR" sz="2200" dirty="0" smtClean="0">
                <a:solidFill>
                  <a:srgbClr val="FF0000"/>
                </a:solidFill>
                <a:hlinkClick r:id="rId2"/>
              </a:rPr>
              <a:t>controlsfx.bitbucket.org/org/controlsfx/dialog/Dialog.html</a:t>
            </a:r>
            <a:endParaRPr lang="pt-BR" sz="2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FF0000"/>
                </a:solidFill>
                <a:hlinkClick r:id="rId3"/>
              </a:rPr>
              <a:t>http://gluonhq.com</a:t>
            </a:r>
            <a:r>
              <a:rPr lang="pt-BR" sz="2200" dirty="0" smtClean="0">
                <a:solidFill>
                  <a:srgbClr val="FF0000"/>
                </a:solidFill>
                <a:hlinkClick r:id="rId3"/>
              </a:rPr>
              <a:t>/</a:t>
            </a:r>
            <a:endParaRPr lang="pt-BR" sz="2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 smtClean="0">
              <a:solidFill>
                <a:srgbClr val="FF0000"/>
              </a:solidFill>
            </a:endParaRPr>
          </a:p>
          <a:p>
            <a:pPr lvl="1"/>
            <a:endParaRPr lang="pt-BR" dirty="0"/>
          </a:p>
        </p:txBody>
      </p:sp>
      <p:pic>
        <p:nvPicPr>
          <p:cNvPr id="1026" name="Picture 2" descr="http://cache.fxexperience.com/wp-content/uploads/2013/05/ControlsF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44" y="998368"/>
            <a:ext cx="2382188" cy="70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ack Hom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35760"/>
            <a:ext cx="2736304" cy="81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7239000" cy="603920"/>
          </a:xfrm>
        </p:spPr>
        <p:txBody>
          <a:bodyPr/>
          <a:lstStyle/>
          <a:p>
            <a:r>
              <a:rPr lang="pt-BR" dirty="0" smtClean="0"/>
              <a:t>Referências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091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Tutoriais </a:t>
            </a:r>
            <a:r>
              <a:rPr lang="pt-BR" b="1" dirty="0" err="1" smtClean="0"/>
              <a:t>on</a:t>
            </a:r>
            <a:r>
              <a:rPr lang="pt-BR" b="1" dirty="0" smtClean="0"/>
              <a:t> </a:t>
            </a:r>
            <a:r>
              <a:rPr lang="pt-BR" b="1" dirty="0" err="1" smtClean="0"/>
              <a:t>Line</a:t>
            </a:r>
            <a:endParaRPr lang="pt-BR" b="1" dirty="0" smtClean="0"/>
          </a:p>
          <a:p>
            <a:pPr marL="0" indent="0">
              <a:buNone/>
            </a:pPr>
            <a:endParaRPr lang="pt-BR" dirty="0" smtClean="0">
              <a:hlinkClick r:id="rId2"/>
            </a:endParaRPr>
          </a:p>
          <a:p>
            <a:r>
              <a:rPr lang="pt-BR" dirty="0" err="1" smtClean="0"/>
              <a:t>Code.makery</a:t>
            </a:r>
            <a:endParaRPr lang="pt-BR" dirty="0"/>
          </a:p>
          <a:p>
            <a:pPr marL="0" indent="0">
              <a:buNone/>
            </a:pPr>
            <a:r>
              <a:rPr lang="pt-BR" sz="2200" dirty="0" smtClean="0">
                <a:hlinkClick r:id="rId2"/>
              </a:rPr>
              <a:t>http</a:t>
            </a:r>
            <a:r>
              <a:rPr lang="pt-BR" sz="2200" dirty="0">
                <a:hlinkClick r:id="rId2"/>
              </a:rPr>
              <a:t>://code.makery.ch/library/javafx-8-tutorial/pt</a:t>
            </a:r>
            <a:r>
              <a:rPr lang="pt-BR" sz="2200" dirty="0" smtClean="0">
                <a:hlinkClick r:id="rId2"/>
              </a:rPr>
              <a:t>/</a:t>
            </a:r>
            <a:endParaRPr lang="pt-BR" sz="2200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Zoran </a:t>
            </a:r>
            <a:r>
              <a:rPr lang="pt-BR" dirty="0" err="1"/>
              <a:t>Pavlović</a:t>
            </a:r>
            <a:r>
              <a:rPr lang="pt-BR" dirty="0"/>
              <a:t> </a:t>
            </a:r>
            <a:r>
              <a:rPr lang="pt-BR" dirty="0" smtClean="0"/>
              <a:t>blog</a:t>
            </a:r>
          </a:p>
          <a:p>
            <a:pPr marL="0" indent="0">
              <a:buNone/>
            </a:pPr>
            <a:r>
              <a:rPr lang="pt-BR" sz="2200" dirty="0" smtClean="0">
                <a:solidFill>
                  <a:srgbClr val="FF0000"/>
                </a:solidFill>
                <a:hlinkClick r:id="rId3"/>
              </a:rPr>
              <a:t>http</a:t>
            </a:r>
            <a:r>
              <a:rPr lang="pt-BR" sz="2200" dirty="0">
                <a:solidFill>
                  <a:srgbClr val="FF0000"/>
                </a:solidFill>
                <a:hlinkClick r:id="rId3"/>
              </a:rPr>
              <a:t>://</a:t>
            </a:r>
            <a:r>
              <a:rPr lang="pt-BR" sz="2200" dirty="0" smtClean="0">
                <a:solidFill>
                  <a:srgbClr val="FF0000"/>
                </a:solidFill>
                <a:hlinkClick r:id="rId3"/>
              </a:rPr>
              <a:t>zoranpavlovic.blogspot.com.br/search/label/JavaFX%202.0</a:t>
            </a:r>
            <a:endParaRPr lang="pt-BR" sz="2200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err="1" smtClean="0"/>
              <a:t>Code.makery</a:t>
            </a:r>
            <a:r>
              <a:rPr lang="pt-BR" dirty="0" smtClean="0"/>
              <a:t> </a:t>
            </a:r>
            <a:r>
              <a:rPr lang="pt-BR" b="1" dirty="0" err="1" smtClean="0"/>
              <a:t>JavaFX</a:t>
            </a:r>
            <a:r>
              <a:rPr lang="pt-BR" b="1" dirty="0" smtClean="0"/>
              <a:t> </a:t>
            </a:r>
            <a:r>
              <a:rPr lang="pt-BR" b="1" dirty="0" err="1"/>
              <a:t>Dialogs</a:t>
            </a:r>
            <a:r>
              <a:rPr lang="pt-BR" b="1" dirty="0"/>
              <a:t> (</a:t>
            </a:r>
            <a:r>
              <a:rPr lang="pt-BR" b="1" dirty="0" err="1"/>
              <a:t>official</a:t>
            </a:r>
            <a:r>
              <a:rPr lang="pt-BR" b="1" dirty="0" smtClean="0"/>
              <a:t>)</a:t>
            </a:r>
            <a:endParaRPr lang="pt-BR" dirty="0"/>
          </a:p>
          <a:p>
            <a:pPr marL="0" indent="0">
              <a:buNone/>
            </a:pPr>
            <a:r>
              <a:rPr lang="pt-BR" sz="2200" dirty="0">
                <a:solidFill>
                  <a:srgbClr val="FF0000"/>
                </a:solidFill>
                <a:hlinkClick r:id="rId4"/>
              </a:rPr>
              <a:t>http://code.makery.ch/blog/javafx-dialogs-official</a:t>
            </a:r>
            <a:r>
              <a:rPr lang="pt-BR" sz="2200" dirty="0" smtClean="0">
                <a:solidFill>
                  <a:srgbClr val="FF0000"/>
                </a:solidFill>
                <a:hlinkClick r:id="rId4"/>
              </a:rPr>
              <a:t>/</a:t>
            </a:r>
            <a:endParaRPr lang="pt-BR" sz="2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7239000" cy="603920"/>
          </a:xfrm>
        </p:spPr>
        <p:txBody>
          <a:bodyPr/>
          <a:lstStyle/>
          <a:p>
            <a:r>
              <a:rPr lang="pt-BR" dirty="0" smtClean="0"/>
              <a:t>Referências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091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Livro</a:t>
            </a:r>
          </a:p>
          <a:p>
            <a:pPr marL="0" indent="0">
              <a:buNone/>
            </a:pPr>
            <a:r>
              <a:rPr lang="pt-BR" sz="2400" dirty="0" smtClean="0"/>
              <a:t>“</a:t>
            </a:r>
            <a:r>
              <a:rPr lang="pt-BR" sz="2400" dirty="0"/>
              <a:t>Bruno Oliveira. </a:t>
            </a:r>
            <a:r>
              <a:rPr lang="pt-BR" sz="2400" dirty="0" err="1"/>
              <a:t>JavaFX</a:t>
            </a:r>
            <a:r>
              <a:rPr lang="pt-BR" sz="2400" dirty="0"/>
              <a:t> Interfaces com qualidade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para </a:t>
            </a:r>
            <a:r>
              <a:rPr lang="pt-BR" sz="2400" dirty="0"/>
              <a:t>aplicações desktop. Casa do </a:t>
            </a:r>
            <a:r>
              <a:rPr lang="pt-BR" sz="2400" dirty="0" smtClean="0"/>
              <a:t>Código, 125p”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err="1" smtClean="0"/>
              <a:t>JavaFX</a:t>
            </a:r>
            <a:r>
              <a:rPr lang="pt-BR" b="1" dirty="0" smtClean="0"/>
              <a:t> para Android</a:t>
            </a:r>
            <a:endParaRPr lang="pt-BR" b="1" dirty="0" smtClean="0">
              <a:hlinkClick r:id="rId2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  <a:hlinkClick r:id="rId2"/>
              </a:rPr>
              <a:t>https</a:t>
            </a:r>
            <a:r>
              <a:rPr lang="pt-BR" sz="2000" dirty="0">
                <a:solidFill>
                  <a:srgbClr val="FF0000"/>
                </a:solidFill>
                <a:hlinkClick r:id="rId2"/>
              </a:rPr>
              <a:t>://</a:t>
            </a:r>
            <a:r>
              <a:rPr lang="pt-BR" sz="2000" dirty="0" smtClean="0">
                <a:solidFill>
                  <a:srgbClr val="FF0000"/>
                </a:solidFill>
                <a:hlinkClick r:id="rId2"/>
              </a:rPr>
              <a:t>bitbucket.org/javafxports/android/wiki/Building%20and%20deploying%20JavaFX%20Applications</a:t>
            </a:r>
            <a:endParaRPr lang="pt-B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 smtClean="0">
              <a:solidFill>
                <a:srgbClr val="FF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29002" cy="22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smtClean="0"/>
              <a:t>Ações úteis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8568952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endParaRPr lang="en-US" sz="2400" b="1" dirty="0" smtClean="0">
              <a:latin typeface="Calibri" panose="020F0502020204030204" pitchFamily="34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latin typeface="Calibri" panose="020F0502020204030204" pitchFamily="34" charset="0"/>
                <a:cs typeface="Consolas" pitchFamily="49" charset="0"/>
              </a:rPr>
              <a:t>Para </a:t>
            </a:r>
            <a:r>
              <a:rPr lang="en-US" sz="2400" b="1" dirty="0" err="1" smtClean="0">
                <a:latin typeface="Calibri" panose="020F0502020204030204" pitchFamily="34" charset="0"/>
                <a:cs typeface="Consolas" pitchFamily="49" charset="0"/>
              </a:rPr>
              <a:t>fechar</a:t>
            </a:r>
            <a:r>
              <a:rPr lang="en-US" sz="2400" b="1" dirty="0" smtClean="0">
                <a:latin typeface="Calibri" panose="020F0502020204030204" pitchFamily="34" charset="0"/>
                <a:cs typeface="Consolas" pitchFamily="49" charset="0"/>
              </a:rPr>
              <a:t> um </a:t>
            </a:r>
            <a:r>
              <a:rPr lang="en-US" sz="2400" b="1" dirty="0" err="1" smtClean="0">
                <a:latin typeface="Calibri" panose="020F0502020204030204" pitchFamily="34" charset="0"/>
                <a:cs typeface="Consolas" pitchFamily="49" charset="0"/>
              </a:rPr>
              <a:t>aplicativo</a:t>
            </a:r>
            <a:r>
              <a:rPr lang="en-US" sz="2400" b="1" dirty="0" smtClean="0">
                <a:latin typeface="Calibri" panose="020F0502020204030204" pitchFamily="34" charset="0"/>
                <a:cs typeface="Consolas" pitchFamily="49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Platform.exit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(); 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 dirty="0" err="1" smtClean="0">
                <a:latin typeface="Calibri" panose="020F0502020204030204" pitchFamily="34" charset="0"/>
                <a:cs typeface="Consolas" pitchFamily="49" charset="0"/>
              </a:rPr>
              <a:t>Aplicando</a:t>
            </a:r>
            <a:r>
              <a:rPr lang="en-US" sz="2400" b="1" dirty="0" smtClean="0">
                <a:latin typeface="Calibri" panose="020F0502020204030204" pitchFamily="34" charset="0"/>
                <a:cs typeface="Consolas" pitchFamily="49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onsolas" pitchFamily="49" charset="0"/>
              </a:rPr>
              <a:t>Efeitos</a:t>
            </a:r>
            <a:r>
              <a:rPr lang="en-US" sz="2400" b="1" dirty="0" smtClean="0">
                <a:latin typeface="Calibri" panose="020F0502020204030204" pitchFamily="34" charset="0"/>
                <a:cs typeface="Consolas" pitchFamily="49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//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borrar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Effect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frostEffect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BoxBlur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(4, 4, 1);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clarear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ColorAdjust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claro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ColorAdjust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(0,0,.85,0);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painel.setEffect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claro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smtClean="0"/>
              <a:t>Ações úteis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8568952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 dirty="0" err="1" smtClean="0">
                <a:latin typeface="Calibri" panose="020F0502020204030204" pitchFamily="34" charset="0"/>
                <a:cs typeface="Consolas" pitchFamily="49" charset="0"/>
              </a:rPr>
              <a:t>Aplicando</a:t>
            </a:r>
            <a:r>
              <a:rPr lang="en-US" sz="2400" b="1" dirty="0" smtClean="0">
                <a:latin typeface="Calibri" panose="020F0502020204030204" pitchFamily="34" charset="0"/>
                <a:cs typeface="Consolas" pitchFamily="49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onsolas" pitchFamily="49" charset="0"/>
              </a:rPr>
              <a:t>Transições</a:t>
            </a:r>
            <a:r>
              <a:rPr lang="en-US" sz="2400" b="1" dirty="0" smtClean="0">
                <a:latin typeface="Calibri" panose="020F0502020204030204" pitchFamily="34" charset="0"/>
                <a:cs typeface="Consolas" pitchFamily="49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// fade in/out: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FadeTransition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FadeTransition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Duration.millis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(2000), root);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ft.setFromValue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(0.0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ft.setToValue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(1.0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ft.play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();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translação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TranslateTransition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translateTransition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TranslateTransition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Duration.millis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(500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), root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translateTransition.setFromX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(500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translateTransition.setToX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translateTransition.play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o Explicativo 1 (Borda e Ênfase) 2"/>
          <p:cNvSpPr/>
          <p:nvPr/>
        </p:nvSpPr>
        <p:spPr>
          <a:xfrm>
            <a:off x="7477472" y="3609020"/>
            <a:ext cx="1126976" cy="756084"/>
          </a:xfrm>
          <a:prstGeom prst="accentBorderCallout1">
            <a:avLst>
              <a:gd name="adj1" fmla="val -8199"/>
              <a:gd name="adj2" fmla="val 1"/>
              <a:gd name="adj3" fmla="val -106021"/>
              <a:gd name="adj4" fmla="val -3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Painel</a:t>
            </a:r>
          </a:p>
          <a:p>
            <a:pPr algn="ctr"/>
            <a:r>
              <a:rPr lang="pt-BR" dirty="0" smtClean="0"/>
              <a:t>qualquer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444208" y="369530"/>
            <a:ext cx="2520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http://www.java2s.com/Tutorials/Java/JavaFX/1000__</a:t>
            </a:r>
            <a:r>
              <a:rPr lang="pt-BR" dirty="0" smtClean="0">
                <a:hlinkClick r:id="rId2"/>
              </a:rPr>
              <a:t>JavaFX_Transitions.htm</a:t>
            </a: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09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smtClean="0"/>
              <a:t>Ações úteis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8568952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 dirty="0" err="1" smtClean="0">
                <a:latin typeface="Calibri" panose="020F0502020204030204" pitchFamily="34" charset="0"/>
                <a:cs typeface="Consolas" pitchFamily="49" charset="0"/>
              </a:rPr>
              <a:t>Executando</a:t>
            </a:r>
            <a:r>
              <a:rPr lang="en-US" sz="2400" b="1" dirty="0" smtClean="0">
                <a:latin typeface="Calibri" panose="020F0502020204030204" pitchFamily="34" charset="0"/>
                <a:cs typeface="Consolas" pitchFamily="49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onsolas" pitchFamily="49" charset="0"/>
              </a:rPr>
              <a:t>janelas</a:t>
            </a:r>
            <a:r>
              <a:rPr lang="en-US" sz="2400" b="1" dirty="0" smtClean="0">
                <a:latin typeface="Calibri" panose="020F0502020204030204" pitchFamily="34" charset="0"/>
                <a:cs typeface="Consolas" pitchFamily="49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cs typeface="Consolas" pitchFamily="49" charset="0"/>
              </a:rPr>
              <a:t>modais</a:t>
            </a:r>
            <a:r>
              <a:rPr lang="en-US" sz="2400" b="1" dirty="0" smtClean="0">
                <a:latin typeface="Calibri" panose="020F0502020204030204" pitchFamily="34" charset="0"/>
                <a:cs typeface="Consolas" pitchFamily="49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 err="1" smtClean="0">
                <a:latin typeface="Calibri" panose="020F0502020204030204" pitchFamily="34" charset="0"/>
                <a:cs typeface="Consolas" pitchFamily="49" charset="0"/>
              </a:rPr>
              <a:t>Crie</a:t>
            </a:r>
            <a:r>
              <a:rPr lang="en-US" sz="2400" dirty="0" smtClean="0">
                <a:latin typeface="Calibri" panose="020F0502020204030204" pitchFamily="34" charset="0"/>
                <a:cs typeface="Consolas" pitchFamily="49" charset="0"/>
              </a:rPr>
              <a:t> outro </a:t>
            </a:r>
            <a:r>
              <a:rPr lang="en-US" sz="2400" dirty="0" err="1" smtClean="0">
                <a:latin typeface="Calibri" panose="020F0502020204030204" pitchFamily="34" charset="0"/>
                <a:cs typeface="Consolas" pitchFamily="49" charset="0"/>
              </a:rPr>
              <a:t>arquivo</a:t>
            </a:r>
            <a:r>
              <a:rPr lang="en-US" sz="2400" dirty="0" smtClean="0">
                <a:latin typeface="Calibri" panose="020F0502020204030204" pitchFamily="34" charset="0"/>
                <a:cs typeface="Consolas" pitchFamily="49" charset="0"/>
              </a:rPr>
              <a:t> (</a:t>
            </a:r>
            <a:r>
              <a:rPr lang="en-US" sz="2400" dirty="0" err="1" smtClean="0">
                <a:latin typeface="Calibri" panose="020F0502020204030204" pitchFamily="34" charset="0"/>
                <a:cs typeface="Consolas" pitchFamily="49" charset="0"/>
              </a:rPr>
              <a:t>classe</a:t>
            </a:r>
            <a:r>
              <a:rPr lang="en-US" sz="2400" dirty="0" smtClean="0">
                <a:latin typeface="Calibri" panose="020F0502020204030204" pitchFamily="34" charset="0"/>
                <a:cs typeface="Consolas" pitchFamily="49" charset="0"/>
              </a:rPr>
              <a:t> principal do JavaFX):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onsolas" pitchFamily="49" charset="0"/>
              </a:rPr>
              <a:t>   no </a:t>
            </a:r>
            <a:r>
              <a:rPr lang="en-US" sz="2400" dirty="0" err="1" smtClean="0">
                <a:latin typeface="Calibri" panose="020F0502020204030204" pitchFamily="34" charset="0"/>
                <a:cs typeface="Consolas" pitchFamily="49" charset="0"/>
              </a:rPr>
              <a:t>método</a:t>
            </a:r>
            <a:r>
              <a:rPr lang="en-US" sz="2400" dirty="0" smtClean="0">
                <a:latin typeface="Calibri" panose="020F0502020204030204" pitchFamily="34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  <a:cs typeface="Consolas" pitchFamily="49" charset="0"/>
              </a:rPr>
              <a:t>start </a:t>
            </a:r>
            <a:r>
              <a:rPr lang="en-US" sz="2400" dirty="0" smtClean="0">
                <a:latin typeface="Calibri" panose="020F0502020204030204" pitchFamily="34" charset="0"/>
                <a:cs typeface="Consolas" pitchFamily="49" charset="0"/>
              </a:rPr>
              <a:t>da nova </a:t>
            </a:r>
            <a:r>
              <a:rPr lang="en-US" sz="2400" dirty="0" err="1" smtClean="0">
                <a:latin typeface="Calibri" panose="020F0502020204030204" pitchFamily="34" charset="0"/>
                <a:cs typeface="Consolas" pitchFamily="49" charset="0"/>
              </a:rPr>
              <a:t>janela</a:t>
            </a:r>
            <a:r>
              <a:rPr lang="en-US" sz="2400" dirty="0" smtClean="0">
                <a:latin typeface="Calibri" panose="020F0502020204030204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onsolas" pitchFamily="49" charset="0"/>
              </a:rPr>
              <a:t>insira</a:t>
            </a:r>
            <a:r>
              <a:rPr lang="en-US" sz="2400" dirty="0" smtClean="0">
                <a:latin typeface="Calibri" panose="020F0502020204030204" pitchFamily="34" charset="0"/>
                <a:cs typeface="Consolas" pitchFamily="49" charset="0"/>
              </a:rPr>
              <a:t> as </a:t>
            </a:r>
            <a:r>
              <a:rPr lang="en-US" sz="2400" dirty="0" err="1" smtClean="0">
                <a:latin typeface="Calibri" panose="020F0502020204030204" pitchFamily="34" charset="0"/>
                <a:cs typeface="Consolas" pitchFamily="49" charset="0"/>
              </a:rPr>
              <a:t>seguintes</a:t>
            </a:r>
            <a:r>
              <a:rPr lang="en-US" sz="2400" dirty="0" smtClean="0">
                <a:latin typeface="Calibri" panose="020F0502020204030204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onsolas" pitchFamily="49" charset="0"/>
              </a:rPr>
              <a:t>linhas</a:t>
            </a:r>
            <a:r>
              <a:rPr lang="en-US" sz="2400" dirty="0" smtClean="0">
                <a:latin typeface="Calibri" panose="020F0502020204030204" pitchFamily="34" charset="0"/>
                <a:cs typeface="Consolas" pitchFamily="49" charset="0"/>
              </a:rPr>
              <a:t>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primaryStage.initModality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Modality.APPLICATION_MODAL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substitua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primaryStage.show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por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primaryStage.showAndWait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latin typeface="Calibri" panose="020F0502020204030204" pitchFamily="34" charset="0"/>
                <a:cs typeface="Consolas" pitchFamily="49" charset="0"/>
              </a:rPr>
              <a:t>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 err="1" smtClean="0">
                <a:latin typeface="Calibri" panose="020F0502020204030204" pitchFamily="34" charset="0"/>
                <a:cs typeface="Consolas" pitchFamily="49" charset="0"/>
              </a:rPr>
              <a:t>Em</a:t>
            </a:r>
            <a:r>
              <a:rPr lang="en-US" sz="2400" dirty="0" smtClean="0">
                <a:latin typeface="Calibri" panose="020F0502020204030204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onsolas" pitchFamily="49" charset="0"/>
              </a:rPr>
              <a:t>algum</a:t>
            </a:r>
            <a:r>
              <a:rPr lang="en-US" sz="2400" dirty="0" smtClean="0">
                <a:latin typeface="Calibri" panose="020F0502020204030204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onsolas" pitchFamily="49" charset="0"/>
              </a:rPr>
              <a:t>evento</a:t>
            </a:r>
            <a:r>
              <a:rPr lang="en-US" sz="2400" dirty="0" smtClean="0">
                <a:latin typeface="Calibri" panose="020F0502020204030204" pitchFamily="34" charset="0"/>
                <a:cs typeface="Consolas" pitchFamily="49" charset="0"/>
              </a:rPr>
              <a:t> da </a:t>
            </a:r>
            <a:r>
              <a:rPr lang="en-US" sz="2400" dirty="0" err="1" smtClean="0">
                <a:latin typeface="Calibri" panose="020F0502020204030204" pitchFamily="34" charset="0"/>
                <a:cs typeface="Consolas" pitchFamily="49" charset="0"/>
              </a:rPr>
              <a:t>janela</a:t>
            </a:r>
            <a:r>
              <a:rPr lang="en-US" sz="2400" dirty="0" smtClean="0">
                <a:latin typeface="Calibri" panose="020F0502020204030204" pitchFamily="34" charset="0"/>
                <a:cs typeface="Consolas" pitchFamily="49" charset="0"/>
              </a:rPr>
              <a:t> principal </a:t>
            </a:r>
            <a:r>
              <a:rPr lang="en-US" sz="2400" dirty="0" err="1" smtClean="0">
                <a:latin typeface="Calibri" panose="020F0502020204030204" pitchFamily="34" charset="0"/>
                <a:cs typeface="Consolas" pitchFamily="49" charset="0"/>
              </a:rPr>
              <a:t>faça</a:t>
            </a:r>
            <a:r>
              <a:rPr lang="en-US" sz="2400" dirty="0" smtClean="0">
                <a:latin typeface="Calibri" panose="020F0502020204030204" pitchFamily="34" charset="0"/>
                <a:cs typeface="Consolas" pitchFamily="49" charset="0"/>
              </a:rPr>
              <a:t> a </a:t>
            </a:r>
            <a:r>
              <a:rPr lang="en-US" sz="2400" dirty="0" err="1" smtClean="0">
                <a:latin typeface="Calibri" panose="020F0502020204030204" pitchFamily="34" charset="0"/>
                <a:cs typeface="Consolas" pitchFamily="49" charset="0"/>
              </a:rPr>
              <a:t>chamada</a:t>
            </a:r>
            <a:r>
              <a:rPr lang="en-US" sz="2400" dirty="0" smtClean="0">
                <a:latin typeface="Calibri" panose="020F0502020204030204" pitchFamily="34" charset="0"/>
                <a:cs typeface="Consolas" pitchFamily="49" charset="0"/>
              </a:rPr>
              <a:t> a nova </a:t>
            </a:r>
            <a:r>
              <a:rPr lang="en-US" sz="2400" dirty="0" err="1" smtClean="0">
                <a:latin typeface="Calibri" panose="020F0502020204030204" pitchFamily="34" charset="0"/>
                <a:cs typeface="Consolas" pitchFamily="49" charset="0"/>
              </a:rPr>
              <a:t>janela</a:t>
            </a:r>
            <a:endParaRPr lang="en-US" sz="2400" dirty="0" smtClean="0">
              <a:latin typeface="Calibri" panose="020F0502020204030204" pitchFamily="34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NovaTela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nova= new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NovaTela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nova.start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Stage());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smtClean="0"/>
              <a:t>Configurações de palco (</a:t>
            </a:r>
            <a:r>
              <a:rPr lang="pt-BR" dirty="0" err="1" smtClean="0"/>
              <a:t>Stage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8568952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Remove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Maximizar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Minimizar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:                 //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Remove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3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botões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e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borda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stage.initStyle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StageStyle.UTILITY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stage.initStyle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StageStyle.UNDECORATED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//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Desativa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o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redimensionar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stage.setResizable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(false);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   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// Full Screen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stage.setFullScreen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(true);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2313062" cy="162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768630"/>
            <a:ext cx="2356724" cy="147295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96576"/>
            <a:ext cx="2346420" cy="168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3212976"/>
            <a:ext cx="3977086" cy="22360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5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90656" cy="1143000"/>
          </a:xfrm>
        </p:spPr>
        <p:txBody>
          <a:bodyPr/>
          <a:lstStyle/>
          <a:p>
            <a:pPr algn="ctr"/>
            <a:r>
              <a:rPr lang="pt-BR" sz="6600" dirty="0" err="1" smtClean="0"/>
              <a:t>LayOuts</a:t>
            </a:r>
            <a:r>
              <a:rPr lang="pt-BR" sz="6600" dirty="0"/>
              <a:t/>
            </a:r>
            <a:br>
              <a:rPr lang="pt-BR" sz="6600" dirty="0"/>
            </a:br>
            <a:r>
              <a:rPr lang="pt-BR" sz="2000" dirty="0">
                <a:hlinkClick r:id="rId2"/>
              </a:rPr>
              <a:t>http://</a:t>
            </a:r>
            <a:r>
              <a:rPr lang="pt-BR" sz="2000" dirty="0" smtClean="0">
                <a:hlinkClick r:id="rId2"/>
              </a:rPr>
              <a:t>docs.oracle.com/javafx/2/layout/builtin_layouts.htm</a:t>
            </a:r>
            <a:endParaRPr lang="pt-BR" sz="6600" dirty="0"/>
          </a:p>
        </p:txBody>
      </p:sp>
      <p:sp>
        <p:nvSpPr>
          <p:cNvPr id="4" name="Retângulo 3"/>
          <p:cNvSpPr/>
          <p:nvPr/>
        </p:nvSpPr>
        <p:spPr>
          <a:xfrm>
            <a:off x="755576" y="1712997"/>
            <a:ext cx="79208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D0000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7650" algn="l"/>
                <a:tab pos="10052050" algn="l"/>
              </a:tabLst>
            </a:pPr>
            <a:r>
              <a:rPr lang="en-US" sz="3200" b="1" dirty="0" err="1">
                <a:solidFill>
                  <a:srgbClr val="002060"/>
                </a:solidFill>
              </a:rPr>
              <a:t>AnchorPane</a:t>
            </a:r>
            <a:endParaRPr lang="en-US" sz="3200" b="1" dirty="0">
              <a:solidFill>
                <a:srgbClr val="002060"/>
              </a:solidFill>
            </a:endParaRPr>
          </a:p>
          <a:p>
            <a:pPr algn="ctr">
              <a:buClr>
                <a:srgbClr val="FD0000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7650" algn="l"/>
                <a:tab pos="10052050" algn="l"/>
              </a:tabLst>
            </a:pPr>
            <a:r>
              <a:rPr lang="en-US" sz="3200" b="1" dirty="0" err="1">
                <a:solidFill>
                  <a:srgbClr val="002060"/>
                </a:solidFill>
              </a:rPr>
              <a:t>BorderPane</a:t>
            </a:r>
            <a:endParaRPr lang="en-US" sz="3200" b="1" dirty="0">
              <a:solidFill>
                <a:srgbClr val="002060"/>
              </a:solidFill>
            </a:endParaRPr>
          </a:p>
          <a:p>
            <a:pPr algn="ctr">
              <a:buClr>
                <a:srgbClr val="FD0000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7650" algn="l"/>
                <a:tab pos="10052050" algn="l"/>
              </a:tabLst>
            </a:pPr>
            <a:r>
              <a:rPr lang="en-US" sz="3200" b="1" dirty="0" err="1">
                <a:solidFill>
                  <a:srgbClr val="002060"/>
                </a:solidFill>
              </a:rPr>
              <a:t>FlowPane</a:t>
            </a:r>
            <a:endParaRPr lang="en-US" sz="3200" b="1" dirty="0">
              <a:solidFill>
                <a:srgbClr val="002060"/>
              </a:solidFill>
            </a:endParaRPr>
          </a:p>
          <a:p>
            <a:pPr algn="ctr">
              <a:buClr>
                <a:srgbClr val="FD0000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7650" algn="l"/>
                <a:tab pos="10052050" algn="l"/>
              </a:tabLst>
            </a:pPr>
            <a:r>
              <a:rPr lang="en-US" sz="3200" b="1" dirty="0" err="1">
                <a:solidFill>
                  <a:srgbClr val="002060"/>
                </a:solidFill>
              </a:rPr>
              <a:t>GridPane</a:t>
            </a:r>
            <a:endParaRPr lang="en-US" sz="3200" b="1" dirty="0">
              <a:solidFill>
                <a:srgbClr val="002060"/>
              </a:solidFill>
            </a:endParaRPr>
          </a:p>
          <a:p>
            <a:pPr algn="ctr">
              <a:buClr>
                <a:srgbClr val="FD0000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7650" algn="l"/>
                <a:tab pos="10052050" algn="l"/>
              </a:tabLst>
            </a:pPr>
            <a:r>
              <a:rPr lang="en-US" sz="3200" b="1" dirty="0" err="1">
                <a:solidFill>
                  <a:srgbClr val="002060"/>
                </a:solidFill>
              </a:rPr>
              <a:t>HBox</a:t>
            </a:r>
            <a:endParaRPr lang="en-US" sz="3200" b="1" dirty="0">
              <a:solidFill>
                <a:srgbClr val="002060"/>
              </a:solidFill>
            </a:endParaRPr>
          </a:p>
          <a:p>
            <a:pPr algn="ctr">
              <a:buClr>
                <a:srgbClr val="FD0000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7650" algn="l"/>
                <a:tab pos="10052050" algn="l"/>
              </a:tabLst>
            </a:pPr>
            <a:r>
              <a:rPr lang="en-US" sz="3200" b="1" dirty="0" err="1">
                <a:solidFill>
                  <a:srgbClr val="002060"/>
                </a:solidFill>
              </a:rPr>
              <a:t>StackPane</a:t>
            </a:r>
            <a:endParaRPr lang="en-US" sz="3200" b="1" dirty="0">
              <a:solidFill>
                <a:srgbClr val="002060"/>
              </a:solidFill>
            </a:endParaRPr>
          </a:p>
          <a:p>
            <a:pPr algn="ctr">
              <a:buClr>
                <a:srgbClr val="FD0000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7650" algn="l"/>
                <a:tab pos="10052050" algn="l"/>
              </a:tabLst>
            </a:pPr>
            <a:r>
              <a:rPr lang="en-US" sz="3200" b="1" dirty="0" err="1">
                <a:solidFill>
                  <a:srgbClr val="002060"/>
                </a:solidFill>
              </a:rPr>
              <a:t>TilePane</a:t>
            </a:r>
            <a:endParaRPr lang="en-US" sz="3200" b="1" dirty="0">
              <a:solidFill>
                <a:srgbClr val="002060"/>
              </a:solidFill>
            </a:endParaRPr>
          </a:p>
          <a:p>
            <a:pPr algn="ctr">
              <a:buClr>
                <a:srgbClr val="FD0000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7650" algn="l"/>
                <a:tab pos="10052050" algn="l"/>
              </a:tabLst>
            </a:pPr>
            <a:r>
              <a:rPr lang="en-US" sz="3200" b="1" dirty="0" err="1">
                <a:solidFill>
                  <a:srgbClr val="002060"/>
                </a:solidFill>
              </a:rPr>
              <a:t>VBox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0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BorderPane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1124744"/>
            <a:ext cx="8640960" cy="540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BorderPane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bPane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BorderPane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bLeft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"Left"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bLeft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.setPrefSize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(150, 150);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.setLeft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bLeft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bRight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"Right"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bRight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.setPrefSize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(150, 150);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.setRight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bRight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bCenter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"Center"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bCenter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.setPrefSize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(150, 150);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.setCenter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bCenter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bTop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"Top"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bTop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.setPrefSize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(450, 150);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.setTop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bTop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bBottom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Button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"Bottom"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bBottom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.setPrefSize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(450, 150);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.setBottom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bBottom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pane.getChildren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bPane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92696"/>
            <a:ext cx="4591691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FlowPane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1052736"/>
            <a:ext cx="8640960" cy="54726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FlowPane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fPane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FlowPane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.setPadding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(new Insets(10, 10, 10,10));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.setVgap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(4);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.setHgap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(4);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.setPrefWrapLength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(210);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     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for(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&lt;8;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Botão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.setPrefSize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(100, 50);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fPane.getChildren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    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899126"/>
            <a:ext cx="2610214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GridPane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GridPane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GridPane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.setLayoutX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.setHgap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.setVgap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Label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lbLogin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Label(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"Login: 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TextField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txLogin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TextField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txLogin.setPromptText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Digite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o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seu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Login..."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Label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lbSenha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Label(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Senha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 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PasswordField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txSenha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PasswordField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txSenha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.setPromptText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Digite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a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sua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Senha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.."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btEntrar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Entrar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btSair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Sair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gPane.addRow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lbLogin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txLogin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.add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lbLogin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0, 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.add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txLogin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1, 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gPane.addRow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(1,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lbSenha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txSenha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.add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lbSenha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0, 1);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.add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txSenha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1, 1);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gPane.addRow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btEntrar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btSair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.add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btEntrar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0, 2);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.add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btSair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1, 2);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785443"/>
            <a:ext cx="2657846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RIAs</a:t>
            </a:r>
            <a:r>
              <a:rPr lang="pt-BR" dirty="0"/>
              <a:t> </a:t>
            </a:r>
            <a:r>
              <a:rPr lang="pt-BR" sz="3600" dirty="0" smtClean="0"/>
              <a:t>(</a:t>
            </a:r>
            <a:r>
              <a:rPr lang="pt-BR" sz="3600" dirty="0" err="1" smtClean="0"/>
              <a:t>Rich</a:t>
            </a:r>
            <a:r>
              <a:rPr lang="pt-BR" sz="3600" dirty="0" smtClean="0"/>
              <a:t> </a:t>
            </a:r>
            <a:r>
              <a:rPr lang="pt-BR" sz="3600" dirty="0"/>
              <a:t>Internet </a:t>
            </a:r>
            <a:r>
              <a:rPr lang="pt-BR" sz="3600" dirty="0" err="1" smtClean="0"/>
              <a:t>Application</a:t>
            </a:r>
            <a:r>
              <a:rPr lang="pt-BR" sz="3600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764704"/>
            <a:ext cx="7829872" cy="5163656"/>
          </a:xfrm>
        </p:spPr>
        <p:txBody>
          <a:bodyPr>
            <a:noAutofit/>
          </a:bodyPr>
          <a:lstStyle/>
          <a:p>
            <a:r>
              <a:rPr lang="en-US" sz="3600" dirty="0"/>
              <a:t>Flex</a:t>
            </a:r>
          </a:p>
          <a:p>
            <a:pPr lvl="1"/>
            <a:r>
              <a:rPr lang="en-US" sz="2400" dirty="0" smtClean="0"/>
              <a:t>Adobe</a:t>
            </a:r>
          </a:p>
          <a:p>
            <a:pPr lvl="1"/>
            <a:endParaRPr lang="en-US" sz="2400" dirty="0"/>
          </a:p>
          <a:p>
            <a:r>
              <a:rPr lang="en-US" sz="3600" dirty="0" err="1"/>
              <a:t>SilverLight</a:t>
            </a:r>
            <a:endParaRPr lang="en-US" sz="3600" dirty="0"/>
          </a:p>
          <a:p>
            <a:pPr lvl="1"/>
            <a:r>
              <a:rPr lang="en-US" sz="2400" dirty="0" smtClean="0"/>
              <a:t>Microsoft</a:t>
            </a:r>
          </a:p>
          <a:p>
            <a:pPr lvl="1"/>
            <a:endParaRPr lang="en-US" sz="2400" dirty="0"/>
          </a:p>
          <a:p>
            <a:r>
              <a:rPr lang="en-US" sz="3600" dirty="0"/>
              <a:t>Ajax</a:t>
            </a:r>
          </a:p>
          <a:p>
            <a:pPr lvl="1"/>
            <a:r>
              <a:rPr lang="en-US" sz="2400" dirty="0" err="1" smtClean="0"/>
              <a:t>Baseado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3600" b="1" dirty="0" err="1">
                <a:solidFill>
                  <a:srgbClr val="FF0000"/>
                </a:solidFill>
              </a:rPr>
              <a:t>JavaFX</a:t>
            </a:r>
            <a:endParaRPr lang="en-US" sz="3600" b="1" dirty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Oracle</a:t>
            </a:r>
            <a:endParaRPr lang="en-US" sz="2400" dirty="0"/>
          </a:p>
          <a:p>
            <a:endParaRPr lang="pt-BR" sz="3600" dirty="0"/>
          </a:p>
        </p:txBody>
      </p:sp>
      <p:pic>
        <p:nvPicPr>
          <p:cNvPr id="6" name="Picture 21" descr="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340768"/>
            <a:ext cx="2954338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9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GridPane</a:t>
            </a:r>
            <a:r>
              <a:rPr lang="pt-BR" dirty="0" smtClean="0"/>
              <a:t> – outro exemplo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1340768"/>
            <a:ext cx="8640960" cy="518457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GridPane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GridPane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Button[][]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btn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Button[5][5];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for(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&lt;5;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++){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j=0; j&lt;5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 j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++){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btn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][j] = new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Button(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","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+ j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btn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][j].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setPrefSize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(60, 60);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.add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btn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][j],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j);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052736"/>
            <a:ext cx="3210373" cy="33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HBox</a:t>
            </a:r>
            <a:r>
              <a:rPr lang="pt-BR" dirty="0" smtClean="0"/>
              <a:t> e </a:t>
            </a:r>
            <a:r>
              <a:rPr lang="pt-BR" dirty="0" err="1" smtClean="0"/>
              <a:t>VBox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1124744"/>
            <a:ext cx="8640960" cy="540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HBox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hBox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HBox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hBox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.setLayoutX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hBox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hBox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.setPadding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(new Insets(10, 10, 10, 10));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hBox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.setSpacing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hBox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.setStyle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"-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fx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-background-color: #FF0000;"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botaoh1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Estamos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... 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botaoh2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caixa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... 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botaoh3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"horizontal!!!"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hBox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botaoh1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botaoh2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botaoh3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VBox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VBox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.setLayoutX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(80);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.setPadding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(new Insets(10, 10, 10, 10));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.setSpacing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.setStyle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"-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fx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-background-color: #0000FF;"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botaov1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"Agora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estamos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... 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botaov2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caixa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... 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botaov3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"vertical!!!"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botaov1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botaov2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botaov3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76672"/>
            <a:ext cx="352474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TilePane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980728"/>
            <a:ext cx="8640960" cy="554461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TilePane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tPane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TilePane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.setPadding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(new Insets(10, 10, 10, 10));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.setVgap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(4);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.setHgap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(4);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&lt; 8;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++)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Botão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"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.setPrefSize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(100, 50);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496" y="1379718"/>
            <a:ext cx="5249008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StackPane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980728"/>
            <a:ext cx="8640960" cy="554461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StackPane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sPane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StackPane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Label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Label(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"JavaFX 2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StackPane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().add(label);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Botão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764704"/>
            <a:ext cx="2781688" cy="131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smtClean="0"/>
              <a:t>Alguns Componentes </a:t>
            </a:r>
            <a:r>
              <a:rPr lang="pt-BR" dirty="0" err="1" smtClean="0"/>
              <a:t>JavaFX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55576" y="836712"/>
            <a:ext cx="79208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D0000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7650" algn="l"/>
                <a:tab pos="10052050" algn="l"/>
              </a:tabLst>
            </a:pPr>
            <a:r>
              <a:rPr lang="en-US" sz="3200" b="1" dirty="0" smtClean="0">
                <a:solidFill>
                  <a:srgbClr val="002060"/>
                </a:solidFill>
              </a:rPr>
              <a:t>Accordion</a:t>
            </a:r>
            <a:endParaRPr lang="en-US" sz="3200" b="1" dirty="0">
              <a:solidFill>
                <a:srgbClr val="002060"/>
              </a:solidFill>
            </a:endParaRPr>
          </a:p>
          <a:p>
            <a:pPr algn="ctr">
              <a:buClr>
                <a:srgbClr val="FD0000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7650" algn="l"/>
                <a:tab pos="10052050" algn="l"/>
              </a:tabLst>
            </a:pPr>
            <a:r>
              <a:rPr lang="en-US" sz="3200" b="1" dirty="0" smtClean="0">
                <a:solidFill>
                  <a:srgbClr val="002060"/>
                </a:solidFill>
              </a:rPr>
              <a:t>Hyperlink</a:t>
            </a:r>
            <a:endParaRPr lang="en-US" sz="3200" b="1" dirty="0">
              <a:solidFill>
                <a:srgbClr val="002060"/>
              </a:solidFill>
            </a:endParaRPr>
          </a:p>
          <a:p>
            <a:pPr algn="ctr">
              <a:buClr>
                <a:srgbClr val="FD0000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7650" algn="l"/>
                <a:tab pos="10052050" algn="l"/>
              </a:tabLst>
            </a:pPr>
            <a:r>
              <a:rPr lang="pt-BR" sz="3200" b="1" dirty="0" err="1">
                <a:solidFill>
                  <a:srgbClr val="002060"/>
                </a:solidFill>
              </a:rPr>
              <a:t>ProgressIndicator</a:t>
            </a:r>
            <a:endParaRPr lang="en-US" sz="3200" b="1" dirty="0">
              <a:solidFill>
                <a:srgbClr val="002060"/>
              </a:solidFill>
            </a:endParaRPr>
          </a:p>
          <a:p>
            <a:pPr algn="ctr">
              <a:buClr>
                <a:srgbClr val="FD0000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7650" algn="l"/>
                <a:tab pos="10052050" algn="l"/>
              </a:tabLst>
            </a:pPr>
            <a:r>
              <a:rPr lang="en-US" sz="3200" b="1" dirty="0" err="1" smtClean="0">
                <a:solidFill>
                  <a:srgbClr val="002060"/>
                </a:solidFill>
              </a:rPr>
              <a:t>TreeView</a:t>
            </a:r>
            <a:endParaRPr lang="en-US" sz="3200" b="1" dirty="0">
              <a:solidFill>
                <a:srgbClr val="002060"/>
              </a:solidFill>
            </a:endParaRPr>
          </a:p>
          <a:p>
            <a:pPr algn="ctr">
              <a:buClr>
                <a:srgbClr val="FD0000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7650" algn="l"/>
                <a:tab pos="10052050" algn="l"/>
              </a:tabLst>
            </a:pPr>
            <a:r>
              <a:rPr lang="en-US" sz="3200" b="1" dirty="0" err="1" smtClean="0">
                <a:solidFill>
                  <a:srgbClr val="002060"/>
                </a:solidFill>
              </a:rPr>
              <a:t>WebView</a:t>
            </a:r>
            <a:endParaRPr lang="en-US" sz="3200" b="1" dirty="0" smtClean="0">
              <a:solidFill>
                <a:srgbClr val="002060"/>
              </a:solidFill>
            </a:endParaRPr>
          </a:p>
          <a:p>
            <a:pPr algn="ctr">
              <a:buClr>
                <a:srgbClr val="FD0000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7650" algn="l"/>
                <a:tab pos="10052050" algn="l"/>
              </a:tabLst>
            </a:pPr>
            <a:r>
              <a:rPr lang="en-US" sz="3200" b="1" dirty="0" err="1" smtClean="0">
                <a:solidFill>
                  <a:srgbClr val="002060"/>
                </a:solidFill>
              </a:rPr>
              <a:t>ContextMenu</a:t>
            </a:r>
            <a:endParaRPr lang="en-US" sz="3200" b="1" dirty="0" smtClean="0">
              <a:solidFill>
                <a:srgbClr val="002060"/>
              </a:solidFill>
            </a:endParaRPr>
          </a:p>
          <a:p>
            <a:pPr algn="ctr">
              <a:buClr>
                <a:srgbClr val="FD0000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7650" algn="l"/>
                <a:tab pos="10052050" algn="l"/>
              </a:tabLst>
            </a:pPr>
            <a:r>
              <a:rPr lang="en-US" sz="3200" b="1" dirty="0" smtClean="0">
                <a:solidFill>
                  <a:srgbClr val="002060"/>
                </a:solidFill>
              </a:rPr>
              <a:t>Tooltip</a:t>
            </a:r>
          </a:p>
          <a:p>
            <a:pPr algn="ctr">
              <a:buClr>
                <a:srgbClr val="FD0000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7650" algn="l"/>
                <a:tab pos="10052050" algn="l"/>
              </a:tabLst>
            </a:pPr>
            <a:r>
              <a:rPr lang="en-US" sz="3200" b="1" dirty="0" err="1" smtClean="0">
                <a:solidFill>
                  <a:srgbClr val="002060"/>
                </a:solidFill>
              </a:rPr>
              <a:t>RadioButton</a:t>
            </a:r>
            <a:endParaRPr lang="en-US" sz="3200" b="1" dirty="0" smtClean="0">
              <a:solidFill>
                <a:srgbClr val="002060"/>
              </a:solidFill>
            </a:endParaRPr>
          </a:p>
          <a:p>
            <a:pPr algn="ctr">
              <a:buClr>
                <a:srgbClr val="FD0000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7650" algn="l"/>
                <a:tab pos="10052050" algn="l"/>
              </a:tabLst>
            </a:pPr>
            <a:r>
              <a:rPr lang="en-US" sz="3200" b="1" dirty="0" err="1" smtClean="0">
                <a:solidFill>
                  <a:srgbClr val="002060"/>
                </a:solidFill>
              </a:rPr>
              <a:t>ComboBox</a:t>
            </a:r>
            <a:endParaRPr lang="en-US" sz="3200" b="1" dirty="0" smtClean="0">
              <a:solidFill>
                <a:srgbClr val="002060"/>
              </a:solidFill>
            </a:endParaRPr>
          </a:p>
          <a:p>
            <a:pPr algn="ctr">
              <a:buClr>
                <a:srgbClr val="FD0000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7650" algn="l"/>
                <a:tab pos="10052050" algn="l"/>
              </a:tabLst>
            </a:pPr>
            <a:r>
              <a:rPr lang="en-US" sz="3200" b="1" dirty="0" err="1" smtClean="0">
                <a:solidFill>
                  <a:srgbClr val="002060"/>
                </a:solidFill>
              </a:rPr>
              <a:t>HTMLEditor</a:t>
            </a:r>
            <a:endParaRPr lang="en-US" sz="3200" b="1" dirty="0" smtClean="0">
              <a:solidFill>
                <a:srgbClr val="002060"/>
              </a:solidFill>
            </a:endParaRPr>
          </a:p>
          <a:p>
            <a:pPr algn="ctr">
              <a:buClr>
                <a:srgbClr val="FD0000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7650" algn="l"/>
                <a:tab pos="10052050" algn="l"/>
              </a:tabLst>
            </a:pPr>
            <a:r>
              <a:rPr lang="en-US" sz="3200" b="1" dirty="0" err="1" smtClean="0">
                <a:solidFill>
                  <a:srgbClr val="002060"/>
                </a:solidFill>
              </a:rPr>
              <a:t>TableView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 rot="16200000">
            <a:off x="5292156" y="3349430"/>
            <a:ext cx="58417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hlinkClick r:id="rId2"/>
              </a:rPr>
              <a:t>http://</a:t>
            </a:r>
            <a:r>
              <a:rPr lang="pt-BR" sz="2400" dirty="0" smtClean="0">
                <a:hlinkClick r:id="rId2"/>
              </a:rPr>
              <a:t>tutorials.jenkov.com/javafx/index.html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926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Accordion</a:t>
            </a:r>
            <a:endParaRPr lang="pt-BR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Label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label = new Label(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Primeiro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painel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aberto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label.setLayoutX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(10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label.setLayoutY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botao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Button("Clique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aqui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...");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botao.setLayoutX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(10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botao.setLayoutY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(30);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AnchorPane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paneInterno</a:t>
            </a:r>
            <a:r>
              <a:rPr lang="en-US" sz="13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AnchorPane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paneInterno.getChildren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(label,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botao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Accordion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accordion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Accordion();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TitledPane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tPane1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TitledPane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Primeiro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Painel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paneInterno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TitledPane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tPane2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TitledPane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"Segundo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Painel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new Label(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"Segundo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painel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aberto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TitledPane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tPane3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TitledPane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Terceiro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Painel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new Label(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Terceiro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painel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aberto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accordion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.getPanes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tPane1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tPane2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tPane3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accordion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60648"/>
            <a:ext cx="3362795" cy="301984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3528" y="5157192"/>
            <a:ext cx="1305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</a:rPr>
              <a:t>painel Principal</a:t>
            </a:r>
            <a:endParaRPr lang="pt-BR" sz="1400" dirty="0">
              <a:solidFill>
                <a:srgbClr val="002060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H="1" flipV="1">
            <a:off x="611560" y="4725144"/>
            <a:ext cx="144016" cy="43204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5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smtClean="0"/>
              <a:t>Hyperlink</a:t>
            </a:r>
            <a:endParaRPr lang="pt-BR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Hyperlink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hlink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Hyperlink(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"Clique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aqui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..."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hlink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.setLayoutX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(10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hlink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hlink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.setOnAction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&gt;(){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public void handle(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event)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try{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Desktop.getDesktop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().browse(new URI(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"http://www.unoeste.br"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} catch (Exception e)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e.printStackTrace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hlink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656"/>
            <a:ext cx="262926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ProgressIndicator</a:t>
            </a:r>
            <a:endParaRPr lang="pt-BR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95536" y="1052736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ProgressIndicator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progress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ProgressIndicator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(0.0);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Task&lt;Void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Task&lt;Void&gt;()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protected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Void call() throws Exception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final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max = 100;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&lt;= max;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updateProgress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max);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try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Thread.sleep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(200);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} catch (Exception e)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e.printStackTrace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JOptionPane.showMessageDialog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(null,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"Progresso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concluído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return null;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progress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.progressProperty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().bind(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.progressProperty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Thread(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).start();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progress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502" y="980728"/>
            <a:ext cx="2715004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TreeView</a:t>
            </a:r>
            <a:endParaRPr lang="pt-BR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Image </a:t>
            </a:r>
            <a:r>
              <a:rPr lang="en-US" sz="13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rootIcon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Image(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getClass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getResourceAsStream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"folder.png"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TreeView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TreeView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TreeItem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item1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TreeItem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&lt;String&gt;(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Tópico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rootIcon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TreeItem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subitem1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TreeItem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&lt;String&gt;(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Tópico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1.1"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rootIcon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TreeItem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subitem1_1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TreeItem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&lt;String&gt;(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Tópico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1.1.1"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TreeItem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subitem1_2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TreeItem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&lt;String&gt;(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Tópico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1.1.2"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TreeItem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subitem2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TreeItem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&lt;String&gt;(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Tópico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1.2"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rootIcon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TreeItem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subitem3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TreeItem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&lt;String&gt;(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Tópico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1.3"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rootIcon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TreeItem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subitem3_1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TreeItem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&lt;String&gt;(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Tópico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1.3.1"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.getChildren().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subitem1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subitem2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subitem3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ubitem1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.getChildren().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subitem1_1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subitem1_2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subitem3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.getChildren().add(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subitem3_1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.setRoot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treeView.setOnMouseClicked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MouseEvent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&gt;()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public void handle(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MouseEvent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mouseEvent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mouseEvent.getClickCount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 == 2)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TreeItem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13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=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treeView.getSelectionModel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getSelectedItem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            "Item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Selecionado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: " + </a:t>
            </a:r>
            <a:r>
              <a:rPr lang="en-US" sz="13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.getValue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12" y="2595664"/>
            <a:ext cx="2781688" cy="42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WebView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836712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WebView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webView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WebView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webView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.setPrefSize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(1024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768);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webView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.getEngine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().load(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"http://www.unoeste.br"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webView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04864"/>
            <a:ext cx="683037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JavaFX</a:t>
            </a:r>
            <a:r>
              <a:rPr lang="pt-BR" dirty="0" smtClean="0"/>
              <a:t> – História...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836712"/>
            <a:ext cx="7829872" cy="4335564"/>
          </a:xfrm>
        </p:spPr>
        <p:txBody>
          <a:bodyPr>
            <a:noAutofit/>
          </a:bodyPr>
          <a:lstStyle/>
          <a:p>
            <a:r>
              <a:rPr lang="en-US" sz="2600" dirty="0" err="1" smtClean="0"/>
              <a:t>Primeira</a:t>
            </a:r>
            <a:r>
              <a:rPr lang="en-US" sz="2600" dirty="0" smtClean="0"/>
              <a:t> </a:t>
            </a:r>
            <a:r>
              <a:rPr lang="en-US" sz="2600" dirty="0" err="1" smtClean="0"/>
              <a:t>versão</a:t>
            </a:r>
            <a:r>
              <a:rPr lang="en-US" sz="2600" dirty="0" smtClean="0"/>
              <a:t>: </a:t>
            </a:r>
            <a:endParaRPr lang="en-US" sz="2600" dirty="0"/>
          </a:p>
          <a:p>
            <a:pPr lvl="1"/>
            <a:r>
              <a:rPr lang="pt-BR" dirty="0" err="1"/>
              <a:t>JavaFX</a:t>
            </a:r>
            <a:r>
              <a:rPr lang="pt-BR" dirty="0"/>
              <a:t> </a:t>
            </a:r>
            <a:r>
              <a:rPr lang="pt-BR" dirty="0" smtClean="0"/>
              <a:t>Script em 2007 (</a:t>
            </a:r>
            <a:r>
              <a:rPr lang="pt-BR" dirty="0"/>
              <a:t>Desktop e Browser, e futuramente para dispositivos </a:t>
            </a:r>
            <a:r>
              <a:rPr lang="pt-BR" dirty="0" smtClean="0"/>
              <a:t>móveis).</a:t>
            </a:r>
          </a:p>
          <a:p>
            <a:pPr lvl="1"/>
            <a:r>
              <a:rPr lang="pt-BR" dirty="0" smtClean="0"/>
              <a:t>Descontinuada em 2010.</a:t>
            </a:r>
          </a:p>
          <a:p>
            <a:pPr lvl="1"/>
            <a:endParaRPr lang="en-US" dirty="0"/>
          </a:p>
          <a:p>
            <a:r>
              <a:rPr lang="en-US" sz="2600" dirty="0" err="1" smtClean="0"/>
              <a:t>Versão</a:t>
            </a:r>
            <a:r>
              <a:rPr lang="en-US" sz="2600" dirty="0" smtClean="0"/>
              <a:t> </a:t>
            </a:r>
            <a:r>
              <a:rPr lang="en-US" sz="2600" dirty="0" err="1" smtClean="0"/>
              <a:t>atual</a:t>
            </a:r>
            <a:endParaRPr lang="en-US" sz="2600" dirty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de 2011, </a:t>
            </a:r>
            <a:r>
              <a:rPr lang="en-US" dirty="0" err="1" smtClean="0"/>
              <a:t>após</a:t>
            </a:r>
            <a:r>
              <a:rPr lang="en-US" dirty="0" smtClean="0"/>
              <a:t> a Oracle </a:t>
            </a:r>
            <a:r>
              <a:rPr lang="en-US" dirty="0" err="1" smtClean="0"/>
              <a:t>adquirir</a:t>
            </a:r>
            <a:r>
              <a:rPr lang="en-US" dirty="0" smtClean="0"/>
              <a:t> a Sun Microsystems, </a:t>
            </a:r>
            <a:r>
              <a:rPr lang="en-US" dirty="0" err="1" smtClean="0"/>
              <a:t>lançou</a:t>
            </a:r>
            <a:r>
              <a:rPr lang="en-US" dirty="0" smtClean="0"/>
              <a:t> a </a:t>
            </a:r>
            <a:r>
              <a:rPr lang="en-US" dirty="0" err="1" smtClean="0"/>
              <a:t>versão</a:t>
            </a:r>
            <a:r>
              <a:rPr lang="en-US" dirty="0" smtClean="0"/>
              <a:t> 2.0.</a:t>
            </a:r>
          </a:p>
          <a:p>
            <a:pPr lvl="1"/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totalmente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Java.</a:t>
            </a:r>
          </a:p>
          <a:p>
            <a:pPr lvl="1"/>
            <a:r>
              <a:rPr lang="en-US" dirty="0" err="1" smtClean="0"/>
              <a:t>Utiliza</a:t>
            </a:r>
            <a:r>
              <a:rPr lang="en-US" dirty="0" smtClean="0"/>
              <a:t> CSS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r>
              <a:rPr lang="en-US" dirty="0" smtClean="0"/>
              <a:t> Desktop.</a:t>
            </a:r>
          </a:p>
          <a:p>
            <a:pPr lvl="1"/>
            <a:r>
              <a:rPr lang="en-US" dirty="0" err="1" smtClean="0"/>
              <a:t>Esforços</a:t>
            </a:r>
            <a:r>
              <a:rPr lang="en-US" dirty="0" smtClean="0"/>
              <a:t> para </a:t>
            </a:r>
            <a:r>
              <a:rPr lang="en-US" dirty="0" err="1" smtClean="0"/>
              <a:t>trazer</a:t>
            </a:r>
            <a:r>
              <a:rPr lang="en-US" dirty="0" smtClean="0"/>
              <a:t> o JavaFX para mobile, </a:t>
            </a:r>
            <a:r>
              <a:rPr lang="en-US" dirty="0" err="1" smtClean="0"/>
              <a:t>incluindo</a:t>
            </a:r>
            <a:r>
              <a:rPr lang="en-US" dirty="0" smtClean="0"/>
              <a:t> iOS e Android.</a:t>
            </a:r>
          </a:p>
          <a:p>
            <a:pPr lvl="1"/>
            <a:r>
              <a:rPr lang="en-US" dirty="0" smtClean="0"/>
              <a:t>2014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integrado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JSE 8.0</a:t>
            </a:r>
          </a:p>
          <a:p>
            <a:pPr lvl="1"/>
            <a:endParaRPr lang="en-US" dirty="0" smtClean="0"/>
          </a:p>
          <a:p>
            <a:r>
              <a:rPr lang="pt-BR" sz="2600" dirty="0" smtClean="0"/>
              <a:t>Um bom tempo antes (interfaces GUI)...</a:t>
            </a:r>
          </a:p>
          <a:p>
            <a:pPr lvl="1"/>
            <a:r>
              <a:rPr lang="en-US" dirty="0" smtClean="0"/>
              <a:t>Com o </a:t>
            </a:r>
            <a:r>
              <a:rPr lang="en-US" dirty="0" err="1" smtClean="0"/>
              <a:t>lançamento</a:t>
            </a:r>
            <a:r>
              <a:rPr lang="en-US" dirty="0" smtClean="0"/>
              <a:t> do Java 1995: AWT – Abstract Window Toolkit.</a:t>
            </a:r>
            <a:endParaRPr lang="en-US" dirty="0"/>
          </a:p>
          <a:p>
            <a:pPr lvl="1"/>
            <a:r>
              <a:rPr lang="en-US" dirty="0" err="1" smtClean="0"/>
              <a:t>Posteriormente</a:t>
            </a:r>
            <a:r>
              <a:rPr lang="en-US" dirty="0" smtClean="0"/>
              <a:t>: </a:t>
            </a:r>
            <a:r>
              <a:rPr lang="en-US" dirty="0" err="1" smtClean="0"/>
              <a:t>Pacote</a:t>
            </a:r>
            <a:r>
              <a:rPr lang="en-US" dirty="0" smtClean="0"/>
              <a:t> Swing (</a:t>
            </a:r>
            <a:r>
              <a:rPr lang="en-US" dirty="0" err="1" smtClean="0"/>
              <a:t>extensão</a:t>
            </a:r>
            <a:r>
              <a:rPr lang="en-US" dirty="0" smtClean="0"/>
              <a:t> da AWT).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0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ContextMenu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836712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final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13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&lt;String&gt;(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FXCollections.observableArrayList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Primeiro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item"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"Segundo item"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Terceiro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item"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ContextMenu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contextMenu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ContextMenu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MenuItem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MenuItem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Mostrar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valor"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item1.setOnAction(new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&gt;()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public void handle(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event)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JOptionPane.showMessageDialog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(null,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listView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        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getSelectionModel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getSelectedItem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MenuItem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MenuItem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"Trocar valor"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item2.setOnAction(new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&gt;()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public void handle(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event)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listView.getItems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().set(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listView.getSelectionModel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        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getSelectedIndex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"Valor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Trocado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contextMenu.getItems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item2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listView.setContextMenu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contextMenu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</a:t>
            </a:r>
            <a:r>
              <a:rPr lang="en-US" sz="13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04664"/>
            <a:ext cx="2657846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3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Tooltip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Label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lbNome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Label("Nome: ");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TextField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txNome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TextField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txNome.setLayoutX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(50);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Tooltip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.install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txNome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new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Tooltip(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Digite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aqui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seu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nome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completo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..."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pane.getChildren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lbNome,txNome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38" y="3212976"/>
            <a:ext cx="465337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CheckBox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836712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Alternativa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.setLayoutX(10);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.setLayoutY(10);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Alternativa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2"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.setLayoutX(10);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.setLayoutY(60);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cb3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Alternativa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3"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cb3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.setLayoutX(10);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cb3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.setLayoutY(110);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cb3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//para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verificar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quais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das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alternativas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foram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marcadas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.isSelected())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.isSelected())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2"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cb3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.isSelected())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3"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4664"/>
            <a:ext cx="26860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0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RadioButton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836712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RadioButton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rb1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RadioButton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Opcção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rb1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.setLayoutX(10);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rb1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.setLayoutY(10);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RadioButton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rb2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RadioButton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Opcção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2"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rb2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.setLayoutX(10);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rb2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.setLayoutY(60);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RadioButton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rb3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RadioButton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Opcção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2"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rb3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.setLayoutX(10);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rb3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.setLayoutY(110);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ToggleGroup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tg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ToggleGroup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rb1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.setToggleGroup(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tg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rb1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.setSelected(true);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rb2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.setToggleGroup(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tg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rb3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.setToggleGroup(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tg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rb1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rb2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rb3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rb1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.isSelected())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RadioButton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rb2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.isSelected())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RadioButton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2"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rb3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.isSelected())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RadioButton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3"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749231"/>
            <a:ext cx="3029373" cy="20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Spinner</a:t>
            </a:r>
            <a:r>
              <a:rPr lang="pt-BR" dirty="0" smtClean="0"/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JavaFx</a:t>
            </a:r>
            <a:r>
              <a:rPr lang="pt-BR" sz="2400" dirty="0" smtClean="0">
                <a:solidFill>
                  <a:srgbClr val="FF0000"/>
                </a:solidFill>
              </a:rPr>
              <a:t> 8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//Spinner para </a:t>
            </a:r>
            <a:r>
              <a:rPr lang="en-US" sz="1600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inteiros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Spinner&lt;Integer&gt;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spAno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 . 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configurando</a:t>
            </a: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o min, max e default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spAno.setValueFactory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SpinnerValueFactory.IntegerSpinnerValueFactory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(1900, 2030, 2015));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alterando</a:t>
            </a: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o valor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 sz="1600" dirty="0" err="1" smtClean="0"/>
              <a:t>spAno.getEditor</a:t>
            </a:r>
            <a:r>
              <a:rPr lang="pt-BR" sz="1600" dirty="0"/>
              <a:t>().</a:t>
            </a:r>
            <a:r>
              <a:rPr lang="pt-BR" sz="1600" dirty="0" err="1"/>
              <a:t>textProperty</a:t>
            </a:r>
            <a:r>
              <a:rPr lang="pt-BR" sz="1600" dirty="0"/>
              <a:t>().set("</a:t>
            </a:r>
            <a:r>
              <a:rPr lang="pt-BR" sz="1600" dirty="0" smtClean="0"/>
              <a:t>2000");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recuperando</a:t>
            </a: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o valor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Integer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ano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spAno.getValue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//Spinner para </a:t>
            </a:r>
            <a:r>
              <a:rPr lang="en-US" sz="1600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itens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Spinner&lt;String&gt;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spTimes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. 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configurando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os</a:t>
            </a: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itens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ObservableList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spItems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FXCollections.observableArrayList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spItems.add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("Corinthians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");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spItems.add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("Santos");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spItems.add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("São Paulo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");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spAno.valueFactoryProperty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().set(new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ListSpinnerValueFactory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&lt;&gt;(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spiItems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848" y="675897"/>
            <a:ext cx="30289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848" y="3637897"/>
            <a:ext cx="30861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95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ComboBox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836712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ComboBox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ComboBox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.setLayoutX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.getItems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"C"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.getItems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"Java"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.getItems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"Cobol"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.getItems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"Pascal"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.getSelectionModel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().select(1);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index =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.getSelectionModel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getSelectedIndex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if (index&gt;=0)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.getItems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().get(index));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980728"/>
            <a:ext cx="2724530" cy="14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ComboBox</a:t>
            </a:r>
            <a:r>
              <a:rPr lang="pt-BR" dirty="0" smtClean="0"/>
              <a:t> de Objetos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Dados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descricao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public Dados(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descricao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this.codigo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this.descricao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descricao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getCodigo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setCodigo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this.codigo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getDescricao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descricao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setDescricao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(String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descricao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this.descricao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descricao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descricao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  </a:t>
            </a:r>
            <a:endParaRPr lang="en-US" sz="13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ComboBox</a:t>
            </a:r>
            <a:r>
              <a:rPr lang="pt-BR" dirty="0" smtClean="0"/>
              <a:t> de Objetos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836712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ComboBox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Dados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ComboBox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.setLayoutX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cbDados.setLayoutY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.getItems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().add(new Dados(1,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"C"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.getItems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().add(new Dados(2,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"Java"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.getItems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().add(new Dados(3,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"Cobol"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.getItems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().add(new Dados(4,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"Pascal"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.getSelectionModel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().select(1);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pane.getChildren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index =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.getSelectionModel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getSelectedIndex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if (index&gt;=0)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Dados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d =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cbDados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.getItems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().get(index);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código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 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d.getCodigo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 + 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US" sz="13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Descrição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 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d.getDescricao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}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365104"/>
            <a:ext cx="370697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HTMLEditor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btNovo</a:t>
            </a:r>
            <a:r>
              <a:rPr lang="en-US" sz="13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"Novo"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btAbrir</a:t>
            </a:r>
            <a:r>
              <a:rPr lang="en-US" sz="13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Abrir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btSalvar</a:t>
            </a:r>
            <a:r>
              <a:rPr lang="en-US" sz="13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Salvar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btSalvarComo</a:t>
            </a:r>
            <a:r>
              <a:rPr lang="en-US" sz="13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Salvar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Como..."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HBox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hBoxBotoes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HBox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hBoxBotoes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.setPadding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Insets(12,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12,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12,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12));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hBoxBotoes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.setSpacing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hBoxBotoes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.setStyle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"-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fx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-background-color: #336699;"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hBoxBotoes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btNovo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btAbrir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btSalvar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btSalvarComo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HTMLEditor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editor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HTMLEditor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latin typeface="Consolas" pitchFamily="49" charset="0"/>
                <a:cs typeface="Consolas" pitchFamily="49" charset="0"/>
              </a:rPr>
              <a:t>GridPane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GridPane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.setPrefSize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(620, 460);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.setLayoutX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.setHgap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.setVgap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.addRow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hBoxBotoes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.addRow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(1,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editor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846700"/>
            <a:ext cx="5076056" cy="40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30520"/>
            <a:ext cx="8368481" cy="531912"/>
          </a:xfrm>
        </p:spPr>
        <p:txBody>
          <a:bodyPr/>
          <a:lstStyle/>
          <a:p>
            <a:r>
              <a:rPr lang="pt-BR" sz="2000" b="0" dirty="0" smtClean="0">
                <a:solidFill>
                  <a:srgbClr val="FF0000"/>
                </a:solidFill>
                <a:effectLst/>
              </a:rPr>
              <a:t>http</a:t>
            </a:r>
            <a:r>
              <a:rPr lang="pt-BR" sz="2000" b="0" dirty="0">
                <a:solidFill>
                  <a:srgbClr val="FF0000"/>
                </a:solidFill>
                <a:effectLst/>
              </a:rPr>
              <a:t>://</a:t>
            </a:r>
            <a:r>
              <a:rPr lang="pt-BR" sz="2000" b="0" dirty="0" smtClean="0">
                <a:solidFill>
                  <a:srgbClr val="FF0000"/>
                </a:solidFill>
                <a:effectLst/>
              </a:rPr>
              <a:t>docs.oracle.com/javafx/2/ui_controls/table-view.htm</a:t>
            </a:r>
            <a:endParaRPr lang="pt-BR" sz="6600" b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AutoShape 2" descr="http://blog.ngopal.com.np/wp-content/uploads/2011/10/music-Libra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1520" y="0"/>
            <a:ext cx="8892480" cy="6039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ln w="12700">
                  <a:noFill/>
                </a:ln>
                <a:solidFill>
                  <a:schemeClr val="tx1"/>
                </a:solidFill>
                <a:effectLst>
                  <a:outerShdw blurRad="762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TableView</a:t>
            </a:r>
            <a:r>
              <a:rPr lang="pt-BR" dirty="0" smtClean="0"/>
              <a:t> - Tabelas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12199"/>
            <a:ext cx="6220694" cy="492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Hello</a:t>
            </a:r>
            <a:r>
              <a:rPr lang="pt-BR" dirty="0" smtClean="0"/>
              <a:t> World</a:t>
            </a:r>
            <a:endParaRPr lang="pt-BR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5184576" cy="6048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xtLs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JavaFXApplication1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Application 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main(String[]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launch(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@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start(Stage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configuração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do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palco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.setTitle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criando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um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painel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Pane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painel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criando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e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configurando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um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botão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botao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Button();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botao.setText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"Clique </a:t>
            </a:r>
            <a:r>
              <a:rPr lang="en-US" sz="13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aqui</a:t>
            </a:r>
            <a:r>
              <a:rPr lang="en-US" sz="13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..."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botao.setOnAction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&gt;() 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{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@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handle(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event)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"Hello world!!!"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adicionando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o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botão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no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painel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painel.getChildren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botao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criando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um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cenario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para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apresentar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o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painel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Scene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cenario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Scene(painel,640,480);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.setScene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cenario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.show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 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440" y="3603662"/>
            <a:ext cx="3333378" cy="264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545" y="764704"/>
            <a:ext cx="28765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611396"/>
            <a:ext cx="8358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002060"/>
                </a:solidFill>
              </a:rPr>
              <a:t>Passo 1: Crie uma classe (</a:t>
            </a:r>
            <a:r>
              <a:rPr lang="pt-BR" sz="2000" dirty="0" err="1" smtClean="0">
                <a:solidFill>
                  <a:srgbClr val="002060"/>
                </a:solidFill>
              </a:rPr>
              <a:t>Bean</a:t>
            </a:r>
            <a:r>
              <a:rPr lang="pt-BR" sz="2000" dirty="0" smtClean="0">
                <a:solidFill>
                  <a:srgbClr val="002060"/>
                </a:solidFill>
              </a:rPr>
              <a:t>) com os atributos a serem mostrados na tabela: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51520" y="0"/>
            <a:ext cx="8892480" cy="6039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ln w="12700">
                  <a:noFill/>
                </a:ln>
                <a:solidFill>
                  <a:schemeClr val="tx1"/>
                </a:solidFill>
                <a:effectLst>
                  <a:outerShdw blurRad="762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TableView</a:t>
            </a:r>
            <a:endParaRPr lang="pt-BR" dirty="0"/>
          </a:p>
        </p:txBody>
      </p:sp>
      <p:sp>
        <p:nvSpPr>
          <p:cNvPr id="8" name="Rectangle 3"/>
          <p:cNvSpPr>
            <a:spLocks noGrp="1" noChangeArrowheads="1"/>
          </p:cNvSpPr>
          <p:nvPr/>
        </p:nvSpPr>
        <p:spPr bwMode="auto">
          <a:xfrm>
            <a:off x="395536" y="1052736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public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class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Produto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private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codigo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private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String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descricao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public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Produto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codigo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, String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descricao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this.codigo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codigo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this.descricao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descricao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public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getCodigo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return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codigo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public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void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setCodigo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codigo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this.codigo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codigo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public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String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getDescricao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return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descricao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public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void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setDescricao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(String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descricao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this.descricao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descricao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/>
              <a:t>TableView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548680"/>
            <a:ext cx="825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002060"/>
                </a:solidFill>
              </a:rPr>
              <a:t>Passo 2: Monte a tela, instancie um objeto </a:t>
            </a:r>
            <a:r>
              <a:rPr lang="pt-BR" sz="2000" dirty="0" err="1" smtClean="0">
                <a:solidFill>
                  <a:srgbClr val="002060"/>
                </a:solidFill>
              </a:rPr>
              <a:t>TableView</a:t>
            </a:r>
            <a:r>
              <a:rPr lang="pt-BR" sz="2000" dirty="0" smtClean="0">
                <a:solidFill>
                  <a:srgbClr val="002060"/>
                </a:solidFill>
              </a:rPr>
              <a:t> e </a:t>
            </a:r>
            <a:r>
              <a:rPr lang="pt-BR" sz="2000" dirty="0" err="1" smtClean="0">
                <a:solidFill>
                  <a:srgbClr val="002060"/>
                </a:solidFill>
              </a:rPr>
              <a:t>lige</a:t>
            </a:r>
            <a:r>
              <a:rPr lang="pt-BR" sz="2000" dirty="0" smtClean="0">
                <a:solidFill>
                  <a:srgbClr val="002060"/>
                </a:solidFill>
              </a:rPr>
              <a:t> com </a:t>
            </a:r>
            <a:r>
              <a:rPr lang="pt-BR" sz="2000" dirty="0" err="1" smtClean="0">
                <a:solidFill>
                  <a:srgbClr val="002060"/>
                </a:solidFill>
              </a:rPr>
              <a:t>TableColumn</a:t>
            </a:r>
            <a:endParaRPr lang="pt-BR" sz="2000" dirty="0" smtClean="0">
              <a:solidFill>
                <a:srgbClr val="00206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395536" y="1052736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public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class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JavaFXApplication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extends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Application{</a:t>
            </a:r>
            <a:endParaRPr lang="en-US" sz="13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private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TableView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tabela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private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TableColumn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colCodigo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colDescricao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ObservableList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&lt;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Produto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modelo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TextField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tfCodigo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tfDescricao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public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static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void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main(String[]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args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 </a:t>
            </a:r>
            <a:r>
              <a:rPr lang="en-US" sz="13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{ 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launch(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args</a:t>
            </a:r>
            <a:r>
              <a:rPr lang="en-US" sz="13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@Override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public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void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start(Stage stage)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throws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Exception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stage.setTitle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Tabela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AnchorPane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pane=new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AnchorPane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tabela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TableView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tabela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.setLayoutX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(10);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tabela.setLayoutY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tabela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.setPrefSize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(620,400);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colCodigo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TableColumn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&lt;&gt;(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Código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colDescricao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TableColumn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&lt;&gt;(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Descrição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do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Produto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colCodigo.setCellValueFactory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(new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PropertyValueFactory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&lt;&gt;(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codigo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colCodigo.setPrefWidth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(100);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colDescricao.setCellValueFactory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(new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PropertyValueFactory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&lt;&gt;(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descricao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colDescricao.setPrefWidth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(510);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tabela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.getColumns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colCodigo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colDescricao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modelo</a:t>
            </a:r>
            <a:r>
              <a:rPr lang="en-US" sz="1300" dirty="0">
                <a:solidFill>
                  <a:srgbClr val="7030A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=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FXCollections.observableArrayList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 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/>
              <a:t>TableView</a:t>
            </a:r>
            <a:endParaRPr lang="pt-BR" dirty="0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395536" y="620688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tfCodigo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TextField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tfCodigo.setPromptText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Digite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o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código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..."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tfDescricao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TextField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tfDescricao.setPromptText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Digite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a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descrição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..."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Button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bAdiciona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Adiciona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bAdiciona.setOnAction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&gt;()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 @Override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 public void handle(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event)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adiciona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();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});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Button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bExclui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Exclui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bExclui.setOnAction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&gt;()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@Override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public void handle(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event)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exclui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(); 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});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HBox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hBox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HBox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hBox.setLayoutX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hBox.setLayoutY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(420);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hBox.setPrefSize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(620, 50);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hBox.setPadding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(new Insets(10, 10, 10, 10));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hBox.setSpacing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hBox.setStyle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"-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fx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-background-color: #336699;"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hBox.getChildren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tfCodigo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tfDescricao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bAdiciona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bExclui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tabela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hBox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Scene scene=new Scene(pane,640,480);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stage.setScene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(scene);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stage.show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8693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/>
              <a:t>TableView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548680"/>
            <a:ext cx="4707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002060"/>
                </a:solidFill>
              </a:rPr>
              <a:t>Passo 3: Inserindo e Removendo da tabela</a:t>
            </a: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980728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private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void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adiciona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modelo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.add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Produto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tfCodigo.getText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()),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tfDescricao.getText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tabela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.setItems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modelo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tfCodigo.clear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tfDescricao.clear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private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void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exclui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if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tabela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.getSelectionModel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getSelectedIndex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()&gt;=0)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tabela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.getItems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().remove(</a:t>
            </a:r>
            <a:r>
              <a:rPr lang="en-US" sz="1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tabela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.getSelectionModel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getSelectedIndex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/>
              <a:t>TableView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548680"/>
            <a:ext cx="59729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002060"/>
                </a:solidFill>
              </a:rPr>
              <a:t>Passo </a:t>
            </a:r>
            <a:r>
              <a:rPr lang="pt-BR" sz="2000" dirty="0">
                <a:solidFill>
                  <a:srgbClr val="002060"/>
                </a:solidFill>
              </a:rPr>
              <a:t>4</a:t>
            </a:r>
            <a:r>
              <a:rPr lang="pt-BR" sz="2000" dirty="0" smtClean="0">
                <a:solidFill>
                  <a:srgbClr val="002060"/>
                </a:solidFill>
              </a:rPr>
              <a:t>: Evento sobre  a tabela: </a:t>
            </a:r>
          </a:p>
          <a:p>
            <a:r>
              <a:rPr lang="pt-BR" sz="2000" dirty="0" smtClean="0">
                <a:solidFill>
                  <a:srgbClr val="002060"/>
                </a:solidFill>
                <a:cs typeface="Courier New" pitchFamily="49" charset="0"/>
              </a:rPr>
              <a:t>Clique </a:t>
            </a:r>
            <a:r>
              <a:rPr lang="pt-BR" sz="2000" dirty="0">
                <a:solidFill>
                  <a:srgbClr val="002060"/>
                </a:solidFill>
                <a:cs typeface="Courier New" pitchFamily="49" charset="0"/>
              </a:rPr>
              <a:t>duplo em uma linha da tabela (</a:t>
            </a:r>
            <a:r>
              <a:rPr lang="pt-BR" sz="2000" dirty="0" err="1">
                <a:solidFill>
                  <a:srgbClr val="002060"/>
                </a:solidFill>
                <a:cs typeface="Courier New" pitchFamily="49" charset="0"/>
              </a:rPr>
              <a:t>OnMouseClicked</a:t>
            </a:r>
            <a:r>
              <a:rPr lang="pt-BR" sz="2000" dirty="0">
                <a:solidFill>
                  <a:srgbClr val="002060"/>
                </a:solidFill>
                <a:cs typeface="Courier New" pitchFamily="49" charset="0"/>
              </a:rPr>
              <a:t>)</a:t>
            </a:r>
          </a:p>
          <a:p>
            <a:endParaRPr lang="pt-BR" sz="2000" dirty="0" smtClean="0">
              <a:solidFill>
                <a:srgbClr val="00206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1340768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tabela</a:t>
            </a:r>
            <a:r>
              <a:rPr lang="en-US" sz="13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.setOnMouseClicked</a:t>
            </a:r>
            <a:r>
              <a:rPr lang="en-US" sz="13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(new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EventHandler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MouseEvent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&gt;()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	@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	public 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void handle(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MouseEvent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event) </a:t>
            </a:r>
            <a:r>
              <a:rPr lang="en-US" sz="13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{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if 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event.getClickCount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 == 2) </a:t>
            </a:r>
            <a:endParaRPr lang="en-US" sz="13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{</a:t>
            </a:r>
            <a:endParaRPr lang="en-US" sz="13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</a:t>
            </a:r>
            <a:r>
              <a:rPr lang="en-US" sz="13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  <a:r>
              <a:rPr lang="en-US" sz="13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Produto</a:t>
            </a:r>
            <a:r>
              <a:rPr lang="en-US" sz="13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p=(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Produto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tabela.getSelectionModel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getSelectedItem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    </a:t>
            </a:r>
            <a:r>
              <a:rPr lang="en-US" sz="13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JOptionPane.showMessageDialog</a:t>
            </a:r>
            <a:r>
              <a:rPr lang="en-US" sz="13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(null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p.getCodigo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()+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 - " 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+ </a:t>
            </a:r>
            <a:r>
              <a:rPr lang="en-US" sz="13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p.getDescricao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</a:t>
            </a:r>
            <a:r>
              <a:rPr lang="en-US" sz="13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</a:t>
            </a:r>
            <a:r>
              <a:rPr lang="en-US" sz="13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} </a:t>
            </a:r>
            <a:r>
              <a:rPr lang="en-US" sz="13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2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7239000" cy="1143000"/>
          </a:xfrm>
        </p:spPr>
        <p:txBody>
          <a:bodyPr/>
          <a:lstStyle/>
          <a:p>
            <a:r>
              <a:rPr lang="pt-BR" dirty="0" smtClean="0"/>
              <a:t>Janelas de Diálogo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 rot="16200000">
            <a:off x="5287931" y="2855893"/>
            <a:ext cx="6668529" cy="97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hlinkClick r:id="rId2"/>
              </a:rPr>
              <a:t>http://code.makery.ch/blog/javafx-dialogs-official</a:t>
            </a:r>
            <a:r>
              <a:rPr lang="pt-BR" sz="2400" dirty="0" smtClean="0">
                <a:hlinkClick r:id="rId2"/>
              </a:rPr>
              <a:t>/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>
                <a:hlinkClick r:id="rId3"/>
              </a:rPr>
              <a:t>http://aprendendo-javafx.blogspot.com.br</a:t>
            </a:r>
            <a:r>
              <a:rPr lang="pt-BR" sz="2400" dirty="0" smtClean="0">
                <a:hlinkClick r:id="rId3"/>
              </a:rPr>
              <a:t>/</a:t>
            </a: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AutoShape 2" descr="JavaFX Information Dia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60" y="1012415"/>
            <a:ext cx="3399929" cy="199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520" y="894649"/>
            <a:ext cx="36004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645023"/>
            <a:ext cx="30861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179" y="3645023"/>
            <a:ext cx="3285133" cy="243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06092" y="6309320"/>
            <a:ext cx="2627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JDK </a:t>
            </a:r>
            <a:r>
              <a:rPr lang="en-US" sz="2400" b="1" dirty="0">
                <a:solidFill>
                  <a:srgbClr val="FF0000"/>
                </a:solidFill>
              </a:rPr>
              <a:t>8u40 or newer.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99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7239000" cy="1143000"/>
          </a:xfrm>
        </p:spPr>
        <p:txBody>
          <a:bodyPr/>
          <a:lstStyle/>
          <a:p>
            <a:r>
              <a:rPr lang="pt-BR" dirty="0" smtClean="0"/>
              <a:t>Janelas de Diálogo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 rot="16200000">
            <a:off x="5287931" y="2855893"/>
            <a:ext cx="6668529" cy="97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hlinkClick r:id="rId2"/>
              </a:rPr>
              <a:t>http://code.makery.ch/blog/javafx-dialogs-official</a:t>
            </a:r>
            <a:r>
              <a:rPr lang="pt-BR" sz="2400" dirty="0" smtClean="0">
                <a:hlinkClick r:id="rId2"/>
              </a:rPr>
              <a:t>/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>
                <a:hlinkClick r:id="rId3"/>
              </a:rPr>
              <a:t>http://aprendendo-javafx.blogspot.com.br</a:t>
            </a:r>
            <a:r>
              <a:rPr lang="pt-BR" sz="2400" dirty="0" smtClean="0">
                <a:hlinkClick r:id="rId3"/>
              </a:rPr>
              <a:t>/</a:t>
            </a: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AutoShape 2" descr="JavaFX Information Dia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24744"/>
            <a:ext cx="4472087" cy="262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456088" y="4293096"/>
            <a:ext cx="7351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AlertType.INFORMATION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alert.setTitle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Information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alert.setHeaderText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("Look,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Information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alert.setContentText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("I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have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great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!");</a:t>
            </a:r>
          </a:p>
          <a:p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alert.showAndWait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62932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7239000" cy="1143000"/>
          </a:xfrm>
        </p:spPr>
        <p:txBody>
          <a:bodyPr/>
          <a:lstStyle/>
          <a:p>
            <a:r>
              <a:rPr lang="pt-BR" dirty="0" smtClean="0"/>
              <a:t>Janelas de Diálogo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 rot="16200000">
            <a:off x="5287931" y="2855893"/>
            <a:ext cx="6668529" cy="97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hlinkClick r:id="rId2"/>
              </a:rPr>
              <a:t>http://code.makery.ch/blog/javafx-dialogs-official</a:t>
            </a:r>
            <a:r>
              <a:rPr lang="pt-BR" sz="2400" dirty="0" smtClean="0">
                <a:hlinkClick r:id="rId2"/>
              </a:rPr>
              <a:t>/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>
                <a:hlinkClick r:id="rId3"/>
              </a:rPr>
              <a:t>http://aprendendo-javafx.blogspot.com.br</a:t>
            </a:r>
            <a:r>
              <a:rPr lang="pt-BR" sz="2400" dirty="0" smtClean="0">
                <a:hlinkClick r:id="rId3"/>
              </a:rPr>
              <a:t>/</a:t>
            </a: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AutoShape 2" descr="JavaFX Information Dia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44387" y="3718679"/>
            <a:ext cx="73519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AlertType.CONFIRMATION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alert.setTitle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Confirmation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alert.setHeaderText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("Look, a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Confirmation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alert.setContentText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("Are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ok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?");</a:t>
            </a:r>
          </a:p>
          <a:p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ButtonType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alert.showAndWait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result.get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ButtonType.OK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 // ...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chose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OK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 // ...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chose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CANCEL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closed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2050" name="Picture 2" descr="JavaFX Confirmation Dia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148" y="908720"/>
            <a:ext cx="4296035" cy="252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118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7239000" cy="1143000"/>
          </a:xfrm>
        </p:spPr>
        <p:txBody>
          <a:bodyPr/>
          <a:lstStyle/>
          <a:p>
            <a:r>
              <a:rPr lang="pt-BR" dirty="0" smtClean="0"/>
              <a:t>Janelas de Diálogo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 rot="16200000">
            <a:off x="5287931" y="2855893"/>
            <a:ext cx="6668529" cy="97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hlinkClick r:id="rId2"/>
              </a:rPr>
              <a:t>http://code.makery.ch/blog/javafx-dialogs-official</a:t>
            </a:r>
            <a:r>
              <a:rPr lang="pt-BR" sz="2400" dirty="0" smtClean="0">
                <a:hlinkClick r:id="rId2"/>
              </a:rPr>
              <a:t>/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>
                <a:hlinkClick r:id="rId3"/>
              </a:rPr>
              <a:t>http://aprendendo-javafx.blogspot.com.br</a:t>
            </a:r>
            <a:r>
              <a:rPr lang="pt-BR" sz="2400" dirty="0" smtClean="0">
                <a:hlinkClick r:id="rId3"/>
              </a:rPr>
              <a:t>/</a:t>
            </a: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AutoShape 2" descr="JavaFX Information Dia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44387" y="3718679"/>
            <a:ext cx="7351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TextInputDialog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TextInputDialog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walter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dialog.setTitle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Input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dialog.setHeaderText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("Look, a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Input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dialog.setContentText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Please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enter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:");</a:t>
            </a:r>
          </a:p>
          <a:p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t-B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dialog.showAndWait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: " +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result.get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4" name="Picture 2" descr="JavaFX Text Input Dia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96752"/>
            <a:ext cx="30861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58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341"/>
            <a:ext cx="7990656" cy="1143000"/>
          </a:xfrm>
        </p:spPr>
        <p:txBody>
          <a:bodyPr/>
          <a:lstStyle/>
          <a:p>
            <a:r>
              <a:rPr lang="pt-BR" sz="6600" dirty="0" smtClean="0"/>
              <a:t>FXML</a:t>
            </a:r>
            <a:endParaRPr lang="pt-BR" sz="6600" dirty="0"/>
          </a:p>
        </p:txBody>
      </p:sp>
      <p:sp>
        <p:nvSpPr>
          <p:cNvPr id="6" name="Folded Corner 3"/>
          <p:cNvSpPr/>
          <p:nvPr/>
        </p:nvSpPr>
        <p:spPr>
          <a:xfrm>
            <a:off x="4788024" y="4292600"/>
            <a:ext cx="3600400" cy="2304752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>
              <a:solidFill>
                <a:schemeClr val="tx1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public class</a:t>
            </a:r>
            <a:r>
              <a:rPr lang="en-GB" sz="1200" dirty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Controller implements </a:t>
            </a:r>
            <a:endParaRPr lang="en-GB" sz="1200" dirty="0" smtClean="0">
              <a:solidFill>
                <a:schemeClr val="tx1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r>
              <a:rPr lang="en-GB" sz="1200" dirty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              </a:t>
            </a:r>
            <a:r>
              <a:rPr lang="en-GB" sz="1200" dirty="0" err="1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Initializable</a:t>
            </a:r>
            <a:r>
              <a:rPr lang="en-GB" sz="1200" dirty="0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{</a:t>
            </a:r>
          </a:p>
          <a:p>
            <a:r>
              <a:rPr lang="en-GB" sz="1200" dirty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@FXML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…</a:t>
            </a:r>
            <a:endParaRPr lang="en-GB" sz="1200" dirty="0">
              <a:solidFill>
                <a:schemeClr val="tx1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r>
              <a:rPr lang="en-GB" sz="1200" dirty="0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}</a:t>
            </a:r>
            <a:endParaRPr lang="en-GB" sz="1200" dirty="0">
              <a:solidFill>
                <a:schemeClr val="tx1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8" name="Folded Corner 8"/>
          <p:cNvSpPr/>
          <p:nvPr/>
        </p:nvSpPr>
        <p:spPr>
          <a:xfrm>
            <a:off x="396355" y="2060574"/>
            <a:ext cx="4104456" cy="2808585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>
              <a:solidFill>
                <a:schemeClr val="tx1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public class</a:t>
            </a:r>
            <a:r>
              <a:rPr lang="en-GB" sz="1200" dirty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FXApp</a:t>
            </a:r>
            <a:r>
              <a:rPr lang="en-GB" sz="1200" dirty="0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GB" sz="12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extends</a:t>
            </a:r>
            <a:r>
              <a:rPr lang="en-GB" sz="1200" dirty="0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Application </a:t>
            </a:r>
            <a:endParaRPr lang="en-GB" sz="1200" dirty="0" smtClean="0">
              <a:solidFill>
                <a:schemeClr val="tx1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r>
              <a:rPr lang="en-GB" sz="1200" dirty="0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{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GB" sz="1200" dirty="0" err="1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FXMLLoader.load</a:t>
            </a:r>
            <a:r>
              <a:rPr lang="en-GB" sz="1200" dirty="0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GB" sz="1200" dirty="0" err="1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getClass</a:t>
            </a:r>
            <a:r>
              <a:rPr lang="en-GB" sz="1200" dirty="0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().</a:t>
            </a:r>
          </a:p>
          <a:p>
            <a:r>
              <a:rPr lang="en-GB" sz="1200" dirty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          </a:t>
            </a:r>
            <a:r>
              <a:rPr lang="en-GB" sz="1200" dirty="0" err="1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getResource</a:t>
            </a:r>
            <a:r>
              <a:rPr lang="en-GB" sz="1200" dirty="0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GB" sz="1200" dirty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</a:t>
            </a:r>
            <a:r>
              <a:rPr lang="en-GB" sz="1200" dirty="0" err="1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Tela.fxml</a:t>
            </a:r>
            <a:r>
              <a:rPr lang="en-GB" sz="1200" dirty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"));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…</a:t>
            </a:r>
            <a:endParaRPr lang="en-GB" sz="1200" dirty="0">
              <a:solidFill>
                <a:schemeClr val="tx1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r>
              <a:rPr lang="en-GB" sz="1200" dirty="0">
                <a:solidFill>
                  <a:schemeClr val="tx1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}</a:t>
            </a:r>
          </a:p>
        </p:txBody>
      </p:sp>
      <p:sp>
        <p:nvSpPr>
          <p:cNvPr id="3" name="Canto dobrado 2"/>
          <p:cNvSpPr/>
          <p:nvPr/>
        </p:nvSpPr>
        <p:spPr>
          <a:xfrm>
            <a:off x="5728914" y="1412776"/>
            <a:ext cx="2227462" cy="2088232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&lt;FXML /&gt;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95536" y="1752797"/>
            <a:ext cx="1522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ea typeface="ＭＳ Ｐゴシック" pitchFamily="34" charset="-128"/>
              </a:rPr>
              <a:t>FXApplication.java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642921" y="3988196"/>
            <a:ext cx="15286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 smtClean="0">
                <a:ea typeface="ＭＳ Ｐゴシック" pitchFamily="34" charset="-128"/>
              </a:rPr>
              <a:t>TelaController.java</a:t>
            </a:r>
            <a:endParaRPr lang="en-GB" sz="1400" dirty="0">
              <a:ea typeface="ＭＳ Ｐゴシック" pitchFamily="34" charset="-128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728981" y="1104999"/>
            <a:ext cx="833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 err="1" smtClean="0">
                <a:ea typeface="ＭＳ Ｐゴシック" pitchFamily="34" charset="-128"/>
              </a:rPr>
              <a:t>Tela.fxml</a:t>
            </a:r>
            <a:endParaRPr lang="en-GB" sz="1400" dirty="0">
              <a:ea typeface="ＭＳ Ｐゴシック" pitchFamily="34" charset="-128"/>
            </a:endParaRPr>
          </a:p>
        </p:txBody>
      </p:sp>
      <p:sp>
        <p:nvSpPr>
          <p:cNvPr id="13" name="Seta para a esquerda e para cima 12"/>
          <p:cNvSpPr/>
          <p:nvPr/>
        </p:nvSpPr>
        <p:spPr>
          <a:xfrm rot="5400000">
            <a:off x="3332805" y="4791411"/>
            <a:ext cx="1152128" cy="1554059"/>
          </a:xfrm>
          <a:prstGeom prst="leftUpArrow">
            <a:avLst>
              <a:gd name="adj1" fmla="val 25000"/>
              <a:gd name="adj2" fmla="val 23982"/>
              <a:gd name="adj3" fmla="val 20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esquerda 13"/>
          <p:cNvSpPr/>
          <p:nvPr/>
        </p:nvSpPr>
        <p:spPr>
          <a:xfrm>
            <a:off x="4788024" y="2456892"/>
            <a:ext cx="648072" cy="4680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61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Hello</a:t>
            </a:r>
            <a:r>
              <a:rPr lang="pt-BR" dirty="0" smtClean="0"/>
              <a:t> World</a:t>
            </a:r>
            <a:endParaRPr lang="pt-BR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7920880" cy="6048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xtLs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JavaFXApplication1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Application 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main(String[]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launch(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@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start(Stage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configuração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do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palco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.setTitle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criando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um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painel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Pane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painel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criando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e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configurando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um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botão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botao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Button();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botao.setText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"Clique </a:t>
            </a:r>
            <a:r>
              <a:rPr lang="en-US" sz="13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aqui</a:t>
            </a:r>
            <a:r>
              <a:rPr lang="en-US" sz="13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..."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botao.setOnAction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(e-&gt;{</a:t>
            </a:r>
            <a:r>
              <a:rPr lang="en-US" sz="1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("Hello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world!");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adicionando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o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botão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no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painel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painel.getChildren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botao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criando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um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cenario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para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apresentar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o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painel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Scene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cenario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Scene(painel,640,480);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.setScene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cenario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.show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 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o explicativo em seta para baixo 3"/>
          <p:cNvSpPr/>
          <p:nvPr/>
        </p:nvSpPr>
        <p:spPr>
          <a:xfrm rot="3283447">
            <a:off x="3713754" y="1745584"/>
            <a:ext cx="1656184" cy="2988322"/>
          </a:xfrm>
          <a:prstGeom prst="downArrowCallout">
            <a:avLst>
              <a:gd name="adj1" fmla="val 11318"/>
              <a:gd name="adj2" fmla="val 12444"/>
              <a:gd name="adj3" fmla="val 33819"/>
              <a:gd name="adj4" fmla="val 649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Expressões</a:t>
            </a:r>
          </a:p>
          <a:p>
            <a:pPr algn="ctr"/>
            <a:r>
              <a:rPr lang="pt-BR" b="1" dirty="0" smtClean="0"/>
              <a:t>Lambda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072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smtClean="0"/>
              <a:t>FXML</a:t>
            </a:r>
            <a:endParaRPr lang="pt-BR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260648"/>
            <a:ext cx="3584087" cy="1873324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&lt;?xml version=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"1.0"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encoding=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"UTF-8"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?&gt;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&lt;?import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javafx.scene.text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.*?&gt;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&lt;?import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java.lang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.*?&gt;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&lt;?import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java.util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.*?&gt;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&lt;?import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javafx.scene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.*?&gt;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&lt;?import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javafx.scene.control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.*?&gt;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&lt;?import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javafx.scene.layout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.*?&gt;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AnchorPane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AnchorPane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prefHeight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"204.0"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prefWidth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"447.0"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xmlns:fx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"http://javafx.com/fxml/1"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xmlns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"http://javafx.com/javafx/8"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fx:controller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fxapplication.TelaController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&lt;children&gt;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&lt;Label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layoutX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"126.0"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layoutY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"14.0"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text=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&lt;font&gt;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   &lt;Font size=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"48.0"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/&gt;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   &lt;/font&gt;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&lt;/Label&gt;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 &lt;Button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fx:id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bFechar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layoutX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"198.0"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layoutY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"148.0"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mnemonicParsing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"false"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onAction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"#</a:t>
            </a:r>
            <a:r>
              <a:rPr lang="en-US" sz="13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clickBotaoFechar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text=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Fechar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/&gt;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&lt;/children&gt;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AnchorPane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smtClean="0"/>
              <a:t>FXML </a:t>
            </a:r>
            <a:r>
              <a:rPr lang="pt-BR" sz="4000" dirty="0" smtClean="0"/>
              <a:t>(</a:t>
            </a:r>
            <a:r>
              <a:rPr lang="pt-BR" sz="4000" dirty="0" err="1" smtClean="0"/>
              <a:t>Scene</a:t>
            </a:r>
            <a:r>
              <a:rPr lang="pt-BR" sz="4000" dirty="0" smtClean="0"/>
              <a:t> </a:t>
            </a:r>
            <a:r>
              <a:rPr lang="pt-BR" sz="4000" dirty="0" err="1" smtClean="0"/>
              <a:t>Builder</a:t>
            </a:r>
            <a:r>
              <a:rPr lang="pt-BR" sz="4000" dirty="0" smtClean="0"/>
              <a:t>)</a:t>
            </a:r>
            <a:endParaRPr lang="pt-BR" sz="4000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969" y="1033626"/>
            <a:ext cx="8748464" cy="452449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115616" y="5864383"/>
            <a:ext cx="73408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hlinkClick r:id="rId3"/>
              </a:rPr>
              <a:t>http://gluonhq.com/open-source/scene-builder</a:t>
            </a:r>
            <a:r>
              <a:rPr lang="pt-BR" sz="2400" dirty="0" smtClean="0">
                <a:hlinkClick r:id="rId3"/>
              </a:rPr>
              <a:t>/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116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smtClean="0"/>
              <a:t>FXML </a:t>
            </a:r>
            <a:r>
              <a:rPr lang="pt-BR" sz="4000" dirty="0" smtClean="0"/>
              <a:t>(</a:t>
            </a:r>
            <a:r>
              <a:rPr lang="pt-BR" sz="4000" dirty="0" err="1" smtClean="0"/>
              <a:t>TelaController</a:t>
            </a:r>
            <a:r>
              <a:rPr lang="pt-BR" sz="4000" dirty="0" smtClean="0"/>
              <a:t>)</a:t>
            </a:r>
            <a:endParaRPr lang="pt-BR" sz="4000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package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fxapplication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import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java.net.URL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import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java.util.ResourceBundle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import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javafx.event.ActionEvent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import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javafx.fxml.FXML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import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javafx.fxml.Initializable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import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javafx.scene.control.Button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class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TelaController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implements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Initializable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@FXML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private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Button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bFechar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initialize(URL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ResourceBundle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rb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// TODO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}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@FXML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private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clickBotaoFechar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event)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System.exit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}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smtClean="0"/>
              <a:t>FXML </a:t>
            </a:r>
            <a:r>
              <a:rPr lang="pt-BR" sz="4000" dirty="0" smtClean="0"/>
              <a:t>(Lançamento da Janela)</a:t>
            </a:r>
            <a:endParaRPr lang="pt-BR" sz="4000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8640960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package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fxapplication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import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java.io.IOException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import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javafx.application.Application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import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javafx.fxml.FXMLLoader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import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javafx.scene.Parent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import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javafx.scene.Scene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import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javafx.stage.Stage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class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FXApplication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extends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Application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start(Stage </a:t>
            </a:r>
            <a:r>
              <a:rPr lang="en-US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throws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IOException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Parent root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FXMLLoader.load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getClass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getResource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Tela.fxml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Scene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Scene(root);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.setScene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.setTitle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Tela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.show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static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launch(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776" y="188640"/>
            <a:ext cx="8892480" cy="603920"/>
          </a:xfrm>
        </p:spPr>
        <p:txBody>
          <a:bodyPr/>
          <a:lstStyle/>
          <a:p>
            <a:r>
              <a:rPr lang="pt-BR" dirty="0" smtClean="0"/>
              <a:t>Executando janelas modais</a:t>
            </a:r>
            <a:endParaRPr lang="pt-BR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95536" y="1052736"/>
            <a:ext cx="8640960" cy="54726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Stage </a:t>
            </a:r>
            <a:r>
              <a:rPr lang="en-US" sz="16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stage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= new Stage();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Scene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scene</a:t>
            </a:r>
            <a:r>
              <a:rPr lang="en-US" sz="16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new Scene(</a:t>
            </a:r>
            <a:r>
              <a:rPr lang="en-US" sz="16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FXMLLoader.load</a:t>
            </a:r>
            <a:r>
              <a:rPr lang="en-US" sz="16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getClass</a:t>
            </a:r>
            <a:r>
              <a:rPr lang="en-US" sz="16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getResource</a:t>
            </a:r>
            <a:r>
              <a:rPr lang="en-US" sz="16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FXMLDocument.fxml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</a:t>
            </a:r>
            <a:r>
              <a:rPr lang="en-US" sz="16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stage</a:t>
            </a:r>
            <a:r>
              <a:rPr lang="en-US" sz="16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.setScene</a:t>
            </a:r>
            <a:r>
              <a:rPr lang="en-US" sz="16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scene</a:t>
            </a:r>
            <a:r>
              <a:rPr lang="en-US" sz="16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stage</a:t>
            </a:r>
            <a:r>
              <a:rPr lang="en-US" sz="16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.setTitle</a:t>
            </a:r>
            <a:r>
              <a:rPr lang="en-US" sz="16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</a:t>
            </a:r>
            <a:r>
              <a:rPr lang="en-US" sz="1600" dirty="0" err="1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Título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da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Janela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</a:t>
            </a:r>
            <a:r>
              <a:rPr lang="en-US" sz="16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stage</a:t>
            </a:r>
            <a:r>
              <a:rPr lang="en-US" sz="16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.setResizable</a:t>
            </a:r>
            <a:r>
              <a:rPr lang="en-US" sz="16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(false);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stage</a:t>
            </a:r>
            <a:r>
              <a:rPr lang="en-US" sz="16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.initModality</a:t>
            </a:r>
            <a:r>
              <a:rPr lang="en-US" sz="16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Modality.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APPLICATION_MODAL</a:t>
            </a:r>
            <a:r>
              <a:rPr lang="en-US" sz="16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stage</a:t>
            </a:r>
            <a:r>
              <a:rPr lang="en-US" sz="16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.showAndWait</a:t>
            </a:r>
            <a:r>
              <a:rPr lang="en-US" sz="16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008112"/>
          </a:xfrm>
        </p:spPr>
        <p:txBody>
          <a:bodyPr/>
          <a:lstStyle/>
          <a:p>
            <a:r>
              <a:rPr lang="pt-BR" dirty="0" smtClean="0"/>
              <a:t>Acessando o </a:t>
            </a:r>
            <a:r>
              <a:rPr lang="pt-BR" dirty="0" err="1" smtClean="0"/>
              <a:t>Stage</a:t>
            </a:r>
            <a:endParaRPr lang="pt-BR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95536" y="1484784"/>
            <a:ext cx="8640960" cy="50405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  <a:defRPr/>
            </a:pP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mybutton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.getScene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getWindow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().hide()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000" b="1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</a:t>
            </a:r>
            <a:r>
              <a:rPr lang="en-US" sz="2000" b="1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ou</a:t>
            </a:r>
            <a:endParaRPr lang="en-US" sz="2000" b="1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)(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mybutton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.getScene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getWindow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())).close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o Explicativo 1 2"/>
          <p:cNvSpPr/>
          <p:nvPr/>
        </p:nvSpPr>
        <p:spPr>
          <a:xfrm rot="20717998">
            <a:off x="3837003" y="3753885"/>
            <a:ext cx="2160240" cy="1296144"/>
          </a:xfrm>
          <a:prstGeom prst="borderCallout1">
            <a:avLst>
              <a:gd name="adj1" fmla="val -6126"/>
              <a:gd name="adj2" fmla="val 55897"/>
              <a:gd name="adj3" fmla="val -92390"/>
              <a:gd name="adj4" fmla="val -442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Um</a:t>
            </a:r>
          </a:p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 componente qualquer...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71600" y="5696699"/>
            <a:ext cx="6516528" cy="5395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NÃO FUNCIONA NO 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void initialize(URL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ResourceBundle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rb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008112"/>
          </a:xfrm>
        </p:spPr>
        <p:txBody>
          <a:bodyPr/>
          <a:lstStyle/>
          <a:p>
            <a:r>
              <a:rPr lang="pt-BR" dirty="0" smtClean="0"/>
              <a:t>Fechando a janela</a:t>
            </a:r>
            <a:br>
              <a:rPr lang="pt-BR" dirty="0" smtClean="0"/>
            </a:br>
            <a:r>
              <a:rPr lang="pt-BR" sz="3600" dirty="0" smtClean="0"/>
              <a:t>a partir do evento de um componente</a:t>
            </a:r>
            <a:endParaRPr lang="pt-BR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95536" y="1484784"/>
            <a:ext cx="8640960" cy="50405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endParaRPr lang="en-US" sz="16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clickBFechar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event)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((Stage)((Node)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event.getSource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()).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getScene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getWindow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()).close();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NÃO FUNCIONA PARA ÍTENS DE MENUS!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90656" cy="1143000"/>
          </a:xfrm>
        </p:spPr>
        <p:txBody>
          <a:bodyPr/>
          <a:lstStyle/>
          <a:p>
            <a:pPr algn="ctr"/>
            <a:r>
              <a:rPr lang="pt-BR" sz="6600" dirty="0" smtClean="0"/>
              <a:t>Eventos</a:t>
            </a:r>
            <a:r>
              <a:rPr lang="pt-BR" sz="6600" dirty="0"/>
              <a:t/>
            </a:r>
            <a:br>
              <a:rPr lang="pt-BR" sz="6600" dirty="0"/>
            </a:br>
            <a:r>
              <a:rPr lang="pt-BR" sz="2000" dirty="0"/>
              <a:t>(</a:t>
            </a:r>
            <a:r>
              <a:rPr lang="pt-BR" sz="2000" dirty="0">
                <a:hlinkClick r:id="rId2"/>
              </a:rPr>
              <a:t>http://</a:t>
            </a:r>
            <a:r>
              <a:rPr lang="pt-BR" sz="2000" dirty="0" smtClean="0">
                <a:hlinkClick r:id="rId2"/>
              </a:rPr>
              <a:t>docs.oracle.com/javafx/2/events/processing.htm</a:t>
            </a:r>
            <a:r>
              <a:rPr lang="pt-BR" sz="2000" dirty="0" smtClean="0"/>
              <a:t>)</a:t>
            </a:r>
            <a:endParaRPr lang="pt-BR" sz="6600" dirty="0"/>
          </a:p>
        </p:txBody>
      </p:sp>
      <p:sp>
        <p:nvSpPr>
          <p:cNvPr id="3" name="AutoShape 2" descr="http://blog.ngopal.com.np/wp-content/uploads/2011/10/music-Libra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43" y="2276872"/>
            <a:ext cx="6768752" cy="3532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4915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204864"/>
            <a:ext cx="7990656" cy="2808312"/>
          </a:xfrm>
        </p:spPr>
        <p:txBody>
          <a:bodyPr/>
          <a:lstStyle/>
          <a:p>
            <a:pPr algn="ctr"/>
            <a:r>
              <a:rPr lang="pt-BR" sz="23900" dirty="0" smtClean="0"/>
              <a:t>Dicas</a:t>
            </a:r>
            <a:endParaRPr lang="pt-BR" sz="23900" dirty="0"/>
          </a:p>
        </p:txBody>
      </p:sp>
      <p:sp>
        <p:nvSpPr>
          <p:cNvPr id="3" name="AutoShape 2" descr="http://blog.ngopal.com.np/wp-content/uploads/2011/10/music-Libra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8202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2950" y="304800"/>
            <a:ext cx="8489530" cy="1143000"/>
          </a:xfrm>
        </p:spPr>
        <p:txBody>
          <a:bodyPr/>
          <a:lstStyle/>
          <a:p>
            <a:pPr algn="ctr"/>
            <a:r>
              <a:rPr lang="pt-BR" sz="6600" dirty="0" smtClean="0"/>
              <a:t>Janelas sem “</a:t>
            </a:r>
            <a:r>
              <a:rPr lang="pt-BR" sz="6600" dirty="0" err="1" smtClean="0"/>
              <a:t>Title</a:t>
            </a:r>
            <a:r>
              <a:rPr lang="pt-BR" sz="6600" dirty="0" smtClean="0"/>
              <a:t> Bar”</a:t>
            </a:r>
            <a:endParaRPr lang="pt-BR" sz="6600" dirty="0"/>
          </a:p>
        </p:txBody>
      </p:sp>
      <p:sp>
        <p:nvSpPr>
          <p:cNvPr id="3" name="AutoShape 2" descr="http://blog.ngopal.com.np/wp-content/uploads/2011/10/music-Libra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02950" y="1556792"/>
            <a:ext cx="848953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@</a:t>
            </a:r>
            <a:r>
              <a:rPr lang="pt-BR" sz="2000" b="1" dirty="0"/>
              <a:t>FXML</a:t>
            </a:r>
          </a:p>
          <a:p>
            <a:r>
              <a:rPr lang="pt-BR" sz="2000" b="1" dirty="0" smtClean="0"/>
              <a:t> </a:t>
            </a:r>
            <a:r>
              <a:rPr lang="pt-BR" sz="2000" b="1" dirty="0" err="1"/>
              <a:t>private</a:t>
            </a:r>
            <a:r>
              <a:rPr lang="pt-BR" sz="2000" b="1" dirty="0"/>
              <a:t> </a:t>
            </a:r>
            <a:r>
              <a:rPr lang="pt-BR" sz="2000" b="1" dirty="0" err="1"/>
              <a:t>void</a:t>
            </a:r>
            <a:r>
              <a:rPr lang="pt-BR" sz="2000" b="1" dirty="0"/>
              <a:t> </a:t>
            </a:r>
            <a:r>
              <a:rPr lang="pt-BR" sz="2000" b="1" dirty="0" err="1" smtClean="0"/>
              <a:t>mousePressed</a:t>
            </a:r>
            <a:r>
              <a:rPr lang="pt-BR" sz="2000" b="1" dirty="0" smtClean="0"/>
              <a:t>(</a:t>
            </a:r>
            <a:r>
              <a:rPr lang="pt-BR" sz="2000" b="1" dirty="0" err="1" smtClean="0"/>
              <a:t>MouseEvent</a:t>
            </a:r>
            <a:r>
              <a:rPr lang="pt-BR" sz="2000" b="1" dirty="0" smtClean="0"/>
              <a:t> </a:t>
            </a:r>
            <a:r>
              <a:rPr lang="pt-BR" sz="2000" b="1" dirty="0" err="1"/>
              <a:t>event</a:t>
            </a:r>
            <a:r>
              <a:rPr lang="pt-BR" sz="2000" b="1" dirty="0"/>
              <a:t>) </a:t>
            </a:r>
          </a:p>
          <a:p>
            <a:r>
              <a:rPr lang="pt-BR" sz="2000" b="1" dirty="0" smtClean="0"/>
              <a:t> </a:t>
            </a:r>
            <a:r>
              <a:rPr lang="pt-BR" sz="2000" b="1" dirty="0"/>
              <a:t>{</a:t>
            </a:r>
          </a:p>
          <a:p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Stage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stage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((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Stage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)((Node)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event.getSource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()).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getScene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().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getWindow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());</a:t>
            </a:r>
          </a:p>
          <a:p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cx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stage.getX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-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event.getScreenX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();</a:t>
            </a:r>
          </a:p>
          <a:p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stage.getY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-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event.getScreenY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();</a:t>
            </a:r>
          </a:p>
          <a:p>
            <a:r>
              <a:rPr lang="pt-BR" sz="2000" b="1" dirty="0" smtClean="0"/>
              <a:t> </a:t>
            </a:r>
            <a:r>
              <a:rPr lang="pt-BR" sz="2000" b="1" dirty="0"/>
              <a:t>}</a:t>
            </a:r>
          </a:p>
          <a:p>
            <a:endParaRPr lang="pt-BR" sz="2000" b="1" dirty="0"/>
          </a:p>
          <a:p>
            <a:r>
              <a:rPr lang="pt-BR" sz="2000" b="1" dirty="0" smtClean="0"/>
              <a:t> </a:t>
            </a:r>
            <a:r>
              <a:rPr lang="pt-BR" sz="2000" b="1" dirty="0"/>
              <a:t>@FXML</a:t>
            </a:r>
          </a:p>
          <a:p>
            <a:r>
              <a:rPr lang="pt-BR" sz="2000" b="1" dirty="0" smtClean="0"/>
              <a:t> </a:t>
            </a:r>
            <a:r>
              <a:rPr lang="pt-BR" sz="2000" b="1" dirty="0" err="1"/>
              <a:t>private</a:t>
            </a:r>
            <a:r>
              <a:rPr lang="pt-BR" sz="2000" b="1" dirty="0"/>
              <a:t> </a:t>
            </a:r>
            <a:r>
              <a:rPr lang="pt-BR" sz="2000" b="1" dirty="0" err="1"/>
              <a:t>void</a:t>
            </a:r>
            <a:r>
              <a:rPr lang="pt-BR" sz="2000" b="1" dirty="0"/>
              <a:t> </a:t>
            </a:r>
            <a:r>
              <a:rPr lang="pt-BR" sz="2000" b="1" dirty="0" err="1"/>
              <a:t>mouseDragged</a:t>
            </a:r>
            <a:r>
              <a:rPr lang="pt-BR" sz="2000" b="1" dirty="0"/>
              <a:t>(</a:t>
            </a:r>
            <a:r>
              <a:rPr lang="pt-BR" sz="2000" b="1" dirty="0" err="1"/>
              <a:t>MouseEvent</a:t>
            </a:r>
            <a:r>
              <a:rPr lang="pt-BR" sz="2000" b="1" dirty="0"/>
              <a:t> </a:t>
            </a:r>
            <a:r>
              <a:rPr lang="pt-BR" sz="2000" b="1" dirty="0" err="1"/>
              <a:t>event</a:t>
            </a:r>
            <a:r>
              <a:rPr lang="pt-BR" sz="2000" b="1" dirty="0"/>
              <a:t>) </a:t>
            </a:r>
          </a:p>
          <a:p>
            <a:r>
              <a:rPr lang="pt-BR" sz="2000" b="1" dirty="0" smtClean="0"/>
              <a:t> </a:t>
            </a:r>
            <a:r>
              <a:rPr lang="pt-BR" sz="2000" b="1" dirty="0"/>
              <a:t>{</a:t>
            </a:r>
          </a:p>
          <a:p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Stage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stage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((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Stage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)((Node)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event.getSource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()).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getScene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().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getWindow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());</a:t>
            </a:r>
          </a:p>
          <a:p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stage.setX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event.getScreenX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()+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cx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stage.setY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event.getScreenY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()+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pt-BR" sz="2000" b="1" smtClean="0"/>
              <a:t> </a:t>
            </a:r>
            <a:r>
              <a:rPr lang="pt-BR" sz="2000" b="1" dirty="0"/>
              <a:t>}</a:t>
            </a:r>
          </a:p>
          <a:p>
            <a:endParaRPr lang="pt-BR" sz="2000" b="1" dirty="0" smtClean="0"/>
          </a:p>
          <a:p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40690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Hello</a:t>
            </a:r>
            <a:r>
              <a:rPr lang="pt-BR" dirty="0" smtClean="0"/>
              <a:t> World</a:t>
            </a:r>
            <a:endParaRPr lang="pt-BR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7920880" cy="6048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xtLs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JavaFXApplication1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Application 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main(String[]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launch(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@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start(Stage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configuração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do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palco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.setTitle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criando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um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painel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Pane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painel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criando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e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configurando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um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botão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botao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Button();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botao.setText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"Clique </a:t>
            </a:r>
            <a:r>
              <a:rPr lang="en-US" sz="13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aqui</a:t>
            </a:r>
            <a:r>
              <a:rPr lang="en-US" sz="13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..."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botao.setOnAction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(e-&gt;{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e-&gt;{</a:t>
            </a:r>
            <a:r>
              <a:rPr lang="en-US" sz="1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evento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);}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adicionando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o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botão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no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painel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painel.getChildren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().add(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botao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criando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um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cenario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para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apresentar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o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painel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Scene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cenario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Scene(painel,640,480);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.setScene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cenario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.show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 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evento</a:t>
            </a:r>
            <a:r>
              <a:rPr lang="en-US" sz="1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e</a:t>
            </a:r>
            <a:r>
              <a:rPr lang="en-US" sz="1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{ </a:t>
            </a:r>
            <a:r>
              <a:rPr lang="en-US" sz="13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("Hello world</a:t>
            </a:r>
            <a:r>
              <a:rPr lang="en-US" sz="1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!!!");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o explicativo em seta para baixo 3"/>
          <p:cNvSpPr/>
          <p:nvPr/>
        </p:nvSpPr>
        <p:spPr>
          <a:xfrm rot="3283447">
            <a:off x="3922360" y="1853652"/>
            <a:ext cx="1391651" cy="2988210"/>
          </a:xfrm>
          <a:prstGeom prst="downArrowCallout">
            <a:avLst>
              <a:gd name="adj1" fmla="val 11318"/>
              <a:gd name="adj2" fmla="val 12444"/>
              <a:gd name="adj3" fmla="val 33819"/>
              <a:gd name="adj4" fmla="val 649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Expressões</a:t>
            </a:r>
          </a:p>
          <a:p>
            <a:pPr algn="ctr"/>
            <a:r>
              <a:rPr lang="pt-BR" b="1" dirty="0" smtClean="0"/>
              <a:t>Lambda</a:t>
            </a:r>
            <a:endParaRPr lang="pt-BR" b="1" dirty="0"/>
          </a:p>
        </p:txBody>
      </p:sp>
      <p:sp>
        <p:nvSpPr>
          <p:cNvPr id="6" name="Texto explicativo em seta para baixo 5"/>
          <p:cNvSpPr/>
          <p:nvPr/>
        </p:nvSpPr>
        <p:spPr>
          <a:xfrm rot="3283447">
            <a:off x="5976211" y="3653852"/>
            <a:ext cx="1391651" cy="2988210"/>
          </a:xfrm>
          <a:prstGeom prst="downArrowCallout">
            <a:avLst>
              <a:gd name="adj1" fmla="val 11318"/>
              <a:gd name="adj2" fmla="val 12444"/>
              <a:gd name="adj3" fmla="val 33819"/>
              <a:gd name="adj4" fmla="val 649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Método que responde ao evento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825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90656" cy="1143000"/>
          </a:xfrm>
        </p:spPr>
        <p:txBody>
          <a:bodyPr/>
          <a:lstStyle/>
          <a:p>
            <a:pPr algn="ctr"/>
            <a:r>
              <a:rPr lang="pt-BR" sz="6600" dirty="0" err="1" smtClean="0"/>
              <a:t>Buttons</a:t>
            </a:r>
            <a:r>
              <a:rPr lang="pt-BR" sz="6600" dirty="0" smtClean="0"/>
              <a:t>...</a:t>
            </a:r>
            <a:endParaRPr lang="pt-BR" sz="6600" dirty="0"/>
          </a:p>
        </p:txBody>
      </p:sp>
      <p:sp>
        <p:nvSpPr>
          <p:cNvPr id="3" name="AutoShape 2" descr="http://blog.ngopal.com.np/wp-content/uploads/2011/10/music-Libra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02951" y="1700808"/>
            <a:ext cx="87410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Ícones nos </a:t>
            </a:r>
            <a:r>
              <a:rPr lang="pt-BR" sz="2800" b="1" dirty="0" err="1" smtClean="0"/>
              <a:t>Buttons</a:t>
            </a:r>
            <a:r>
              <a:rPr lang="pt-BR" sz="2800" b="1" dirty="0" smtClean="0"/>
              <a:t>:</a:t>
            </a:r>
          </a:p>
          <a:p>
            <a:endParaRPr lang="pt-BR" b="1" dirty="0"/>
          </a:p>
          <a:p>
            <a:r>
              <a:rPr lang="pt-BR" b="1" dirty="0" smtClean="0"/>
              <a:t>Crie um Button e adicione as seguintes propriedades em </a:t>
            </a:r>
            <a:r>
              <a:rPr lang="pt-BR" b="1" dirty="0" err="1" smtClean="0"/>
              <a:t>Style</a:t>
            </a:r>
            <a:r>
              <a:rPr lang="pt-BR" b="1" dirty="0" smtClean="0"/>
              <a:t>: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Os ícones devem estar localizados em uma pasta (</a:t>
            </a:r>
            <a:r>
              <a:rPr lang="pt-BR" b="1" dirty="0" err="1" smtClean="0"/>
              <a:t>img</a:t>
            </a:r>
            <a:r>
              <a:rPr lang="pt-BR" b="1" dirty="0" smtClean="0"/>
              <a:t>, para o exemplo acima) criada dentro da pasta </a:t>
            </a:r>
            <a:r>
              <a:rPr lang="pt-BR" b="1" dirty="0" err="1" smtClean="0"/>
              <a:t>src</a:t>
            </a:r>
            <a:r>
              <a:rPr lang="pt-BR" b="1" dirty="0" smtClean="0"/>
              <a:t> de seu projeto.</a:t>
            </a:r>
          </a:p>
          <a:p>
            <a:endParaRPr lang="pt-BR" b="1" dirty="0" smtClean="0"/>
          </a:p>
          <a:p>
            <a:r>
              <a:rPr lang="pt-BR" b="1" dirty="0" smtClean="0"/>
              <a:t>Podemos ainda deixar o botão transparente:</a:t>
            </a:r>
          </a:p>
          <a:p>
            <a:r>
              <a:rPr lang="pt-BR" b="1" dirty="0"/>
              <a:t>      </a:t>
            </a:r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pt-BR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-background-color: </a:t>
            </a:r>
            <a:r>
              <a:rPr lang="pt-BR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transparent</a:t>
            </a:r>
            <a:endParaRPr lang="pt-BR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16470"/>
            <a:ext cx="5338713" cy="162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642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90656" cy="1143000"/>
          </a:xfrm>
        </p:spPr>
        <p:txBody>
          <a:bodyPr/>
          <a:lstStyle/>
          <a:p>
            <a:pPr algn="ctr"/>
            <a:r>
              <a:rPr lang="pt-BR" sz="6600" dirty="0" smtClean="0"/>
              <a:t>Calendário “Aberto”</a:t>
            </a:r>
            <a:endParaRPr lang="pt-BR" sz="6600" dirty="0"/>
          </a:p>
        </p:txBody>
      </p:sp>
      <p:sp>
        <p:nvSpPr>
          <p:cNvPr id="3" name="AutoShape 2" descr="http://blog.ngopal.com.np/wp-content/uploads/2011/10/music-Libra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02951" y="1700808"/>
            <a:ext cx="87410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DatePicker</a:t>
            </a:r>
            <a:r>
              <a:rPr lang="pt-BR" sz="2400" b="1" dirty="0"/>
              <a:t> cal = new </a:t>
            </a:r>
            <a:r>
              <a:rPr lang="pt-BR" sz="2400" b="1" dirty="0" err="1"/>
              <a:t>DatePicker</a:t>
            </a:r>
            <a:r>
              <a:rPr lang="pt-BR" sz="2400" b="1" dirty="0"/>
              <a:t>();</a:t>
            </a:r>
          </a:p>
          <a:p>
            <a:r>
              <a:rPr lang="pt-BR" sz="2400" b="1" dirty="0" err="1" smtClean="0"/>
              <a:t>DatePickerSkin</a:t>
            </a:r>
            <a:r>
              <a:rPr lang="pt-BR" sz="2400" b="1" dirty="0" smtClean="0"/>
              <a:t> </a:t>
            </a:r>
            <a:r>
              <a:rPr lang="pt-BR" sz="2400" b="1" dirty="0" err="1"/>
              <a:t>skin</a:t>
            </a:r>
            <a:r>
              <a:rPr lang="pt-BR" sz="2400" b="1" dirty="0"/>
              <a:t> = new </a:t>
            </a:r>
            <a:r>
              <a:rPr lang="pt-BR" sz="2400" b="1" dirty="0" err="1"/>
              <a:t>DatePickerSkin</a:t>
            </a:r>
            <a:r>
              <a:rPr lang="pt-BR" sz="2400" b="1" dirty="0"/>
              <a:t>(cal);</a:t>
            </a:r>
          </a:p>
          <a:p>
            <a:r>
              <a:rPr lang="pt-BR" sz="2400" b="1" dirty="0" smtClean="0"/>
              <a:t>Node </a:t>
            </a:r>
            <a:r>
              <a:rPr lang="pt-BR" sz="2400" b="1" dirty="0" err="1">
                <a:solidFill>
                  <a:srgbClr val="FF0000"/>
                </a:solidFill>
              </a:rPr>
              <a:t>calendar</a:t>
            </a:r>
            <a:r>
              <a:rPr lang="pt-BR" sz="2400" b="1" dirty="0"/>
              <a:t> = </a:t>
            </a:r>
            <a:r>
              <a:rPr lang="pt-BR" sz="2400" b="1" dirty="0" err="1"/>
              <a:t>skin.getPopupContent</a:t>
            </a:r>
            <a:r>
              <a:rPr lang="pt-BR" sz="2400" b="1" dirty="0" smtClean="0"/>
              <a:t>(); 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//obtém somente o calendário, sem o </a:t>
            </a:r>
            <a:r>
              <a:rPr lang="pt-B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combobox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2400" b="1" dirty="0" err="1" smtClean="0">
                <a:solidFill>
                  <a:srgbClr val="002060"/>
                </a:solidFill>
              </a:rPr>
              <a:t>painellateral</a:t>
            </a:r>
            <a:r>
              <a:rPr lang="pt-BR" sz="2400" b="1" dirty="0" err="1" smtClean="0"/>
              <a:t>.getChildren</a:t>
            </a:r>
            <a:r>
              <a:rPr lang="pt-BR" sz="2400" b="1" dirty="0"/>
              <a:t>().</a:t>
            </a:r>
            <a:r>
              <a:rPr lang="pt-BR" sz="2400" b="1" dirty="0" err="1"/>
              <a:t>add</a:t>
            </a:r>
            <a:r>
              <a:rPr lang="pt-BR" sz="2400" b="1" dirty="0"/>
              <a:t>(</a:t>
            </a:r>
            <a:r>
              <a:rPr lang="pt-BR" sz="2400" b="1" dirty="0" err="1">
                <a:solidFill>
                  <a:srgbClr val="FF0000"/>
                </a:solidFill>
              </a:rPr>
              <a:t>calendar</a:t>
            </a:r>
            <a:r>
              <a:rPr lang="pt-BR" sz="2400" b="1" dirty="0"/>
              <a:t>);</a:t>
            </a:r>
          </a:p>
          <a:p>
            <a:r>
              <a:rPr lang="pt-BR" sz="2800" b="1" dirty="0"/>
              <a:t> </a:t>
            </a:r>
            <a:endParaRPr lang="pt-BR" b="1" dirty="0"/>
          </a:p>
          <a:p>
            <a:endParaRPr lang="pt-BR" b="1" dirty="0" smtClean="0"/>
          </a:p>
          <a:p>
            <a:endParaRPr lang="pt-BR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476" y="3689914"/>
            <a:ext cx="4054859" cy="300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Conector angulado 18"/>
          <p:cNvCxnSpPr/>
          <p:nvPr/>
        </p:nvCxnSpPr>
        <p:spPr>
          <a:xfrm>
            <a:off x="1259632" y="3573016"/>
            <a:ext cx="6696744" cy="914400"/>
          </a:xfrm>
          <a:prstGeom prst="bentConnector3">
            <a:avLst>
              <a:gd name="adj1" fmla="val -6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9204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4624"/>
            <a:ext cx="7990656" cy="1143000"/>
          </a:xfrm>
        </p:spPr>
        <p:txBody>
          <a:bodyPr/>
          <a:lstStyle/>
          <a:p>
            <a:pPr algn="ctr"/>
            <a:r>
              <a:rPr lang="pt-BR" sz="6600" dirty="0" smtClean="0"/>
              <a:t>Trocando Estilo...</a:t>
            </a:r>
            <a:endParaRPr lang="pt-BR" sz="6600" dirty="0"/>
          </a:p>
        </p:txBody>
      </p:sp>
      <p:sp>
        <p:nvSpPr>
          <p:cNvPr id="3" name="AutoShape 2" descr="http://blog.ngopal.com.np/wp-content/uploads/2011/10/music-Libra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95536" y="3539911"/>
            <a:ext cx="4183633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1" dirty="0"/>
              <a:t>#</a:t>
            </a:r>
            <a:r>
              <a:rPr lang="pt-BR" sz="1400" b="1" dirty="0" smtClean="0"/>
              <a:t>pane </a:t>
            </a:r>
            <a:r>
              <a:rPr lang="pt-BR" sz="1400" dirty="0" smtClean="0"/>
              <a:t> </a:t>
            </a:r>
            <a:r>
              <a:rPr lang="pt-BR" sz="1400" dirty="0"/>
              <a:t>{</a:t>
            </a:r>
          </a:p>
          <a:p>
            <a:r>
              <a:rPr lang="pt-BR" sz="1400" dirty="0"/>
              <a:t>    -</a:t>
            </a:r>
            <a:r>
              <a:rPr lang="pt-BR" sz="1400" dirty="0" err="1"/>
              <a:t>fx</a:t>
            </a:r>
            <a:r>
              <a:rPr lang="pt-BR" sz="1400" dirty="0"/>
              <a:t>-background-color: linear-</a:t>
            </a:r>
            <a:r>
              <a:rPr lang="pt-BR" sz="1400" dirty="0" err="1"/>
              <a:t>gradient</a:t>
            </a:r>
            <a:r>
              <a:rPr lang="pt-BR" sz="1400" dirty="0"/>
              <a:t>(</a:t>
            </a:r>
            <a:r>
              <a:rPr lang="pt-BR" sz="1400" dirty="0" err="1"/>
              <a:t>from</a:t>
            </a:r>
            <a:r>
              <a:rPr lang="pt-BR" sz="1400" dirty="0"/>
              <a:t> 0% 0% </a:t>
            </a:r>
            <a:r>
              <a:rPr lang="pt-BR" sz="1400" dirty="0" err="1"/>
              <a:t>to</a:t>
            </a:r>
            <a:endParaRPr lang="pt-BR" sz="1400" dirty="0"/>
          </a:p>
          <a:p>
            <a:r>
              <a:rPr lang="pt-BR" sz="1400" dirty="0"/>
              <a:t>        100% 100%, </a:t>
            </a:r>
            <a:r>
              <a:rPr lang="pt-BR" sz="1400" dirty="0" err="1"/>
              <a:t>white</a:t>
            </a:r>
            <a:r>
              <a:rPr lang="pt-BR" sz="1400" dirty="0"/>
              <a:t> 0%, </a:t>
            </a:r>
            <a:r>
              <a:rPr lang="pt-BR" sz="1400" dirty="0" err="1"/>
              <a:t>silver</a:t>
            </a:r>
            <a:r>
              <a:rPr lang="pt-BR" sz="1400" dirty="0"/>
              <a:t> 100%);</a:t>
            </a:r>
          </a:p>
          <a:p>
            <a:r>
              <a:rPr lang="pt-BR" sz="1400" dirty="0"/>
              <a:t>}</a:t>
            </a:r>
          </a:p>
          <a:p>
            <a:r>
              <a:rPr lang="pt-BR" sz="1400" b="1" dirty="0" smtClean="0"/>
              <a:t>.</a:t>
            </a:r>
            <a:r>
              <a:rPr lang="pt-BR" sz="1400" b="1" dirty="0" err="1"/>
              <a:t>button</a:t>
            </a:r>
            <a:r>
              <a:rPr lang="pt-BR" sz="1400" dirty="0"/>
              <a:t>{</a:t>
            </a:r>
          </a:p>
          <a:p>
            <a:r>
              <a:rPr lang="pt-BR" sz="1400" dirty="0"/>
              <a:t>    -</a:t>
            </a:r>
            <a:r>
              <a:rPr lang="pt-BR" sz="1400" dirty="0" err="1"/>
              <a:t>fx</a:t>
            </a:r>
            <a:r>
              <a:rPr lang="pt-BR" sz="1400" dirty="0"/>
              <a:t>-background-color: </a:t>
            </a:r>
            <a:r>
              <a:rPr lang="pt-BR" sz="1400" dirty="0" err="1"/>
              <a:t>orange</a:t>
            </a:r>
            <a:r>
              <a:rPr lang="pt-BR" sz="1400" dirty="0"/>
              <a:t>;</a:t>
            </a:r>
          </a:p>
          <a:p>
            <a:r>
              <a:rPr lang="pt-BR" sz="1400" dirty="0"/>
              <a:t>    -</a:t>
            </a:r>
            <a:r>
              <a:rPr lang="pt-BR" sz="1400" dirty="0" err="1"/>
              <a:t>fx-text-fill</a:t>
            </a:r>
            <a:r>
              <a:rPr lang="pt-BR" sz="1400" dirty="0"/>
              <a:t>: </a:t>
            </a:r>
            <a:r>
              <a:rPr lang="pt-BR" sz="1400" dirty="0" err="1"/>
              <a:t>black</a:t>
            </a:r>
            <a:r>
              <a:rPr lang="pt-BR" sz="1400" dirty="0"/>
              <a:t>;</a:t>
            </a:r>
          </a:p>
          <a:p>
            <a:r>
              <a:rPr lang="pt-BR" sz="1400" dirty="0"/>
              <a:t>}</a:t>
            </a:r>
          </a:p>
          <a:p>
            <a:r>
              <a:rPr lang="pt-BR" sz="1400" b="1" dirty="0"/>
              <a:t>.</a:t>
            </a:r>
            <a:r>
              <a:rPr lang="pt-BR" sz="1400" b="1" dirty="0" err="1"/>
              <a:t>button:hover</a:t>
            </a:r>
            <a:r>
              <a:rPr lang="pt-BR" sz="1400" dirty="0"/>
              <a:t> {</a:t>
            </a:r>
          </a:p>
          <a:p>
            <a:r>
              <a:rPr lang="pt-BR" sz="1400" dirty="0"/>
              <a:t>    -</a:t>
            </a:r>
            <a:r>
              <a:rPr lang="pt-BR" sz="1400" dirty="0" err="1"/>
              <a:t>fx</a:t>
            </a:r>
            <a:r>
              <a:rPr lang="pt-BR" sz="1400" dirty="0"/>
              <a:t>-background-color: </a:t>
            </a:r>
            <a:r>
              <a:rPr lang="pt-BR" sz="1400" dirty="0" err="1"/>
              <a:t>purple</a:t>
            </a:r>
            <a:r>
              <a:rPr lang="pt-BR" sz="1400" dirty="0"/>
              <a:t>;</a:t>
            </a:r>
          </a:p>
          <a:p>
            <a:r>
              <a:rPr lang="pt-BR" sz="1400" dirty="0"/>
              <a:t>    -</a:t>
            </a:r>
            <a:r>
              <a:rPr lang="pt-BR" sz="1400" dirty="0" err="1"/>
              <a:t>fx-text-fill</a:t>
            </a:r>
            <a:r>
              <a:rPr lang="pt-BR" sz="1400" dirty="0"/>
              <a:t>: </a:t>
            </a:r>
            <a:r>
              <a:rPr lang="pt-BR" sz="1400" dirty="0" err="1"/>
              <a:t>white</a:t>
            </a:r>
            <a:r>
              <a:rPr lang="pt-BR" sz="1400" dirty="0"/>
              <a:t>;</a:t>
            </a:r>
          </a:p>
          <a:p>
            <a:r>
              <a:rPr lang="pt-BR" sz="1400" dirty="0"/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4860032" y="3539911"/>
            <a:ext cx="4176464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1" dirty="0"/>
              <a:t>#pane</a:t>
            </a:r>
            <a:r>
              <a:rPr lang="pt-BR" sz="1400" dirty="0"/>
              <a:t> {</a:t>
            </a:r>
          </a:p>
          <a:p>
            <a:r>
              <a:rPr lang="pt-BR" sz="1400" dirty="0"/>
              <a:t>    -</a:t>
            </a:r>
            <a:r>
              <a:rPr lang="pt-BR" sz="1400" dirty="0" err="1"/>
              <a:t>fx</a:t>
            </a:r>
            <a:r>
              <a:rPr lang="pt-BR" sz="1400" dirty="0"/>
              <a:t>-background-color: linear-</a:t>
            </a:r>
            <a:r>
              <a:rPr lang="pt-BR" sz="1400" dirty="0" err="1"/>
              <a:t>gradient</a:t>
            </a:r>
            <a:r>
              <a:rPr lang="pt-BR" sz="1400" dirty="0"/>
              <a:t>(</a:t>
            </a:r>
            <a:r>
              <a:rPr lang="pt-BR" sz="1400" dirty="0" err="1"/>
              <a:t>from</a:t>
            </a:r>
            <a:r>
              <a:rPr lang="pt-BR" sz="1400" dirty="0"/>
              <a:t> 0% 0% </a:t>
            </a:r>
            <a:r>
              <a:rPr lang="pt-BR" sz="1400" dirty="0" err="1"/>
              <a:t>to</a:t>
            </a:r>
            <a:endParaRPr lang="pt-BR" sz="1400" dirty="0"/>
          </a:p>
          <a:p>
            <a:r>
              <a:rPr lang="pt-BR" sz="1400" dirty="0"/>
              <a:t>        100% 100%, </a:t>
            </a:r>
            <a:r>
              <a:rPr lang="pt-BR" sz="1400" dirty="0" err="1"/>
              <a:t>silver</a:t>
            </a:r>
            <a:r>
              <a:rPr lang="pt-BR" sz="1400" dirty="0"/>
              <a:t> 0%, </a:t>
            </a:r>
            <a:r>
              <a:rPr lang="pt-BR" sz="1400" dirty="0" err="1"/>
              <a:t>black</a:t>
            </a:r>
            <a:r>
              <a:rPr lang="pt-BR" sz="1400" dirty="0"/>
              <a:t> 100%);</a:t>
            </a:r>
          </a:p>
          <a:p>
            <a:r>
              <a:rPr lang="pt-BR" sz="1400" dirty="0"/>
              <a:t>}</a:t>
            </a:r>
          </a:p>
          <a:p>
            <a:r>
              <a:rPr lang="pt-BR" sz="1400" b="1" dirty="0" smtClean="0"/>
              <a:t>.</a:t>
            </a:r>
            <a:r>
              <a:rPr lang="pt-BR" sz="1400" b="1" dirty="0" err="1"/>
              <a:t>button</a:t>
            </a:r>
            <a:r>
              <a:rPr lang="pt-BR" sz="1400" dirty="0"/>
              <a:t>{</a:t>
            </a:r>
          </a:p>
          <a:p>
            <a:r>
              <a:rPr lang="pt-BR" sz="1400" dirty="0"/>
              <a:t>    -</a:t>
            </a:r>
            <a:r>
              <a:rPr lang="pt-BR" sz="1400" dirty="0" err="1"/>
              <a:t>fx</a:t>
            </a:r>
            <a:r>
              <a:rPr lang="pt-BR" sz="1400" dirty="0"/>
              <a:t>-background-color: </a:t>
            </a:r>
            <a:r>
              <a:rPr lang="pt-BR" sz="1400" dirty="0" err="1"/>
              <a:t>yellow</a:t>
            </a:r>
            <a:r>
              <a:rPr lang="pt-BR" sz="1400" dirty="0"/>
              <a:t>;</a:t>
            </a:r>
          </a:p>
          <a:p>
            <a:r>
              <a:rPr lang="pt-BR" sz="1400" dirty="0"/>
              <a:t>    -</a:t>
            </a:r>
            <a:r>
              <a:rPr lang="pt-BR" sz="1400" dirty="0" err="1"/>
              <a:t>fx-text-fill</a:t>
            </a:r>
            <a:r>
              <a:rPr lang="pt-BR" sz="1400" dirty="0"/>
              <a:t>: </a:t>
            </a:r>
            <a:r>
              <a:rPr lang="pt-BR" sz="1400" dirty="0" err="1"/>
              <a:t>black</a:t>
            </a:r>
            <a:r>
              <a:rPr lang="pt-BR" sz="1400" dirty="0"/>
              <a:t>;</a:t>
            </a:r>
          </a:p>
          <a:p>
            <a:r>
              <a:rPr lang="pt-BR" sz="1400" dirty="0"/>
              <a:t>}</a:t>
            </a:r>
          </a:p>
          <a:p>
            <a:r>
              <a:rPr lang="pt-BR" sz="1400" b="1" dirty="0"/>
              <a:t>.</a:t>
            </a:r>
            <a:r>
              <a:rPr lang="pt-BR" sz="1400" b="1" dirty="0" err="1"/>
              <a:t>button:hover</a:t>
            </a:r>
            <a:r>
              <a:rPr lang="pt-BR" sz="1400" b="1" dirty="0"/>
              <a:t> </a:t>
            </a:r>
            <a:r>
              <a:rPr lang="pt-BR" sz="1400" dirty="0"/>
              <a:t>{</a:t>
            </a:r>
          </a:p>
          <a:p>
            <a:r>
              <a:rPr lang="pt-BR" sz="1400" dirty="0"/>
              <a:t>    -</a:t>
            </a:r>
            <a:r>
              <a:rPr lang="pt-BR" sz="1400" dirty="0" err="1"/>
              <a:t>fx</a:t>
            </a:r>
            <a:r>
              <a:rPr lang="pt-BR" sz="1400" dirty="0"/>
              <a:t>-background-color: </a:t>
            </a:r>
            <a:r>
              <a:rPr lang="pt-BR" sz="1400" dirty="0" err="1"/>
              <a:t>red</a:t>
            </a:r>
            <a:r>
              <a:rPr lang="pt-BR" sz="1400" dirty="0"/>
              <a:t>;</a:t>
            </a:r>
          </a:p>
          <a:p>
            <a:r>
              <a:rPr lang="pt-BR" sz="1400" dirty="0"/>
              <a:t>    -</a:t>
            </a:r>
            <a:r>
              <a:rPr lang="pt-BR" sz="1400" dirty="0" err="1"/>
              <a:t>fx-text-fill</a:t>
            </a:r>
            <a:r>
              <a:rPr lang="pt-BR" sz="1400" dirty="0"/>
              <a:t>: </a:t>
            </a:r>
            <a:r>
              <a:rPr lang="pt-BR" sz="1400" dirty="0" err="1"/>
              <a:t>white</a:t>
            </a:r>
            <a:r>
              <a:rPr lang="pt-BR" sz="1400" dirty="0"/>
              <a:t>;</a:t>
            </a:r>
          </a:p>
          <a:p>
            <a:r>
              <a:rPr lang="pt-BR" sz="1400" dirty="0"/>
              <a:t>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80852" y="6194915"/>
            <a:ext cx="841512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400" dirty="0" smtClean="0"/>
              <a:t>Estilo.css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860032" y="6217567"/>
            <a:ext cx="932884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400" dirty="0" smtClean="0"/>
              <a:t>Estilo2.css</a:t>
            </a:r>
            <a:endParaRPr lang="pt-BR" sz="1400" dirty="0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899592" y="2780928"/>
            <a:ext cx="720080" cy="75898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5432876" y="2636912"/>
            <a:ext cx="1659404" cy="181250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792916" y="1916832"/>
            <a:ext cx="310040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Nome do componente (classe) </a:t>
            </a:r>
          </a:p>
          <a:p>
            <a:pPr algn="ctr"/>
            <a:r>
              <a:rPr lang="pt-BR" dirty="0"/>
              <a:t>e</a:t>
            </a:r>
            <a:r>
              <a:rPr lang="pt-BR" dirty="0" smtClean="0"/>
              <a:t>m minúsculos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35" y="958884"/>
            <a:ext cx="31718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064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4624"/>
            <a:ext cx="7990656" cy="1143000"/>
          </a:xfrm>
        </p:spPr>
        <p:txBody>
          <a:bodyPr/>
          <a:lstStyle/>
          <a:p>
            <a:pPr algn="ctr"/>
            <a:r>
              <a:rPr lang="pt-BR" sz="6600" dirty="0" smtClean="0"/>
              <a:t>Trocando Estilo...</a:t>
            </a:r>
            <a:endParaRPr lang="pt-BR" sz="6600" dirty="0"/>
          </a:p>
        </p:txBody>
      </p:sp>
      <p:sp>
        <p:nvSpPr>
          <p:cNvPr id="3" name="AutoShape 2" descr="http://blog.ngopal.com.np/wp-content/uploads/2011/10/music-Libra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495275" y="1270501"/>
            <a:ext cx="793678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Para aplicar o estilo inicial: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start(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Stage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stage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root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FXMLLoader.load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getResource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FXMLDocument.fxml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"));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(root);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stage.setScene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scene.getStylesheets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javafxcss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/estilo.css");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stage.show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38547" y="4005064"/>
            <a:ext cx="674415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Para aplicar o estilo a partir de um evento: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FXML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mudaLayout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pt-B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pane.getScene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getStylesheets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javafxcss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/estilo2.css");</a:t>
            </a: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835696" y="6237312"/>
            <a:ext cx="28803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1" dirty="0" smtClean="0"/>
              <a:t>Qualquer componente “publicado”</a:t>
            </a:r>
            <a:endParaRPr lang="pt-BR" sz="1400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331640" y="5517232"/>
            <a:ext cx="720080" cy="72008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746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90656" cy="1143000"/>
          </a:xfrm>
        </p:spPr>
        <p:txBody>
          <a:bodyPr/>
          <a:lstStyle/>
          <a:p>
            <a:pPr algn="ctr"/>
            <a:r>
              <a:rPr lang="pt-BR" sz="6600" dirty="0" err="1" smtClean="0"/>
              <a:t>List,Combos,Choice</a:t>
            </a:r>
            <a:r>
              <a:rPr lang="pt-BR" sz="6600" dirty="0" smtClean="0"/>
              <a:t>...</a:t>
            </a:r>
            <a:r>
              <a:rPr lang="pt-BR" sz="6600" dirty="0"/>
              <a:t/>
            </a:r>
            <a:br>
              <a:rPr lang="pt-BR" sz="6600" dirty="0"/>
            </a:br>
            <a:r>
              <a:rPr lang="pt-BR" sz="2000" dirty="0">
                <a:effectLst/>
              </a:rPr>
              <a:t>(</a:t>
            </a:r>
            <a:r>
              <a:rPr lang="pt-BR" sz="2000" dirty="0">
                <a:effectLst/>
                <a:hlinkClick r:id="rId2"/>
              </a:rPr>
              <a:t>http://</a:t>
            </a:r>
            <a:r>
              <a:rPr lang="pt-BR" sz="2000" dirty="0" smtClean="0">
                <a:effectLst/>
                <a:hlinkClick r:id="rId2"/>
              </a:rPr>
              <a:t>docs.oracle.com/javafx/2/ui_controls/table-view.htm</a:t>
            </a:r>
            <a:r>
              <a:rPr lang="pt-BR" sz="2000" dirty="0" smtClean="0">
                <a:effectLst/>
              </a:rPr>
              <a:t>)</a:t>
            </a:r>
            <a:endParaRPr lang="pt-BR" sz="6600" dirty="0">
              <a:effectLst/>
            </a:endParaRPr>
          </a:p>
        </p:txBody>
      </p:sp>
      <p:sp>
        <p:nvSpPr>
          <p:cNvPr id="3" name="AutoShape 2" descr="http://blog.ngopal.com.np/wp-content/uploads/2011/10/music-Libra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43125"/>
            <a:ext cx="32956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72816"/>
            <a:ext cx="25336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9092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List</a:t>
            </a:r>
            <a:r>
              <a:rPr lang="pt-BR" dirty="0" smtClean="0"/>
              <a:t>, Combos, </a:t>
            </a:r>
            <a:r>
              <a:rPr lang="pt-BR" dirty="0" err="1" smtClean="0"/>
              <a:t>Choice</a:t>
            </a:r>
            <a:endParaRPr lang="pt-BR" sz="1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124744"/>
            <a:ext cx="7632848" cy="511256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Categoria 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nome;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Categoria(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nome) {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this.cod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this.nome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= nome;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Categoria() {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(0,""); }</a:t>
            </a:r>
          </a:p>
          <a:p>
            <a:pPr marL="0" indent="0">
              <a:buNone/>
            </a:pPr>
            <a:endParaRPr lang="pt-BR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getCod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setCod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) {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this.cod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nome;  }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setNome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nome) {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this.nome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= nome; }</a:t>
            </a:r>
          </a:p>
          <a:p>
            <a:pPr marL="0" indent="0">
              <a:buNone/>
            </a:pPr>
            <a:endParaRPr lang="pt-BR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pt-BR" sz="19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pt-BR" sz="19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9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9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9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pt-BR" sz="1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sz="1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9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</a:t>
            </a:r>
          </a:p>
          <a:p>
            <a:pPr marL="0" indent="0">
              <a:buNone/>
            </a:pPr>
            <a:r>
              <a:rPr lang="pt-BR" sz="1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95536" y="548680"/>
            <a:ext cx="832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Passo 1: crie uma classe (BEAN) com os atributos a serem mostrados no componente:</a:t>
            </a:r>
          </a:p>
        </p:txBody>
      </p:sp>
    </p:spTree>
    <p:extLst>
      <p:ext uri="{BB962C8B-B14F-4D97-AF65-F5344CB8AC3E}">
        <p14:creationId xmlns:p14="http://schemas.microsoft.com/office/powerpoint/2010/main" val="18228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/>
              <a:t>List</a:t>
            </a:r>
            <a:r>
              <a:rPr lang="pt-BR" dirty="0"/>
              <a:t>, Combos, </a:t>
            </a:r>
            <a:r>
              <a:rPr lang="pt-BR" dirty="0" err="1"/>
              <a:t>Choice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548680"/>
            <a:ext cx="683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Passo 2: crie um cenário contendo um </a:t>
            </a:r>
            <a:r>
              <a:rPr lang="pt-BR" sz="2400" b="1" dirty="0" err="1" smtClean="0">
                <a:solidFill>
                  <a:srgbClr val="FF0000"/>
                </a:solidFill>
              </a:rPr>
              <a:t>ComboBox</a:t>
            </a:r>
            <a:r>
              <a:rPr lang="pt-BR" sz="2400" b="1" dirty="0" smtClean="0">
                <a:solidFill>
                  <a:srgbClr val="FF0000"/>
                </a:solidFill>
              </a:rPr>
              <a:t>/</a:t>
            </a:r>
            <a:r>
              <a:rPr lang="pt-BR" sz="2400" b="1" dirty="0" err="1" smtClean="0">
                <a:solidFill>
                  <a:srgbClr val="FF0000"/>
                </a:solidFill>
              </a:rPr>
              <a:t>ChoiceBox</a:t>
            </a:r>
            <a:endParaRPr lang="pt-BR" b="1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84784"/>
            <a:ext cx="38385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6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/>
              <a:t>List</a:t>
            </a:r>
            <a:r>
              <a:rPr lang="pt-BR" dirty="0"/>
              <a:t>, Combos, </a:t>
            </a:r>
            <a:r>
              <a:rPr lang="pt-BR" dirty="0" err="1"/>
              <a:t>Choice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TelaCadCategoriaController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Initializable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@FXML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&lt;Categoria&gt;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cbTodos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pt-BR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pt-BR" sz="18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pt-BR" sz="18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(URL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ResourceBundle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pt-BR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&lt;Categoria&gt; dados=new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dados.add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Categoria(1,"categoria 1"));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dados.add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Categoria(2,"categoria 2"));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ObservableList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&lt;Categoria&gt; modelo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FXCollections.observableArrayList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(dados);</a:t>
            </a:r>
          </a:p>
          <a:p>
            <a:pPr marL="0" indent="0">
              <a:buNone/>
            </a:pPr>
            <a:endParaRPr lang="pt-BR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cbTodos.setItems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(modelo);</a:t>
            </a:r>
          </a:p>
          <a:p>
            <a:pPr marL="0" indent="0">
              <a:buNone/>
            </a:pP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pt-BR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pt-BR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95536" y="548680"/>
            <a:ext cx="766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Passo 3: no </a:t>
            </a:r>
            <a:r>
              <a:rPr lang="pt-BR" b="1" dirty="0">
                <a:solidFill>
                  <a:srgbClr val="FF0000"/>
                </a:solidFill>
              </a:rPr>
              <a:t>método </a:t>
            </a:r>
            <a:r>
              <a:rPr lang="pt-BR" b="1" dirty="0" err="1" smtClean="0">
                <a:solidFill>
                  <a:srgbClr val="FF0000"/>
                </a:solidFill>
              </a:rPr>
              <a:t>initialize</a:t>
            </a:r>
            <a:r>
              <a:rPr lang="pt-BR" b="1" dirty="0" smtClean="0">
                <a:solidFill>
                  <a:srgbClr val="FF0000"/>
                </a:solidFill>
              </a:rPr>
              <a:t> da controladora faça a “carga” do componente</a:t>
            </a:r>
          </a:p>
        </p:txBody>
      </p:sp>
    </p:spTree>
    <p:extLst>
      <p:ext uri="{BB962C8B-B14F-4D97-AF65-F5344CB8AC3E}">
        <p14:creationId xmlns:p14="http://schemas.microsoft.com/office/powerpoint/2010/main" val="139999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/>
              <a:t>List</a:t>
            </a:r>
            <a:r>
              <a:rPr lang="pt-BR" dirty="0"/>
              <a:t>, Combos, </a:t>
            </a:r>
            <a:r>
              <a:rPr lang="pt-BR" dirty="0" err="1"/>
              <a:t>Choice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b="1" dirty="0" smtClean="0">
              <a:solidFill>
                <a:srgbClr val="FF0000"/>
              </a:solidFill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FF0000"/>
                </a:solidFill>
                <a:cs typeface="Courier New" pitchFamily="49" charset="0"/>
              </a:rPr>
              <a:t>Novo elemento:</a:t>
            </a:r>
            <a:endParaRPr lang="pt-BR" sz="2000" b="1" dirty="0">
              <a:solidFill>
                <a:srgbClr val="FF0000"/>
              </a:solidFill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pt-BR" sz="1800" b="1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cbTodos.getItems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().add(new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Categoria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(3,"categoria 3"));</a:t>
            </a:r>
          </a:p>
          <a:p>
            <a:pPr marL="0" indent="0">
              <a:buNone/>
            </a:pPr>
            <a:endParaRPr lang="pt-BR" sz="1800" b="1" dirty="0" smtClean="0">
              <a:solidFill>
                <a:srgbClr val="FF0000"/>
              </a:solidFill>
              <a:cs typeface="Courier New" pitchFamily="49" charset="0"/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FF0000"/>
              </a:solidFill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FF0000"/>
                </a:solidFill>
                <a:cs typeface="Courier New" pitchFamily="49" charset="0"/>
              </a:rPr>
              <a:t>Recuperar o valor selecionado:</a:t>
            </a:r>
            <a:endParaRPr lang="pt-BR" sz="2000" b="1" dirty="0">
              <a:solidFill>
                <a:srgbClr val="FF0000"/>
              </a:solidFill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pt-BR" sz="18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Categoria </a:t>
            </a:r>
            <a:r>
              <a:rPr lang="pt-BR" sz="1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pt-BR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cbTodos.getSelectionModel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t-BR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getSelectedItem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t-BR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cat.getCod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pt-BR" sz="18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95536" y="548680"/>
            <a:ext cx="360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Passo 4: controlando o componente</a:t>
            </a:r>
          </a:p>
        </p:txBody>
      </p:sp>
    </p:spTree>
    <p:extLst>
      <p:ext uri="{BB962C8B-B14F-4D97-AF65-F5344CB8AC3E}">
        <p14:creationId xmlns:p14="http://schemas.microsoft.com/office/powerpoint/2010/main" val="30212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90656" cy="1143000"/>
          </a:xfrm>
        </p:spPr>
        <p:txBody>
          <a:bodyPr/>
          <a:lstStyle/>
          <a:p>
            <a:pPr algn="ctr"/>
            <a:r>
              <a:rPr lang="pt-BR" sz="6600" dirty="0" smtClean="0"/>
              <a:t>Tabelas</a:t>
            </a:r>
            <a:r>
              <a:rPr lang="pt-BR" sz="6600" dirty="0"/>
              <a:t/>
            </a:r>
            <a:br>
              <a:rPr lang="pt-BR" sz="6600" dirty="0"/>
            </a:br>
            <a:r>
              <a:rPr lang="pt-BR" sz="2000" dirty="0">
                <a:effectLst/>
              </a:rPr>
              <a:t>(</a:t>
            </a:r>
            <a:r>
              <a:rPr lang="pt-BR" sz="2000" dirty="0">
                <a:effectLst/>
                <a:hlinkClick r:id="rId2"/>
              </a:rPr>
              <a:t>http://</a:t>
            </a:r>
            <a:r>
              <a:rPr lang="pt-BR" sz="2000" dirty="0" smtClean="0">
                <a:effectLst/>
                <a:hlinkClick r:id="rId2"/>
              </a:rPr>
              <a:t>docs.oracle.com/javafx/2/ui_controls/table-view.htm</a:t>
            </a:r>
            <a:endParaRPr lang="pt-BR" sz="6600" dirty="0">
              <a:effectLst/>
            </a:endParaRPr>
          </a:p>
        </p:txBody>
      </p:sp>
      <p:sp>
        <p:nvSpPr>
          <p:cNvPr id="3" name="AutoShape 2" descr="http://blog.ngopal.com.np/wp-content/uploads/2011/10/music-Libra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592043" cy="456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07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88776"/>
            <a:ext cx="7239000" cy="747936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30358"/>
            <a:ext cx="7609463" cy="5422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4172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/>
              <a:t>Tabelas </a:t>
            </a:r>
            <a:r>
              <a:rPr lang="pt-BR" sz="1200" dirty="0"/>
              <a:t>(http://docs.oracle.com/javafx/2/ui_controls/table-view.htm)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124744"/>
            <a:ext cx="7632848" cy="511256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Produto </a:t>
            </a:r>
            <a:endParaRPr lang="pt-BR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descricao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Produto(</a:t>
            </a:r>
            <a:r>
              <a:rPr lang="pt-BR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descricao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this.cod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this.descricao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descricao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getCod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pt-BR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setCod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this.cod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getDescricao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descricao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pt-BR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setDescricao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descricao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this.descricao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descricao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95536" y="548680"/>
            <a:ext cx="770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Passo 1: crie uma classe (BEAN) com os atributos a serem mostrados na tabela:</a:t>
            </a:r>
          </a:p>
        </p:txBody>
      </p:sp>
    </p:spTree>
    <p:extLst>
      <p:ext uri="{BB962C8B-B14F-4D97-AF65-F5344CB8AC3E}">
        <p14:creationId xmlns:p14="http://schemas.microsoft.com/office/powerpoint/2010/main" val="40353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24744"/>
            <a:ext cx="8748464" cy="5733256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TabelaController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Initializable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1800" b="1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pt-BR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pt-BR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FXML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TableView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tabela;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pt-BR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FXML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TableColumn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col_cod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col_desc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ObservableList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&lt;Produto&gt; modelo;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(URL </a:t>
            </a:r>
            <a:r>
              <a:rPr lang="pt-BR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ResourceBundle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pt-BR" sz="1800" b="1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pt-BR" sz="17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//criando </a:t>
            </a:r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uma lista com os dados a serem expostos na tabela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dados =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Produto(1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,"banana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"),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new Produto(2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,"Ameixa"));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vinculando a coluna </a:t>
            </a:r>
            <a:r>
              <a:rPr lang="pt-BR" sz="17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col_cod</a:t>
            </a:r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 o atributo </a:t>
            </a:r>
            <a:r>
              <a:rPr lang="pt-BR" sz="17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endParaRPr lang="pt-BR" sz="17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col_cod.setCellValueFactory</a:t>
            </a:r>
            <a:r>
              <a:rPr lang="pt-BR" sz="1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pt-BR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PropertyValueFactory</a:t>
            </a:r>
            <a:r>
              <a:rPr lang="pt-BR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&lt;&gt;("</a:t>
            </a:r>
            <a:r>
              <a:rPr lang="pt-BR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pt-BR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"));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7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vinculando a coluna </a:t>
            </a:r>
            <a:r>
              <a:rPr lang="pt-BR" sz="17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col_desc</a:t>
            </a:r>
            <a:r>
              <a:rPr lang="pt-BR" sz="17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 o atributo </a:t>
            </a:r>
            <a:r>
              <a:rPr lang="pt-BR" sz="17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descricao</a:t>
            </a:r>
            <a:endParaRPr lang="pt-BR" sz="17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col_desc.setCellValueFactory</a:t>
            </a:r>
            <a:r>
              <a:rPr lang="pt-BR" sz="1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pt-B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PropertyValueFactory</a:t>
            </a:r>
            <a:r>
              <a:rPr lang="pt-B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pt-BR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t-BR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descricao</a:t>
            </a:r>
            <a:r>
              <a:rPr lang="pt-BR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alimentando a tabela com a lista       </a:t>
            </a:r>
          </a:p>
          <a:p>
            <a:pPr marL="0" indent="0">
              <a:buNone/>
            </a:pP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modelo 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FXCollections.observableArrayList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(dados);</a:t>
            </a:r>
          </a:p>
          <a:p>
            <a:pPr marL="0" indent="0">
              <a:buNone/>
            </a:pP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tabela.setItems</a:t>
            </a:r>
            <a:r>
              <a:rPr lang="pt-BR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(modelo</a:t>
            </a:r>
            <a:r>
              <a:rPr lang="pt-B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8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95536" y="548680"/>
            <a:ext cx="816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Passo 3: no </a:t>
            </a:r>
            <a:r>
              <a:rPr lang="pt-BR" b="1" dirty="0">
                <a:solidFill>
                  <a:srgbClr val="FF0000"/>
                </a:solidFill>
              </a:rPr>
              <a:t>método </a:t>
            </a:r>
            <a:r>
              <a:rPr lang="pt-BR" b="1" dirty="0" err="1" smtClean="0">
                <a:solidFill>
                  <a:srgbClr val="FF0000"/>
                </a:solidFill>
              </a:rPr>
              <a:t>initialize</a:t>
            </a:r>
            <a:r>
              <a:rPr lang="pt-BR" b="1" dirty="0" smtClean="0">
                <a:solidFill>
                  <a:srgbClr val="FF0000"/>
                </a:solidFill>
              </a:rPr>
              <a:t> da controladora faça as “amarrações” nas informações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77800"/>
            <a:ext cx="3092807" cy="2204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6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b="1" dirty="0" smtClean="0">
              <a:solidFill>
                <a:srgbClr val="FF0000"/>
              </a:solidFill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cs typeface="Courier New" pitchFamily="49" charset="0"/>
              </a:rPr>
              <a:t>Nova linha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modelo.add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Produto());</a:t>
            </a:r>
          </a:p>
          <a:p>
            <a:pPr marL="0" indent="0">
              <a:buNone/>
            </a:pPr>
            <a:endParaRPr lang="pt-BR" sz="1800" b="1" dirty="0" smtClean="0">
              <a:solidFill>
                <a:srgbClr val="FF0000"/>
              </a:solidFill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FF0000"/>
                </a:solidFill>
                <a:cs typeface="Courier New" pitchFamily="49" charset="0"/>
              </a:rPr>
              <a:t>Remover </a:t>
            </a:r>
            <a:r>
              <a:rPr lang="pt-BR" sz="1800" b="1" dirty="0">
                <a:solidFill>
                  <a:srgbClr val="FF0000"/>
                </a:solidFill>
                <a:cs typeface="Courier New" pitchFamily="49" charset="0"/>
              </a:rPr>
              <a:t>uma linha selecionada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modelo.remove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tabela.getSelectionModel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t-BR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getSelectedItem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pt-BR" sz="18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cs typeface="Courier New" pitchFamily="49" charset="0"/>
              </a:rPr>
              <a:t>Recuperar linha selecionada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Produto p = </a:t>
            </a:r>
            <a:r>
              <a:rPr lang="pt-BR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tabela.getSelectionModel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t-BR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getSelectedItem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p.getDescricao</a:t>
            </a:r>
            <a:r>
              <a:rPr lang="pt-BR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pt-BR" sz="18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95536" y="54868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Passo 4: controlando a tabela</a:t>
            </a:r>
          </a:p>
        </p:txBody>
      </p:sp>
    </p:spTree>
    <p:extLst>
      <p:ext uri="{BB962C8B-B14F-4D97-AF65-F5344CB8AC3E}">
        <p14:creationId xmlns:p14="http://schemas.microsoft.com/office/powerpoint/2010/main" val="8440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b="1" dirty="0" smtClean="0">
              <a:solidFill>
                <a:srgbClr val="FF0000"/>
              </a:solidFill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FF0000"/>
                </a:solidFill>
                <a:cs typeface="Courier New" pitchFamily="49" charset="0"/>
              </a:rPr>
              <a:t>Clique duplo em uma linha da tabela (</a:t>
            </a:r>
            <a:r>
              <a:rPr lang="pt-BR" sz="1800" b="1" dirty="0" err="1" smtClean="0">
                <a:solidFill>
                  <a:srgbClr val="FF0000"/>
                </a:solidFill>
                <a:cs typeface="Courier New" pitchFamily="49" charset="0"/>
              </a:rPr>
              <a:t>OnMouseClicked</a:t>
            </a:r>
            <a:r>
              <a:rPr lang="pt-BR" sz="1800" b="1" dirty="0" smtClean="0">
                <a:solidFill>
                  <a:srgbClr val="FF0000"/>
                </a:solidFill>
                <a:cs typeface="Courier New" pitchFamily="49" charset="0"/>
              </a:rPr>
              <a:t>)</a:t>
            </a:r>
            <a:endParaRPr lang="pt-BR" sz="1800" b="1" dirty="0">
              <a:solidFill>
                <a:srgbClr val="FF0000"/>
              </a:solidFill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pt-BR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FXML</a:t>
            </a:r>
          </a:p>
          <a:p>
            <a:pPr marL="400050" lvl="1" indent="0">
              <a:buNone/>
            </a:pPr>
            <a:r>
              <a:rPr lang="pt-BR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clickTabela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pt-BR" b="1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pt-BR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pt-BR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event.getClickCount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()==2)</a:t>
            </a:r>
          </a:p>
          <a:p>
            <a:pPr marL="400050" lvl="1" indent="0">
              <a:buNone/>
            </a:pPr>
            <a:r>
              <a:rPr lang="pt-BR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pt-BR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Produto p=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tabela.getSelectionModel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getSelectedItem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JOptionPane.showMessageDialog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p.getDescricao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400050" lvl="1" indent="0">
              <a:buNone/>
            </a:pP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pt-BR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pt-BR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sz="1800" b="1" dirty="0" smtClean="0">
              <a:solidFill>
                <a:srgbClr val="FF0000"/>
              </a:solidFill>
              <a:cs typeface="Courier New" pitchFamily="49" charset="0"/>
            </a:endParaRPr>
          </a:p>
          <a:p>
            <a:pPr marL="0" indent="0">
              <a:buNone/>
            </a:pPr>
            <a:endParaRPr lang="pt-BR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95536" y="548680"/>
            <a:ext cx="316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Passo 4: eventos sobre a tabela</a:t>
            </a:r>
          </a:p>
        </p:txBody>
      </p:sp>
    </p:spTree>
    <p:extLst>
      <p:ext uri="{BB962C8B-B14F-4D97-AF65-F5344CB8AC3E}">
        <p14:creationId xmlns:p14="http://schemas.microsoft.com/office/powerpoint/2010/main" val="17460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204864"/>
            <a:ext cx="7990656" cy="2808312"/>
          </a:xfrm>
        </p:spPr>
        <p:txBody>
          <a:bodyPr/>
          <a:lstStyle/>
          <a:p>
            <a:pPr algn="ctr"/>
            <a:r>
              <a:rPr lang="pt-BR" dirty="0" smtClean="0"/>
              <a:t>Mais sobre</a:t>
            </a:r>
            <a:r>
              <a:rPr lang="pt-BR" sz="16600" dirty="0" smtClean="0"/>
              <a:t/>
            </a:r>
            <a:br>
              <a:rPr lang="pt-BR" sz="16600" dirty="0" smtClean="0"/>
            </a:br>
            <a:r>
              <a:rPr lang="pt-BR" sz="16600" dirty="0" smtClean="0"/>
              <a:t>CSS</a:t>
            </a:r>
            <a:endParaRPr lang="pt-BR" sz="16600" dirty="0"/>
          </a:p>
        </p:txBody>
      </p:sp>
      <p:sp>
        <p:nvSpPr>
          <p:cNvPr id="3" name="AutoShape 2" descr="http://blog.ngopal.com.np/wp-content/uploads/2011/10/music-Libra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4816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blog.ngopal.com.np/wp-content/uploads/2011/10/music-Libra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776287"/>
            <a:ext cx="18383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47018"/>
            <a:ext cx="25622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3131840" y="548680"/>
            <a:ext cx="3646016" cy="526297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list-view</a:t>
            </a:r>
            <a:endParaRPr lang="pt-BR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-color: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list-cell:odd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-background-color: #FFCCDD;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list-cell:filled:hover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-background-color: #0093ff;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fx-text-fill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white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list-cell:empty</a:t>
            </a:r>
            <a:endParaRPr lang="pt-BR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-background-color: #FFCCAA;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list-cell</a:t>
            </a:r>
            <a:endParaRPr lang="pt-BR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fx-cell-size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 50px;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Conector em curva 6"/>
          <p:cNvCxnSpPr/>
          <p:nvPr/>
        </p:nvCxnSpPr>
        <p:spPr>
          <a:xfrm>
            <a:off x="1589087" y="1628800"/>
            <a:ext cx="1542753" cy="122413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307975" y="6081712"/>
            <a:ext cx="3255914" cy="648072"/>
          </a:xfrm>
        </p:spPr>
        <p:txBody>
          <a:bodyPr/>
          <a:lstStyle/>
          <a:p>
            <a:pPr algn="ctr"/>
            <a:r>
              <a:rPr lang="pt-BR" dirty="0"/>
              <a:t>n</a:t>
            </a:r>
            <a:r>
              <a:rPr lang="pt-BR" dirty="0" smtClean="0"/>
              <a:t>o </a:t>
            </a:r>
            <a:r>
              <a:rPr lang="pt-BR" dirty="0" err="1"/>
              <a:t>L</a:t>
            </a:r>
            <a:r>
              <a:rPr lang="pt-BR" dirty="0" err="1" smtClean="0"/>
              <a:t>istview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5410456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204864"/>
            <a:ext cx="7990656" cy="2808312"/>
          </a:xfrm>
        </p:spPr>
        <p:txBody>
          <a:bodyPr/>
          <a:lstStyle/>
          <a:p>
            <a:pPr algn="ctr"/>
            <a:r>
              <a:rPr lang="pt-BR" sz="16600" dirty="0" smtClean="0"/>
              <a:t>Imagens</a:t>
            </a:r>
            <a:endParaRPr lang="pt-BR" sz="16600" dirty="0"/>
          </a:p>
        </p:txBody>
      </p:sp>
      <p:sp>
        <p:nvSpPr>
          <p:cNvPr id="3" name="AutoShape 2" descr="http://blog.ngopal.com.np/wp-content/uploads/2011/10/music-Libra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8079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341"/>
            <a:ext cx="8892480" cy="763363"/>
          </a:xfrm>
        </p:spPr>
        <p:txBody>
          <a:bodyPr/>
          <a:lstStyle/>
          <a:p>
            <a:pPr algn="ctr"/>
            <a:r>
              <a:rPr lang="pt-BR" dirty="0" smtClean="0"/>
              <a:t>Estrutura do aplicativo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440254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1764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1"/>
          <p:cNvSpPr txBox="1">
            <a:spLocks noChangeArrowheads="1"/>
          </p:cNvSpPr>
          <p:nvPr/>
        </p:nvSpPr>
        <p:spPr bwMode="auto">
          <a:xfrm>
            <a:off x="304800" y="-15876"/>
            <a:ext cx="7772400" cy="7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altLang="pt-BR" sz="4800" b="1" dirty="0">
                <a:ln w="12700">
                  <a:noFill/>
                </a:ln>
                <a:solidFill>
                  <a:schemeClr val="tx1"/>
                </a:solidFill>
                <a:effectLst>
                  <a:outerShdw blurRad="762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Classe </a:t>
            </a:r>
            <a:r>
              <a:rPr lang="pt-BR" altLang="pt-BR" sz="4800" b="1" dirty="0" err="1">
                <a:ln w="12700">
                  <a:noFill/>
                </a:ln>
                <a:solidFill>
                  <a:schemeClr val="tx1"/>
                </a:solidFill>
                <a:effectLst>
                  <a:outerShdw blurRad="762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Image</a:t>
            </a:r>
            <a:r>
              <a:rPr lang="pt-BR" altLang="pt-BR" sz="4800" b="1" dirty="0">
                <a:ln w="12700">
                  <a:noFill/>
                </a:ln>
                <a:solidFill>
                  <a:schemeClr val="tx1"/>
                </a:solidFill>
                <a:effectLst>
                  <a:outerShdw blurRad="762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304800" y="685800"/>
            <a:ext cx="8610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just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b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Abrindo</a:t>
            </a:r>
            <a:r>
              <a:rPr lang="en-US" altLang="pt-BR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pt-BR" b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uma</a:t>
            </a:r>
            <a:r>
              <a:rPr lang="en-US" altLang="pt-BR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pt-BR" b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imagem</a:t>
            </a:r>
            <a:endParaRPr lang="en-US" altLang="pt-BR" sz="2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 </a:t>
            </a:r>
            <a:r>
              <a:rPr lang="en-US" altLang="pt-BR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=null; </a:t>
            </a:r>
            <a:r>
              <a:rPr lang="en-US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</a:t>
            </a:r>
            <a:r>
              <a:rPr lang="en-US" altLang="pt-BR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javafx.scene.image.Image</a:t>
            </a:r>
            <a:r>
              <a:rPr lang="en-US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pt-BR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pt-BR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FileChooser</a:t>
            </a:r>
            <a:r>
              <a:rPr lang="en-US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fc;</a:t>
            </a:r>
          </a:p>
          <a:p>
            <a:pPr algn="just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fc=new </a:t>
            </a:r>
            <a:r>
              <a:rPr lang="en-US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FileChooser</a:t>
            </a:r>
            <a:r>
              <a:rPr lang="en-US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just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arq</a:t>
            </a:r>
            <a:r>
              <a:rPr lang="en-US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fc.showOpenDialog</a:t>
            </a:r>
            <a:r>
              <a:rPr lang="en-US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(null);</a:t>
            </a:r>
          </a:p>
          <a:p>
            <a:pPr algn="just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altLang="pt-BR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arq</a:t>
            </a:r>
            <a:r>
              <a:rPr lang="en-US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!=null)</a:t>
            </a:r>
          </a:p>
          <a:p>
            <a:pPr algn="just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pt-BR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Image(</a:t>
            </a:r>
            <a:r>
              <a:rPr lang="en-US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arq.toURI</a:t>
            </a:r>
            <a:r>
              <a:rPr lang="en-US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algn="just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pt-BR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img.getWidth</a:t>
            </a:r>
            <a:r>
              <a:rPr lang="en-US" altLang="pt-BR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altLang="pt-B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pt-B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obtém</a:t>
            </a:r>
            <a:r>
              <a:rPr lang="en-US" altLang="pt-B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altLang="pt-B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largura</a:t>
            </a:r>
            <a:r>
              <a:rPr lang="en-US" altLang="pt-B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 </a:t>
            </a:r>
            <a:r>
              <a:rPr lang="en-US" altLang="pt-B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imagem</a:t>
            </a:r>
            <a:endParaRPr lang="en-US" altLang="pt-B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img.getHeight</a:t>
            </a:r>
            <a:r>
              <a:rPr lang="en-US" altLang="pt-BR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pt-B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pt-B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obtém</a:t>
            </a:r>
            <a:r>
              <a:rPr lang="en-US" altLang="pt-B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altLang="pt-B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altura</a:t>
            </a:r>
            <a:r>
              <a:rPr lang="en-US" altLang="pt-B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 </a:t>
            </a:r>
            <a:r>
              <a:rPr lang="en-US" altLang="pt-BR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imagem</a:t>
            </a:r>
            <a:endParaRPr lang="en-US" altLang="pt-BR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pt-B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pt-BR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adequando</a:t>
            </a:r>
            <a:r>
              <a:rPr lang="en-US" altLang="pt-B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pt-BR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dimensões</a:t>
            </a:r>
            <a:endParaRPr lang="en-US" altLang="pt-BR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imageview.setFitWidth</a:t>
            </a:r>
            <a:r>
              <a:rPr lang="en-US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pt-BR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img.getWidth</a:t>
            </a:r>
            <a:r>
              <a:rPr lang="en-US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algn="just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imageview.setFitHeight</a:t>
            </a:r>
            <a:r>
              <a:rPr lang="en-US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pt-BR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img.getHeight</a:t>
            </a:r>
            <a:r>
              <a:rPr lang="en-US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algn="just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imageview.setImage</a:t>
            </a:r>
            <a:r>
              <a:rPr lang="en-US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pt-BR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8548" name="Line 3"/>
          <p:cNvSpPr>
            <a:spLocks noChangeShapeType="1"/>
          </p:cNvSpPr>
          <p:nvPr/>
        </p:nvSpPr>
        <p:spPr bwMode="auto">
          <a:xfrm>
            <a:off x="6400800" y="1371600"/>
            <a:ext cx="1295400" cy="457200"/>
          </a:xfrm>
          <a:prstGeom prst="line">
            <a:avLst/>
          </a:prstGeom>
          <a:noFill/>
          <a:ln w="9360">
            <a:solidFill>
              <a:srgbClr val="EAEAEA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8549" name="Text Box 4"/>
          <p:cNvSpPr txBox="1">
            <a:spLocks noChangeArrowheads="1"/>
          </p:cNvSpPr>
          <p:nvPr/>
        </p:nvSpPr>
        <p:spPr bwMode="auto">
          <a:xfrm>
            <a:off x="4279067" y="37288"/>
            <a:ext cx="3798133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1800" b="1" dirty="0">
                <a:solidFill>
                  <a:srgbClr val="FF0000"/>
                </a:solidFill>
              </a:rPr>
              <a:t>Nome de um arquivo de imagem,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1800" b="1" dirty="0">
                <a:solidFill>
                  <a:srgbClr val="FF0000"/>
                </a:solidFill>
              </a:rPr>
              <a:t>pode ser JPEG, GIF ou PNG</a:t>
            </a:r>
          </a:p>
        </p:txBody>
      </p:sp>
      <p:sp>
        <p:nvSpPr>
          <p:cNvPr id="108550" name="Line 5"/>
          <p:cNvSpPr>
            <a:spLocks noChangeShapeType="1"/>
          </p:cNvSpPr>
          <p:nvPr/>
        </p:nvSpPr>
        <p:spPr bwMode="auto">
          <a:xfrm>
            <a:off x="7467600" y="5867400"/>
            <a:ext cx="1588" cy="228600"/>
          </a:xfrm>
          <a:prstGeom prst="line">
            <a:avLst/>
          </a:prstGeom>
          <a:noFill/>
          <a:ln w="9360">
            <a:solidFill>
              <a:srgbClr val="EAEAEA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exto Explicativo 1 1"/>
          <p:cNvSpPr/>
          <p:nvPr/>
        </p:nvSpPr>
        <p:spPr>
          <a:xfrm>
            <a:off x="5292080" y="1600200"/>
            <a:ext cx="3623320" cy="892696"/>
          </a:xfrm>
          <a:prstGeom prst="borderCallout1">
            <a:avLst>
              <a:gd name="adj1" fmla="val 18750"/>
              <a:gd name="adj2" fmla="val -8333"/>
              <a:gd name="adj3" fmla="val 76964"/>
              <a:gd name="adj4" fmla="val -427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docs.oracle.com/javafx/2/ui_controls/file-chooser.htm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55577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>
            <a:spLocks noChangeArrowheads="1"/>
          </p:cNvSpPr>
          <p:nvPr/>
        </p:nvSpPr>
        <p:spPr bwMode="auto">
          <a:xfrm>
            <a:off x="6156176" y="1268760"/>
            <a:ext cx="2607968" cy="596280"/>
          </a:xfrm>
          <a:prstGeom prst="rect">
            <a:avLst/>
          </a:prstGeom>
          <a:solidFill>
            <a:srgbClr val="0033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dirty="0" err="1" smtClean="0">
                <a:solidFill>
                  <a:schemeClr val="bg1"/>
                </a:solidFill>
              </a:rPr>
              <a:t>Image</a:t>
            </a:r>
            <a:r>
              <a:rPr lang="pt-BR" altLang="pt-BR" dirty="0" smtClean="0">
                <a:solidFill>
                  <a:schemeClr val="bg1"/>
                </a:solidFill>
              </a:rPr>
              <a:t> do </a:t>
            </a:r>
            <a:r>
              <a:rPr lang="pt-BR" altLang="pt-BR" dirty="0" err="1" smtClean="0">
                <a:solidFill>
                  <a:schemeClr val="bg1"/>
                </a:solidFill>
              </a:rPr>
              <a:t>JavaFx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235106" y="0"/>
            <a:ext cx="7772400" cy="7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4800" b="1" dirty="0">
                <a:ln w="12700">
                  <a:noFill/>
                </a:ln>
                <a:solidFill>
                  <a:schemeClr val="tx1"/>
                </a:solidFill>
                <a:effectLst>
                  <a:outerShdw blurRad="762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Imagens</a:t>
            </a:r>
            <a:r>
              <a:rPr lang="pt-BR" altLang="pt-BR" sz="4000" dirty="0">
                <a:solidFill>
                  <a:srgbClr val="99CCFF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115716" name="Text Box 3"/>
          <p:cNvSpPr txBox="1">
            <a:spLocks noChangeArrowheads="1"/>
          </p:cNvSpPr>
          <p:nvPr/>
        </p:nvSpPr>
        <p:spPr bwMode="auto">
          <a:xfrm>
            <a:off x="337936" y="940075"/>
            <a:ext cx="8839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>
                <a:solidFill>
                  <a:schemeClr val="tx1"/>
                </a:solidFill>
              </a:rPr>
              <a:t>Transformações com imagens – classe </a:t>
            </a:r>
            <a:r>
              <a:rPr lang="pt-BR" altLang="pt-BR" sz="2000" b="1" dirty="0" err="1">
                <a:solidFill>
                  <a:schemeClr val="tx1"/>
                </a:solidFill>
              </a:rPr>
              <a:t>BufferedImage</a:t>
            </a:r>
            <a:endParaRPr lang="pt-BR" altLang="pt-BR" sz="2000" b="1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 sz="1600" dirty="0">
              <a:solidFill>
                <a:schemeClr val="tx1"/>
              </a:solidFill>
              <a:latin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converte um </a:t>
            </a:r>
            <a:r>
              <a:rPr lang="pt-BR" altLang="pt-B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pt-BR" altLang="pt-B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 </a:t>
            </a:r>
            <a:r>
              <a:rPr lang="pt-BR" altLang="pt-BR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endParaRPr lang="pt-BR" altLang="pt-B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r>
              <a:rPr lang="pt-BR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bimg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bimg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SwingFXUtils.</a:t>
            </a:r>
            <a:r>
              <a:rPr lang="pt-BR" altLang="pt-BR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fromFXImage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captura pixels da imagem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pt-BR" altLang="pt-B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pt-BR" altLang="pt-B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Green Blue Alpha</a:t>
            </a:r>
          </a:p>
          <a:p>
            <a:pPr algn="just" eaLnBrk="1" hangingPunct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pixel[] = { 0 , 0 , 0 , 0 };</a:t>
            </a:r>
          </a:p>
          <a:p>
            <a:pPr algn="just" eaLnBrk="1" hangingPunct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WritableRaster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raster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bimg.getRaster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raster.getPixel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i,j,pixel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pt-BR" altLang="pt-B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obtenha um pixel</a:t>
            </a:r>
          </a:p>
          <a:p>
            <a:pPr algn="just" eaLnBrk="1" hangingPunct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  Transforme o pixel</a:t>
            </a:r>
          </a:p>
          <a:p>
            <a:pPr algn="just" eaLnBrk="1" hangingPunct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raster.setPixel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i,j,pixel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pt-BR" altLang="pt-B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reaplique o pixel</a:t>
            </a:r>
          </a:p>
          <a:p>
            <a:pPr algn="just" eaLnBrk="1" hangingPunct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altLang="pt-B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 necessário, volte para um </a:t>
            </a:r>
            <a:r>
              <a:rPr lang="pt-BR" altLang="pt-B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endParaRPr lang="pt-BR" altLang="pt-B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SwingFXUtils.</a:t>
            </a:r>
            <a:r>
              <a:rPr lang="pt-BR" altLang="pt-BR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toFXImage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bimg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15717" name="Text Box 4"/>
          <p:cNvSpPr txBox="1">
            <a:spLocks noChangeArrowheads="1"/>
          </p:cNvSpPr>
          <p:nvPr/>
        </p:nvSpPr>
        <p:spPr bwMode="auto">
          <a:xfrm>
            <a:off x="9737725" y="31654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cxnSp>
        <p:nvCxnSpPr>
          <p:cNvPr id="3" name="Conector de seta reta 2"/>
          <p:cNvCxnSpPr/>
          <p:nvPr/>
        </p:nvCxnSpPr>
        <p:spPr>
          <a:xfrm flipH="1">
            <a:off x="5508104" y="1566900"/>
            <a:ext cx="648072" cy="493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63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err="1" smtClean="0"/>
              <a:t>AnchorPane</a:t>
            </a:r>
            <a:endParaRPr lang="pt-BR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8136904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@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start(Stage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Exception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.setTitle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"Login"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AnchorPane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pane=new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AnchorPane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Label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lUsuario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Label(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Usuario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lUsuario.setLayoutX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(10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lUsuario.setLayoutY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Label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lSenha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Label(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Senha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lSenha.setLayoutX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(10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lSenha.setLayoutY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(50);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TextField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tfUsuario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TextField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tfUsuario.setPromptText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"Entre com o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usuário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..."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tfUsuario.setLayoutX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(100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tfUsuario.setLayoutY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PasswordField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pfSenha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PasswordField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pfSenha.setPromptText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"Entre com a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senha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..."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pfSenha.setLayoutX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(100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pfSenha.setLayoutY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(50);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bEntrar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Entrar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..."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bEntrar.setLayoutX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(100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bEntrar.setLayoutY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bSair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Sair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..."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bSair.setLayoutX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(180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bSair.setLayoutY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pane.getChildren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lUsuario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tfUsuario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lSenha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pfSenha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bEntrar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bSair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Scene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=new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Scene(pane,300,150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.setScene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.show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268760"/>
            <a:ext cx="3010320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2250" y="3356992"/>
            <a:ext cx="8839200" cy="2260600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pt-BR" sz="1600" dirty="0" smtClean="0">
                <a:solidFill>
                  <a:srgbClr val="002060"/>
                </a:solidFill>
                <a:latin typeface="Courier New" pitchFamily="49" charset="0"/>
              </a:rPr>
              <a:t>Instruções: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pt-BR" sz="1600" dirty="0" smtClean="0">
                <a:solidFill>
                  <a:srgbClr val="002060"/>
                </a:solidFill>
                <a:latin typeface="Tahoma" pitchFamily="34" charset="0"/>
              </a:rPr>
              <a:t>Link direto para download do </a:t>
            </a:r>
            <a:r>
              <a:rPr lang="pt-BR" sz="1600" dirty="0" err="1" smtClean="0">
                <a:solidFill>
                  <a:srgbClr val="002060"/>
                </a:solidFill>
                <a:latin typeface="Tahoma" pitchFamily="34" charset="0"/>
              </a:rPr>
              <a:t>imagej</a:t>
            </a:r>
            <a:r>
              <a:rPr lang="pt-BR" sz="1600" dirty="0" smtClean="0">
                <a:solidFill>
                  <a:srgbClr val="002060"/>
                </a:solidFill>
                <a:latin typeface="Tahoma" pitchFamily="34" charset="0"/>
              </a:rPr>
              <a:t> (sem </a:t>
            </a:r>
            <a:r>
              <a:rPr lang="pt-BR" sz="1600" dirty="0" err="1" smtClean="0">
                <a:solidFill>
                  <a:srgbClr val="002060"/>
                </a:solidFill>
                <a:latin typeface="Tahoma" pitchFamily="34" charset="0"/>
              </a:rPr>
              <a:t>jre</a:t>
            </a:r>
            <a:r>
              <a:rPr lang="pt-BR" sz="1600" dirty="0" smtClean="0">
                <a:solidFill>
                  <a:srgbClr val="002060"/>
                </a:solidFill>
                <a:latin typeface="Tahoma" pitchFamily="34" charset="0"/>
              </a:rPr>
              <a:t>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pt-BR" sz="1600" dirty="0">
                <a:solidFill>
                  <a:srgbClr val="002060"/>
                </a:solidFill>
                <a:latin typeface="Tahoma" pitchFamily="34" charset="0"/>
                <a:hlinkClick r:id="rId2"/>
              </a:rPr>
              <a:t>https://</a:t>
            </a:r>
            <a:r>
              <a:rPr lang="pt-BR" sz="1600" dirty="0" smtClean="0">
                <a:solidFill>
                  <a:srgbClr val="002060"/>
                </a:solidFill>
                <a:latin typeface="Tahoma" pitchFamily="34" charset="0"/>
                <a:hlinkClick r:id="rId2"/>
              </a:rPr>
              <a:t>imagej.nih.gov/ij/download.html</a:t>
            </a:r>
            <a:endParaRPr lang="pt-BR" sz="1600" dirty="0" smtClean="0">
              <a:solidFill>
                <a:srgbClr val="002060"/>
              </a:solidFill>
              <a:latin typeface="Tahoma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 sz="1600" dirty="0" smtClean="0">
              <a:solidFill>
                <a:srgbClr val="002060"/>
              </a:solidFill>
              <a:latin typeface="Courier New" pitchFamily="49" charset="0"/>
            </a:endParaRPr>
          </a:p>
          <a:p>
            <a:pPr marL="285750" indent="-285750" algn="just" eaLnBrk="1" hangingPunct="1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Courier New" pitchFamily="49" charset="0"/>
              <a:buChar char="o"/>
              <a:defRPr/>
            </a:pPr>
            <a:r>
              <a:rPr lang="pt-BR" sz="1600" dirty="0" smtClean="0">
                <a:solidFill>
                  <a:srgbClr val="002060"/>
                </a:solidFill>
                <a:latin typeface="Courier New" pitchFamily="49" charset="0"/>
              </a:rPr>
              <a:t>Descompactar o arquivo e copiar o arquivo ij.jar para uma pasta conhecida e referenciá-lo em seu projeto.</a:t>
            </a:r>
          </a:p>
          <a:p>
            <a:pPr marL="285750" indent="-285750" algn="just" eaLnBrk="1" hangingPunct="1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Tx/>
              <a:buChar char="-"/>
              <a:defRPr/>
            </a:pPr>
            <a:endParaRPr lang="pt-BR" sz="1600" dirty="0" smtClean="0">
              <a:solidFill>
                <a:srgbClr val="002060"/>
              </a:solidFill>
              <a:latin typeface="Courier New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5106" y="0"/>
            <a:ext cx="7772400" cy="7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4800" b="1" dirty="0">
                <a:ln w="12700">
                  <a:noFill/>
                </a:ln>
                <a:solidFill>
                  <a:schemeClr val="tx1"/>
                </a:solidFill>
                <a:effectLst>
                  <a:outerShdw blurRad="762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Imagens</a:t>
            </a:r>
            <a:r>
              <a:rPr lang="pt-BR" altLang="pt-BR" sz="4000" dirty="0">
                <a:solidFill>
                  <a:srgbClr val="99CCFF"/>
                </a:solidFill>
                <a:latin typeface="Tahoma" pitchFamily="34" charset="0"/>
              </a:rPr>
              <a:t> </a:t>
            </a:r>
          </a:p>
        </p:txBody>
      </p:sp>
      <p:pic>
        <p:nvPicPr>
          <p:cNvPr id="5122" name="Picture 2" descr="https://imagej.nih.gov/ij/images/imagej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13951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4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304800" y="692696"/>
            <a:ext cx="8659688" cy="61653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just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Transformando um </a:t>
            </a:r>
            <a:r>
              <a:rPr lang="pt-BR" sz="1800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BufferedImageImage</a:t>
            </a:r>
            <a:r>
              <a:rPr lang="pt-BR" sz="18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 um </a:t>
            </a:r>
            <a:r>
              <a:rPr lang="pt-BR" sz="1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ImagePlus</a:t>
            </a:r>
            <a:endParaRPr lang="pt-BR" sz="18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//cria 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imageplus</a:t>
            </a:r>
            <a:endParaRPr lang="pt-BR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dirty="0" err="1" smtClean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ImagePlus</a:t>
            </a:r>
            <a:r>
              <a:rPr lang="pt-BR" sz="1600" dirty="0" smtClean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imgplus</a:t>
            </a:r>
            <a:r>
              <a:rPr lang="pt-BR" sz="1600" dirty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=new </a:t>
            </a:r>
            <a:r>
              <a:rPr lang="pt-BR" sz="1600" dirty="0" err="1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ImagePlus</a:t>
            </a:r>
            <a:r>
              <a:rPr lang="pt-BR" sz="1600" dirty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</a:t>
            </a:r>
          </a:p>
          <a:p>
            <a:pPr algn="just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//cria 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carrega uma imagem a partir de um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imageview</a:t>
            </a:r>
            <a:endParaRPr lang="pt-BR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dirty="0" err="1" smtClean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r>
              <a:rPr lang="pt-BR" sz="1600" dirty="0" smtClean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bimg</a:t>
            </a:r>
            <a:r>
              <a:rPr lang="pt-BR" sz="1600" dirty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pPr algn="just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dirty="0" err="1" smtClean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bimg</a:t>
            </a:r>
            <a:r>
              <a:rPr lang="pt-BR" sz="1600" dirty="0" smtClean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1600" dirty="0" err="1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SwingFXUtils.fromFXImage</a:t>
            </a:r>
            <a:r>
              <a:rPr lang="pt-BR" sz="1600" dirty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imgview.getImage</a:t>
            </a:r>
            <a:r>
              <a:rPr lang="pt-BR" sz="1600" dirty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pt-BR" sz="1600" dirty="0" err="1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sz="1600" dirty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</a:p>
          <a:p>
            <a:pPr algn="just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converte um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imageplus</a:t>
            </a:r>
            <a:endParaRPr lang="pt-BR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dirty="0" err="1" smtClean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imgplus.setImage</a:t>
            </a:r>
            <a:r>
              <a:rPr lang="pt-BR" sz="1600" dirty="0" smtClean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 smtClean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bimg</a:t>
            </a:r>
            <a:r>
              <a:rPr lang="pt-BR" sz="1600" dirty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cria um objeto para processar as imagens</a:t>
            </a:r>
          </a:p>
          <a:p>
            <a:pPr algn="just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dirty="0" err="1" smtClean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ImageProcessor</a:t>
            </a:r>
            <a:r>
              <a:rPr lang="pt-BR" sz="1600" dirty="0" smtClean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</a:t>
            </a:r>
            <a:r>
              <a:rPr lang="pt-BR" sz="1600" dirty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600" dirty="0" err="1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imgplus.getProcessor</a:t>
            </a:r>
            <a:r>
              <a:rPr lang="pt-BR" sz="1600" dirty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</a:t>
            </a:r>
          </a:p>
          <a:p>
            <a:pPr algn="just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dirty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ipr.findEdges</a:t>
            </a:r>
            <a:r>
              <a:rPr lang="pt-BR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</a:t>
            </a:r>
            <a:r>
              <a:rPr lang="pt-BR" sz="1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detecta bordas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ipr.erode</a:t>
            </a:r>
            <a:r>
              <a:rPr lang="pt-BR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//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aplica efeito de erosão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ipr.drawRect</a:t>
            </a:r>
            <a:r>
              <a:rPr lang="pt-BR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(10,10,200,150); </a:t>
            </a:r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desenha um retângulo na imagem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ipr.dilate</a:t>
            </a:r>
            <a:r>
              <a:rPr lang="pt-BR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      </a:t>
            </a:r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//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aplica efeito de dilatação</a:t>
            </a:r>
          </a:p>
          <a:p>
            <a:pPr algn="just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dirty="0" smtClean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algn="just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devolve a imagem modificada ao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imageview</a:t>
            </a:r>
            <a:endParaRPr lang="pt-BR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lnSpc>
                <a:spcPct val="90000"/>
              </a:lnSpc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dirty="0" err="1" smtClean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imgview.setImage</a:t>
            </a:r>
            <a:r>
              <a:rPr lang="pt-BR" sz="1600" dirty="0" smtClean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SwingFXUtils.toFXImage</a:t>
            </a:r>
            <a:r>
              <a:rPr lang="pt-BR" sz="1400" dirty="0" smtClean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imgplus.getBufferedImage</a:t>
            </a:r>
            <a:r>
              <a:rPr lang="pt-BR" sz="1400" dirty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pt-BR" sz="1400" dirty="0" err="1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sz="1400" dirty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sz="1600" dirty="0">
                <a:solidFill>
                  <a:srgbClr val="EAEA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pt-BR" sz="1600" dirty="0">
              <a:solidFill>
                <a:srgbClr val="EAEAE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//Para abrir diretamente do arquivo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ImagePlus</a:t>
            </a:r>
            <a:r>
              <a:rPr lang="pt-BR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imagem=IJ.</a:t>
            </a:r>
            <a:r>
              <a:rPr lang="pt-BR" sz="16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openImage</a:t>
            </a:r>
            <a:r>
              <a:rPr lang="pt-BR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("c:\\teste123.jpg");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9737725" y="31654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pic>
        <p:nvPicPr>
          <p:cNvPr id="4098" name="Picture 2" descr="https://imagej.nih.gov/ij/images/imagej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234950"/>
            <a:ext cx="221932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9208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1"/>
          <p:cNvSpPr txBox="1">
            <a:spLocks noChangeArrowheads="1"/>
          </p:cNvSpPr>
          <p:nvPr/>
        </p:nvSpPr>
        <p:spPr bwMode="auto">
          <a:xfrm>
            <a:off x="304800" y="0"/>
            <a:ext cx="7772400" cy="7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4800" b="1" dirty="0">
                <a:ln w="12700">
                  <a:noFill/>
                </a:ln>
                <a:solidFill>
                  <a:schemeClr val="tx1"/>
                </a:solidFill>
                <a:effectLst>
                  <a:outerShdw blurRad="762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Imagens</a:t>
            </a:r>
            <a:r>
              <a:rPr lang="pt-BR" altLang="pt-BR" sz="4000" dirty="0">
                <a:solidFill>
                  <a:srgbClr val="99CCFF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b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Gravando</a:t>
            </a:r>
            <a:r>
              <a:rPr lang="en-US" altLang="pt-BR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pt-BR" b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uma</a:t>
            </a:r>
            <a:r>
              <a:rPr lang="en-US" altLang="pt-BR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pt-BR" b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imagem</a:t>
            </a:r>
            <a:endParaRPr lang="en-US" altLang="pt-BR" b="1" dirty="0" smtClean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FileChooser</a:t>
            </a:r>
            <a:r>
              <a:rPr lang="pt-BR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</a:t>
            </a:r>
            <a:r>
              <a:rPr lang="pt-BR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=new 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FileChooser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arq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fc.showSaveDialog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arq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altLang="pt-BR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bimg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bimg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SwingFXUtils.</a:t>
            </a:r>
            <a:r>
              <a:rPr lang="pt-BR" altLang="pt-BR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fromFXImage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endParaRPr lang="pt-BR" altLang="pt-BR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ImageIO.write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bimg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jpg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arq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}catch(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</a:t>
            </a:r>
            <a:endParaRPr lang="pt-BR" altLang="pt-BR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{ 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propriedades.setText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e.getMessage</a:t>
            </a:r>
            <a:r>
              <a:rPr lang="pt-BR" altLang="pt-B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}</a:t>
            </a: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pt-BR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02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204864"/>
            <a:ext cx="7990656" cy="2808312"/>
          </a:xfrm>
        </p:spPr>
        <p:txBody>
          <a:bodyPr/>
          <a:lstStyle/>
          <a:p>
            <a:pPr algn="ctr"/>
            <a:r>
              <a:rPr lang="pt-BR" sz="13800" dirty="0" err="1" smtClean="0"/>
              <a:t>WebCam</a:t>
            </a:r>
            <a:endParaRPr lang="pt-BR" sz="13800" dirty="0"/>
          </a:p>
        </p:txBody>
      </p:sp>
      <p:sp>
        <p:nvSpPr>
          <p:cNvPr id="3" name="AutoShape 2" descr="http://blog.ngopal.com.np/wp-content/uploads/2011/10/music-Libra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4078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008112"/>
          </a:xfrm>
        </p:spPr>
        <p:txBody>
          <a:bodyPr/>
          <a:lstStyle/>
          <a:p>
            <a:r>
              <a:rPr lang="pt-BR" dirty="0" err="1" smtClean="0"/>
              <a:t>WebCam</a:t>
            </a:r>
            <a:endParaRPr lang="pt-BR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95536" y="1484784"/>
            <a:ext cx="8640960" cy="50405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endParaRPr lang="en-US" sz="2000" b="1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Baixe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o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pacote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Webcam Capture no link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abaixo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ou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no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Aprender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  <a:hlinkClick r:id="rId2"/>
              </a:rPr>
              <a:t>http</a:t>
            </a:r>
            <a:r>
              <a:rPr lang="en-US" sz="2000" b="1" dirty="0">
                <a:latin typeface="Consolas" pitchFamily="49" charset="0"/>
                <a:cs typeface="Consolas" pitchFamily="49" charset="0"/>
                <a:hlinkClick r:id="rId2"/>
              </a:rPr>
              <a:t>://webcam-capture.sarxos.pl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  <a:hlinkClick r:id="rId2"/>
              </a:rPr>
              <a:t>/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Adicione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pacotes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webcam-capture-0.3.10.jar, bridj-0.6.2.jar e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slf4j-api-1.7.2.jar no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seu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projeto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Crie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um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painel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com um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botão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e um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65104"/>
            <a:ext cx="282514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5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008112"/>
          </a:xfrm>
        </p:spPr>
        <p:txBody>
          <a:bodyPr/>
          <a:lstStyle/>
          <a:p>
            <a:r>
              <a:rPr lang="pt-BR" dirty="0" err="1" smtClean="0"/>
              <a:t>WebCam</a:t>
            </a:r>
            <a:endParaRPr lang="pt-BR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851920" y="1147292"/>
            <a:ext cx="5184576" cy="57107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…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iniciar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a camera…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webcam = 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Webcam.getDefault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600" b="1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webcam.setViewSize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(new 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Dimension(320,240));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600" b="1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webcam.open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--</a:t>
            </a:r>
            <a:r>
              <a:rPr lang="en-US" sz="1600" b="1" dirty="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  <a:sym typeface="Wingdings" panose="05000000000000000000" pitchFamily="2" charset="2"/>
              </a:rPr>
              <a:t> use Task…</a:t>
            </a:r>
            <a:endParaRPr lang="en-US" sz="1600" b="1" dirty="0" smtClean="0">
              <a:solidFill>
                <a:srgbClr val="00B050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b="1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…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handleButtonAction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…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//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obter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a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imagem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600" b="1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BufferedImage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600" b="1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bimage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600" b="1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bimage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= 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webcam.getImage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//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opcionalmente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salvar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em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arquivo</a:t>
            </a:r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ImageIO.write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image</a:t>
            </a:r>
            <a:r>
              <a:rPr lang="en-US" sz="1600" b="1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,"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JPG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", new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         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File("test.jpg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b="1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//Converter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em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Image (JavaFX)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600" b="1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WritableImage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wimg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600" b="1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wimg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=</a:t>
            </a:r>
            <a:r>
              <a:rPr lang="en-US" sz="1600" b="1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SwingFXUtils.toFXImage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600" b="1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bimage,null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b="1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//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aplicar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no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componente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ImageView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600" b="1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imageview.setImage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600" b="1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wimg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32004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2627784" y="2924944"/>
            <a:ext cx="1224136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008112"/>
          </a:xfrm>
        </p:spPr>
        <p:txBody>
          <a:bodyPr/>
          <a:lstStyle/>
          <a:p>
            <a:r>
              <a:rPr lang="pt-BR" dirty="0" err="1" smtClean="0"/>
              <a:t>WebCam</a:t>
            </a:r>
            <a:r>
              <a:rPr lang="pt-BR" dirty="0" smtClean="0"/>
              <a:t> – Exemplo com Thread</a:t>
            </a:r>
            <a:endParaRPr lang="pt-BR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653456" y="980728"/>
            <a:ext cx="5383040" cy="587727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…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conectar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/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desconectar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…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if 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btconectar.getText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().equals("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Conectar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"))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new Thread(new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Task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&lt;Void&gt;()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protected Void call() throws Exception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ativarCamera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return 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null;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}}).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start();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else</a:t>
            </a:r>
            <a:endParaRPr lang="en-US" sz="1600" b="1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{  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webcam.close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 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btconectar.setText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("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Conectar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"); 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btcapturar.setDisable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(true</a:t>
            </a: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…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capturar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…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if(</a:t>
            </a:r>
            <a:r>
              <a:rPr lang="en-US" sz="1600" b="1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webcam.isOpen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{</a:t>
            </a:r>
            <a:endParaRPr lang="en-US" sz="1600" b="1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BufferedImage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bimage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bimage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webcam.getImage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WritableImage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wimg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wimg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SwingFXUtils.toFXImage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4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bimage</a:t>
            </a:r>
            <a:r>
              <a:rPr lang="en-US" sz="14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, null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//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aplicar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no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componente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ImageView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imageview.setImage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wimg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}</a:t>
            </a:r>
            <a:endParaRPr lang="en-US" sz="1600" b="1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7"/>
            <a:ext cx="3190159" cy="352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2771800" y="1916832"/>
            <a:ext cx="1008112" cy="1930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771800" y="4509120"/>
            <a:ext cx="88165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343624"/>
            <a:ext cx="2085528" cy="125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2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008112"/>
          </a:xfrm>
        </p:spPr>
        <p:txBody>
          <a:bodyPr/>
          <a:lstStyle/>
          <a:p>
            <a:r>
              <a:rPr lang="pt-BR" dirty="0" err="1" smtClean="0"/>
              <a:t>WebCam</a:t>
            </a:r>
            <a:r>
              <a:rPr lang="pt-BR" dirty="0" smtClean="0"/>
              <a:t> – Exemplo com Thread</a:t>
            </a:r>
            <a:endParaRPr lang="pt-BR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827584" y="980728"/>
            <a:ext cx="8208912" cy="587727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endParaRPr lang="en-US" sz="2400" b="1" dirty="0" smtClean="0">
              <a:solidFill>
                <a:srgbClr val="FF0000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…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ativar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a camera…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600" b="1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private 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void </a:t>
            </a:r>
            <a:r>
              <a:rPr lang="en-US" sz="1600" b="1" dirty="0" err="1">
                <a:solidFill>
                  <a:srgbClr val="3366FF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ativarCamera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 </a:t>
            </a:r>
            <a:endParaRPr lang="en-US" sz="1600" b="1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{</a:t>
            </a:r>
            <a:endParaRPr lang="en-US" sz="1600" b="1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Platform.runLater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(()-&gt;{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btcapturar.getScene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().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setCursor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Cursor.WAIT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);});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webcam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Webcam.getDefault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webcam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.setViewSize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(new Dimension(320, 240));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webcam</a:t>
            </a:r>
            <a:r>
              <a:rPr lang="en-US" sz="1600" b="1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.open</a:t>
            </a:r>
            <a:r>
              <a:rPr lang="en-US" sz="1600" b="1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Platform.runLater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(()-&gt;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{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btcapturar.setDisable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(false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btconectar.setText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("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Desconectar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btcapturar.getScene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().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setCursor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Cursor.DEFAULT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);});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}</a:t>
            </a:r>
            <a:endParaRPr lang="en-US" sz="1600" b="1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2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204864"/>
            <a:ext cx="7990656" cy="2808312"/>
          </a:xfrm>
        </p:spPr>
        <p:txBody>
          <a:bodyPr/>
          <a:lstStyle/>
          <a:p>
            <a:pPr algn="ctr"/>
            <a:r>
              <a:rPr lang="pt-BR" sz="13800" dirty="0" err="1" smtClean="0"/>
              <a:t>Canvas</a:t>
            </a:r>
            <a:endParaRPr lang="pt-BR" sz="13800" dirty="0"/>
          </a:p>
        </p:txBody>
      </p:sp>
      <p:sp>
        <p:nvSpPr>
          <p:cNvPr id="3" name="AutoShape 2" descr="http://blog.ngopal.com.np/wp-content/uploads/2011/10/music-Libra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8810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008112"/>
          </a:xfrm>
        </p:spPr>
        <p:txBody>
          <a:bodyPr/>
          <a:lstStyle/>
          <a:p>
            <a:r>
              <a:rPr lang="pt-BR" dirty="0" err="1" smtClean="0"/>
              <a:t>Canvas</a:t>
            </a:r>
            <a:endParaRPr lang="pt-BR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419872" y="116632"/>
            <a:ext cx="5616624" cy="67413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@FXML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private 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Canvas </a:t>
            </a:r>
            <a:r>
              <a:rPr lang="en-US" sz="1400" b="1" dirty="0" err="1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desenho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public 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void initialize(URL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ResourceBundle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rb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{ 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drawShapes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desenho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.getGraphicsContext2D());  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} </a:t>
            </a:r>
            <a:endParaRPr lang="en-US" sz="1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private 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void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drawShapes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GraphicsContext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 </a:t>
            </a:r>
            <a:endParaRPr lang="en-US" sz="1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{</a:t>
            </a:r>
            <a:endParaRPr lang="en-US" sz="14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gc.setFill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Color.GREEN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gc.setStroke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Color.BLUE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gc.setLineWidth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(2);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gc.strokeLine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(40, 10, 10, 40);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gc.fillOval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(10, 60, 30, 30);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gc.strokeOval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(60, 60, 30, 30);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gc.fillRoundRect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(110, 60, 30, 30, 10, 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gc.strokeRoundRect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(160, 60, 30, 30, 10, 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gc.fillArc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(10, 110, 30, 30, 45, 240,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ArcType.OPEN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gc.fillArc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(60, 110, 30, 30, 45, 240,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ArcType.CHORD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gc.fillArc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(110, 110, 30, 30, 45, 240,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ArcType.ROUND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gc.strokeArc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(10, 160, 30, 30, 45, 240,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ArcType.OPEN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gc.strokeArc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(60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, 160, 30, 30, 45, 240, </a:t>
            </a:r>
            <a:r>
              <a:rPr lang="en-US" sz="12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ArcType.CHORD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gc.strokeArc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(110, 160, 30, 30, 45, 240, </a:t>
            </a:r>
            <a:r>
              <a:rPr lang="en-US" sz="12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ArcType.ROUND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gc.fillPolygon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(new 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double[]{10, 40, 10, 40},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  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new double[]{210, 210, 240, 240}, 4);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gc.strokePolygon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(new 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double[]{60, 90, 60, 90},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  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new double[]{210, 210, 240, 240}, 4);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gc.strokePolyline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(new 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double[]{110, 140, 110, 140},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 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new double[]{210, 210, 240, 240}, 4);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87" y="4581128"/>
            <a:ext cx="26384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91369"/>
            <a:ext cx="2958492" cy="27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1851112" y="2924944"/>
            <a:ext cx="272616" cy="273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03920"/>
          </a:xfrm>
        </p:spPr>
        <p:txBody>
          <a:bodyPr/>
          <a:lstStyle/>
          <a:p>
            <a:r>
              <a:rPr lang="pt-BR" dirty="0" smtClean="0"/>
              <a:t>Adicionando efeitos com CSS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95536" y="692696"/>
            <a:ext cx="8136904" cy="58326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@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start(Stage </a:t>
            </a:r>
            <a:r>
              <a:rPr lang="en-US" sz="1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Exception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.setTitle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"Login"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AnchorPane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pane=new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AnchorPane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efeito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grandiente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branco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e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azul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b="1" dirty="0" err="1" smtClean="0">
                <a:latin typeface="Consolas" pitchFamily="49" charset="0"/>
                <a:cs typeface="Consolas" pitchFamily="49" charset="0"/>
              </a:rPr>
              <a:t>pane.setStyle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"-</a:t>
            </a:r>
            <a:r>
              <a:rPr lang="en-US" sz="13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fx</a:t>
            </a:r>
            <a:r>
              <a:rPr lang="en-US" sz="13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-background-color: linear-gradient(</a:t>
            </a:r>
            <a:br>
              <a:rPr lang="en-US" sz="13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3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                           from </a:t>
            </a:r>
            <a:r>
              <a:rPr lang="en-US" sz="13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0% 0% to 100% 100%, white 0%, blue 100%);"</a:t>
            </a:r>
            <a:r>
              <a:rPr lang="en-US" sz="13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Label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lUsuario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Label(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Usuario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lUsuario.setLayoutX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(10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lUsuario.setLayoutY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 Label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lSenha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Label(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Senha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lSenha.setLayoutX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(10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lSenha.setLayoutY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(50);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TextField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tfUsuario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TextField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tfUsuario.setPromptText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"Entre com o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usuário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..."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tfUsuario.setLayoutX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(100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tfUsuario.setLayoutY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PasswordField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pfSenha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PasswordField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pfSenha.setPromptText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"Entre com a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senha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..."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pfSenha.setLayoutX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(100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pfSenha.setLayoutY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(50);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bEntrar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Entrar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..."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bEntrar.setLayoutX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(100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bEntrar.setLayoutY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(100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bSair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= new Button(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Sair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..."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bSair.setLayoutX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(180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bSair.setLayoutY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pane.getChildren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lUsuario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tfUsuario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lSenha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pfSenha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bEntrar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bSair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Scene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=new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Scene(pane,300,150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.setScene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.show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Retângulo 3"/>
          <p:cNvSpPr/>
          <p:nvPr/>
        </p:nvSpPr>
        <p:spPr>
          <a:xfrm>
            <a:off x="845340" y="1493662"/>
            <a:ext cx="7632848" cy="567186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160" y="2204864"/>
            <a:ext cx="3010320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008112"/>
          </a:xfrm>
        </p:spPr>
        <p:txBody>
          <a:bodyPr/>
          <a:lstStyle/>
          <a:p>
            <a:r>
              <a:rPr lang="pt-BR" dirty="0" err="1" smtClean="0"/>
              <a:t>Canvas</a:t>
            </a:r>
            <a:endParaRPr lang="pt-BR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419872" y="116632"/>
            <a:ext cx="5616624" cy="67413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@FXML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private 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Canvas </a:t>
            </a:r>
            <a:r>
              <a:rPr lang="en-US" sz="1400" b="1" dirty="0" err="1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desenho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Override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public 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void initialize(URL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ResourceBundle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rb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{ 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drawShapes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desenho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.getGraphicsContext2D());  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} </a:t>
            </a:r>
            <a:endParaRPr lang="en-US" sz="1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private 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void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drawShapes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GraphicsContext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 </a:t>
            </a:r>
            <a:endParaRPr lang="en-US" sz="1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{</a:t>
            </a:r>
            <a:endParaRPr lang="en-US" sz="14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gc.moveTo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(0, 0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  // </a:t>
            </a:r>
            <a:r>
              <a:rPr lang="en-US" sz="14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coloca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a </a:t>
            </a:r>
            <a:r>
              <a:rPr lang="en-US" sz="14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caneta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na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posição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0,0</a:t>
            </a:r>
            <a:endParaRPr lang="en-US" sz="14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gc.lineTo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(100, 100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); // </a:t>
            </a:r>
            <a:r>
              <a:rPr lang="en-US" sz="14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risca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até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a </a:t>
            </a:r>
            <a:r>
              <a:rPr lang="en-US" sz="14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posição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100,100</a:t>
            </a:r>
            <a:endParaRPr lang="en-US" sz="14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gc.lineTo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(150, 200);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gc.lineTo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(250</a:t>
            </a:r>
            <a:r>
              <a:rPr lang="en-US" sz="14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, 280);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gc.stroke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();   // </a:t>
            </a:r>
            <a:r>
              <a:rPr lang="en-US" sz="14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executa</a:t>
            </a: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o </a:t>
            </a:r>
            <a:r>
              <a:rPr lang="en-US" sz="14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desenho</a:t>
            </a:r>
            <a:endParaRPr lang="en-US" sz="1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24300"/>
            <a:ext cx="50482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4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204864"/>
            <a:ext cx="7990656" cy="2808312"/>
          </a:xfrm>
        </p:spPr>
        <p:txBody>
          <a:bodyPr/>
          <a:lstStyle/>
          <a:p>
            <a:pPr algn="ctr"/>
            <a:r>
              <a:rPr lang="pt-BR" sz="13800" dirty="0" smtClean="0"/>
              <a:t>Threads</a:t>
            </a:r>
            <a:endParaRPr lang="pt-BR" sz="13800" dirty="0"/>
          </a:p>
        </p:txBody>
      </p:sp>
      <p:sp>
        <p:nvSpPr>
          <p:cNvPr id="3" name="AutoShape 2" descr="http://blog.ngopal.com.np/wp-content/uploads/2011/10/music-Libra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8455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437112"/>
            <a:ext cx="32004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79512" y="836712"/>
            <a:ext cx="89423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ThRelogio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implements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Runnable</a:t>
            </a:r>
            <a:endParaRPr lang="pt-BR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TelaPrincipalController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tela;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hora;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ThRelogio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TelaPrincipalController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tela)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{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this.tela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=tela;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b="1" dirty="0" smtClean="0">
                <a:latin typeface="Consolas" pitchFamily="49" charset="0"/>
                <a:cs typeface="Consolas" pitchFamily="49" charset="0"/>
              </a:rPr>
              <a:t> @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Override</a:t>
            </a:r>
            <a:endParaRPr lang="pt-BR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b="1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run</a:t>
            </a:r>
            <a:r>
              <a:rPr lang="pt-BR" sz="1600" b="1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pt-BR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pt-BR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tela.getAtivo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{ 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try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Thread.sleep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(1000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);}catch(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Exception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e){}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   hora=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LocalTime.now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format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DateTimeFormatter.ofPattern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hh:mm:ss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"));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1600" b="1" dirty="0" err="1" smtClean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Platform.runLater</a:t>
            </a:r>
            <a:r>
              <a:rPr lang="pt-BR" sz="1600" b="1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()-&gt;{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tela.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getDisplay</a:t>
            </a:r>
            <a:r>
              <a:rPr lang="pt-BR" sz="1600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setText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(hora);});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}            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576064"/>
          </a:xfrm>
        </p:spPr>
        <p:txBody>
          <a:bodyPr/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5" name="Texto Explicativo 1 4"/>
          <p:cNvSpPr/>
          <p:nvPr/>
        </p:nvSpPr>
        <p:spPr>
          <a:xfrm>
            <a:off x="2745416" y="5285359"/>
            <a:ext cx="2160240" cy="1320539"/>
          </a:xfrm>
          <a:prstGeom prst="borderCallout1">
            <a:avLst>
              <a:gd name="adj1" fmla="val 18750"/>
              <a:gd name="adj2" fmla="val -8333"/>
              <a:gd name="adj3" fmla="val -65262"/>
              <a:gd name="adj4" fmla="val -21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Necessário ao acessar </a:t>
            </a:r>
            <a:r>
              <a:rPr lang="pt-BR" dirty="0" err="1" smtClean="0"/>
              <a:t>compontes</a:t>
            </a:r>
            <a:r>
              <a:rPr lang="pt-BR" dirty="0" smtClean="0"/>
              <a:t> </a:t>
            </a:r>
            <a:r>
              <a:rPr lang="pt-BR" dirty="0" err="1" smtClean="0"/>
              <a:t>JavaFX</a:t>
            </a:r>
            <a:r>
              <a:rPr lang="pt-BR" dirty="0" smtClean="0"/>
              <a:t>, no caso o </a:t>
            </a:r>
            <a:r>
              <a:rPr lang="pt-BR" dirty="0" err="1" smtClean="0"/>
              <a:t>Label</a:t>
            </a:r>
            <a:r>
              <a:rPr lang="pt-BR" dirty="0" smtClean="0"/>
              <a:t> display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4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576064"/>
          </a:xfrm>
        </p:spPr>
        <p:txBody>
          <a:bodyPr/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79512" y="836712"/>
            <a:ext cx="894239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TelaPrincipalController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implements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Initializable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{  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@FXML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private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Label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display;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@FXML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private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Button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btstart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ativo=false;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@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FXML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private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handleButtonAction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ActionEvent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event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{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(!ativo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   {   </a:t>
            </a:r>
            <a:r>
              <a:rPr lang="pt-BR" sz="1600" b="1" dirty="0">
                <a:latin typeface="Consolas" pitchFamily="49" charset="0"/>
                <a:cs typeface="Consolas" pitchFamily="49" charset="0"/>
              </a:rPr>
              <a:t>Thread 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th</a:t>
            </a:r>
            <a:r>
              <a:rPr lang="pt-BR" sz="1600" b="1" dirty="0">
                <a:latin typeface="Consolas" pitchFamily="49" charset="0"/>
                <a:cs typeface="Consolas" pitchFamily="49" charset="0"/>
              </a:rPr>
              <a:t> = new Thread(new </a:t>
            </a:r>
            <a:r>
              <a:rPr lang="pt-BR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ThRelogio</a:t>
            </a:r>
            <a:r>
              <a:rPr lang="pt-BR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t-BR" sz="16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th.start</a:t>
            </a:r>
            <a:r>
              <a:rPr lang="pt-BR" sz="16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btstart.setText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("Parar");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btstart.setText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("Iniciar");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ativo=!ativo;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Label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getDisplay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display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 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getAtivo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ativo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   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Override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initialize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(URL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ResourceBundle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rb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{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// TODO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}    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10708"/>
            <a:ext cx="32004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2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204864"/>
            <a:ext cx="7990656" cy="2808312"/>
          </a:xfrm>
        </p:spPr>
        <p:txBody>
          <a:bodyPr/>
          <a:lstStyle/>
          <a:p>
            <a:pPr algn="ctr"/>
            <a:r>
              <a:rPr lang="pt-BR" sz="13800" dirty="0" err="1" smtClean="0"/>
              <a:t>Task</a:t>
            </a:r>
            <a:r>
              <a:rPr lang="pt-BR" sz="13800" dirty="0" smtClean="0"/>
              <a:t/>
            </a:r>
            <a:br>
              <a:rPr lang="pt-BR" sz="13800" dirty="0" smtClean="0"/>
            </a:br>
            <a:r>
              <a:rPr lang="pt-BR" sz="4400" dirty="0" smtClean="0"/>
              <a:t>uma thread simples e prática</a:t>
            </a:r>
            <a:endParaRPr lang="pt-BR" sz="13800" dirty="0"/>
          </a:p>
        </p:txBody>
      </p:sp>
      <p:sp>
        <p:nvSpPr>
          <p:cNvPr id="3" name="AutoShape 2" descr="http://blog.ngopal.com.np/wp-content/uploads/2011/10/music-Libra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4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576064"/>
          </a:xfrm>
        </p:spPr>
        <p:txBody>
          <a:bodyPr/>
          <a:lstStyle/>
          <a:p>
            <a:r>
              <a:rPr lang="pt-BR" dirty="0" err="1" smtClean="0"/>
              <a:t>Task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79512" y="836712"/>
            <a:ext cx="894239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TelaPrincipalController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implements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Initializable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{  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@FXML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private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Label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display;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@FXML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private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Button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btstart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@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FXML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private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handleButtonAction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ActionEvent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event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pt-BR" sz="1600" b="1" dirty="0">
                <a:latin typeface="Consolas" pitchFamily="49" charset="0"/>
                <a:cs typeface="Consolas" pitchFamily="49" charset="0"/>
              </a:rPr>
              <a:t>       new Timer().schedule(</a:t>
            </a:r>
          </a:p>
          <a:p>
            <a:r>
              <a:rPr lang="pt-BR" sz="1600" b="1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600" b="1" dirty="0">
                <a:latin typeface="Consolas" pitchFamily="49" charset="0"/>
                <a:cs typeface="Consolas" pitchFamily="49" charset="0"/>
              </a:rPr>
              <a:t>new 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TimerTask</a:t>
            </a:r>
            <a:r>
              <a:rPr lang="pt-BR" sz="16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pt-BR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b="1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b="1" dirty="0">
                <a:latin typeface="Consolas" pitchFamily="49" charset="0"/>
                <a:cs typeface="Consolas" pitchFamily="49" charset="0"/>
              </a:rPr>
              <a:t>@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Override</a:t>
            </a:r>
            <a:endParaRPr lang="pt-BR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b="1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run</a:t>
            </a:r>
            <a:r>
              <a:rPr lang="pt-BR" sz="1600" b="1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pt-BR" sz="16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b="1" dirty="0">
                <a:latin typeface="Consolas" pitchFamily="49" charset="0"/>
                <a:cs typeface="Consolas" pitchFamily="49" charset="0"/>
              </a:rPr>
              <a:t>{   // para acessar componentes da interface (GUI)</a:t>
            </a:r>
          </a:p>
          <a:p>
            <a:r>
              <a:rPr lang="pt-BR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b="1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Platform.runLater</a:t>
            </a:r>
            <a:r>
              <a:rPr lang="pt-BR" sz="1600" b="1" dirty="0">
                <a:latin typeface="Consolas" pitchFamily="49" charset="0"/>
                <a:cs typeface="Consolas" pitchFamily="49" charset="0"/>
              </a:rPr>
              <a:t>(()-&gt;{</a:t>
            </a:r>
            <a:r>
              <a:rPr lang="pt-BR" sz="1600" b="1" dirty="0" err="1" smtClean="0">
                <a:latin typeface="Consolas" pitchFamily="49" charset="0"/>
                <a:cs typeface="Consolas" pitchFamily="49" charset="0"/>
              </a:rPr>
              <a:t>display.setText</a:t>
            </a:r>
            <a:r>
              <a:rPr lang="pt-BR" sz="1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b="1" dirty="0" err="1" smtClean="0">
                <a:latin typeface="Consolas" pitchFamily="49" charset="0"/>
                <a:cs typeface="Consolas" pitchFamily="49" charset="0"/>
              </a:rPr>
              <a:t>LocalTime.now</a:t>
            </a:r>
            <a:r>
              <a:rPr lang="pt-BR" sz="1600" b="1" dirty="0" smtClean="0">
                <a:latin typeface="Consolas" pitchFamily="49" charset="0"/>
                <a:cs typeface="Consolas" pitchFamily="49" charset="0"/>
              </a:rPr>
              <a:t>().</a:t>
            </a:r>
          </a:p>
          <a:p>
            <a:r>
              <a:rPr lang="pt-BR" sz="1600" b="1" dirty="0" smtClean="0"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pt-BR" sz="1600" b="1" dirty="0" err="1" smtClean="0">
                <a:latin typeface="Consolas" pitchFamily="49" charset="0"/>
                <a:cs typeface="Consolas" pitchFamily="49" charset="0"/>
              </a:rPr>
              <a:t>format</a:t>
            </a:r>
            <a:r>
              <a:rPr lang="pt-BR" sz="1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b="1" dirty="0" err="1" smtClean="0">
                <a:latin typeface="Consolas" pitchFamily="49" charset="0"/>
                <a:cs typeface="Consolas" pitchFamily="49" charset="0"/>
              </a:rPr>
              <a:t>DateTimeFormatter.ofPattern</a:t>
            </a:r>
            <a:r>
              <a:rPr lang="pt-BR" sz="1600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b="1" dirty="0" err="1">
                <a:latin typeface="Consolas" pitchFamily="49" charset="0"/>
                <a:cs typeface="Consolas" pitchFamily="49" charset="0"/>
              </a:rPr>
              <a:t>hh:mm:ss</a:t>
            </a:r>
            <a:r>
              <a:rPr lang="pt-BR" sz="1600" b="1" dirty="0">
                <a:latin typeface="Consolas" pitchFamily="49" charset="0"/>
                <a:cs typeface="Consolas" pitchFamily="49" charset="0"/>
              </a:rPr>
              <a:t>")));});</a:t>
            </a:r>
          </a:p>
          <a:p>
            <a:r>
              <a:rPr lang="pt-BR" sz="1600" b="1" dirty="0"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r>
              <a:rPr lang="pt-BR" sz="1600" b="1" dirty="0">
                <a:latin typeface="Consolas" pitchFamily="49" charset="0"/>
                <a:cs typeface="Consolas" pitchFamily="49" charset="0"/>
              </a:rPr>
              <a:t>                }, 0, 5000);      </a:t>
            </a:r>
            <a:endParaRPr lang="pt-BR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Override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initialize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(URL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ResourceBundle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rb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{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// TODO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}    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95" y="1268760"/>
            <a:ext cx="2505109" cy="178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o Explicativo 1 5"/>
          <p:cNvSpPr/>
          <p:nvPr/>
        </p:nvSpPr>
        <p:spPr>
          <a:xfrm>
            <a:off x="6748264" y="5085184"/>
            <a:ext cx="2160240" cy="1320539"/>
          </a:xfrm>
          <a:prstGeom prst="borderCallout1">
            <a:avLst>
              <a:gd name="adj1" fmla="val 18750"/>
              <a:gd name="adj2" fmla="val -8333"/>
              <a:gd name="adj3" fmla="val -2218"/>
              <a:gd name="adj4" fmla="val -160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Atualiza a cada 5 segundos (5000) e começa imediatamente (0)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8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576064"/>
          </a:xfrm>
        </p:spPr>
        <p:txBody>
          <a:bodyPr/>
          <a:lstStyle/>
          <a:p>
            <a:r>
              <a:rPr lang="pt-BR" dirty="0" err="1" smtClean="0"/>
              <a:t>Task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79511" y="1700808"/>
            <a:ext cx="89423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 smtClean="0">
                <a:latin typeface="Consolas" pitchFamily="49" charset="0"/>
                <a:cs typeface="Consolas" pitchFamily="49" charset="0"/>
              </a:rPr>
              <a:t>MyAPP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 smtClean="0">
                <a:latin typeface="Consolas" pitchFamily="49" charset="0"/>
                <a:cs typeface="Consolas" pitchFamily="49" charset="0"/>
              </a:rPr>
              <a:t>extends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 smtClean="0">
                <a:latin typeface="Consolas" pitchFamily="49" charset="0"/>
                <a:cs typeface="Consolas" pitchFamily="49" charset="0"/>
              </a:rPr>
              <a:t>Application</a:t>
            </a:r>
            <a:endParaRPr lang="pt-BR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2000" dirty="0" smtClean="0">
                <a:latin typeface="Consolas" pitchFamily="49" charset="0"/>
                <a:cs typeface="Consolas" pitchFamily="49" charset="0"/>
              </a:rPr>
              <a:t>{   </a:t>
            </a:r>
          </a:p>
          <a:p>
            <a:r>
              <a:rPr lang="pt-BR" sz="20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// faça </a:t>
            </a:r>
            <a:r>
              <a:rPr lang="pt-BR" sz="2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pt-BR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no método stop()</a:t>
            </a:r>
          </a:p>
          <a:p>
            <a:r>
              <a:rPr lang="pt-BR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pt-BR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Override</a:t>
            </a:r>
            <a:endParaRPr lang="pt-BR" sz="2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2000" b="1" dirty="0">
                <a:latin typeface="Consolas" pitchFamily="49" charset="0"/>
                <a:cs typeface="Consolas" pitchFamily="49" charset="0"/>
              </a:rPr>
              <a:t> stop() </a:t>
            </a: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throws</a:t>
            </a:r>
            <a:r>
              <a:rPr lang="pt-BR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Exception</a:t>
            </a:r>
            <a:r>
              <a:rPr lang="pt-BR" sz="20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super.stop</a:t>
            </a:r>
            <a:r>
              <a:rPr lang="pt-BR" sz="20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Platform.exit</a:t>
            </a:r>
            <a:r>
              <a:rPr lang="pt-BR" sz="20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System.exit</a:t>
            </a:r>
            <a:r>
              <a:rPr lang="pt-BR" sz="2000" b="1" dirty="0">
                <a:latin typeface="Consolas" pitchFamily="49" charset="0"/>
                <a:cs typeface="Consolas" pitchFamily="49" charset="0"/>
              </a:rPr>
              <a:t>(0);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dirty="0" smtClean="0">
                <a:latin typeface="Consolas" pitchFamily="49" charset="0"/>
                <a:cs typeface="Consolas" pitchFamily="49" charset="0"/>
              </a:rPr>
              <a:t>   ...</a:t>
            </a:r>
            <a:endParaRPr lang="pt-BR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pt-BR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61594" y="692696"/>
            <a:ext cx="8892480" cy="5760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ln w="12700">
                  <a:noFill/>
                </a:ln>
                <a:solidFill>
                  <a:schemeClr val="tx1"/>
                </a:solidFill>
                <a:effectLst>
                  <a:outerShdw blurRad="762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rgbClr val="FF0000"/>
                </a:solidFill>
              </a:rPr>
              <a:t>Dica: </a:t>
            </a:r>
            <a:r>
              <a:rPr lang="pt-BR" sz="3200" dirty="0" smtClean="0">
                <a:solidFill>
                  <a:srgbClr val="FF0000"/>
                </a:solidFill>
              </a:rPr>
              <a:t>Destruindo a </a:t>
            </a:r>
            <a:r>
              <a:rPr lang="pt-BR" sz="3200" dirty="0" err="1" smtClean="0">
                <a:solidFill>
                  <a:srgbClr val="FF0000"/>
                </a:solidFill>
              </a:rPr>
              <a:t>Task</a:t>
            </a:r>
            <a:r>
              <a:rPr lang="pt-BR" sz="3200" dirty="0" smtClean="0">
                <a:solidFill>
                  <a:srgbClr val="FF0000"/>
                </a:solidFill>
              </a:rPr>
              <a:t> junto com a aplicação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3356992"/>
            <a:ext cx="7990656" cy="2808312"/>
          </a:xfrm>
        </p:spPr>
        <p:txBody>
          <a:bodyPr/>
          <a:lstStyle/>
          <a:p>
            <a:pPr algn="ctr"/>
            <a:r>
              <a:rPr lang="pt-BR" sz="9600" dirty="0" smtClean="0">
                <a:solidFill>
                  <a:srgbClr val="FF0000"/>
                </a:solidFill>
              </a:rPr>
              <a:t>Framework</a:t>
            </a:r>
            <a:br>
              <a:rPr lang="pt-BR" sz="9600" dirty="0" smtClean="0">
                <a:solidFill>
                  <a:srgbClr val="FF0000"/>
                </a:solidFill>
              </a:rPr>
            </a:br>
            <a:r>
              <a:rPr lang="pt-BR" sz="9600" dirty="0" err="1" smtClean="0">
                <a:solidFill>
                  <a:srgbClr val="FF0000"/>
                </a:solidFill>
              </a:rPr>
              <a:t>JFoenix</a:t>
            </a:r>
            <a:endParaRPr lang="pt-BR" sz="9600" dirty="0">
              <a:solidFill>
                <a:srgbClr val="FF0000"/>
              </a:solidFill>
            </a:endParaRPr>
          </a:p>
        </p:txBody>
      </p:sp>
      <p:sp>
        <p:nvSpPr>
          <p:cNvPr id="3" name="AutoShape 2" descr="http://blog.ngopal.com.np/wp-content/uploads/2011/10/music-Libra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16" y="548680"/>
            <a:ext cx="3733800" cy="2647950"/>
          </a:xfrm>
          <a:prstGeom prst="rect">
            <a:avLst/>
          </a:prstGeom>
        </p:spPr>
      </p:pic>
      <p:pic>
        <p:nvPicPr>
          <p:cNvPr id="1026" name="Picture 2" descr="JFoen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02705"/>
            <a:ext cx="2743473" cy="43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6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052736"/>
            <a:ext cx="7774632" cy="5400600"/>
          </a:xfrm>
        </p:spPr>
        <p:txBody>
          <a:bodyPr>
            <a:normAutofit/>
          </a:bodyPr>
          <a:lstStyle/>
          <a:p>
            <a:r>
              <a:rPr lang="pt-BR" dirty="0" smtClean="0"/>
              <a:t>Baixe o jfoenix.jar do </a:t>
            </a:r>
            <a:r>
              <a:rPr lang="pt-BR" dirty="0" err="1" smtClean="0"/>
              <a:t>github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github.com/jfoenixadmin/JFoenix</a:t>
            </a:r>
            <a:endParaRPr lang="pt-BR" dirty="0" smtClean="0"/>
          </a:p>
          <a:p>
            <a:r>
              <a:rPr lang="pt-BR" dirty="0" smtClean="0"/>
              <a:t>Instale o pacote no </a:t>
            </a:r>
            <a:r>
              <a:rPr lang="pt-BR" dirty="0" err="1" smtClean="0"/>
              <a:t>scenebuilder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Adicione o pacote no projeto do </a:t>
            </a:r>
            <a:r>
              <a:rPr lang="pt-BR" dirty="0" err="1" smtClean="0"/>
              <a:t>netbeans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3528" y="116632"/>
            <a:ext cx="5102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http://www.jfoenix.com/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335" y="3068960"/>
            <a:ext cx="44100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9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052736"/>
            <a:ext cx="7774632" cy="5400600"/>
          </a:xfrm>
        </p:spPr>
        <p:txBody>
          <a:bodyPr>
            <a:normAutofit/>
          </a:bodyPr>
          <a:lstStyle/>
          <a:p>
            <a:r>
              <a:rPr lang="pt-BR" dirty="0" err="1" smtClean="0"/>
              <a:t>Video</a:t>
            </a:r>
            <a:r>
              <a:rPr lang="pt-BR" dirty="0" smtClean="0"/>
              <a:t> aulas: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www.youtube.com/watch?v=22QlOj6JVe4&amp;list=PLhs1urmduZ29LNYi_MaoU60JemQ6Aei6A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323528" y="116632"/>
            <a:ext cx="5102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http://www.jfoenix.com/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3312368" cy="350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0968"/>
            <a:ext cx="3371652" cy="357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0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Presentation_Office2010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9253C7-43A9-43A6-9FEA-052DEAFC79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ClassPresentation_Office2010</Template>
  <TotalTime>0</TotalTime>
  <Words>7398</Words>
  <Application>Microsoft Office PowerPoint</Application>
  <PresentationFormat>Apresentação na tela (4:3)</PresentationFormat>
  <Paragraphs>1915</Paragraphs>
  <Slides>119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119</vt:i4>
      </vt:variant>
    </vt:vector>
  </HeadingPairs>
  <TitlesOfParts>
    <vt:vector size="120" baseType="lpstr">
      <vt:lpstr>ClassPresentation_Office2010</vt:lpstr>
      <vt:lpstr>JavaFX 8.0</vt:lpstr>
      <vt:lpstr>RIAs (Rich Internet Application)</vt:lpstr>
      <vt:lpstr>JavaFX – História...</vt:lpstr>
      <vt:lpstr>Hello World</vt:lpstr>
      <vt:lpstr>Hello World</vt:lpstr>
      <vt:lpstr>Hello World</vt:lpstr>
      <vt:lpstr>Exercício</vt:lpstr>
      <vt:lpstr>AnchorPane</vt:lpstr>
      <vt:lpstr>Adicionando efeitos com CSS</vt:lpstr>
      <vt:lpstr>CSS vinculado</vt:lpstr>
      <vt:lpstr>CSS vinculado</vt:lpstr>
      <vt:lpstr>Ações úteis</vt:lpstr>
      <vt:lpstr>Ações úteis</vt:lpstr>
      <vt:lpstr>Ações úteis</vt:lpstr>
      <vt:lpstr>Configurações de palco (Stage)</vt:lpstr>
      <vt:lpstr>LayOuts http://docs.oracle.com/javafx/2/layout/builtin_layouts.htm</vt:lpstr>
      <vt:lpstr>BorderPane</vt:lpstr>
      <vt:lpstr>FlowPane</vt:lpstr>
      <vt:lpstr>GridPane</vt:lpstr>
      <vt:lpstr>GridPane – outro exemplo</vt:lpstr>
      <vt:lpstr>HBox e VBox</vt:lpstr>
      <vt:lpstr>TilePane</vt:lpstr>
      <vt:lpstr>StackPane</vt:lpstr>
      <vt:lpstr>Alguns Componentes JavaFX</vt:lpstr>
      <vt:lpstr>Accordion</vt:lpstr>
      <vt:lpstr>Hyperlink</vt:lpstr>
      <vt:lpstr>ProgressIndicator</vt:lpstr>
      <vt:lpstr>TreeView</vt:lpstr>
      <vt:lpstr>WebView</vt:lpstr>
      <vt:lpstr>ContextMenu</vt:lpstr>
      <vt:lpstr>Tooltip</vt:lpstr>
      <vt:lpstr>CheckBox</vt:lpstr>
      <vt:lpstr>RadioButton</vt:lpstr>
      <vt:lpstr>Spinner JavaFx 8</vt:lpstr>
      <vt:lpstr>ComboBox</vt:lpstr>
      <vt:lpstr>ComboBox de Objetos</vt:lpstr>
      <vt:lpstr>ComboBox de Objetos</vt:lpstr>
      <vt:lpstr>HTMLEditor</vt:lpstr>
      <vt:lpstr>http://docs.oracle.com/javafx/2/ui_controls/table-view.htm</vt:lpstr>
      <vt:lpstr>Apresentação do PowerPoint</vt:lpstr>
      <vt:lpstr>TableView</vt:lpstr>
      <vt:lpstr>TableView</vt:lpstr>
      <vt:lpstr>TableView</vt:lpstr>
      <vt:lpstr>TableView</vt:lpstr>
      <vt:lpstr>Janelas de Diálogo</vt:lpstr>
      <vt:lpstr>Janelas de Diálogo</vt:lpstr>
      <vt:lpstr>Janelas de Diálogo</vt:lpstr>
      <vt:lpstr>Janelas de Diálogo</vt:lpstr>
      <vt:lpstr>FXML</vt:lpstr>
      <vt:lpstr>FXML</vt:lpstr>
      <vt:lpstr>FXML (Scene Builder)</vt:lpstr>
      <vt:lpstr>FXML (TelaController)</vt:lpstr>
      <vt:lpstr>FXML (Lançamento da Janela)</vt:lpstr>
      <vt:lpstr>Executando janelas modais</vt:lpstr>
      <vt:lpstr>Acessando o Stage</vt:lpstr>
      <vt:lpstr>Fechando a janela a partir do evento de um componente</vt:lpstr>
      <vt:lpstr>Eventos (http://docs.oracle.com/javafx/2/events/processing.htm)</vt:lpstr>
      <vt:lpstr>Dicas</vt:lpstr>
      <vt:lpstr>Janelas sem “Title Bar”</vt:lpstr>
      <vt:lpstr>Buttons...</vt:lpstr>
      <vt:lpstr>Calendário “Aberto”</vt:lpstr>
      <vt:lpstr>Trocando Estilo...</vt:lpstr>
      <vt:lpstr>Trocando Estilo...</vt:lpstr>
      <vt:lpstr>List,Combos,Choice... (http://docs.oracle.com/javafx/2/ui_controls/table-view.htm)</vt:lpstr>
      <vt:lpstr>List, Combos, Choice</vt:lpstr>
      <vt:lpstr>List, Combos, Choice</vt:lpstr>
      <vt:lpstr>List, Combos, Choice</vt:lpstr>
      <vt:lpstr>List, Combos, Choice</vt:lpstr>
      <vt:lpstr>Tabelas (http://docs.oracle.com/javafx/2/ui_controls/table-view.htm</vt:lpstr>
      <vt:lpstr>Tabelas (http://docs.oracle.com/javafx/2/ui_controls/table-view.htm)</vt:lpstr>
      <vt:lpstr>Tabelas</vt:lpstr>
      <vt:lpstr>Tabelas</vt:lpstr>
      <vt:lpstr>Tabelas</vt:lpstr>
      <vt:lpstr>Mais sobre CSS</vt:lpstr>
      <vt:lpstr>no Listview</vt:lpstr>
      <vt:lpstr>Imagens</vt:lpstr>
      <vt:lpstr>Estrutura do aplicativo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WebCam</vt:lpstr>
      <vt:lpstr>WebCam</vt:lpstr>
      <vt:lpstr>WebCam</vt:lpstr>
      <vt:lpstr>WebCam – Exemplo com Thread</vt:lpstr>
      <vt:lpstr>WebCam – Exemplo com Thread</vt:lpstr>
      <vt:lpstr>Canvas</vt:lpstr>
      <vt:lpstr>Canvas</vt:lpstr>
      <vt:lpstr>Canvas</vt:lpstr>
      <vt:lpstr>Threads</vt:lpstr>
      <vt:lpstr>Threads</vt:lpstr>
      <vt:lpstr>Threads</vt:lpstr>
      <vt:lpstr>Task uma thread simples e prática</vt:lpstr>
      <vt:lpstr>Task</vt:lpstr>
      <vt:lpstr>Task</vt:lpstr>
      <vt:lpstr>Framework JFoenix</vt:lpstr>
      <vt:lpstr>Apresentação do PowerPoint</vt:lpstr>
      <vt:lpstr>Apresentação do PowerPoint</vt:lpstr>
      <vt:lpstr>Apresentação do PowerPoint</vt:lpstr>
      <vt:lpstr>Modelos de Interface</vt:lpstr>
      <vt:lpstr>Bloco de Anotações</vt:lpstr>
      <vt:lpstr>Bloco de Anotações</vt:lpstr>
      <vt:lpstr>Bloco de Anotações</vt:lpstr>
      <vt:lpstr>Estilo “Painel”</vt:lpstr>
      <vt:lpstr>Modelo 1 : layout horizontal  (exemplo de cadastro) utilizar mvc e 3 camadas de persistência</vt:lpstr>
      <vt:lpstr>Modelo 2:layout vertical (exemplo de cadastro) utilizar mvc e 3 camadas de persistência</vt:lpstr>
      <vt:lpstr>Modelo 3: layout vertical + JPOENIX (exemplo de cadastro) utilizar mvc e 3 camadas de persistência</vt:lpstr>
      <vt:lpstr>Modelo 3: layout vertical + JPOENIX Estrutura do projeto:</vt:lpstr>
      <vt:lpstr>Modelo 3: layout vertical + JPOENIX Centralizando a tela:</vt:lpstr>
      <vt:lpstr>Interface comercial (métodos)</vt:lpstr>
      <vt:lpstr>Interface comercial (métodos)</vt:lpstr>
      <vt:lpstr>Interface comercial (métodos)</vt:lpstr>
      <vt:lpstr>Interface comercial (eventos)</vt:lpstr>
      <vt:lpstr>Interface comercial (eventos)</vt:lpstr>
      <vt:lpstr>Interface comercial (eventos)</vt:lpstr>
      <vt:lpstr>Frameworks</vt:lpstr>
      <vt:lpstr>Referências </vt:lpstr>
      <vt:lpstr>Referências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2014-09-19T14:31:44Z</dcterms:created>
  <dcterms:modified xsi:type="dcterms:W3CDTF">2018-05-10T11:00:30Z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TC022643329991</vt:lpwstr>
  </property>
</Properties>
</file>