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ebas Neue Cyrillic" charset="1" panose="02000506000000020004"/>
      <p:regular r:id="rId17"/>
    </p:embeddedFont>
    <p:embeddedFont>
      <p:font typeface="Open Sans" charset="1" panose="00000000000000000000"/>
      <p:regular r:id="rId18"/>
    </p:embeddedFont>
    <p:embeddedFont>
      <p:font typeface="Open Sans 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333" r="0" b="0"/>
            </a:stretch>
          </a:blipFill>
        </p:spPr>
      </p:sp>
      <p:grpSp>
        <p:nvGrpSpPr>
          <p:cNvPr name="Group 3" id="3"/>
          <p:cNvGrpSpPr/>
          <p:nvPr/>
        </p:nvGrpSpPr>
        <p:grpSpPr>
          <a:xfrm rot="2700000">
            <a:off x="-962294" y="-6683848"/>
            <a:ext cx="7103772" cy="17824961"/>
            <a:chOff x="0" y="0"/>
            <a:chExt cx="1870952" cy="4694640"/>
          </a:xfrm>
        </p:grpSpPr>
        <p:sp>
          <p:nvSpPr>
            <p:cNvPr name="Freeform 4" id="4"/>
            <p:cNvSpPr/>
            <p:nvPr/>
          </p:nvSpPr>
          <p:spPr>
            <a:xfrm flipH="false" flipV="false" rot="0">
              <a:off x="0" y="0"/>
              <a:ext cx="1870952" cy="4694640"/>
            </a:xfrm>
            <a:custGeom>
              <a:avLst/>
              <a:gdLst/>
              <a:ahLst/>
              <a:cxnLst/>
              <a:rect r="r" b="b" t="t" l="l"/>
              <a:pathLst>
                <a:path h="4694640" w="1870952">
                  <a:moveTo>
                    <a:pt x="0" y="0"/>
                  </a:moveTo>
                  <a:lnTo>
                    <a:pt x="1870952" y="0"/>
                  </a:lnTo>
                  <a:lnTo>
                    <a:pt x="1870952" y="4694640"/>
                  </a:lnTo>
                  <a:lnTo>
                    <a:pt x="0" y="4694640"/>
                  </a:lnTo>
                  <a:close/>
                </a:path>
              </a:pathLst>
            </a:custGeom>
            <a:solidFill>
              <a:srgbClr val="FF00FC">
                <a:alpha val="49804"/>
              </a:srgbClr>
            </a:solidFill>
          </p:spPr>
        </p:sp>
        <p:sp>
          <p:nvSpPr>
            <p:cNvPr name="TextBox 5" id="5"/>
            <p:cNvSpPr txBox="true"/>
            <p:nvPr/>
          </p:nvSpPr>
          <p:spPr>
            <a:xfrm>
              <a:off x="0" y="-38100"/>
              <a:ext cx="1870952" cy="473274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2700000">
            <a:off x="1494120" y="-8020154"/>
            <a:ext cx="5557545" cy="12105506"/>
            <a:chOff x="0" y="0"/>
            <a:chExt cx="1463716" cy="3188281"/>
          </a:xfrm>
        </p:grpSpPr>
        <p:sp>
          <p:nvSpPr>
            <p:cNvPr name="Freeform 7" id="7"/>
            <p:cNvSpPr/>
            <p:nvPr/>
          </p:nvSpPr>
          <p:spPr>
            <a:xfrm flipH="false" flipV="false" rot="0">
              <a:off x="0" y="0"/>
              <a:ext cx="1463716" cy="3188281"/>
            </a:xfrm>
            <a:custGeom>
              <a:avLst/>
              <a:gdLst/>
              <a:ahLst/>
              <a:cxnLst/>
              <a:rect r="r" b="b" t="t" l="l"/>
              <a:pathLst>
                <a:path h="3188281" w="1463716">
                  <a:moveTo>
                    <a:pt x="0" y="0"/>
                  </a:moveTo>
                  <a:lnTo>
                    <a:pt x="1463716" y="0"/>
                  </a:lnTo>
                  <a:lnTo>
                    <a:pt x="1463716" y="3188281"/>
                  </a:lnTo>
                  <a:lnTo>
                    <a:pt x="0" y="3188281"/>
                  </a:lnTo>
                  <a:close/>
                </a:path>
              </a:pathLst>
            </a:custGeom>
            <a:solidFill>
              <a:srgbClr val="FF00FC">
                <a:alpha val="49804"/>
              </a:srgbClr>
            </a:solidFill>
          </p:spPr>
        </p:sp>
        <p:sp>
          <p:nvSpPr>
            <p:cNvPr name="TextBox 8" id="8"/>
            <p:cNvSpPr txBox="true"/>
            <p:nvPr/>
          </p:nvSpPr>
          <p:spPr>
            <a:xfrm>
              <a:off x="0" y="-38100"/>
              <a:ext cx="1463716" cy="322638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8043033" y="8655895"/>
            <a:ext cx="244967" cy="602405"/>
            <a:chOff x="0" y="0"/>
            <a:chExt cx="79059" cy="194416"/>
          </a:xfrm>
        </p:grpSpPr>
        <p:sp>
          <p:nvSpPr>
            <p:cNvPr name="Freeform 10" id="10"/>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11" id="11"/>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589592" y="1475638"/>
            <a:ext cx="12761164" cy="4122178"/>
          </a:xfrm>
          <a:prstGeom prst="rect">
            <a:avLst/>
          </a:prstGeom>
        </p:spPr>
        <p:txBody>
          <a:bodyPr anchor="t" rtlCol="false" tIns="0" lIns="0" bIns="0" rIns="0">
            <a:spAutoFit/>
          </a:bodyPr>
          <a:lstStyle/>
          <a:p>
            <a:pPr algn="l">
              <a:lnSpc>
                <a:spcPts val="33597"/>
              </a:lnSpc>
              <a:spcBef>
                <a:spcPct val="0"/>
              </a:spcBef>
            </a:pPr>
            <a:r>
              <a:rPr lang="en-US" sz="23998">
                <a:solidFill>
                  <a:srgbClr val="FFFFFF"/>
                </a:solidFill>
                <a:latin typeface="Bebas Neue Cyrillic"/>
                <a:ea typeface="Bebas Neue Cyrillic"/>
                <a:cs typeface="Bebas Neue Cyrillic"/>
                <a:sym typeface="Bebas Neue Cyrillic"/>
              </a:rPr>
              <a:t>ESCAPE ROOM </a:t>
            </a:r>
          </a:p>
        </p:txBody>
      </p:sp>
      <p:grpSp>
        <p:nvGrpSpPr>
          <p:cNvPr name="Group 13" id="13"/>
          <p:cNvGrpSpPr/>
          <p:nvPr/>
        </p:nvGrpSpPr>
        <p:grpSpPr>
          <a:xfrm rot="2700000">
            <a:off x="-57437" y="9002480"/>
            <a:ext cx="5557545" cy="5341113"/>
            <a:chOff x="0" y="0"/>
            <a:chExt cx="1463716" cy="1406713"/>
          </a:xfrm>
        </p:grpSpPr>
        <p:sp>
          <p:nvSpPr>
            <p:cNvPr name="Freeform 14" id="14"/>
            <p:cNvSpPr/>
            <p:nvPr/>
          </p:nvSpPr>
          <p:spPr>
            <a:xfrm flipH="false" flipV="false" rot="0">
              <a:off x="0" y="0"/>
              <a:ext cx="1463716" cy="1406713"/>
            </a:xfrm>
            <a:custGeom>
              <a:avLst/>
              <a:gdLst/>
              <a:ahLst/>
              <a:cxnLst/>
              <a:rect r="r" b="b" t="t" l="l"/>
              <a:pathLst>
                <a:path h="1406713" w="1463716">
                  <a:moveTo>
                    <a:pt x="0" y="0"/>
                  </a:moveTo>
                  <a:lnTo>
                    <a:pt x="1463716" y="0"/>
                  </a:lnTo>
                  <a:lnTo>
                    <a:pt x="1463716" y="1406713"/>
                  </a:lnTo>
                  <a:lnTo>
                    <a:pt x="0" y="1406713"/>
                  </a:lnTo>
                  <a:close/>
                </a:path>
              </a:pathLst>
            </a:custGeom>
            <a:solidFill>
              <a:srgbClr val="FF00FC">
                <a:alpha val="49804"/>
              </a:srgbClr>
            </a:solidFill>
          </p:spPr>
        </p:sp>
        <p:sp>
          <p:nvSpPr>
            <p:cNvPr name="TextBox 15" id="15"/>
            <p:cNvSpPr txBox="true"/>
            <p:nvPr/>
          </p:nvSpPr>
          <p:spPr>
            <a:xfrm>
              <a:off x="0" y="-38100"/>
              <a:ext cx="1463716" cy="1444813"/>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2700000">
            <a:off x="1494120" y="9838596"/>
            <a:ext cx="5557545" cy="5341113"/>
            <a:chOff x="0" y="0"/>
            <a:chExt cx="1463716" cy="1406713"/>
          </a:xfrm>
        </p:grpSpPr>
        <p:sp>
          <p:nvSpPr>
            <p:cNvPr name="Freeform 17" id="17"/>
            <p:cNvSpPr/>
            <p:nvPr/>
          </p:nvSpPr>
          <p:spPr>
            <a:xfrm flipH="false" flipV="false" rot="0">
              <a:off x="0" y="0"/>
              <a:ext cx="1463716" cy="1406713"/>
            </a:xfrm>
            <a:custGeom>
              <a:avLst/>
              <a:gdLst/>
              <a:ahLst/>
              <a:cxnLst/>
              <a:rect r="r" b="b" t="t" l="l"/>
              <a:pathLst>
                <a:path h="1406713" w="1463716">
                  <a:moveTo>
                    <a:pt x="0" y="0"/>
                  </a:moveTo>
                  <a:lnTo>
                    <a:pt x="1463716" y="0"/>
                  </a:lnTo>
                  <a:lnTo>
                    <a:pt x="1463716" y="1406713"/>
                  </a:lnTo>
                  <a:lnTo>
                    <a:pt x="0" y="1406713"/>
                  </a:lnTo>
                  <a:close/>
                </a:path>
              </a:pathLst>
            </a:custGeom>
            <a:solidFill>
              <a:srgbClr val="FF00FC">
                <a:alpha val="49804"/>
              </a:srgbClr>
            </a:solidFill>
          </p:spPr>
        </p:sp>
        <p:sp>
          <p:nvSpPr>
            <p:cNvPr name="TextBox 18" id="18"/>
            <p:cNvSpPr txBox="true"/>
            <p:nvPr/>
          </p:nvSpPr>
          <p:spPr>
            <a:xfrm>
              <a:off x="0" y="-38100"/>
              <a:ext cx="1463716" cy="1444813"/>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0301011" y="8890000"/>
            <a:ext cx="7265783" cy="33972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Open Sans"/>
                <a:ea typeface="Open Sans"/>
                <a:cs typeface="Open Sans"/>
                <a:sym typeface="Open Sans"/>
              </a:rPr>
              <a:t>Prof. coodonator : ing. Anamaria Dumitrescu</a:t>
            </a:r>
          </a:p>
        </p:txBody>
      </p:sp>
      <p:sp>
        <p:nvSpPr>
          <p:cNvPr name="AutoShape 20" id="20"/>
          <p:cNvSpPr/>
          <p:nvPr/>
        </p:nvSpPr>
        <p:spPr>
          <a:xfrm flipV="true">
            <a:off x="5042039" y="7358046"/>
            <a:ext cx="7265783" cy="0"/>
          </a:xfrm>
          <a:prstGeom prst="line">
            <a:avLst/>
          </a:prstGeom>
          <a:ln cap="flat" w="19050">
            <a:gradFill>
              <a:gsLst>
                <a:gs pos="0">
                  <a:srgbClr val="FF00FC">
                    <a:alpha val="100000"/>
                  </a:srgbClr>
                </a:gs>
                <a:gs pos="100000">
                  <a:srgbClr val="9E00C5">
                    <a:alpha val="100000"/>
                  </a:srgbClr>
                </a:gs>
              </a:gsLst>
              <a:lin ang="2700000"/>
            </a:gradFill>
            <a:prstDash val="solid"/>
            <a:headEnd type="none" len="sm" w="sm"/>
            <a:tailEnd type="none" len="sm" w="sm"/>
          </a:ln>
        </p:spPr>
      </p:sp>
      <p:sp>
        <p:nvSpPr>
          <p:cNvPr name="TextBox 21" id="21"/>
          <p:cNvSpPr txBox="true"/>
          <p:nvPr/>
        </p:nvSpPr>
        <p:spPr>
          <a:xfrm rot="0">
            <a:off x="16226" y="-35662"/>
            <a:ext cx="7298235" cy="69215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Open Sans"/>
                <a:ea typeface="Open Sans"/>
                <a:cs typeface="Open Sans"/>
                <a:sym typeface="Open Sans"/>
              </a:rPr>
              <a:t>Universitatea Națională de Știință și Tehnologie Politehnica București </a:t>
            </a:r>
          </a:p>
        </p:txBody>
      </p:sp>
      <p:sp>
        <p:nvSpPr>
          <p:cNvPr name="TextBox 22" id="22"/>
          <p:cNvSpPr txBox="true"/>
          <p:nvPr/>
        </p:nvSpPr>
        <p:spPr>
          <a:xfrm rot="0">
            <a:off x="16226" y="8890000"/>
            <a:ext cx="7282009" cy="1397000"/>
          </a:xfrm>
          <a:prstGeom prst="rect">
            <a:avLst/>
          </a:prstGeom>
        </p:spPr>
        <p:txBody>
          <a:bodyPr anchor="t" rtlCol="false" tIns="0" lIns="0" bIns="0" rIns="0">
            <a:spAutoFit/>
          </a:bodyPr>
          <a:lstStyle/>
          <a:p>
            <a:pPr algn="l">
              <a:lnSpc>
                <a:spcPts val="2799"/>
              </a:lnSpc>
            </a:pPr>
            <a:r>
              <a:rPr lang="en-US" sz="1999">
                <a:solidFill>
                  <a:srgbClr val="FFFFFF"/>
                </a:solidFill>
                <a:latin typeface="Open Sans"/>
                <a:ea typeface="Open Sans"/>
                <a:cs typeface="Open Sans"/>
                <a:sym typeface="Open Sans"/>
              </a:rPr>
              <a:t>Studenți : Andrei Mihail-Alexandru </a:t>
            </a:r>
          </a:p>
          <a:p>
            <a:pPr algn="l">
              <a:lnSpc>
                <a:spcPts val="2799"/>
              </a:lnSpc>
            </a:pPr>
            <a:r>
              <a:rPr lang="en-US" sz="1999">
                <a:solidFill>
                  <a:srgbClr val="FFFFFF"/>
                </a:solidFill>
                <a:latin typeface="Open Sans"/>
                <a:ea typeface="Open Sans"/>
                <a:cs typeface="Open Sans"/>
                <a:sym typeface="Open Sans"/>
              </a:rPr>
              <a:t>                  Nicolae Gabriel </a:t>
            </a:r>
          </a:p>
          <a:p>
            <a:pPr algn="l">
              <a:lnSpc>
                <a:spcPts val="2799"/>
              </a:lnSpc>
            </a:pPr>
            <a:r>
              <a:rPr lang="en-US" sz="1999">
                <a:solidFill>
                  <a:srgbClr val="FFFFFF"/>
                </a:solidFill>
                <a:latin typeface="Open Sans"/>
                <a:ea typeface="Open Sans"/>
                <a:cs typeface="Open Sans"/>
                <a:sym typeface="Open Sans"/>
              </a:rPr>
              <a:t>                  Stoica George-Cristian</a:t>
            </a:r>
          </a:p>
          <a:p>
            <a:pPr algn="l">
              <a:lnSpc>
                <a:spcPts val="2799"/>
              </a:lnSpc>
              <a:spcBef>
                <a:spcPct val="0"/>
              </a:spcBef>
            </a:pPr>
            <a:r>
              <a:rPr lang="en-US" sz="1999">
                <a:solidFill>
                  <a:srgbClr val="FFFFFF"/>
                </a:solidFill>
                <a:latin typeface="Open Sans"/>
                <a:ea typeface="Open Sans"/>
                <a:cs typeface="Open Sans"/>
                <a:sym typeface="Open Sans"/>
              </a:rPr>
              <a:t>Grupa : 444C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333" r="0" b="0"/>
            </a:stretch>
          </a:blipFill>
        </p:spPr>
      </p:sp>
      <p:grpSp>
        <p:nvGrpSpPr>
          <p:cNvPr name="Group 3" id="3"/>
          <p:cNvGrpSpPr/>
          <p:nvPr/>
        </p:nvGrpSpPr>
        <p:grpSpPr>
          <a:xfrm rot="2700000">
            <a:off x="-962294" y="-6683848"/>
            <a:ext cx="7103772" cy="17824961"/>
            <a:chOff x="0" y="0"/>
            <a:chExt cx="1870952" cy="4694640"/>
          </a:xfrm>
        </p:grpSpPr>
        <p:sp>
          <p:nvSpPr>
            <p:cNvPr name="Freeform 4" id="4"/>
            <p:cNvSpPr/>
            <p:nvPr/>
          </p:nvSpPr>
          <p:spPr>
            <a:xfrm flipH="false" flipV="false" rot="0">
              <a:off x="0" y="0"/>
              <a:ext cx="1870952" cy="4694640"/>
            </a:xfrm>
            <a:custGeom>
              <a:avLst/>
              <a:gdLst/>
              <a:ahLst/>
              <a:cxnLst/>
              <a:rect r="r" b="b" t="t" l="l"/>
              <a:pathLst>
                <a:path h="4694640" w="1870952">
                  <a:moveTo>
                    <a:pt x="0" y="0"/>
                  </a:moveTo>
                  <a:lnTo>
                    <a:pt x="1870952" y="0"/>
                  </a:lnTo>
                  <a:lnTo>
                    <a:pt x="1870952" y="4694640"/>
                  </a:lnTo>
                  <a:lnTo>
                    <a:pt x="0" y="4694640"/>
                  </a:lnTo>
                  <a:close/>
                </a:path>
              </a:pathLst>
            </a:custGeom>
            <a:solidFill>
              <a:srgbClr val="FF00FC">
                <a:alpha val="49804"/>
              </a:srgbClr>
            </a:solidFill>
          </p:spPr>
        </p:sp>
        <p:sp>
          <p:nvSpPr>
            <p:cNvPr name="TextBox 5" id="5"/>
            <p:cNvSpPr txBox="true"/>
            <p:nvPr/>
          </p:nvSpPr>
          <p:spPr>
            <a:xfrm>
              <a:off x="0" y="-38100"/>
              <a:ext cx="1870952" cy="473274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2700000">
            <a:off x="1494120" y="-8020154"/>
            <a:ext cx="5557545" cy="12105506"/>
            <a:chOff x="0" y="0"/>
            <a:chExt cx="1463716" cy="3188281"/>
          </a:xfrm>
        </p:grpSpPr>
        <p:sp>
          <p:nvSpPr>
            <p:cNvPr name="Freeform 7" id="7"/>
            <p:cNvSpPr/>
            <p:nvPr/>
          </p:nvSpPr>
          <p:spPr>
            <a:xfrm flipH="false" flipV="false" rot="0">
              <a:off x="0" y="0"/>
              <a:ext cx="1463716" cy="3188281"/>
            </a:xfrm>
            <a:custGeom>
              <a:avLst/>
              <a:gdLst/>
              <a:ahLst/>
              <a:cxnLst/>
              <a:rect r="r" b="b" t="t" l="l"/>
              <a:pathLst>
                <a:path h="3188281" w="1463716">
                  <a:moveTo>
                    <a:pt x="0" y="0"/>
                  </a:moveTo>
                  <a:lnTo>
                    <a:pt x="1463716" y="0"/>
                  </a:lnTo>
                  <a:lnTo>
                    <a:pt x="1463716" y="3188281"/>
                  </a:lnTo>
                  <a:lnTo>
                    <a:pt x="0" y="3188281"/>
                  </a:lnTo>
                  <a:close/>
                </a:path>
              </a:pathLst>
            </a:custGeom>
            <a:solidFill>
              <a:srgbClr val="FF00FC">
                <a:alpha val="49804"/>
              </a:srgbClr>
            </a:solidFill>
          </p:spPr>
        </p:sp>
        <p:sp>
          <p:nvSpPr>
            <p:cNvPr name="TextBox 8" id="8"/>
            <p:cNvSpPr txBox="true"/>
            <p:nvPr/>
          </p:nvSpPr>
          <p:spPr>
            <a:xfrm>
              <a:off x="0" y="-38100"/>
              <a:ext cx="1463716" cy="322638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8043033" y="8655895"/>
            <a:ext cx="244967" cy="602405"/>
            <a:chOff x="0" y="0"/>
            <a:chExt cx="79059" cy="194416"/>
          </a:xfrm>
        </p:grpSpPr>
        <p:sp>
          <p:nvSpPr>
            <p:cNvPr name="Freeform 10" id="10"/>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11" id="11"/>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906789" y="4115505"/>
            <a:ext cx="12897550" cy="1344934"/>
          </a:xfrm>
          <a:prstGeom prst="rect">
            <a:avLst/>
          </a:prstGeom>
        </p:spPr>
        <p:txBody>
          <a:bodyPr anchor="t" rtlCol="false" tIns="0" lIns="0" bIns="0" rIns="0">
            <a:spAutoFit/>
          </a:bodyPr>
          <a:lstStyle/>
          <a:p>
            <a:pPr algn="ctr">
              <a:lnSpc>
                <a:spcPts val="10919"/>
              </a:lnSpc>
              <a:spcBef>
                <a:spcPct val="0"/>
              </a:spcBef>
            </a:pPr>
            <a:r>
              <a:rPr lang="en-US" sz="7799">
                <a:solidFill>
                  <a:srgbClr val="FFFFFF"/>
                </a:solidFill>
                <a:latin typeface="Bebas Neue Cyrillic"/>
                <a:ea typeface="Bebas Neue Cyrillic"/>
                <a:cs typeface="Bebas Neue Cyrillic"/>
                <a:sym typeface="Bebas Neue Cyrillic"/>
              </a:rPr>
              <a:t>MULȚUMIM PENTRU ATENȚIE</a:t>
            </a:r>
          </a:p>
        </p:txBody>
      </p:sp>
      <p:grpSp>
        <p:nvGrpSpPr>
          <p:cNvPr name="Group 13" id="13"/>
          <p:cNvGrpSpPr/>
          <p:nvPr/>
        </p:nvGrpSpPr>
        <p:grpSpPr>
          <a:xfrm rot="2700000">
            <a:off x="-57437" y="9002480"/>
            <a:ext cx="5557545" cy="5341113"/>
            <a:chOff x="0" y="0"/>
            <a:chExt cx="1463716" cy="1406713"/>
          </a:xfrm>
        </p:grpSpPr>
        <p:sp>
          <p:nvSpPr>
            <p:cNvPr name="Freeform 14" id="14"/>
            <p:cNvSpPr/>
            <p:nvPr/>
          </p:nvSpPr>
          <p:spPr>
            <a:xfrm flipH="false" flipV="false" rot="0">
              <a:off x="0" y="0"/>
              <a:ext cx="1463716" cy="1406713"/>
            </a:xfrm>
            <a:custGeom>
              <a:avLst/>
              <a:gdLst/>
              <a:ahLst/>
              <a:cxnLst/>
              <a:rect r="r" b="b" t="t" l="l"/>
              <a:pathLst>
                <a:path h="1406713" w="1463716">
                  <a:moveTo>
                    <a:pt x="0" y="0"/>
                  </a:moveTo>
                  <a:lnTo>
                    <a:pt x="1463716" y="0"/>
                  </a:lnTo>
                  <a:lnTo>
                    <a:pt x="1463716" y="1406713"/>
                  </a:lnTo>
                  <a:lnTo>
                    <a:pt x="0" y="1406713"/>
                  </a:lnTo>
                  <a:close/>
                </a:path>
              </a:pathLst>
            </a:custGeom>
            <a:solidFill>
              <a:srgbClr val="FF00FC">
                <a:alpha val="49804"/>
              </a:srgbClr>
            </a:solidFill>
          </p:spPr>
        </p:sp>
        <p:sp>
          <p:nvSpPr>
            <p:cNvPr name="TextBox 15" id="15"/>
            <p:cNvSpPr txBox="true"/>
            <p:nvPr/>
          </p:nvSpPr>
          <p:spPr>
            <a:xfrm>
              <a:off x="0" y="-38100"/>
              <a:ext cx="1463716" cy="1444813"/>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2700000">
            <a:off x="1494120" y="9838596"/>
            <a:ext cx="5557545" cy="5341113"/>
            <a:chOff x="0" y="0"/>
            <a:chExt cx="1463716" cy="1406713"/>
          </a:xfrm>
        </p:grpSpPr>
        <p:sp>
          <p:nvSpPr>
            <p:cNvPr name="Freeform 17" id="17"/>
            <p:cNvSpPr/>
            <p:nvPr/>
          </p:nvSpPr>
          <p:spPr>
            <a:xfrm flipH="false" flipV="false" rot="0">
              <a:off x="0" y="0"/>
              <a:ext cx="1463716" cy="1406713"/>
            </a:xfrm>
            <a:custGeom>
              <a:avLst/>
              <a:gdLst/>
              <a:ahLst/>
              <a:cxnLst/>
              <a:rect r="r" b="b" t="t" l="l"/>
              <a:pathLst>
                <a:path h="1406713" w="1463716">
                  <a:moveTo>
                    <a:pt x="0" y="0"/>
                  </a:moveTo>
                  <a:lnTo>
                    <a:pt x="1463716" y="0"/>
                  </a:lnTo>
                  <a:lnTo>
                    <a:pt x="1463716" y="1406713"/>
                  </a:lnTo>
                  <a:lnTo>
                    <a:pt x="0" y="1406713"/>
                  </a:lnTo>
                  <a:close/>
                </a:path>
              </a:pathLst>
            </a:custGeom>
            <a:solidFill>
              <a:srgbClr val="FF00FC">
                <a:alpha val="49804"/>
              </a:srgbClr>
            </a:solidFill>
          </p:spPr>
        </p:sp>
        <p:sp>
          <p:nvSpPr>
            <p:cNvPr name="TextBox 18" id="18"/>
            <p:cNvSpPr txBox="true"/>
            <p:nvPr/>
          </p:nvSpPr>
          <p:spPr>
            <a:xfrm>
              <a:off x="0" y="-38100"/>
              <a:ext cx="1463716" cy="1444813"/>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333" r="0" b="0"/>
            </a:stretch>
          </a:blipFill>
        </p:spPr>
      </p:sp>
      <p:grpSp>
        <p:nvGrpSpPr>
          <p:cNvPr name="Group 3" id="3"/>
          <p:cNvGrpSpPr/>
          <p:nvPr/>
        </p:nvGrpSpPr>
        <p:grpSpPr>
          <a:xfrm rot="2700000">
            <a:off x="-962294" y="-6683848"/>
            <a:ext cx="7103772" cy="17824961"/>
            <a:chOff x="0" y="0"/>
            <a:chExt cx="1870952" cy="4694640"/>
          </a:xfrm>
        </p:grpSpPr>
        <p:sp>
          <p:nvSpPr>
            <p:cNvPr name="Freeform 4" id="4"/>
            <p:cNvSpPr/>
            <p:nvPr/>
          </p:nvSpPr>
          <p:spPr>
            <a:xfrm flipH="false" flipV="false" rot="0">
              <a:off x="0" y="0"/>
              <a:ext cx="1870952" cy="4694640"/>
            </a:xfrm>
            <a:custGeom>
              <a:avLst/>
              <a:gdLst/>
              <a:ahLst/>
              <a:cxnLst/>
              <a:rect r="r" b="b" t="t" l="l"/>
              <a:pathLst>
                <a:path h="4694640" w="1870952">
                  <a:moveTo>
                    <a:pt x="0" y="0"/>
                  </a:moveTo>
                  <a:lnTo>
                    <a:pt x="1870952" y="0"/>
                  </a:lnTo>
                  <a:lnTo>
                    <a:pt x="1870952" y="4694640"/>
                  </a:lnTo>
                  <a:lnTo>
                    <a:pt x="0" y="4694640"/>
                  </a:lnTo>
                  <a:close/>
                </a:path>
              </a:pathLst>
            </a:custGeom>
            <a:solidFill>
              <a:srgbClr val="FF00FC">
                <a:alpha val="49804"/>
              </a:srgbClr>
            </a:solidFill>
          </p:spPr>
        </p:sp>
        <p:sp>
          <p:nvSpPr>
            <p:cNvPr name="TextBox 5" id="5"/>
            <p:cNvSpPr txBox="true"/>
            <p:nvPr/>
          </p:nvSpPr>
          <p:spPr>
            <a:xfrm>
              <a:off x="0" y="-38100"/>
              <a:ext cx="1870952" cy="473274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2700000">
            <a:off x="1494120" y="-8020154"/>
            <a:ext cx="5557545" cy="12105506"/>
            <a:chOff x="0" y="0"/>
            <a:chExt cx="1463716" cy="3188281"/>
          </a:xfrm>
        </p:grpSpPr>
        <p:sp>
          <p:nvSpPr>
            <p:cNvPr name="Freeform 7" id="7"/>
            <p:cNvSpPr/>
            <p:nvPr/>
          </p:nvSpPr>
          <p:spPr>
            <a:xfrm flipH="false" flipV="false" rot="0">
              <a:off x="0" y="0"/>
              <a:ext cx="1463716" cy="3188281"/>
            </a:xfrm>
            <a:custGeom>
              <a:avLst/>
              <a:gdLst/>
              <a:ahLst/>
              <a:cxnLst/>
              <a:rect r="r" b="b" t="t" l="l"/>
              <a:pathLst>
                <a:path h="3188281" w="1463716">
                  <a:moveTo>
                    <a:pt x="0" y="0"/>
                  </a:moveTo>
                  <a:lnTo>
                    <a:pt x="1463716" y="0"/>
                  </a:lnTo>
                  <a:lnTo>
                    <a:pt x="1463716" y="3188281"/>
                  </a:lnTo>
                  <a:lnTo>
                    <a:pt x="0" y="3188281"/>
                  </a:lnTo>
                  <a:close/>
                </a:path>
              </a:pathLst>
            </a:custGeom>
            <a:solidFill>
              <a:srgbClr val="FF00FC">
                <a:alpha val="49804"/>
              </a:srgbClr>
            </a:solidFill>
          </p:spPr>
        </p:sp>
        <p:sp>
          <p:nvSpPr>
            <p:cNvPr name="TextBox 8" id="8"/>
            <p:cNvSpPr txBox="true"/>
            <p:nvPr/>
          </p:nvSpPr>
          <p:spPr>
            <a:xfrm>
              <a:off x="0" y="-38100"/>
              <a:ext cx="1463716" cy="322638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8043033" y="8655895"/>
            <a:ext cx="244967" cy="602405"/>
            <a:chOff x="0" y="0"/>
            <a:chExt cx="79059" cy="194416"/>
          </a:xfrm>
        </p:grpSpPr>
        <p:sp>
          <p:nvSpPr>
            <p:cNvPr name="Freeform 10" id="10"/>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11" id="11"/>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695225" y="3985701"/>
            <a:ext cx="12897550" cy="1344934"/>
          </a:xfrm>
          <a:prstGeom prst="rect">
            <a:avLst/>
          </a:prstGeom>
        </p:spPr>
        <p:txBody>
          <a:bodyPr anchor="t" rtlCol="false" tIns="0" lIns="0" bIns="0" rIns="0">
            <a:spAutoFit/>
          </a:bodyPr>
          <a:lstStyle/>
          <a:p>
            <a:pPr algn="ctr">
              <a:lnSpc>
                <a:spcPts val="10919"/>
              </a:lnSpc>
              <a:spcBef>
                <a:spcPct val="0"/>
              </a:spcBef>
            </a:pPr>
            <a:r>
              <a:rPr lang="en-US" sz="7799">
                <a:solidFill>
                  <a:srgbClr val="FFFFFF"/>
                </a:solidFill>
                <a:latin typeface="Bebas Neue Cyrillic"/>
                <a:ea typeface="Bebas Neue Cyrillic"/>
                <a:cs typeface="Bebas Neue Cyrillic"/>
                <a:sym typeface="Bebas Neue Cyrillic"/>
              </a:rPr>
              <a:t>ÎNTREBĂRI?</a:t>
            </a:r>
          </a:p>
        </p:txBody>
      </p:sp>
      <p:grpSp>
        <p:nvGrpSpPr>
          <p:cNvPr name="Group 13" id="13"/>
          <p:cNvGrpSpPr/>
          <p:nvPr/>
        </p:nvGrpSpPr>
        <p:grpSpPr>
          <a:xfrm rot="2700000">
            <a:off x="-57437" y="9002480"/>
            <a:ext cx="5557545" cy="5341113"/>
            <a:chOff x="0" y="0"/>
            <a:chExt cx="1463716" cy="1406713"/>
          </a:xfrm>
        </p:grpSpPr>
        <p:sp>
          <p:nvSpPr>
            <p:cNvPr name="Freeform 14" id="14"/>
            <p:cNvSpPr/>
            <p:nvPr/>
          </p:nvSpPr>
          <p:spPr>
            <a:xfrm flipH="false" flipV="false" rot="0">
              <a:off x="0" y="0"/>
              <a:ext cx="1463716" cy="1406713"/>
            </a:xfrm>
            <a:custGeom>
              <a:avLst/>
              <a:gdLst/>
              <a:ahLst/>
              <a:cxnLst/>
              <a:rect r="r" b="b" t="t" l="l"/>
              <a:pathLst>
                <a:path h="1406713" w="1463716">
                  <a:moveTo>
                    <a:pt x="0" y="0"/>
                  </a:moveTo>
                  <a:lnTo>
                    <a:pt x="1463716" y="0"/>
                  </a:lnTo>
                  <a:lnTo>
                    <a:pt x="1463716" y="1406713"/>
                  </a:lnTo>
                  <a:lnTo>
                    <a:pt x="0" y="1406713"/>
                  </a:lnTo>
                  <a:close/>
                </a:path>
              </a:pathLst>
            </a:custGeom>
            <a:solidFill>
              <a:srgbClr val="FF00FC">
                <a:alpha val="49804"/>
              </a:srgbClr>
            </a:solidFill>
          </p:spPr>
        </p:sp>
        <p:sp>
          <p:nvSpPr>
            <p:cNvPr name="TextBox 15" id="15"/>
            <p:cNvSpPr txBox="true"/>
            <p:nvPr/>
          </p:nvSpPr>
          <p:spPr>
            <a:xfrm>
              <a:off x="0" y="-38100"/>
              <a:ext cx="1463716" cy="1444813"/>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2700000">
            <a:off x="1494120" y="9838596"/>
            <a:ext cx="5557545" cy="5341113"/>
            <a:chOff x="0" y="0"/>
            <a:chExt cx="1463716" cy="1406713"/>
          </a:xfrm>
        </p:grpSpPr>
        <p:sp>
          <p:nvSpPr>
            <p:cNvPr name="Freeform 17" id="17"/>
            <p:cNvSpPr/>
            <p:nvPr/>
          </p:nvSpPr>
          <p:spPr>
            <a:xfrm flipH="false" flipV="false" rot="0">
              <a:off x="0" y="0"/>
              <a:ext cx="1463716" cy="1406713"/>
            </a:xfrm>
            <a:custGeom>
              <a:avLst/>
              <a:gdLst/>
              <a:ahLst/>
              <a:cxnLst/>
              <a:rect r="r" b="b" t="t" l="l"/>
              <a:pathLst>
                <a:path h="1406713" w="1463716">
                  <a:moveTo>
                    <a:pt x="0" y="0"/>
                  </a:moveTo>
                  <a:lnTo>
                    <a:pt x="1463716" y="0"/>
                  </a:lnTo>
                  <a:lnTo>
                    <a:pt x="1463716" y="1406713"/>
                  </a:lnTo>
                  <a:lnTo>
                    <a:pt x="0" y="1406713"/>
                  </a:lnTo>
                  <a:close/>
                </a:path>
              </a:pathLst>
            </a:custGeom>
            <a:solidFill>
              <a:srgbClr val="FF00FC">
                <a:alpha val="49804"/>
              </a:srgbClr>
            </a:solidFill>
          </p:spPr>
        </p:sp>
        <p:sp>
          <p:nvSpPr>
            <p:cNvPr name="TextBox 18" id="18"/>
            <p:cNvSpPr txBox="true"/>
            <p:nvPr/>
          </p:nvSpPr>
          <p:spPr>
            <a:xfrm>
              <a:off x="0" y="-38100"/>
              <a:ext cx="1463716" cy="1444813"/>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040314"/>
        </a:solidFill>
      </p:bgPr>
    </p:bg>
    <p:spTree>
      <p:nvGrpSpPr>
        <p:cNvPr id="1" name=""/>
        <p:cNvGrpSpPr/>
        <p:nvPr/>
      </p:nvGrpSpPr>
      <p:grpSpPr>
        <a:xfrm>
          <a:off x="0" y="0"/>
          <a:ext cx="0" cy="0"/>
          <a:chOff x="0" y="0"/>
          <a:chExt cx="0" cy="0"/>
        </a:xfrm>
      </p:grpSpPr>
      <p:grpSp>
        <p:nvGrpSpPr>
          <p:cNvPr name="Group 2" id="2"/>
          <p:cNvGrpSpPr/>
          <p:nvPr/>
        </p:nvGrpSpPr>
        <p:grpSpPr>
          <a:xfrm rot="0">
            <a:off x="0" y="1052208"/>
            <a:ext cx="7468579" cy="6249239"/>
            <a:chOff x="0" y="0"/>
            <a:chExt cx="7589000" cy="6350000"/>
          </a:xfrm>
        </p:grpSpPr>
        <p:sp>
          <p:nvSpPr>
            <p:cNvPr name="Freeform 3" id="3"/>
            <p:cNvSpPr/>
            <p:nvPr/>
          </p:nvSpPr>
          <p:spPr>
            <a:xfrm flipH="false" flipV="false" rot="0">
              <a:off x="0" y="0"/>
              <a:ext cx="7589000" cy="6350000"/>
            </a:xfrm>
            <a:custGeom>
              <a:avLst/>
              <a:gdLst/>
              <a:ahLst/>
              <a:cxnLst/>
              <a:rect r="r" b="b" t="t" l="l"/>
              <a:pathLst>
                <a:path h="6350000" w="7589000">
                  <a:moveTo>
                    <a:pt x="7589000" y="0"/>
                  </a:moveTo>
                  <a:lnTo>
                    <a:pt x="4858160" y="6350000"/>
                  </a:lnTo>
                  <a:lnTo>
                    <a:pt x="0" y="6350000"/>
                  </a:lnTo>
                  <a:lnTo>
                    <a:pt x="2699053" y="0"/>
                  </a:lnTo>
                  <a:lnTo>
                    <a:pt x="7589000" y="0"/>
                  </a:lnTo>
                  <a:close/>
                </a:path>
              </a:pathLst>
            </a:custGeom>
            <a:gradFill rotWithShape="true">
              <a:gsLst>
                <a:gs pos="0">
                  <a:srgbClr val="FF00FC">
                    <a:alpha val="100000"/>
                  </a:srgbClr>
                </a:gs>
                <a:gs pos="100000">
                  <a:srgbClr val="9E00C5">
                    <a:alpha val="100000"/>
                  </a:srgbClr>
                </a:gs>
              </a:gsLst>
              <a:lin ang="2700000"/>
            </a:gradFill>
            <a:ln w="12700">
              <a:solidFill>
                <a:srgbClr val="000000"/>
              </a:solidFill>
            </a:ln>
          </p:spPr>
        </p:sp>
      </p:grpSp>
      <p:grpSp>
        <p:nvGrpSpPr>
          <p:cNvPr name="Group 4" id="4"/>
          <p:cNvGrpSpPr/>
          <p:nvPr/>
        </p:nvGrpSpPr>
        <p:grpSpPr>
          <a:xfrm rot="0">
            <a:off x="7819011" y="2896675"/>
            <a:ext cx="5053502" cy="4493650"/>
            <a:chOff x="0" y="0"/>
            <a:chExt cx="7141130" cy="6350000"/>
          </a:xfrm>
        </p:grpSpPr>
        <p:sp>
          <p:nvSpPr>
            <p:cNvPr name="Freeform 5" id="5"/>
            <p:cNvSpPr/>
            <p:nvPr/>
          </p:nvSpPr>
          <p:spPr>
            <a:xfrm flipH="false" flipV="false" rot="0">
              <a:off x="0" y="0"/>
              <a:ext cx="7141129" cy="6350000"/>
            </a:xfrm>
            <a:custGeom>
              <a:avLst/>
              <a:gdLst/>
              <a:ahLst/>
              <a:cxnLst/>
              <a:rect r="r" b="b" t="t" l="l"/>
              <a:pathLst>
                <a:path h="6350000" w="7141129">
                  <a:moveTo>
                    <a:pt x="7141129" y="0"/>
                  </a:moveTo>
                  <a:lnTo>
                    <a:pt x="4571452" y="6350000"/>
                  </a:lnTo>
                  <a:lnTo>
                    <a:pt x="0" y="6350000"/>
                  </a:lnTo>
                  <a:lnTo>
                    <a:pt x="2539766" y="0"/>
                  </a:lnTo>
                  <a:lnTo>
                    <a:pt x="7141129" y="0"/>
                  </a:lnTo>
                  <a:close/>
                </a:path>
              </a:pathLst>
            </a:custGeom>
            <a:gradFill rotWithShape="true">
              <a:gsLst>
                <a:gs pos="0">
                  <a:srgbClr val="FF00FC">
                    <a:alpha val="100000"/>
                  </a:srgbClr>
                </a:gs>
                <a:gs pos="100000">
                  <a:srgbClr val="9E00C5">
                    <a:alpha val="100000"/>
                  </a:srgbClr>
                </a:gs>
              </a:gsLst>
              <a:lin ang="2700000"/>
            </a:gradFill>
            <a:ln w="12700">
              <a:solidFill>
                <a:srgbClr val="000000"/>
              </a:solidFill>
            </a:ln>
          </p:spPr>
        </p:sp>
      </p:grpSp>
      <p:sp>
        <p:nvSpPr>
          <p:cNvPr name="TextBox 6" id="6"/>
          <p:cNvSpPr txBox="true"/>
          <p:nvPr/>
        </p:nvSpPr>
        <p:spPr>
          <a:xfrm rot="0">
            <a:off x="3570944" y="909333"/>
            <a:ext cx="3897635" cy="1203325"/>
          </a:xfrm>
          <a:prstGeom prst="rect">
            <a:avLst/>
          </a:prstGeom>
        </p:spPr>
        <p:txBody>
          <a:bodyPr anchor="t" rtlCol="false" tIns="0" lIns="0" bIns="0" rIns="0">
            <a:spAutoFit/>
          </a:bodyPr>
          <a:lstStyle/>
          <a:p>
            <a:pPr algn="l">
              <a:lnSpc>
                <a:spcPts val="9800"/>
              </a:lnSpc>
              <a:spcBef>
                <a:spcPct val="0"/>
              </a:spcBef>
            </a:pPr>
            <a:r>
              <a:rPr lang="en-US" sz="7000">
                <a:solidFill>
                  <a:srgbClr val="FFFFFF"/>
                </a:solidFill>
                <a:latin typeface="Bebas Neue Cyrillic"/>
                <a:ea typeface="Bebas Neue Cyrillic"/>
                <a:cs typeface="Bebas Neue Cyrillic"/>
                <a:sym typeface="Bebas Neue Cyrillic"/>
              </a:rPr>
              <a:t>CUPRINS</a:t>
            </a:r>
          </a:p>
        </p:txBody>
      </p:sp>
      <p:sp>
        <p:nvSpPr>
          <p:cNvPr name="TextBox 7" id="7"/>
          <p:cNvSpPr txBox="true"/>
          <p:nvPr/>
        </p:nvSpPr>
        <p:spPr>
          <a:xfrm rot="0">
            <a:off x="2183490" y="2325733"/>
            <a:ext cx="9152846" cy="3292614"/>
          </a:xfrm>
          <a:prstGeom prst="rect">
            <a:avLst/>
          </a:prstGeom>
        </p:spPr>
        <p:txBody>
          <a:bodyPr anchor="t" rtlCol="false" tIns="0" lIns="0" bIns="0" rIns="0">
            <a:spAutoFit/>
          </a:bodyPr>
          <a:lstStyle/>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Introducere</a:t>
            </a:r>
          </a:p>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Contextul proiectului</a:t>
            </a:r>
          </a:p>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Obiective</a:t>
            </a:r>
          </a:p>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Descrierea jocului </a:t>
            </a:r>
          </a:p>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Tehnologii utilizate</a:t>
            </a:r>
          </a:p>
          <a:p>
            <a:pPr algn="l" marL="453390" indent="-226695" lvl="1">
              <a:lnSpc>
                <a:spcPts val="2940"/>
              </a:lnSpc>
              <a:buAutoNum type="arabicPeriod" startAt="1"/>
            </a:pPr>
            <a:r>
              <a:rPr lang="en-US" sz="2100">
                <a:solidFill>
                  <a:srgbClr val="FFFFFF"/>
                </a:solidFill>
                <a:latin typeface="Open Sans"/>
                <a:ea typeface="Open Sans"/>
                <a:cs typeface="Open Sans"/>
                <a:sym typeface="Open Sans"/>
              </a:rPr>
              <a:t>Concluzii și direcții viitoare </a:t>
            </a:r>
          </a:p>
          <a:p>
            <a:pPr algn="l">
              <a:lnSpc>
                <a:spcPts val="2940"/>
              </a:lnSpc>
            </a:pPr>
          </a:p>
          <a:p>
            <a:pPr algn="l">
              <a:lnSpc>
                <a:spcPts val="2940"/>
              </a:lnSpc>
            </a:pPr>
          </a:p>
          <a:p>
            <a:pPr algn="l">
              <a:lnSpc>
                <a:spcPts val="2644"/>
              </a:lnSpc>
              <a:spcBef>
                <a:spcPct val="0"/>
              </a:spcBef>
            </a:pPr>
          </a:p>
        </p:txBody>
      </p:sp>
      <p:grpSp>
        <p:nvGrpSpPr>
          <p:cNvPr name="Group 8" id="8"/>
          <p:cNvGrpSpPr/>
          <p:nvPr/>
        </p:nvGrpSpPr>
        <p:grpSpPr>
          <a:xfrm rot="0">
            <a:off x="0" y="9485825"/>
            <a:ext cx="18288000" cy="525162"/>
            <a:chOff x="0" y="0"/>
            <a:chExt cx="3794067" cy="108951"/>
          </a:xfrm>
        </p:grpSpPr>
        <p:sp>
          <p:nvSpPr>
            <p:cNvPr name="Freeform 9" id="9"/>
            <p:cNvSpPr/>
            <p:nvPr/>
          </p:nvSpPr>
          <p:spPr>
            <a:xfrm flipH="false" flipV="false" rot="0">
              <a:off x="0" y="0"/>
              <a:ext cx="3794067" cy="108951"/>
            </a:xfrm>
            <a:custGeom>
              <a:avLst/>
              <a:gdLst/>
              <a:ahLst/>
              <a:cxnLst/>
              <a:rect r="r" b="b" t="t" l="l"/>
              <a:pathLst>
                <a:path h="108951" w="3794067">
                  <a:moveTo>
                    <a:pt x="0" y="0"/>
                  </a:moveTo>
                  <a:lnTo>
                    <a:pt x="3794067" y="0"/>
                  </a:lnTo>
                  <a:lnTo>
                    <a:pt x="3794067" y="108951"/>
                  </a:lnTo>
                  <a:lnTo>
                    <a:pt x="0" y="108951"/>
                  </a:lnTo>
                  <a:close/>
                </a:path>
              </a:pathLst>
            </a:custGeom>
            <a:gradFill rotWithShape="true">
              <a:gsLst>
                <a:gs pos="0">
                  <a:srgbClr val="FF00FC">
                    <a:alpha val="100000"/>
                  </a:srgbClr>
                </a:gs>
                <a:gs pos="100000">
                  <a:srgbClr val="9E00C5">
                    <a:alpha val="100000"/>
                  </a:srgbClr>
                </a:gs>
              </a:gsLst>
              <a:lin ang="2700000"/>
            </a:gradFill>
          </p:spPr>
        </p:sp>
        <p:sp>
          <p:nvSpPr>
            <p:cNvPr name="TextBox 10" id="10"/>
            <p:cNvSpPr txBox="true"/>
            <p:nvPr/>
          </p:nvSpPr>
          <p:spPr>
            <a:xfrm>
              <a:off x="0" y="-38100"/>
              <a:ext cx="3794067" cy="14705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279396"/>
            <a:ext cx="18288000" cy="525162"/>
            <a:chOff x="0" y="0"/>
            <a:chExt cx="3794067" cy="108951"/>
          </a:xfrm>
        </p:grpSpPr>
        <p:sp>
          <p:nvSpPr>
            <p:cNvPr name="Freeform 12" id="12"/>
            <p:cNvSpPr/>
            <p:nvPr/>
          </p:nvSpPr>
          <p:spPr>
            <a:xfrm flipH="false" flipV="false" rot="0">
              <a:off x="0" y="0"/>
              <a:ext cx="3794067" cy="108951"/>
            </a:xfrm>
            <a:custGeom>
              <a:avLst/>
              <a:gdLst/>
              <a:ahLst/>
              <a:cxnLst/>
              <a:rect r="r" b="b" t="t" l="l"/>
              <a:pathLst>
                <a:path h="108951" w="3794067">
                  <a:moveTo>
                    <a:pt x="0" y="0"/>
                  </a:moveTo>
                  <a:lnTo>
                    <a:pt x="3794067" y="0"/>
                  </a:lnTo>
                  <a:lnTo>
                    <a:pt x="3794067" y="108951"/>
                  </a:lnTo>
                  <a:lnTo>
                    <a:pt x="0" y="108951"/>
                  </a:lnTo>
                  <a:close/>
                </a:path>
              </a:pathLst>
            </a:custGeom>
            <a:gradFill rotWithShape="true">
              <a:gsLst>
                <a:gs pos="0">
                  <a:srgbClr val="FF00FC">
                    <a:alpha val="100000"/>
                  </a:srgbClr>
                </a:gs>
                <a:gs pos="100000">
                  <a:srgbClr val="9E00C5">
                    <a:alpha val="100000"/>
                  </a:srgbClr>
                </a:gs>
              </a:gsLst>
              <a:lin ang="2700000"/>
            </a:gradFill>
          </p:spPr>
        </p:sp>
        <p:sp>
          <p:nvSpPr>
            <p:cNvPr name="TextBox 13" id="13"/>
            <p:cNvSpPr txBox="true"/>
            <p:nvPr/>
          </p:nvSpPr>
          <p:spPr>
            <a:xfrm>
              <a:off x="0" y="-38100"/>
              <a:ext cx="3794067" cy="14705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040314"/>
        </a:solidFill>
      </p:bgPr>
    </p:bg>
    <p:spTree>
      <p:nvGrpSpPr>
        <p:cNvPr id="1" name=""/>
        <p:cNvGrpSpPr/>
        <p:nvPr/>
      </p:nvGrpSpPr>
      <p:grpSpPr>
        <a:xfrm>
          <a:off x="0" y="0"/>
          <a:ext cx="0" cy="0"/>
          <a:chOff x="0" y="0"/>
          <a:chExt cx="0" cy="0"/>
        </a:xfrm>
      </p:grpSpPr>
      <p:grpSp>
        <p:nvGrpSpPr>
          <p:cNvPr name="Group 2" id="2"/>
          <p:cNvGrpSpPr/>
          <p:nvPr/>
        </p:nvGrpSpPr>
        <p:grpSpPr>
          <a:xfrm rot="0">
            <a:off x="18043033" y="8655895"/>
            <a:ext cx="244967" cy="602405"/>
            <a:chOff x="0" y="0"/>
            <a:chExt cx="79059" cy="194416"/>
          </a:xfrm>
        </p:grpSpPr>
        <p:sp>
          <p:nvSpPr>
            <p:cNvPr name="Freeform 3" id="3"/>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4" id="4"/>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11258656" y="825163"/>
            <a:ext cx="7951860" cy="6301534"/>
            <a:chOff x="0" y="0"/>
            <a:chExt cx="5820657" cy="4612640"/>
          </a:xfrm>
        </p:grpSpPr>
        <p:sp>
          <p:nvSpPr>
            <p:cNvPr name="Freeform 6" id="6"/>
            <p:cNvSpPr/>
            <p:nvPr/>
          </p:nvSpPr>
          <p:spPr>
            <a:xfrm flipH="false" flipV="false" rot="0">
              <a:off x="0" y="0"/>
              <a:ext cx="5820658" cy="4612640"/>
            </a:xfrm>
            <a:custGeom>
              <a:avLst/>
              <a:gdLst/>
              <a:ahLst/>
              <a:cxnLst/>
              <a:rect r="r" b="b" t="t" l="l"/>
              <a:pathLst>
                <a:path h="4612640" w="5820658">
                  <a:moveTo>
                    <a:pt x="0" y="2670810"/>
                  </a:moveTo>
                  <a:lnTo>
                    <a:pt x="1472626" y="4612640"/>
                  </a:lnTo>
                  <a:lnTo>
                    <a:pt x="4554082" y="4612640"/>
                  </a:lnTo>
                  <a:lnTo>
                    <a:pt x="4554082" y="2670810"/>
                  </a:lnTo>
                  <a:lnTo>
                    <a:pt x="5820658" y="0"/>
                  </a:lnTo>
                  <a:lnTo>
                    <a:pt x="0" y="0"/>
                  </a:lnTo>
                  <a:close/>
                </a:path>
              </a:pathLst>
            </a:custGeom>
            <a:gradFill rotWithShape="true">
              <a:gsLst>
                <a:gs pos="0">
                  <a:srgbClr val="FF00FC">
                    <a:alpha val="100000"/>
                  </a:srgbClr>
                </a:gs>
                <a:gs pos="100000">
                  <a:srgbClr val="9E00C5">
                    <a:alpha val="100000"/>
                  </a:srgbClr>
                </a:gs>
              </a:gsLst>
              <a:lin ang="2700000"/>
            </a:gradFill>
            <a:ln w="12700">
              <a:solidFill>
                <a:srgbClr val="000000"/>
              </a:solidFill>
            </a:ln>
          </p:spPr>
        </p:sp>
      </p:grpSp>
      <p:sp>
        <p:nvSpPr>
          <p:cNvPr name="TextBox 7" id="7"/>
          <p:cNvSpPr txBox="true"/>
          <p:nvPr/>
        </p:nvSpPr>
        <p:spPr>
          <a:xfrm rot="0">
            <a:off x="253307" y="380342"/>
            <a:ext cx="3897635" cy="1203325"/>
          </a:xfrm>
          <a:prstGeom prst="rect">
            <a:avLst/>
          </a:prstGeom>
        </p:spPr>
        <p:txBody>
          <a:bodyPr anchor="t" rtlCol="false" tIns="0" lIns="0" bIns="0" rIns="0">
            <a:spAutoFit/>
          </a:bodyPr>
          <a:lstStyle/>
          <a:p>
            <a:pPr algn="l">
              <a:lnSpc>
                <a:spcPts val="9800"/>
              </a:lnSpc>
              <a:spcBef>
                <a:spcPct val="0"/>
              </a:spcBef>
            </a:pPr>
            <a:r>
              <a:rPr lang="en-US" sz="7000">
                <a:solidFill>
                  <a:srgbClr val="FFFFFF"/>
                </a:solidFill>
                <a:latin typeface="Bebas Neue Cyrillic"/>
                <a:ea typeface="Bebas Neue Cyrillic"/>
                <a:cs typeface="Bebas Neue Cyrillic"/>
                <a:sym typeface="Bebas Neue Cyrillic"/>
              </a:rPr>
              <a:t>INTRODUCERE</a:t>
            </a:r>
          </a:p>
        </p:txBody>
      </p:sp>
      <p:grpSp>
        <p:nvGrpSpPr>
          <p:cNvPr name="Group 8" id="8"/>
          <p:cNvGrpSpPr/>
          <p:nvPr/>
        </p:nvGrpSpPr>
        <p:grpSpPr>
          <a:xfrm rot="0">
            <a:off x="253307" y="347753"/>
            <a:ext cx="775393" cy="175463"/>
            <a:chOff x="0" y="0"/>
            <a:chExt cx="250245" cy="56628"/>
          </a:xfrm>
        </p:grpSpPr>
        <p:sp>
          <p:nvSpPr>
            <p:cNvPr name="Freeform 9" id="9"/>
            <p:cNvSpPr/>
            <p:nvPr/>
          </p:nvSpPr>
          <p:spPr>
            <a:xfrm flipH="false" flipV="false" rot="0">
              <a:off x="0" y="0"/>
              <a:ext cx="250245" cy="56628"/>
            </a:xfrm>
            <a:custGeom>
              <a:avLst/>
              <a:gdLst/>
              <a:ahLst/>
              <a:cxnLst/>
              <a:rect r="r" b="b" t="t" l="l"/>
              <a:pathLst>
                <a:path h="56628" w="250245">
                  <a:moveTo>
                    <a:pt x="0" y="0"/>
                  </a:moveTo>
                  <a:lnTo>
                    <a:pt x="250245" y="0"/>
                  </a:lnTo>
                  <a:lnTo>
                    <a:pt x="250245" y="56628"/>
                  </a:lnTo>
                  <a:lnTo>
                    <a:pt x="0" y="56628"/>
                  </a:lnTo>
                  <a:close/>
                </a:path>
              </a:pathLst>
            </a:custGeom>
            <a:gradFill rotWithShape="true">
              <a:gsLst>
                <a:gs pos="0">
                  <a:srgbClr val="FF00FC">
                    <a:alpha val="100000"/>
                  </a:srgbClr>
                </a:gs>
                <a:gs pos="100000">
                  <a:srgbClr val="9E00C5">
                    <a:alpha val="100000"/>
                  </a:srgbClr>
                </a:gs>
              </a:gsLst>
              <a:lin ang="2700000"/>
            </a:gradFill>
          </p:spPr>
        </p:sp>
        <p:sp>
          <p:nvSpPr>
            <p:cNvPr name="TextBox 10" id="10"/>
            <p:cNvSpPr txBox="true"/>
            <p:nvPr/>
          </p:nvSpPr>
          <p:spPr>
            <a:xfrm>
              <a:off x="0" y="-38100"/>
              <a:ext cx="250245" cy="9472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53307" y="1710671"/>
            <a:ext cx="807124" cy="8071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307830" y="1672571"/>
            <a:ext cx="14145003" cy="2585085"/>
          </a:xfrm>
          <a:prstGeom prst="rect">
            <a:avLst/>
          </a:prstGeom>
        </p:spPr>
        <p:txBody>
          <a:bodyPr anchor="t" rtlCol="false" tIns="0" lIns="0" bIns="0" rIns="0">
            <a:spAutoFit/>
          </a:bodyPr>
          <a:lstStyle/>
          <a:p>
            <a:pPr algn="just" marL="453387" indent="-226693" lvl="1">
              <a:lnSpc>
                <a:spcPts val="2939"/>
              </a:lnSpc>
              <a:buFont typeface="Arial"/>
              <a:buChar char="•"/>
            </a:pPr>
            <a:r>
              <a:rPr lang="en-US" sz="2099">
                <a:solidFill>
                  <a:srgbClr val="FFFFFF"/>
                </a:solidFill>
                <a:latin typeface="Open Sans"/>
                <a:ea typeface="Open Sans"/>
                <a:cs typeface="Open Sans"/>
                <a:sym typeface="Open Sans"/>
              </a:rPr>
              <a:t>Industria jocurilor video a evoluat rapid în ultimii ani, reprezentând una dintre cele mai inovatoare forme de divertisment ale secolului XXI.</a:t>
            </a:r>
          </a:p>
          <a:p>
            <a:pPr algn="just" marL="453387" indent="-226693" lvl="1">
              <a:lnSpc>
                <a:spcPts val="2939"/>
              </a:lnSpc>
              <a:buFont typeface="Arial"/>
              <a:buChar char="•"/>
            </a:pPr>
            <a:r>
              <a:rPr lang="en-US" sz="2099">
                <a:solidFill>
                  <a:srgbClr val="FFFFFF"/>
                </a:solidFill>
                <a:latin typeface="Open Sans"/>
                <a:ea typeface="Open Sans"/>
                <a:cs typeface="Open Sans"/>
                <a:sym typeface="Open Sans"/>
              </a:rPr>
              <a:t>Din multitudinea de jocuri existente pe piață, unul dintre cele mai interesante îl reprezintă jocurile tip Escape Room. </a:t>
            </a:r>
          </a:p>
          <a:p>
            <a:pPr algn="just" marL="453387" indent="-226693" lvl="1">
              <a:lnSpc>
                <a:spcPts val="2939"/>
              </a:lnSpc>
              <a:buFont typeface="Arial"/>
              <a:buChar char="•"/>
            </a:pPr>
            <a:r>
              <a:rPr lang="en-US" sz="2099">
                <a:solidFill>
                  <a:srgbClr val="FFFFFF"/>
                </a:solidFill>
                <a:latin typeface="Open Sans"/>
                <a:ea typeface="Open Sans"/>
                <a:cs typeface="Open Sans"/>
                <a:sym typeface="Open Sans"/>
              </a:rPr>
              <a:t>Am ales să facem un astfel de joc deoarece eram curioși de etapele care trebuie parcurse în realizarea unui Escape Room : de la idei pentru niveluri și până la poveste.</a:t>
            </a:r>
          </a:p>
          <a:p>
            <a:pPr algn="l">
              <a:lnSpc>
                <a:spcPts val="2939"/>
              </a:lnSpc>
              <a:spcBef>
                <a:spcPct val="0"/>
              </a:spcBef>
            </a:pPr>
          </a:p>
        </p:txBody>
      </p:sp>
      <p:grpSp>
        <p:nvGrpSpPr>
          <p:cNvPr name="Group 15" id="15"/>
          <p:cNvGrpSpPr/>
          <p:nvPr/>
        </p:nvGrpSpPr>
        <p:grpSpPr>
          <a:xfrm rot="0">
            <a:off x="253307" y="4336376"/>
            <a:ext cx="807124" cy="80712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307830" y="4415790"/>
            <a:ext cx="14365136" cy="727710"/>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Aceste jocuri pun accent pe gândirea critică, rezovarea de probleme și colaborare, în cazul jocurilor de tip multiplayer, fiidn foosite atât pentru divertisment și relaxare, cât și în contexte educaționale sau de training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40314"/>
        </a:solidFill>
      </p:bgPr>
    </p:bg>
    <p:spTree>
      <p:nvGrpSpPr>
        <p:cNvPr id="1" name=""/>
        <p:cNvGrpSpPr/>
        <p:nvPr/>
      </p:nvGrpSpPr>
      <p:grpSpPr>
        <a:xfrm>
          <a:off x="0" y="0"/>
          <a:ext cx="0" cy="0"/>
          <a:chOff x="0" y="0"/>
          <a:chExt cx="0" cy="0"/>
        </a:xfrm>
      </p:grpSpPr>
      <p:grpSp>
        <p:nvGrpSpPr>
          <p:cNvPr name="Group 2" id="2"/>
          <p:cNvGrpSpPr/>
          <p:nvPr/>
        </p:nvGrpSpPr>
        <p:grpSpPr>
          <a:xfrm rot="0">
            <a:off x="18043033" y="8655895"/>
            <a:ext cx="244967" cy="602405"/>
            <a:chOff x="0" y="0"/>
            <a:chExt cx="79059" cy="194416"/>
          </a:xfrm>
        </p:grpSpPr>
        <p:sp>
          <p:nvSpPr>
            <p:cNvPr name="Freeform 3" id="3"/>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4" id="4"/>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079312" y="230997"/>
            <a:ext cx="3963722" cy="2370756"/>
            <a:chOff x="0" y="0"/>
            <a:chExt cx="10616713" cy="6350000"/>
          </a:xfrm>
        </p:grpSpPr>
        <p:sp>
          <p:nvSpPr>
            <p:cNvPr name="Freeform 6" id="6"/>
            <p:cNvSpPr/>
            <p:nvPr/>
          </p:nvSpPr>
          <p:spPr>
            <a:xfrm flipH="false" flipV="false" rot="0">
              <a:off x="0" y="0"/>
              <a:ext cx="10616712" cy="6350000"/>
            </a:xfrm>
            <a:custGeom>
              <a:avLst/>
              <a:gdLst/>
              <a:ahLst/>
              <a:cxnLst/>
              <a:rect r="r" b="b" t="t" l="l"/>
              <a:pathLst>
                <a:path h="6350000" w="10616712">
                  <a:moveTo>
                    <a:pt x="10616712" y="6350000"/>
                  </a:moveTo>
                  <a:lnTo>
                    <a:pt x="2259039" y="6350000"/>
                  </a:lnTo>
                  <a:lnTo>
                    <a:pt x="0" y="0"/>
                  </a:lnTo>
                  <a:lnTo>
                    <a:pt x="8357674" y="0"/>
                  </a:lnTo>
                  <a:lnTo>
                    <a:pt x="10616712" y="6350000"/>
                  </a:lnTo>
                  <a:close/>
                </a:path>
              </a:pathLst>
            </a:custGeom>
            <a:gradFill rotWithShape="true">
              <a:gsLst>
                <a:gs pos="0">
                  <a:srgbClr val="FF00FC">
                    <a:alpha val="100000"/>
                  </a:srgbClr>
                </a:gs>
                <a:gs pos="100000">
                  <a:srgbClr val="9E00C5">
                    <a:alpha val="100000"/>
                  </a:srgbClr>
                </a:gs>
              </a:gsLst>
              <a:lin ang="2700000"/>
            </a:gradFill>
            <a:ln w="12700">
              <a:solidFill>
                <a:srgbClr val="000000"/>
              </a:solidFill>
            </a:ln>
          </p:spPr>
        </p:sp>
      </p:grpSp>
      <p:grpSp>
        <p:nvGrpSpPr>
          <p:cNvPr name="Group 7" id="7"/>
          <p:cNvGrpSpPr/>
          <p:nvPr/>
        </p:nvGrpSpPr>
        <p:grpSpPr>
          <a:xfrm rot="0">
            <a:off x="139728" y="7625690"/>
            <a:ext cx="3963722" cy="2370756"/>
            <a:chOff x="0" y="0"/>
            <a:chExt cx="10616713" cy="6350000"/>
          </a:xfrm>
        </p:grpSpPr>
        <p:sp>
          <p:nvSpPr>
            <p:cNvPr name="Freeform 8" id="8"/>
            <p:cNvSpPr/>
            <p:nvPr/>
          </p:nvSpPr>
          <p:spPr>
            <a:xfrm flipH="false" flipV="false" rot="0">
              <a:off x="0" y="0"/>
              <a:ext cx="10616712" cy="6350000"/>
            </a:xfrm>
            <a:custGeom>
              <a:avLst/>
              <a:gdLst/>
              <a:ahLst/>
              <a:cxnLst/>
              <a:rect r="r" b="b" t="t" l="l"/>
              <a:pathLst>
                <a:path h="6350000" w="10616712">
                  <a:moveTo>
                    <a:pt x="10616712" y="6350000"/>
                  </a:moveTo>
                  <a:lnTo>
                    <a:pt x="2259039" y="6350000"/>
                  </a:lnTo>
                  <a:lnTo>
                    <a:pt x="0" y="0"/>
                  </a:lnTo>
                  <a:lnTo>
                    <a:pt x="8357674" y="0"/>
                  </a:lnTo>
                  <a:lnTo>
                    <a:pt x="10616712" y="6350000"/>
                  </a:lnTo>
                  <a:close/>
                </a:path>
              </a:pathLst>
            </a:custGeom>
            <a:gradFill rotWithShape="true">
              <a:gsLst>
                <a:gs pos="0">
                  <a:srgbClr val="FF00FC">
                    <a:alpha val="100000"/>
                  </a:srgbClr>
                </a:gs>
                <a:gs pos="100000">
                  <a:srgbClr val="9E00C5">
                    <a:alpha val="100000"/>
                  </a:srgbClr>
                </a:gs>
              </a:gsLst>
              <a:lin ang="2700000"/>
            </a:gradFill>
            <a:ln w="12700">
              <a:solidFill>
                <a:srgbClr val="000000"/>
              </a:solidFill>
            </a:ln>
          </p:spPr>
        </p:sp>
      </p:grpSp>
      <p:sp>
        <p:nvSpPr>
          <p:cNvPr name="TextBox 9" id="9"/>
          <p:cNvSpPr txBox="true"/>
          <p:nvPr/>
        </p:nvSpPr>
        <p:spPr>
          <a:xfrm rot="0">
            <a:off x="253307" y="263585"/>
            <a:ext cx="8475342" cy="1203325"/>
          </a:xfrm>
          <a:prstGeom prst="rect">
            <a:avLst/>
          </a:prstGeom>
        </p:spPr>
        <p:txBody>
          <a:bodyPr anchor="t" rtlCol="false" tIns="0" lIns="0" bIns="0" rIns="0">
            <a:spAutoFit/>
          </a:bodyPr>
          <a:lstStyle/>
          <a:p>
            <a:pPr algn="l">
              <a:lnSpc>
                <a:spcPts val="9800"/>
              </a:lnSpc>
              <a:spcBef>
                <a:spcPct val="0"/>
              </a:spcBef>
            </a:pPr>
            <a:r>
              <a:rPr lang="en-US" sz="7000">
                <a:solidFill>
                  <a:srgbClr val="FFFFFF"/>
                </a:solidFill>
                <a:latin typeface="Bebas Neue Cyrillic"/>
                <a:ea typeface="Bebas Neue Cyrillic"/>
                <a:cs typeface="Bebas Neue Cyrillic"/>
                <a:sym typeface="Bebas Neue Cyrillic"/>
              </a:rPr>
              <a:t>CONTEXTUL PROIECTULUI </a:t>
            </a:r>
          </a:p>
        </p:txBody>
      </p:sp>
      <p:grpSp>
        <p:nvGrpSpPr>
          <p:cNvPr name="Group 10" id="10"/>
          <p:cNvGrpSpPr/>
          <p:nvPr/>
        </p:nvGrpSpPr>
        <p:grpSpPr>
          <a:xfrm rot="0">
            <a:off x="253307" y="230997"/>
            <a:ext cx="775393" cy="175463"/>
            <a:chOff x="0" y="0"/>
            <a:chExt cx="250245" cy="56628"/>
          </a:xfrm>
        </p:grpSpPr>
        <p:sp>
          <p:nvSpPr>
            <p:cNvPr name="Freeform 11" id="11"/>
            <p:cNvSpPr/>
            <p:nvPr/>
          </p:nvSpPr>
          <p:spPr>
            <a:xfrm flipH="false" flipV="false" rot="0">
              <a:off x="0" y="0"/>
              <a:ext cx="250245" cy="56628"/>
            </a:xfrm>
            <a:custGeom>
              <a:avLst/>
              <a:gdLst/>
              <a:ahLst/>
              <a:cxnLst/>
              <a:rect r="r" b="b" t="t" l="l"/>
              <a:pathLst>
                <a:path h="56628" w="250245">
                  <a:moveTo>
                    <a:pt x="0" y="0"/>
                  </a:moveTo>
                  <a:lnTo>
                    <a:pt x="250245" y="0"/>
                  </a:lnTo>
                  <a:lnTo>
                    <a:pt x="250245" y="56628"/>
                  </a:lnTo>
                  <a:lnTo>
                    <a:pt x="0" y="56628"/>
                  </a:lnTo>
                  <a:close/>
                </a:path>
              </a:pathLst>
            </a:custGeom>
            <a:gradFill rotWithShape="true">
              <a:gsLst>
                <a:gs pos="0">
                  <a:srgbClr val="FF00FC">
                    <a:alpha val="100000"/>
                  </a:srgbClr>
                </a:gs>
                <a:gs pos="100000">
                  <a:srgbClr val="9E00C5">
                    <a:alpha val="100000"/>
                  </a:srgbClr>
                </a:gs>
              </a:gsLst>
              <a:lin ang="2700000"/>
            </a:gradFill>
          </p:spPr>
        </p:sp>
        <p:sp>
          <p:nvSpPr>
            <p:cNvPr name="TextBox 12" id="12"/>
            <p:cNvSpPr txBox="true"/>
            <p:nvPr/>
          </p:nvSpPr>
          <p:spPr>
            <a:xfrm>
              <a:off x="0" y="-38100"/>
              <a:ext cx="250245" cy="94728"/>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253307" y="1428810"/>
            <a:ext cx="17679624" cy="3328035"/>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În ultimii ani, conceptul de Escape Room a devenit din ce în ce mai popular, fiind adoptat atât în format fizic, cât și în cel virtual</a:t>
            </a:r>
          </a:p>
          <a:p>
            <a:pPr algn="l">
              <a:lnSpc>
                <a:spcPts val="2939"/>
              </a:lnSpc>
            </a:pPr>
          </a:p>
          <a:p>
            <a:pPr algn="l">
              <a:lnSpc>
                <a:spcPts val="2939"/>
              </a:lnSpc>
            </a:pPr>
          </a:p>
          <a:p>
            <a:pPr algn="l">
              <a:lnSpc>
                <a:spcPts val="2939"/>
              </a:lnSpc>
            </a:pPr>
          </a:p>
          <a:p>
            <a:pPr algn="l" marL="453387" indent="-226693" lvl="1">
              <a:lnSpc>
                <a:spcPts val="2939"/>
              </a:lnSpc>
              <a:buFont typeface="Arial"/>
              <a:buChar char="•"/>
            </a:pPr>
            <a:r>
              <a:rPr lang="en-US" sz="2099">
                <a:solidFill>
                  <a:srgbClr val="FFFFFF"/>
                </a:solidFill>
                <a:latin typeface="Open Sans"/>
                <a:ea typeface="Open Sans"/>
                <a:cs typeface="Open Sans"/>
                <a:sym typeface="Open Sans"/>
              </a:rPr>
              <a:t>Sursa de inspirație a acestor jocuri provine de la camerele de evadare din lumea reală, simulând în mediul virtual provocări intelectuale, dar cu posibilități extinse oferite de tehnologie, cum ar fi interacțiunile cu diferite obiecte magice și scenarii creative.</a:t>
            </a:r>
          </a:p>
          <a:p>
            <a:pPr algn="l">
              <a:lnSpc>
                <a:spcPts val="2939"/>
              </a:lnSpc>
            </a:pPr>
          </a:p>
          <a:p>
            <a:pPr algn="l" marL="453387" indent="-226693" lvl="1">
              <a:lnSpc>
                <a:spcPts val="2939"/>
              </a:lnSpc>
              <a:buFont typeface="Arial"/>
              <a:buChar char="•"/>
            </a:pPr>
            <a:r>
              <a:rPr lang="en-US" sz="2099">
                <a:solidFill>
                  <a:srgbClr val="FFFFFF"/>
                </a:solidFill>
                <a:latin typeface="Open Sans"/>
                <a:ea typeface="Open Sans"/>
                <a:cs typeface="Open Sans"/>
                <a:sym typeface="Open Sans"/>
              </a:rPr>
              <a:t>Prin acest proiect ne-am propus să profităm de oportunitățile tehnologice și de popularitatea în creșterea jocurilor din acest tip, explorând cum un astfel de joc poate fi realizat, optimizat și adaptat pentru a oferi o experiență captivantă jucătorilor.</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40314"/>
        </a:solidFill>
      </p:bgPr>
    </p:bg>
    <p:spTree>
      <p:nvGrpSpPr>
        <p:cNvPr id="1" name=""/>
        <p:cNvGrpSpPr/>
        <p:nvPr/>
      </p:nvGrpSpPr>
      <p:grpSpPr>
        <a:xfrm>
          <a:off x="0" y="0"/>
          <a:ext cx="0" cy="0"/>
          <a:chOff x="0" y="0"/>
          <a:chExt cx="0" cy="0"/>
        </a:xfrm>
      </p:grpSpPr>
      <p:grpSp>
        <p:nvGrpSpPr>
          <p:cNvPr name="Group 2" id="2"/>
          <p:cNvGrpSpPr/>
          <p:nvPr/>
        </p:nvGrpSpPr>
        <p:grpSpPr>
          <a:xfrm rot="0">
            <a:off x="18043033" y="8655895"/>
            <a:ext cx="244967" cy="602405"/>
            <a:chOff x="0" y="0"/>
            <a:chExt cx="79059" cy="194416"/>
          </a:xfrm>
        </p:grpSpPr>
        <p:sp>
          <p:nvSpPr>
            <p:cNvPr name="Freeform 3" id="3"/>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4" id="4"/>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48026" y="1028700"/>
            <a:ext cx="8731139" cy="9944350"/>
            <a:chOff x="0" y="0"/>
            <a:chExt cx="5575300" cy="6350000"/>
          </a:xfrm>
        </p:grpSpPr>
        <p:sp>
          <p:nvSpPr>
            <p:cNvPr name="Freeform 6" id="6"/>
            <p:cNvSpPr/>
            <p:nvPr/>
          </p:nvSpPr>
          <p:spPr>
            <a:xfrm flipH="false" flipV="false" rot="0">
              <a:off x="0" y="0"/>
              <a:ext cx="5575300" cy="6350000"/>
            </a:xfrm>
            <a:custGeom>
              <a:avLst/>
              <a:gdLst/>
              <a:ahLst/>
              <a:cxnLst/>
              <a:rect r="r" b="b" t="t" l="l"/>
              <a:pathLst>
                <a:path h="6350000" w="5575300">
                  <a:moveTo>
                    <a:pt x="0" y="1417320"/>
                  </a:moveTo>
                  <a:lnTo>
                    <a:pt x="4533900" y="0"/>
                  </a:lnTo>
                  <a:lnTo>
                    <a:pt x="5575300" y="5400040"/>
                  </a:lnTo>
                  <a:lnTo>
                    <a:pt x="3308350" y="6350000"/>
                  </a:lnTo>
                  <a:lnTo>
                    <a:pt x="1286510" y="6043930"/>
                  </a:lnTo>
                  <a:close/>
                </a:path>
              </a:pathLst>
            </a:custGeom>
            <a:gradFill rotWithShape="true">
              <a:gsLst>
                <a:gs pos="0">
                  <a:srgbClr val="FF00FC">
                    <a:alpha val="100000"/>
                  </a:srgbClr>
                </a:gs>
                <a:gs pos="100000">
                  <a:srgbClr val="9E00C5">
                    <a:alpha val="100000"/>
                  </a:srgbClr>
                </a:gs>
              </a:gsLst>
              <a:lin ang="2700000"/>
            </a:gradFill>
            <a:ln w="12700">
              <a:solidFill>
                <a:srgbClr val="000000"/>
              </a:solidFill>
            </a:ln>
          </p:spPr>
        </p:sp>
      </p:grpSp>
      <p:sp>
        <p:nvSpPr>
          <p:cNvPr name="TextBox 7" id="7"/>
          <p:cNvSpPr txBox="true"/>
          <p:nvPr/>
        </p:nvSpPr>
        <p:spPr>
          <a:xfrm rot="0">
            <a:off x="253307" y="355600"/>
            <a:ext cx="3897635" cy="1203325"/>
          </a:xfrm>
          <a:prstGeom prst="rect">
            <a:avLst/>
          </a:prstGeom>
        </p:spPr>
        <p:txBody>
          <a:bodyPr anchor="t" rtlCol="false" tIns="0" lIns="0" bIns="0" rIns="0">
            <a:spAutoFit/>
          </a:bodyPr>
          <a:lstStyle/>
          <a:p>
            <a:pPr algn="l">
              <a:lnSpc>
                <a:spcPts val="9800"/>
              </a:lnSpc>
              <a:spcBef>
                <a:spcPct val="0"/>
              </a:spcBef>
            </a:pPr>
            <a:r>
              <a:rPr lang="en-US" sz="7000">
                <a:solidFill>
                  <a:srgbClr val="FFFFFF"/>
                </a:solidFill>
                <a:latin typeface="Bebas Neue Cyrillic"/>
                <a:ea typeface="Bebas Neue Cyrillic"/>
                <a:cs typeface="Bebas Neue Cyrillic"/>
                <a:sym typeface="Bebas Neue Cyrillic"/>
              </a:rPr>
              <a:t>OBIECTIVE </a:t>
            </a:r>
          </a:p>
        </p:txBody>
      </p:sp>
      <p:grpSp>
        <p:nvGrpSpPr>
          <p:cNvPr name="Group 8" id="8"/>
          <p:cNvGrpSpPr/>
          <p:nvPr/>
        </p:nvGrpSpPr>
        <p:grpSpPr>
          <a:xfrm rot="0">
            <a:off x="253307" y="291945"/>
            <a:ext cx="775393" cy="175463"/>
            <a:chOff x="0" y="0"/>
            <a:chExt cx="250245" cy="56628"/>
          </a:xfrm>
        </p:grpSpPr>
        <p:sp>
          <p:nvSpPr>
            <p:cNvPr name="Freeform 9" id="9"/>
            <p:cNvSpPr/>
            <p:nvPr/>
          </p:nvSpPr>
          <p:spPr>
            <a:xfrm flipH="false" flipV="false" rot="0">
              <a:off x="0" y="0"/>
              <a:ext cx="250245" cy="56628"/>
            </a:xfrm>
            <a:custGeom>
              <a:avLst/>
              <a:gdLst/>
              <a:ahLst/>
              <a:cxnLst/>
              <a:rect r="r" b="b" t="t" l="l"/>
              <a:pathLst>
                <a:path h="56628" w="250245">
                  <a:moveTo>
                    <a:pt x="0" y="0"/>
                  </a:moveTo>
                  <a:lnTo>
                    <a:pt x="250245" y="0"/>
                  </a:lnTo>
                  <a:lnTo>
                    <a:pt x="250245" y="56628"/>
                  </a:lnTo>
                  <a:lnTo>
                    <a:pt x="0" y="56628"/>
                  </a:lnTo>
                  <a:close/>
                </a:path>
              </a:pathLst>
            </a:custGeom>
            <a:gradFill rotWithShape="true">
              <a:gsLst>
                <a:gs pos="0">
                  <a:srgbClr val="FF00FC">
                    <a:alpha val="100000"/>
                  </a:srgbClr>
                </a:gs>
                <a:gs pos="100000">
                  <a:srgbClr val="9E00C5">
                    <a:alpha val="100000"/>
                  </a:srgbClr>
                </a:gs>
              </a:gsLst>
              <a:lin ang="2700000"/>
            </a:gradFill>
          </p:spPr>
        </p:sp>
        <p:sp>
          <p:nvSpPr>
            <p:cNvPr name="TextBox 10" id="10"/>
            <p:cNvSpPr txBox="true"/>
            <p:nvPr/>
          </p:nvSpPr>
          <p:spPr>
            <a:xfrm>
              <a:off x="0" y="-38100"/>
              <a:ext cx="250245" cy="9472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25811" y="3081445"/>
            <a:ext cx="807124" cy="8071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53307" y="3280189"/>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01</a:t>
            </a:r>
          </a:p>
        </p:txBody>
      </p:sp>
      <p:sp>
        <p:nvSpPr>
          <p:cNvPr name="TextBox 15" id="15"/>
          <p:cNvSpPr txBox="true"/>
          <p:nvPr/>
        </p:nvSpPr>
        <p:spPr>
          <a:xfrm rot="0">
            <a:off x="2202125" y="3454558"/>
            <a:ext cx="15323414" cy="356235"/>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Connceperea unui design atractiv pentru joc </a:t>
            </a:r>
          </a:p>
        </p:txBody>
      </p:sp>
      <p:grpSp>
        <p:nvGrpSpPr>
          <p:cNvPr name="Group 16" id="16"/>
          <p:cNvGrpSpPr/>
          <p:nvPr/>
        </p:nvGrpSpPr>
        <p:grpSpPr>
          <a:xfrm rot="0">
            <a:off x="125811" y="4137721"/>
            <a:ext cx="807124" cy="80712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53307" y="4336465"/>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02</a:t>
            </a:r>
          </a:p>
        </p:txBody>
      </p:sp>
      <p:sp>
        <p:nvSpPr>
          <p:cNvPr name="TextBox 20" id="20"/>
          <p:cNvSpPr txBox="true"/>
          <p:nvPr/>
        </p:nvSpPr>
        <p:spPr>
          <a:xfrm rot="0">
            <a:off x="2117458" y="4322813"/>
            <a:ext cx="15323414" cy="356235"/>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Dezvoltarea mecanicilor de joc </a:t>
            </a:r>
          </a:p>
        </p:txBody>
      </p:sp>
      <p:grpSp>
        <p:nvGrpSpPr>
          <p:cNvPr name="Group 21" id="21"/>
          <p:cNvGrpSpPr/>
          <p:nvPr/>
        </p:nvGrpSpPr>
        <p:grpSpPr>
          <a:xfrm rot="0">
            <a:off x="125811" y="5193750"/>
            <a:ext cx="807124" cy="80712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53307" y="5392520"/>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03</a:t>
            </a:r>
          </a:p>
        </p:txBody>
      </p:sp>
      <p:sp>
        <p:nvSpPr>
          <p:cNvPr name="TextBox 25" id="25"/>
          <p:cNvSpPr txBox="true"/>
          <p:nvPr/>
        </p:nvSpPr>
        <p:spPr>
          <a:xfrm rot="0">
            <a:off x="2105220" y="5390273"/>
            <a:ext cx="15154080" cy="356235"/>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Utilizarea platformei Unity pentru dezvoltarea jocului</a:t>
            </a:r>
          </a:p>
        </p:txBody>
      </p:sp>
      <p:grpSp>
        <p:nvGrpSpPr>
          <p:cNvPr name="Group 26" id="26"/>
          <p:cNvGrpSpPr/>
          <p:nvPr/>
        </p:nvGrpSpPr>
        <p:grpSpPr>
          <a:xfrm rot="0">
            <a:off x="125811" y="6181767"/>
            <a:ext cx="807124" cy="80712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25811" y="7236542"/>
            <a:ext cx="807124" cy="8071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253307" y="6380511"/>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04</a:t>
            </a:r>
          </a:p>
        </p:txBody>
      </p:sp>
      <p:sp>
        <p:nvSpPr>
          <p:cNvPr name="TextBox 33" id="33"/>
          <p:cNvSpPr txBox="true"/>
          <p:nvPr/>
        </p:nvSpPr>
        <p:spPr>
          <a:xfrm rot="0">
            <a:off x="253307" y="7369892"/>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05</a:t>
            </a:r>
          </a:p>
        </p:txBody>
      </p:sp>
      <p:sp>
        <p:nvSpPr>
          <p:cNvPr name="TextBox 34" id="34"/>
          <p:cNvSpPr txBox="true"/>
          <p:nvPr/>
        </p:nvSpPr>
        <p:spPr>
          <a:xfrm rot="0">
            <a:off x="2202125" y="6444081"/>
            <a:ext cx="15154080" cy="356235"/>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Testarea și optimizarea jocului</a:t>
            </a:r>
          </a:p>
        </p:txBody>
      </p:sp>
      <p:sp>
        <p:nvSpPr>
          <p:cNvPr name="TextBox 35" id="35"/>
          <p:cNvSpPr txBox="true"/>
          <p:nvPr/>
        </p:nvSpPr>
        <p:spPr>
          <a:xfrm rot="0">
            <a:off x="2202125" y="7442937"/>
            <a:ext cx="15154080" cy="356235"/>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Contribuții personale și inovație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40314"/>
        </a:solidFill>
      </p:bgPr>
    </p:bg>
    <p:spTree>
      <p:nvGrpSpPr>
        <p:cNvPr id="1" name=""/>
        <p:cNvGrpSpPr/>
        <p:nvPr/>
      </p:nvGrpSpPr>
      <p:grpSpPr>
        <a:xfrm>
          <a:off x="0" y="0"/>
          <a:ext cx="0" cy="0"/>
          <a:chOff x="0" y="0"/>
          <a:chExt cx="0" cy="0"/>
        </a:xfrm>
      </p:grpSpPr>
      <p:grpSp>
        <p:nvGrpSpPr>
          <p:cNvPr name="Group 2" id="2"/>
          <p:cNvGrpSpPr/>
          <p:nvPr/>
        </p:nvGrpSpPr>
        <p:grpSpPr>
          <a:xfrm rot="0">
            <a:off x="18043033" y="8655895"/>
            <a:ext cx="244967" cy="602405"/>
            <a:chOff x="0" y="0"/>
            <a:chExt cx="79059" cy="194416"/>
          </a:xfrm>
        </p:grpSpPr>
        <p:sp>
          <p:nvSpPr>
            <p:cNvPr name="Freeform 3" id="3"/>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4" id="4"/>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53307" y="203366"/>
            <a:ext cx="6556168" cy="1203325"/>
          </a:xfrm>
          <a:prstGeom prst="rect">
            <a:avLst/>
          </a:prstGeom>
        </p:spPr>
        <p:txBody>
          <a:bodyPr anchor="t" rtlCol="false" tIns="0" lIns="0" bIns="0" rIns="0">
            <a:spAutoFit/>
          </a:bodyPr>
          <a:lstStyle/>
          <a:p>
            <a:pPr algn="l">
              <a:lnSpc>
                <a:spcPts val="9800"/>
              </a:lnSpc>
              <a:spcBef>
                <a:spcPct val="0"/>
              </a:spcBef>
            </a:pPr>
            <a:r>
              <a:rPr lang="en-US" sz="7000">
                <a:solidFill>
                  <a:srgbClr val="FFFFFF"/>
                </a:solidFill>
                <a:latin typeface="Bebas Neue Cyrillic"/>
                <a:ea typeface="Bebas Neue Cyrillic"/>
                <a:cs typeface="Bebas Neue Cyrillic"/>
                <a:sym typeface="Bebas Neue Cyrillic"/>
              </a:rPr>
              <a:t>DESCRIEREA JOCULUI</a:t>
            </a:r>
          </a:p>
        </p:txBody>
      </p:sp>
      <p:grpSp>
        <p:nvGrpSpPr>
          <p:cNvPr name="Group 6" id="6"/>
          <p:cNvGrpSpPr/>
          <p:nvPr/>
        </p:nvGrpSpPr>
        <p:grpSpPr>
          <a:xfrm rot="0">
            <a:off x="253307" y="258510"/>
            <a:ext cx="775393" cy="175463"/>
            <a:chOff x="0" y="0"/>
            <a:chExt cx="250245" cy="56628"/>
          </a:xfrm>
        </p:grpSpPr>
        <p:sp>
          <p:nvSpPr>
            <p:cNvPr name="Freeform 7" id="7"/>
            <p:cNvSpPr/>
            <p:nvPr/>
          </p:nvSpPr>
          <p:spPr>
            <a:xfrm flipH="false" flipV="false" rot="0">
              <a:off x="0" y="0"/>
              <a:ext cx="250245" cy="56628"/>
            </a:xfrm>
            <a:custGeom>
              <a:avLst/>
              <a:gdLst/>
              <a:ahLst/>
              <a:cxnLst/>
              <a:rect r="r" b="b" t="t" l="l"/>
              <a:pathLst>
                <a:path h="56628" w="250245">
                  <a:moveTo>
                    <a:pt x="0" y="0"/>
                  </a:moveTo>
                  <a:lnTo>
                    <a:pt x="250245" y="0"/>
                  </a:lnTo>
                  <a:lnTo>
                    <a:pt x="250245" y="56628"/>
                  </a:lnTo>
                  <a:lnTo>
                    <a:pt x="0" y="56628"/>
                  </a:lnTo>
                  <a:close/>
                </a:path>
              </a:pathLst>
            </a:custGeom>
            <a:gradFill rotWithShape="true">
              <a:gsLst>
                <a:gs pos="0">
                  <a:srgbClr val="FF00FC">
                    <a:alpha val="100000"/>
                  </a:srgbClr>
                </a:gs>
                <a:gs pos="100000">
                  <a:srgbClr val="9E00C5">
                    <a:alpha val="100000"/>
                  </a:srgbClr>
                </a:gs>
              </a:gsLst>
              <a:lin ang="2700000"/>
            </a:gradFill>
          </p:spPr>
        </p:sp>
        <p:sp>
          <p:nvSpPr>
            <p:cNvPr name="TextBox 8" id="8"/>
            <p:cNvSpPr txBox="true"/>
            <p:nvPr/>
          </p:nvSpPr>
          <p:spPr>
            <a:xfrm>
              <a:off x="0" y="-38100"/>
              <a:ext cx="250245" cy="9472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53307" y="1406691"/>
            <a:ext cx="597723" cy="59772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212281" y="1368591"/>
            <a:ext cx="15115396" cy="727710"/>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Jocul creat în Unity combină elemente diverse și captivante din mai multe tematici (epoci) , oferind o experiență unică jocului.</a:t>
            </a:r>
          </a:p>
        </p:txBody>
      </p:sp>
      <p:grpSp>
        <p:nvGrpSpPr>
          <p:cNvPr name="Group 13" id="13"/>
          <p:cNvGrpSpPr/>
          <p:nvPr/>
        </p:nvGrpSpPr>
        <p:grpSpPr>
          <a:xfrm rot="0">
            <a:off x="253307" y="2485546"/>
            <a:ext cx="597723" cy="59772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253307" y="3745236"/>
            <a:ext cx="597723" cy="59772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253307" y="5000185"/>
            <a:ext cx="597723" cy="59772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253307" y="6213275"/>
            <a:ext cx="597723" cy="597723"/>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253307" y="7468224"/>
            <a:ext cx="597723" cy="597723"/>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FF00FC">
                    <a:alpha val="100000"/>
                  </a:srgbClr>
                </a:gs>
                <a:gs pos="100000">
                  <a:srgbClr val="9E00C5">
                    <a:alpha val="100000"/>
                  </a:srgbClr>
                </a:gs>
              </a:gsLst>
              <a:lin ang="2700000"/>
            </a:gra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212281" y="2447446"/>
            <a:ext cx="15115396" cy="356235"/>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Acesta este strcuturat în jurul unul lobby care servește ca punct de plecare pentru toate nivelurile jocului.</a:t>
            </a:r>
          </a:p>
        </p:txBody>
      </p:sp>
      <p:sp>
        <p:nvSpPr>
          <p:cNvPr name="TextBox 29" id="29"/>
          <p:cNvSpPr txBox="true"/>
          <p:nvPr/>
        </p:nvSpPr>
        <p:spPr>
          <a:xfrm rot="0">
            <a:off x="1212281" y="3661193"/>
            <a:ext cx="15115396" cy="356235"/>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Lobby-ul este decorat cu elemente inspirate din tematicile nivelurilor : Egipt Antic, Corabia Piraților, Sherlock Holmes. </a:t>
            </a:r>
          </a:p>
        </p:txBody>
      </p:sp>
      <p:sp>
        <p:nvSpPr>
          <p:cNvPr name="TextBox 30" id="30"/>
          <p:cNvSpPr txBox="true"/>
          <p:nvPr/>
        </p:nvSpPr>
        <p:spPr>
          <a:xfrm rot="0">
            <a:off x="1212281" y="5079883"/>
            <a:ext cx="15115396" cy="727710"/>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În mijlocul spawn-ului se află un obelisc impunător, care simbolizează progresul jocului. Este înconjurat de cinci locuri speciale pentru flăcări, scopul jocului fiind completarea nivelurilor, fiecare ascunzând câte un cufăr.</a:t>
            </a:r>
          </a:p>
        </p:txBody>
      </p:sp>
      <p:sp>
        <p:nvSpPr>
          <p:cNvPr name="TextBox 31" id="31"/>
          <p:cNvSpPr txBox="true"/>
          <p:nvPr/>
        </p:nvSpPr>
        <p:spPr>
          <a:xfrm rot="0">
            <a:off x="1212281" y="6175175"/>
            <a:ext cx="15115396" cy="727710"/>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Odată găsit un cufăr, o flacără se aprinde. Când toate cele patru flăcări sunt activate, a cincea flacără, simbolizând victoria, se aprinde automat.</a:t>
            </a:r>
          </a:p>
        </p:txBody>
      </p:sp>
      <p:sp>
        <p:nvSpPr>
          <p:cNvPr name="TextBox 32" id="32"/>
          <p:cNvSpPr txBox="true"/>
          <p:nvPr/>
        </p:nvSpPr>
        <p:spPr>
          <a:xfrm rot="0">
            <a:off x="1212281" y="7427193"/>
            <a:ext cx="15115396" cy="727710"/>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Jocul pune accent pe dezvoltarea puzzle-urilor, explorare și interacțiune cu mediul, fiecare nivel aducând un set de provocări.</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40314"/>
        </a:solidFill>
      </p:bgPr>
    </p:bg>
    <p:spTree>
      <p:nvGrpSpPr>
        <p:cNvPr id="1" name=""/>
        <p:cNvGrpSpPr/>
        <p:nvPr/>
      </p:nvGrpSpPr>
      <p:grpSpPr>
        <a:xfrm>
          <a:off x="0" y="0"/>
          <a:ext cx="0" cy="0"/>
          <a:chOff x="0" y="0"/>
          <a:chExt cx="0" cy="0"/>
        </a:xfrm>
      </p:grpSpPr>
      <p:grpSp>
        <p:nvGrpSpPr>
          <p:cNvPr name="Group 2" id="2"/>
          <p:cNvGrpSpPr/>
          <p:nvPr/>
        </p:nvGrpSpPr>
        <p:grpSpPr>
          <a:xfrm rot="0">
            <a:off x="18043033" y="8655895"/>
            <a:ext cx="244967" cy="602405"/>
            <a:chOff x="0" y="0"/>
            <a:chExt cx="79059" cy="194416"/>
          </a:xfrm>
        </p:grpSpPr>
        <p:sp>
          <p:nvSpPr>
            <p:cNvPr name="Freeform 3" id="3"/>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4" id="4"/>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035240" y="6151497"/>
            <a:ext cx="4506710" cy="2695524"/>
            <a:chOff x="0" y="0"/>
            <a:chExt cx="10616713" cy="6350000"/>
          </a:xfrm>
        </p:grpSpPr>
        <p:sp>
          <p:nvSpPr>
            <p:cNvPr name="Freeform 6" id="6"/>
            <p:cNvSpPr/>
            <p:nvPr/>
          </p:nvSpPr>
          <p:spPr>
            <a:xfrm flipH="false" flipV="false" rot="0">
              <a:off x="0" y="0"/>
              <a:ext cx="10616712" cy="6350000"/>
            </a:xfrm>
            <a:custGeom>
              <a:avLst/>
              <a:gdLst/>
              <a:ahLst/>
              <a:cxnLst/>
              <a:rect r="r" b="b" t="t" l="l"/>
              <a:pathLst>
                <a:path h="6350000" w="10616712">
                  <a:moveTo>
                    <a:pt x="10616712" y="6350000"/>
                  </a:moveTo>
                  <a:lnTo>
                    <a:pt x="2259039" y="6350000"/>
                  </a:lnTo>
                  <a:lnTo>
                    <a:pt x="0" y="0"/>
                  </a:lnTo>
                  <a:lnTo>
                    <a:pt x="8357674" y="0"/>
                  </a:lnTo>
                  <a:lnTo>
                    <a:pt x="10616712" y="6350000"/>
                  </a:lnTo>
                  <a:close/>
                </a:path>
              </a:pathLst>
            </a:custGeom>
            <a:gradFill rotWithShape="true">
              <a:gsLst>
                <a:gs pos="0">
                  <a:srgbClr val="FF00FC">
                    <a:alpha val="100000"/>
                  </a:srgbClr>
                </a:gs>
                <a:gs pos="100000">
                  <a:srgbClr val="9E00C5">
                    <a:alpha val="100000"/>
                  </a:srgbClr>
                </a:gs>
              </a:gsLst>
              <a:lin ang="2700000"/>
            </a:gradFill>
            <a:ln w="12700">
              <a:solidFill>
                <a:srgbClr val="000000"/>
              </a:solidFill>
            </a:ln>
          </p:spPr>
        </p:sp>
      </p:grpSp>
      <p:grpSp>
        <p:nvGrpSpPr>
          <p:cNvPr name="Group 7" id="7"/>
          <p:cNvGrpSpPr/>
          <p:nvPr/>
        </p:nvGrpSpPr>
        <p:grpSpPr>
          <a:xfrm rot="0">
            <a:off x="145931" y="1575445"/>
            <a:ext cx="4506710" cy="2695524"/>
            <a:chOff x="0" y="0"/>
            <a:chExt cx="10616713" cy="6350000"/>
          </a:xfrm>
        </p:grpSpPr>
        <p:sp>
          <p:nvSpPr>
            <p:cNvPr name="Freeform 8" id="8"/>
            <p:cNvSpPr/>
            <p:nvPr/>
          </p:nvSpPr>
          <p:spPr>
            <a:xfrm flipH="false" flipV="false" rot="0">
              <a:off x="0" y="0"/>
              <a:ext cx="10616712" cy="6350000"/>
            </a:xfrm>
            <a:custGeom>
              <a:avLst/>
              <a:gdLst/>
              <a:ahLst/>
              <a:cxnLst/>
              <a:rect r="r" b="b" t="t" l="l"/>
              <a:pathLst>
                <a:path h="6350000" w="10616712">
                  <a:moveTo>
                    <a:pt x="10616712" y="6350000"/>
                  </a:moveTo>
                  <a:lnTo>
                    <a:pt x="2259039" y="6350000"/>
                  </a:lnTo>
                  <a:lnTo>
                    <a:pt x="0" y="0"/>
                  </a:lnTo>
                  <a:lnTo>
                    <a:pt x="8357674" y="0"/>
                  </a:lnTo>
                  <a:lnTo>
                    <a:pt x="10616712" y="6350000"/>
                  </a:lnTo>
                  <a:close/>
                </a:path>
              </a:pathLst>
            </a:custGeom>
            <a:gradFill rotWithShape="true">
              <a:gsLst>
                <a:gs pos="0">
                  <a:srgbClr val="FF00FC">
                    <a:alpha val="100000"/>
                  </a:srgbClr>
                </a:gs>
                <a:gs pos="100000">
                  <a:srgbClr val="9E00C5">
                    <a:alpha val="100000"/>
                  </a:srgbClr>
                </a:gs>
              </a:gsLst>
              <a:lin ang="2700000"/>
            </a:gradFill>
            <a:ln w="12700">
              <a:solidFill>
                <a:srgbClr val="000000"/>
              </a:solidFill>
            </a:ln>
          </p:spPr>
        </p:sp>
      </p:grpSp>
      <p:sp>
        <p:nvSpPr>
          <p:cNvPr name="TextBox 9" id="9"/>
          <p:cNvSpPr txBox="true"/>
          <p:nvPr/>
        </p:nvSpPr>
        <p:spPr>
          <a:xfrm rot="0">
            <a:off x="145931" y="144439"/>
            <a:ext cx="7558839" cy="1203325"/>
          </a:xfrm>
          <a:prstGeom prst="rect">
            <a:avLst/>
          </a:prstGeom>
        </p:spPr>
        <p:txBody>
          <a:bodyPr anchor="t" rtlCol="false" tIns="0" lIns="0" bIns="0" rIns="0">
            <a:spAutoFit/>
          </a:bodyPr>
          <a:lstStyle/>
          <a:p>
            <a:pPr algn="l">
              <a:lnSpc>
                <a:spcPts val="9800"/>
              </a:lnSpc>
              <a:spcBef>
                <a:spcPct val="0"/>
              </a:spcBef>
            </a:pPr>
            <a:r>
              <a:rPr lang="en-US" sz="7000">
                <a:solidFill>
                  <a:srgbClr val="FFFFFF"/>
                </a:solidFill>
                <a:latin typeface="Bebas Neue Cyrillic"/>
                <a:ea typeface="Bebas Neue Cyrillic"/>
                <a:cs typeface="Bebas Neue Cyrillic"/>
                <a:sym typeface="Bebas Neue Cyrillic"/>
              </a:rPr>
              <a:t>TEHNOLOGII UTILIZATE </a:t>
            </a:r>
          </a:p>
        </p:txBody>
      </p:sp>
      <p:grpSp>
        <p:nvGrpSpPr>
          <p:cNvPr name="Group 10" id="10"/>
          <p:cNvGrpSpPr/>
          <p:nvPr/>
        </p:nvGrpSpPr>
        <p:grpSpPr>
          <a:xfrm rot="0">
            <a:off x="145931" y="111851"/>
            <a:ext cx="775393" cy="175463"/>
            <a:chOff x="0" y="0"/>
            <a:chExt cx="250245" cy="56628"/>
          </a:xfrm>
        </p:grpSpPr>
        <p:sp>
          <p:nvSpPr>
            <p:cNvPr name="Freeform 11" id="11"/>
            <p:cNvSpPr/>
            <p:nvPr/>
          </p:nvSpPr>
          <p:spPr>
            <a:xfrm flipH="false" flipV="false" rot="0">
              <a:off x="0" y="0"/>
              <a:ext cx="250245" cy="56628"/>
            </a:xfrm>
            <a:custGeom>
              <a:avLst/>
              <a:gdLst/>
              <a:ahLst/>
              <a:cxnLst/>
              <a:rect r="r" b="b" t="t" l="l"/>
              <a:pathLst>
                <a:path h="56628" w="250245">
                  <a:moveTo>
                    <a:pt x="0" y="0"/>
                  </a:moveTo>
                  <a:lnTo>
                    <a:pt x="250245" y="0"/>
                  </a:lnTo>
                  <a:lnTo>
                    <a:pt x="250245" y="56628"/>
                  </a:lnTo>
                  <a:lnTo>
                    <a:pt x="0" y="56628"/>
                  </a:lnTo>
                  <a:close/>
                </a:path>
              </a:pathLst>
            </a:custGeom>
            <a:gradFill rotWithShape="true">
              <a:gsLst>
                <a:gs pos="0">
                  <a:srgbClr val="FF00FC">
                    <a:alpha val="100000"/>
                  </a:srgbClr>
                </a:gs>
                <a:gs pos="100000">
                  <a:srgbClr val="9E00C5">
                    <a:alpha val="100000"/>
                  </a:srgbClr>
                </a:gs>
              </a:gsLst>
              <a:lin ang="2700000"/>
            </a:gradFill>
          </p:spPr>
        </p:sp>
        <p:sp>
          <p:nvSpPr>
            <p:cNvPr name="TextBox 12" id="12"/>
            <p:cNvSpPr txBox="true"/>
            <p:nvPr/>
          </p:nvSpPr>
          <p:spPr>
            <a:xfrm>
              <a:off x="0" y="-38100"/>
              <a:ext cx="250245" cy="94728"/>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533628" y="1648804"/>
            <a:ext cx="15042464" cy="1470660"/>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 Dezvoltarea acestui joc a implicat utilizarea unor tehnologii și intrumente mmoderne, care au facilitate crearea unui mediu 3D interactiv și captivant. Alegerea acestor tehnologii a fost determinate de flexibilitatea și performanța lor, precum și de posibilitatea de a implementa mecanici complexe și elemente vizuale de înaltă calitate.</a:t>
            </a:r>
          </a:p>
          <a:p>
            <a:pPr algn="l">
              <a:lnSpc>
                <a:spcPts val="2939"/>
              </a:lnSpc>
              <a:spcBef>
                <a:spcPct val="0"/>
              </a:spcBef>
            </a:pPr>
          </a:p>
        </p:txBody>
      </p:sp>
      <p:sp>
        <p:nvSpPr>
          <p:cNvPr name="TextBox 14" id="14"/>
          <p:cNvSpPr txBox="true"/>
          <p:nvPr/>
        </p:nvSpPr>
        <p:spPr>
          <a:xfrm rot="0">
            <a:off x="533628" y="3081365"/>
            <a:ext cx="15042464" cy="1842135"/>
          </a:xfrm>
          <a:prstGeom prst="rect">
            <a:avLst/>
          </a:prstGeom>
        </p:spPr>
        <p:txBody>
          <a:bodyPr anchor="t" rtlCol="false" tIns="0" lIns="0" bIns="0" rIns="0">
            <a:spAutoFit/>
          </a:bodyPr>
          <a:lstStyle/>
          <a:p>
            <a:pPr algn="l" marL="453387" indent="-226693" lvl="1">
              <a:lnSpc>
                <a:spcPts val="2939"/>
              </a:lnSpc>
              <a:buFont typeface="Arial"/>
              <a:buChar char="•"/>
            </a:pPr>
            <a:r>
              <a:rPr lang="en-US" sz="2099">
                <a:solidFill>
                  <a:srgbClr val="FFFFFF"/>
                </a:solidFill>
                <a:latin typeface="Open Sans"/>
                <a:ea typeface="Open Sans"/>
                <a:cs typeface="Open Sans"/>
                <a:sym typeface="Open Sans"/>
              </a:rPr>
              <a:t> Motorul de joc Unity a reprezentat principala platformă de dezvoltare datorită versatilității și resurselor extinse pe care le pune la dispoziția dezvoltatorilor. Unity oferă support pentru : Grafică 3D și 2D, scripting în C# și sistem de fizică ( permițând interacțiunile cu obiectele).</a:t>
            </a:r>
          </a:p>
          <a:p>
            <a:pPr algn="l">
              <a:lnSpc>
                <a:spcPts val="2939"/>
              </a:lnSpc>
            </a:pPr>
          </a:p>
          <a:p>
            <a:pPr algn="l">
              <a:lnSpc>
                <a:spcPts val="293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40314"/>
        </a:solidFill>
      </p:bgPr>
    </p:bg>
    <p:spTree>
      <p:nvGrpSpPr>
        <p:cNvPr id="1" name=""/>
        <p:cNvGrpSpPr/>
        <p:nvPr/>
      </p:nvGrpSpPr>
      <p:grpSpPr>
        <a:xfrm>
          <a:off x="0" y="0"/>
          <a:ext cx="0" cy="0"/>
          <a:chOff x="0" y="0"/>
          <a:chExt cx="0" cy="0"/>
        </a:xfrm>
      </p:grpSpPr>
      <p:grpSp>
        <p:nvGrpSpPr>
          <p:cNvPr name="Group 2" id="2"/>
          <p:cNvGrpSpPr/>
          <p:nvPr/>
        </p:nvGrpSpPr>
        <p:grpSpPr>
          <a:xfrm rot="0">
            <a:off x="18043033" y="8655895"/>
            <a:ext cx="244967" cy="602405"/>
            <a:chOff x="0" y="0"/>
            <a:chExt cx="79059" cy="194416"/>
          </a:xfrm>
        </p:grpSpPr>
        <p:sp>
          <p:nvSpPr>
            <p:cNvPr name="Freeform 3" id="3"/>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4" id="4"/>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1520825"/>
            <a:ext cx="12236658" cy="1099185"/>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FFFFFF"/>
                </a:solidFill>
                <a:latin typeface="Open Sans"/>
                <a:ea typeface="Open Sans"/>
                <a:cs typeface="Open Sans"/>
                <a:sym typeface="Open Sans"/>
              </a:rPr>
              <a:t>A fost un proiect destul de dificil, de la refacearea unor texturi, la programarea keypad-ului și coleționarea cuferelor, până la gândirea modului prin care trebuie să arate și să funcționeze parkour-ul de la nivelul Corabia Piraților. </a:t>
            </a:r>
          </a:p>
        </p:txBody>
      </p:sp>
      <p:sp>
        <p:nvSpPr>
          <p:cNvPr name="TextBox 6" id="6"/>
          <p:cNvSpPr txBox="true"/>
          <p:nvPr/>
        </p:nvSpPr>
        <p:spPr>
          <a:xfrm rot="0">
            <a:off x="0" y="2951659"/>
            <a:ext cx="12422925" cy="72771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FFFFFF"/>
                </a:solidFill>
                <a:latin typeface="Open Sans"/>
                <a:ea typeface="Open Sans"/>
                <a:cs typeface="Open Sans"/>
                <a:sym typeface="Open Sans"/>
              </a:rPr>
              <a:t>Intenționăm să terminăm jocul, să adăugăm niveluri din ce în ce mai complexe, precum și opțiunea de multiplayer.</a:t>
            </a:r>
          </a:p>
        </p:txBody>
      </p:sp>
      <p:sp>
        <p:nvSpPr>
          <p:cNvPr name="TextBox 7" id="7"/>
          <p:cNvSpPr txBox="true"/>
          <p:nvPr/>
        </p:nvSpPr>
        <p:spPr>
          <a:xfrm rot="0">
            <a:off x="253307" y="355600"/>
            <a:ext cx="9017509" cy="1203325"/>
          </a:xfrm>
          <a:prstGeom prst="rect">
            <a:avLst/>
          </a:prstGeom>
        </p:spPr>
        <p:txBody>
          <a:bodyPr anchor="t" rtlCol="false" tIns="0" lIns="0" bIns="0" rIns="0">
            <a:spAutoFit/>
          </a:bodyPr>
          <a:lstStyle/>
          <a:p>
            <a:pPr algn="ctr">
              <a:lnSpc>
                <a:spcPts val="9800"/>
              </a:lnSpc>
              <a:spcBef>
                <a:spcPct val="0"/>
              </a:spcBef>
            </a:pPr>
            <a:r>
              <a:rPr lang="en-US" sz="7000">
                <a:solidFill>
                  <a:srgbClr val="FFFFFF"/>
                </a:solidFill>
                <a:latin typeface="Bebas Neue Cyrillic"/>
                <a:ea typeface="Bebas Neue Cyrillic"/>
                <a:cs typeface="Bebas Neue Cyrillic"/>
                <a:sym typeface="Bebas Neue Cyrillic"/>
              </a:rPr>
              <a:t>CONCLUZII ȘI DIRECȚII VIITOARE </a:t>
            </a:r>
          </a:p>
        </p:txBody>
      </p:sp>
      <p:grpSp>
        <p:nvGrpSpPr>
          <p:cNvPr name="Group 8" id="8"/>
          <p:cNvGrpSpPr/>
          <p:nvPr/>
        </p:nvGrpSpPr>
        <p:grpSpPr>
          <a:xfrm rot="0">
            <a:off x="253307" y="323012"/>
            <a:ext cx="775393" cy="175463"/>
            <a:chOff x="0" y="0"/>
            <a:chExt cx="250245" cy="56628"/>
          </a:xfrm>
        </p:grpSpPr>
        <p:sp>
          <p:nvSpPr>
            <p:cNvPr name="Freeform 9" id="9"/>
            <p:cNvSpPr/>
            <p:nvPr/>
          </p:nvSpPr>
          <p:spPr>
            <a:xfrm flipH="false" flipV="false" rot="0">
              <a:off x="0" y="0"/>
              <a:ext cx="250245" cy="56628"/>
            </a:xfrm>
            <a:custGeom>
              <a:avLst/>
              <a:gdLst/>
              <a:ahLst/>
              <a:cxnLst/>
              <a:rect r="r" b="b" t="t" l="l"/>
              <a:pathLst>
                <a:path h="56628" w="250245">
                  <a:moveTo>
                    <a:pt x="0" y="0"/>
                  </a:moveTo>
                  <a:lnTo>
                    <a:pt x="250245" y="0"/>
                  </a:lnTo>
                  <a:lnTo>
                    <a:pt x="250245" y="56628"/>
                  </a:lnTo>
                  <a:lnTo>
                    <a:pt x="0" y="56628"/>
                  </a:lnTo>
                  <a:close/>
                </a:path>
              </a:pathLst>
            </a:custGeom>
            <a:gradFill rotWithShape="true">
              <a:gsLst>
                <a:gs pos="0">
                  <a:srgbClr val="FF00FC">
                    <a:alpha val="100000"/>
                  </a:srgbClr>
                </a:gs>
                <a:gs pos="100000">
                  <a:srgbClr val="9E00C5">
                    <a:alpha val="100000"/>
                  </a:srgbClr>
                </a:gs>
              </a:gsLst>
              <a:lin ang="2700000"/>
            </a:gradFill>
          </p:spPr>
        </p:sp>
        <p:sp>
          <p:nvSpPr>
            <p:cNvPr name="TextBox 10" id="10"/>
            <p:cNvSpPr txBox="true"/>
            <p:nvPr/>
          </p:nvSpPr>
          <p:spPr>
            <a:xfrm>
              <a:off x="0" y="-38100"/>
              <a:ext cx="250245" cy="94728"/>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0314"/>
        </a:solidFill>
      </p:bgPr>
    </p:bg>
    <p:spTree>
      <p:nvGrpSpPr>
        <p:cNvPr id="1" name=""/>
        <p:cNvGrpSpPr/>
        <p:nvPr/>
      </p:nvGrpSpPr>
      <p:grpSpPr>
        <a:xfrm>
          <a:off x="0" y="0"/>
          <a:ext cx="0" cy="0"/>
          <a:chOff x="0" y="0"/>
          <a:chExt cx="0" cy="0"/>
        </a:xfrm>
      </p:grpSpPr>
      <p:grpSp>
        <p:nvGrpSpPr>
          <p:cNvPr name="Group 2" id="2"/>
          <p:cNvGrpSpPr/>
          <p:nvPr/>
        </p:nvGrpSpPr>
        <p:grpSpPr>
          <a:xfrm rot="0">
            <a:off x="18043033" y="8655895"/>
            <a:ext cx="244967" cy="602405"/>
            <a:chOff x="0" y="0"/>
            <a:chExt cx="79059" cy="194416"/>
          </a:xfrm>
        </p:grpSpPr>
        <p:sp>
          <p:nvSpPr>
            <p:cNvPr name="Freeform 3" id="3"/>
            <p:cNvSpPr/>
            <p:nvPr/>
          </p:nvSpPr>
          <p:spPr>
            <a:xfrm flipH="false" flipV="false" rot="0">
              <a:off x="0" y="0"/>
              <a:ext cx="79059" cy="194416"/>
            </a:xfrm>
            <a:custGeom>
              <a:avLst/>
              <a:gdLst/>
              <a:ahLst/>
              <a:cxnLst/>
              <a:rect r="r" b="b" t="t" l="l"/>
              <a:pathLst>
                <a:path h="194416" w="79059">
                  <a:moveTo>
                    <a:pt x="0" y="0"/>
                  </a:moveTo>
                  <a:lnTo>
                    <a:pt x="79059" y="0"/>
                  </a:lnTo>
                  <a:lnTo>
                    <a:pt x="79059" y="194416"/>
                  </a:lnTo>
                  <a:lnTo>
                    <a:pt x="0" y="194416"/>
                  </a:lnTo>
                  <a:close/>
                </a:path>
              </a:pathLst>
            </a:custGeom>
            <a:gradFill rotWithShape="true">
              <a:gsLst>
                <a:gs pos="0">
                  <a:srgbClr val="FF00FC">
                    <a:alpha val="100000"/>
                  </a:srgbClr>
                </a:gs>
                <a:gs pos="100000">
                  <a:srgbClr val="9E00C5">
                    <a:alpha val="100000"/>
                  </a:srgbClr>
                </a:gs>
              </a:gsLst>
              <a:lin ang="2700000"/>
            </a:gradFill>
          </p:spPr>
        </p:sp>
        <p:sp>
          <p:nvSpPr>
            <p:cNvPr name="TextBox 4" id="4"/>
            <p:cNvSpPr txBox="true"/>
            <p:nvPr/>
          </p:nvSpPr>
          <p:spPr>
            <a:xfrm>
              <a:off x="0" y="-38100"/>
              <a:ext cx="79059" cy="23251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53307" y="201767"/>
            <a:ext cx="775393" cy="175463"/>
            <a:chOff x="0" y="0"/>
            <a:chExt cx="250245" cy="56628"/>
          </a:xfrm>
        </p:grpSpPr>
        <p:sp>
          <p:nvSpPr>
            <p:cNvPr name="Freeform 6" id="6"/>
            <p:cNvSpPr/>
            <p:nvPr/>
          </p:nvSpPr>
          <p:spPr>
            <a:xfrm flipH="false" flipV="false" rot="0">
              <a:off x="0" y="0"/>
              <a:ext cx="250245" cy="56628"/>
            </a:xfrm>
            <a:custGeom>
              <a:avLst/>
              <a:gdLst/>
              <a:ahLst/>
              <a:cxnLst/>
              <a:rect r="r" b="b" t="t" l="l"/>
              <a:pathLst>
                <a:path h="56628" w="250245">
                  <a:moveTo>
                    <a:pt x="0" y="0"/>
                  </a:moveTo>
                  <a:lnTo>
                    <a:pt x="250245" y="0"/>
                  </a:lnTo>
                  <a:lnTo>
                    <a:pt x="250245" y="56628"/>
                  </a:lnTo>
                  <a:lnTo>
                    <a:pt x="0" y="56628"/>
                  </a:lnTo>
                  <a:close/>
                </a:path>
              </a:pathLst>
            </a:custGeom>
            <a:gradFill rotWithShape="true">
              <a:gsLst>
                <a:gs pos="0">
                  <a:srgbClr val="FF00FC">
                    <a:alpha val="100000"/>
                  </a:srgbClr>
                </a:gs>
                <a:gs pos="100000">
                  <a:srgbClr val="9E00C5">
                    <a:alpha val="100000"/>
                  </a:srgbClr>
                </a:gs>
              </a:gsLst>
              <a:lin ang="2700000"/>
            </a:gradFill>
          </p:spPr>
        </p:sp>
        <p:sp>
          <p:nvSpPr>
            <p:cNvPr name="TextBox 7" id="7"/>
            <p:cNvSpPr txBox="true"/>
            <p:nvPr/>
          </p:nvSpPr>
          <p:spPr>
            <a:xfrm>
              <a:off x="0" y="-38100"/>
              <a:ext cx="250245" cy="9472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422152" y="2105310"/>
            <a:ext cx="12928468" cy="6076380"/>
          </a:xfrm>
          <a:custGeom>
            <a:avLst/>
            <a:gdLst/>
            <a:ahLst/>
            <a:cxnLst/>
            <a:rect r="r" b="b" t="t" l="l"/>
            <a:pathLst>
              <a:path h="6076380" w="12928468">
                <a:moveTo>
                  <a:pt x="0" y="0"/>
                </a:moveTo>
                <a:lnTo>
                  <a:pt x="12928468" y="0"/>
                </a:lnTo>
                <a:lnTo>
                  <a:pt x="12928468" y="6076380"/>
                </a:lnTo>
                <a:lnTo>
                  <a:pt x="0" y="6076380"/>
                </a:lnTo>
                <a:lnTo>
                  <a:pt x="0" y="0"/>
                </a:lnTo>
                <a:close/>
              </a:path>
            </a:pathLst>
          </a:custGeom>
          <a:blipFill>
            <a:blip r:embed="rId2"/>
            <a:stretch>
              <a:fillRect l="0" t="0" r="0" b="0"/>
            </a:stretch>
          </a:blipFill>
        </p:spPr>
      </p:sp>
      <p:sp>
        <p:nvSpPr>
          <p:cNvPr name="TextBox 9" id="9"/>
          <p:cNvSpPr txBox="true"/>
          <p:nvPr/>
        </p:nvSpPr>
        <p:spPr>
          <a:xfrm rot="0">
            <a:off x="253307" y="234355"/>
            <a:ext cx="3897635" cy="1203325"/>
          </a:xfrm>
          <a:prstGeom prst="rect">
            <a:avLst/>
          </a:prstGeom>
        </p:spPr>
        <p:txBody>
          <a:bodyPr anchor="t" rtlCol="false" tIns="0" lIns="0" bIns="0" rIns="0">
            <a:spAutoFit/>
          </a:bodyPr>
          <a:lstStyle/>
          <a:p>
            <a:pPr algn="l">
              <a:lnSpc>
                <a:spcPts val="9800"/>
              </a:lnSpc>
              <a:spcBef>
                <a:spcPct val="0"/>
              </a:spcBef>
            </a:pPr>
            <a:r>
              <a:rPr lang="en-US" sz="7000">
                <a:solidFill>
                  <a:srgbClr val="FFFFFF"/>
                </a:solidFill>
                <a:latin typeface="Bebas Neue Cyrillic"/>
                <a:ea typeface="Bebas Neue Cyrillic"/>
                <a:cs typeface="Bebas Neue Cyrillic"/>
                <a:sym typeface="Bebas Neue Cyrillic"/>
              </a:rPr>
              <a:t>GANNT CHART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DAGcLW-VCko</dc:identifier>
  <dcterms:modified xsi:type="dcterms:W3CDTF">2011-08-01T06:04:30Z</dcterms:modified>
  <cp:revision>1</cp:revision>
  <dc:title>Purple Modern Esport Game Presentation</dc:title>
</cp:coreProperties>
</file>