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59" r:id="rId4"/>
    <p:sldId id="260" r:id="rId5"/>
    <p:sldId id="261" r:id="rId6"/>
    <p:sldId id="270" r:id="rId7"/>
    <p:sldId id="273" r:id="rId8"/>
    <p:sldId id="271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718" autoAdjust="0"/>
  </p:normalViewPr>
  <p:slideViewPr>
    <p:cSldViewPr>
      <p:cViewPr varScale="1">
        <p:scale>
          <a:sx n="150" d="100"/>
          <a:sy n="150" d="100"/>
        </p:scale>
        <p:origin x="199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24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26" y="611882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6/3/2024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0525" y="5989251"/>
            <a:ext cx="792549" cy="79254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>
                <a:latin typeface="Arial" charset="0"/>
                <a:cs typeface="Arial" charset="0"/>
              </a:rPr>
              <a:t>Proiect 1 – Dispozitive</a:t>
            </a:r>
            <a:r>
              <a:rPr lang="ro-RO" altLang="en-US" sz="2400" b="1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b="1" dirty="0">
                <a:ea typeface="+mj-ea"/>
              </a:rPr>
              <a:t>Student</a:t>
            </a:r>
            <a:r>
              <a:rPr lang="en-US" b="1" dirty="0">
                <a:ea typeface="+mj-ea"/>
              </a:rPr>
              <a:t>: Nicolae Gabriel</a:t>
            </a:r>
          </a:p>
          <a:p>
            <a:pPr>
              <a:defRPr/>
            </a:pPr>
            <a:r>
              <a:rPr lang="en-US" b="1" dirty="0">
                <a:ea typeface="+mj-ea"/>
              </a:rPr>
              <a:t>Grupa 434C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 Generator de </a:t>
            </a:r>
            <a:r>
              <a:rPr lang="en-US" sz="2400" b="1" dirty="0" err="1">
                <a:ea typeface="+mj-ea"/>
              </a:rPr>
              <a:t>Semnal</a:t>
            </a:r>
            <a:r>
              <a:rPr lang="en-US" sz="2400" b="1" dirty="0">
                <a:ea typeface="+mj-ea"/>
              </a:rPr>
              <a:t> </a:t>
            </a:r>
            <a:r>
              <a:rPr lang="en-US" sz="2400" b="1" dirty="0" err="1">
                <a:ea typeface="+mj-ea"/>
              </a:rPr>
              <a:t>Triunghiular</a:t>
            </a:r>
            <a:r>
              <a:rPr lang="en-US" sz="2400" b="1" dirty="0">
                <a:ea typeface="+mj-ea"/>
              </a:rPr>
              <a:t> 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247650" y="1524000"/>
            <a:ext cx="86487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îmbunătățire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care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putea fi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adusă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fi un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număr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de componente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mai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redus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Cunoștințele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dobândite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în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cadrul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proiectului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sunt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capacitatea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de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proiecta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un circuit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și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înțelegerea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conceptelor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privind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tema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proiectului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Disciplinele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din care au fost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utilizate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cunoștințe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informații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pentru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realizarea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proiectului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– CIA,CE,DE,CEF.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Disciplinele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și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CEF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trebuiau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înțelese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mai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bine în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cadrul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realizării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proiectului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• </a:t>
            </a:r>
            <a:r>
              <a:rPr lang="en-US" dirty="0" err="1"/>
              <a:t>Frecvenţa</a:t>
            </a:r>
            <a:r>
              <a:rPr lang="en-US" dirty="0"/>
              <a:t> de </a:t>
            </a:r>
            <a:r>
              <a:rPr lang="en-US" dirty="0" err="1"/>
              <a:t>oscilaţie</a:t>
            </a:r>
            <a:r>
              <a:rPr lang="en-US" dirty="0"/>
              <a:t> </a:t>
            </a:r>
            <a:r>
              <a:rPr lang="en-US" dirty="0" err="1"/>
              <a:t>reglabilă</a:t>
            </a:r>
            <a:r>
              <a:rPr lang="en-US" dirty="0"/>
              <a:t> în </a:t>
            </a:r>
            <a:r>
              <a:rPr lang="en-US" dirty="0" err="1"/>
              <a:t>intervalul</a:t>
            </a:r>
            <a:r>
              <a:rPr lang="en-US" dirty="0"/>
              <a:t> 0,7 kHz - 14 kHz; </a:t>
            </a:r>
          </a:p>
          <a:p>
            <a:pPr algn="ctr"/>
            <a:r>
              <a:rPr lang="en-US" dirty="0"/>
              <a:t>• </a:t>
            </a:r>
            <a:r>
              <a:rPr lang="en-US" dirty="0" err="1"/>
              <a:t>Sarcina</a:t>
            </a:r>
            <a:r>
              <a:rPr lang="en-US" dirty="0"/>
              <a:t> de </a:t>
            </a:r>
            <a:r>
              <a:rPr lang="en-US" dirty="0" err="1"/>
              <a:t>ieşire</a:t>
            </a:r>
            <a:r>
              <a:rPr lang="en-US" dirty="0"/>
              <a:t> 7k</a:t>
            </a:r>
            <a:r>
              <a:rPr lang="el-GR" dirty="0"/>
              <a:t>Ω; </a:t>
            </a:r>
            <a:endParaRPr lang="en-US" dirty="0"/>
          </a:p>
          <a:p>
            <a:pPr algn="ctr"/>
            <a:r>
              <a:rPr lang="el-GR" dirty="0"/>
              <a:t>•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reglaj</a:t>
            </a:r>
            <a:r>
              <a:rPr lang="en-US" dirty="0"/>
              <a:t> al </a:t>
            </a:r>
            <a:r>
              <a:rPr lang="en-US" dirty="0" err="1"/>
              <a:t>rampelor</a:t>
            </a:r>
            <a:r>
              <a:rPr lang="en-US" dirty="0"/>
              <a:t> de </a:t>
            </a:r>
            <a:r>
              <a:rPr lang="en-US" dirty="0" err="1"/>
              <a:t>urcare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coborâre</a:t>
            </a:r>
            <a:r>
              <a:rPr lang="en-US" dirty="0"/>
              <a:t> ale </a:t>
            </a:r>
            <a:r>
              <a:rPr lang="en-US" dirty="0" err="1"/>
              <a:t>semnalului</a:t>
            </a:r>
            <a:r>
              <a:rPr lang="en-US" dirty="0"/>
              <a:t> </a:t>
            </a:r>
            <a:r>
              <a:rPr lang="en-US" dirty="0" err="1"/>
              <a:t>triunghiular</a:t>
            </a:r>
            <a:r>
              <a:rPr lang="en-US" dirty="0"/>
              <a:t>; </a:t>
            </a:r>
          </a:p>
          <a:p>
            <a:pPr algn="ctr"/>
            <a:r>
              <a:rPr lang="en-US" dirty="0"/>
              <a:t>•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amplitudinii</a:t>
            </a:r>
            <a:r>
              <a:rPr lang="en-US" dirty="0"/>
              <a:t> de </a:t>
            </a:r>
            <a:r>
              <a:rPr lang="en-US" dirty="0" err="1"/>
              <a:t>oscilaţie</a:t>
            </a:r>
            <a:r>
              <a:rPr lang="en-US" dirty="0"/>
              <a:t> în </a:t>
            </a:r>
            <a:r>
              <a:rPr lang="en-US" dirty="0" err="1"/>
              <a:t>intervalul</a:t>
            </a:r>
            <a:r>
              <a:rPr lang="en-US" dirty="0"/>
              <a:t> 0,7 V – 3,5V; </a:t>
            </a:r>
          </a:p>
          <a:p>
            <a:pPr algn="ctr"/>
            <a:r>
              <a:rPr lang="en-US" dirty="0"/>
              <a:t>•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temperaturilor</a:t>
            </a:r>
            <a:r>
              <a:rPr lang="en-US" dirty="0"/>
              <a:t> de </a:t>
            </a:r>
            <a:r>
              <a:rPr lang="en-US" dirty="0" err="1"/>
              <a:t>funcţionare</a:t>
            </a:r>
            <a:r>
              <a:rPr lang="en-US" dirty="0"/>
              <a:t> 0-70ºC; </a:t>
            </a:r>
          </a:p>
          <a:p>
            <a:pPr algn="ctr"/>
            <a:r>
              <a:rPr lang="en-US" dirty="0"/>
              <a:t>• </a:t>
            </a:r>
            <a:r>
              <a:rPr lang="en-US" dirty="0" err="1"/>
              <a:t>Circuitul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alimentat</a:t>
            </a:r>
            <a:r>
              <a:rPr lang="en-US" dirty="0"/>
              <a:t> de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de </a:t>
            </a:r>
            <a:r>
              <a:rPr lang="en-US" dirty="0" err="1"/>
              <a:t>tensiune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 </a:t>
            </a:r>
            <a:endParaRPr lang="en-US" alt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61487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457200"/>
          </a:xfrm>
        </p:spPr>
        <p:txBody>
          <a:bodyPr/>
          <a:lstStyle/>
          <a:p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DBA4A-A164-1891-6218-F3E9DBCC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24000"/>
            <a:ext cx="5715000" cy="3859722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799" y="1066800"/>
            <a:ext cx="7772400" cy="457200"/>
          </a:xfrm>
        </p:spPr>
        <p:txBody>
          <a:bodyPr/>
          <a:lstStyle/>
          <a:p>
            <a:r>
              <a:rPr lang="ro-RO" altLang="en-US" sz="2400" b="1" dirty="0">
                <a:latin typeface="Arial" charset="0"/>
                <a:cs typeface="Arial" charset="0"/>
              </a:rPr>
              <a:t>Schema electrică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15FEA-ECBC-08D3-9B1C-3D5BBB96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01" y="1600200"/>
            <a:ext cx="5581997" cy="452119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FF28F-F1DC-2AA4-D602-BC701F8B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3" y="2057399"/>
            <a:ext cx="8990027" cy="385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DA171-F6A8-2775-1D5D-EE743DC5A4D2}"/>
              </a:ext>
            </a:extLst>
          </p:cNvPr>
          <p:cNvSpPr txBox="1"/>
          <p:nvPr/>
        </p:nvSpPr>
        <p:spPr>
          <a:xfrm>
            <a:off x="2938603" y="1524000"/>
            <a:ext cx="3266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ro-RO" sz="2400" dirty="0"/>
              <a:t>C</a:t>
            </a:r>
            <a:r>
              <a:rPr lang="ro-RO" altLang="ro-RO" sz="2400" dirty="0"/>
              <a:t>urenți/Tensiuni În DC</a:t>
            </a:r>
            <a:endParaRPr lang="en-US" altLang="ro-RO" sz="2400" dirty="0"/>
          </a:p>
          <a:p>
            <a:pPr algn="ctr"/>
            <a:endParaRPr lang="en-US" altLang="ro-RO" sz="1800" dirty="0"/>
          </a:p>
          <a:p>
            <a:endParaRPr lang="en-US" dirty="0"/>
          </a:p>
        </p:txBody>
      </p:sp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DA171-F6A8-2775-1D5D-EE743DC5A4D2}"/>
              </a:ext>
            </a:extLst>
          </p:cNvPr>
          <p:cNvSpPr txBox="1"/>
          <p:nvPr/>
        </p:nvSpPr>
        <p:spPr>
          <a:xfrm>
            <a:off x="2743200" y="14478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ro-RO" sz="1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51DE1-19DA-DE8F-2100-FD0997FF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94131"/>
            <a:ext cx="8839200" cy="3777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8FBB6-0182-FCA2-D109-74A023E7D62E}"/>
              </a:ext>
            </a:extLst>
          </p:cNvPr>
          <p:cNvSpPr txBox="1"/>
          <p:nvPr/>
        </p:nvSpPr>
        <p:spPr>
          <a:xfrm>
            <a:off x="2286000" y="16324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altLang="ro-RO" sz="2400" dirty="0"/>
              <a:t>Forme de undă în transient</a:t>
            </a:r>
          </a:p>
        </p:txBody>
      </p:sp>
    </p:spTree>
    <p:extLst>
      <p:ext uri="{BB962C8B-B14F-4D97-AF65-F5344CB8AC3E}">
        <p14:creationId xmlns:p14="http://schemas.microsoft.com/office/powerpoint/2010/main" val="3082780462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967B0-32C1-472D-DB4B-DC48ECA8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3765240" cy="3499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D83C5A-8A0C-B054-A0A0-5DCCD3AFD270}"/>
              </a:ext>
            </a:extLst>
          </p:cNvPr>
          <p:cNvSpPr txBox="1"/>
          <p:nvPr/>
        </p:nvSpPr>
        <p:spPr>
          <a:xfrm>
            <a:off x="1447800" y="1752600"/>
            <a:ext cx="17373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+mj-ea"/>
              </a:rPr>
              <a:t>V</a:t>
            </a:r>
            <a:r>
              <a:rPr lang="ro-RO" sz="2400" dirty="0">
                <a:ea typeface="+mj-ea"/>
              </a:rPr>
              <a:t>edere Top</a:t>
            </a:r>
            <a:endParaRPr lang="en-US" sz="2400" dirty="0">
              <a:ea typeface="+mj-ea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A632A-2E98-8577-DD51-AEBFA1FE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60" y="2209801"/>
            <a:ext cx="3765240" cy="3499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41E07-F58C-7827-0E9A-91D19F9B096A}"/>
              </a:ext>
            </a:extLst>
          </p:cNvPr>
          <p:cNvSpPr txBox="1"/>
          <p:nvPr/>
        </p:nvSpPr>
        <p:spPr>
          <a:xfrm>
            <a:off x="4441980" y="174178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/>
              <a:t>V</a:t>
            </a:r>
            <a:r>
              <a:rPr lang="ro-RO" sz="2400" dirty="0"/>
              <a:t>edere</a:t>
            </a:r>
            <a:r>
              <a:rPr lang="en-US" sz="2400" dirty="0"/>
              <a:t> Bottom</a:t>
            </a:r>
            <a:endParaRPr lang="ro-RO" sz="24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5803153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C1AF7-593B-28BB-E48C-B1A914D9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" y="2362198"/>
            <a:ext cx="3455392" cy="3424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BE473-3D34-48A8-0581-C1BECC4073E2}"/>
              </a:ext>
            </a:extLst>
          </p:cNvPr>
          <p:cNvSpPr txBox="1"/>
          <p:nvPr/>
        </p:nvSpPr>
        <p:spPr>
          <a:xfrm>
            <a:off x="-82551" y="18643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altLang="ro-RO" sz="2400" dirty="0"/>
              <a:t>Layout PCB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E1894-880C-0A4F-73CE-AB8788E60260}"/>
              </a:ext>
            </a:extLst>
          </p:cNvPr>
          <p:cNvSpPr txBox="1"/>
          <p:nvPr/>
        </p:nvSpPr>
        <p:spPr>
          <a:xfrm>
            <a:off x="4654553" y="1864319"/>
            <a:ext cx="4762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altLang="ro-RO" sz="2400" dirty="0"/>
              <a:t>Foto PCB echipat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E0654-9E59-C5DF-A611-6F81EB31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212857" y="2364084"/>
            <a:ext cx="3455392" cy="34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6213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648" y="1873250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altLang="ro-RO" sz="2400" dirty="0"/>
              <a:t>Foto forme de undă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0C0E3-435C-BAA0-6019-1EA4196C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31" y="2366665"/>
            <a:ext cx="5888337" cy="325308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2606</TotalTime>
  <Words>203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inherit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Simulări</vt:lpstr>
      <vt:lpstr>Simulări</vt:lpstr>
      <vt:lpstr>Layout</vt:lpstr>
      <vt:lpstr>Fotografii din etapa de echipare a modulului electronic</vt:lpstr>
      <vt:lpstr>Rezultate experimentale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Padre 066</cp:lastModifiedBy>
  <cp:revision>239</cp:revision>
  <dcterms:created xsi:type="dcterms:W3CDTF">2014-01-15T22:07:17Z</dcterms:created>
  <dcterms:modified xsi:type="dcterms:W3CDTF">2024-06-03T16:09:55Z</dcterms:modified>
</cp:coreProperties>
</file>