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98" r:id="rId2"/>
    <p:sldId id="403" r:id="rId3"/>
    <p:sldId id="402" r:id="rId4"/>
    <p:sldId id="401" r:id="rId5"/>
    <p:sldId id="405" r:id="rId6"/>
    <p:sldId id="404" r:id="rId7"/>
    <p:sldId id="407" r:id="rId8"/>
    <p:sldId id="406" r:id="rId9"/>
    <p:sldId id="408" r:id="rId10"/>
    <p:sldId id="409" r:id="rId11"/>
    <p:sldId id="410" r:id="rId12"/>
  </p:sldIdLst>
  <p:sldSz cx="12192000" cy="6858000"/>
  <p:notesSz cx="6808788" cy="99409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305"/>
    <a:srgbClr val="00CC99"/>
    <a:srgbClr val="FFFBFB"/>
    <a:srgbClr val="62C2EF"/>
    <a:srgbClr val="A162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81993" autoAdjust="0"/>
  </p:normalViewPr>
  <p:slideViewPr>
    <p:cSldViewPr snapToGrid="0">
      <p:cViewPr varScale="1">
        <p:scale>
          <a:sx n="67" d="100"/>
          <a:sy n="67" d="100"/>
        </p:scale>
        <p:origin x="86" y="1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6038" y="0"/>
            <a:ext cx="2951162" cy="498475"/>
          </a:xfrm>
          <a:prstGeom prst="rect">
            <a:avLst/>
          </a:prstGeom>
        </p:spPr>
        <p:txBody>
          <a:bodyPr vert="horz" lIns="91440" tIns="45720" rIns="91440" bIns="45720" rtlCol="0"/>
          <a:lstStyle>
            <a:lvl1pPr algn="r">
              <a:defRPr sz="1200"/>
            </a:lvl1pPr>
          </a:lstStyle>
          <a:p>
            <a:fld id="{876374B2-0C1A-426F-8F1F-07D8DF505406}" type="datetimeFigureOut">
              <a:rPr lang="fr-FR" smtClean="0"/>
              <a:t>07/03/2023</a:t>
            </a:fld>
            <a:endParaRPr lang="fr-FR"/>
          </a:p>
        </p:txBody>
      </p:sp>
      <p:sp>
        <p:nvSpPr>
          <p:cNvPr id="4" name="Espace réservé du pied de page 3"/>
          <p:cNvSpPr>
            <a:spLocks noGrp="1"/>
          </p:cNvSpPr>
          <p:nvPr>
            <p:ph type="ftr" sz="quarter" idx="2"/>
          </p:nvPr>
        </p:nvSpPr>
        <p:spPr>
          <a:xfrm>
            <a:off x="0" y="9442450"/>
            <a:ext cx="2951163" cy="4984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6038" y="9442450"/>
            <a:ext cx="2951162" cy="498475"/>
          </a:xfrm>
          <a:prstGeom prst="rect">
            <a:avLst/>
          </a:prstGeom>
        </p:spPr>
        <p:txBody>
          <a:bodyPr vert="horz" lIns="91440" tIns="45720" rIns="91440" bIns="45720" rtlCol="0" anchor="b"/>
          <a:lstStyle>
            <a:lvl1pPr algn="r">
              <a:defRPr sz="1200"/>
            </a:lvl1pPr>
          </a:lstStyle>
          <a:p>
            <a:fld id="{B19A13F3-26B5-4D93-A4FA-BE65590A8023}" type="slidenum">
              <a:rPr lang="fr-FR" smtClean="0"/>
              <a:t>‹N°›</a:t>
            </a:fld>
            <a:endParaRPr lang="fr-FR"/>
          </a:p>
        </p:txBody>
      </p:sp>
    </p:spTree>
    <p:extLst>
      <p:ext uri="{BB962C8B-B14F-4D97-AF65-F5344CB8AC3E}">
        <p14:creationId xmlns:p14="http://schemas.microsoft.com/office/powerpoint/2010/main" val="2313298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6737" y="0"/>
            <a:ext cx="2950475" cy="497046"/>
          </a:xfrm>
          <a:prstGeom prst="rect">
            <a:avLst/>
          </a:prstGeom>
        </p:spPr>
        <p:txBody>
          <a:bodyPr vert="horz" lIns="91440" tIns="45720" rIns="91440" bIns="45720" rtlCol="0"/>
          <a:lstStyle>
            <a:lvl1pPr algn="r">
              <a:defRPr sz="1200"/>
            </a:lvl1pPr>
          </a:lstStyle>
          <a:p>
            <a:fld id="{1C17683B-26D8-724E-89B0-02249384450D}" type="datetimeFigureOut">
              <a:rPr lang="fr-FR" smtClean="0"/>
              <a:t>07/03/2023</a:t>
            </a:fld>
            <a:endParaRPr lang="fr-FR"/>
          </a:p>
        </p:txBody>
      </p:sp>
      <p:sp>
        <p:nvSpPr>
          <p:cNvPr id="4" name="Espace réservé de l'image des diapositives 3"/>
          <p:cNvSpPr>
            <a:spLocks noGrp="1" noRot="1" noChangeAspect="1"/>
          </p:cNvSpPr>
          <p:nvPr>
            <p:ph type="sldImg" idx="2"/>
          </p:nvPr>
        </p:nvSpPr>
        <p:spPr>
          <a:xfrm>
            <a:off x="92075" y="746125"/>
            <a:ext cx="6624638" cy="372745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0879" y="4721940"/>
            <a:ext cx="5447030" cy="4473416"/>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42154"/>
            <a:ext cx="2950475" cy="497046"/>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6737" y="9442154"/>
            <a:ext cx="2950475" cy="497046"/>
          </a:xfrm>
          <a:prstGeom prst="rect">
            <a:avLst/>
          </a:prstGeom>
        </p:spPr>
        <p:txBody>
          <a:bodyPr vert="horz" lIns="91440" tIns="45720" rIns="91440" bIns="45720" rtlCol="0" anchor="b"/>
          <a:lstStyle>
            <a:lvl1pPr algn="r">
              <a:defRPr sz="1200"/>
            </a:lvl1pPr>
          </a:lstStyle>
          <a:p>
            <a:fld id="{80B64375-EE74-1B43-ADD9-C3016E9127A8}" type="slidenum">
              <a:rPr lang="fr-FR" smtClean="0"/>
              <a:t>‹N°›</a:t>
            </a:fld>
            <a:endParaRPr lang="fr-FR"/>
          </a:p>
        </p:txBody>
      </p:sp>
    </p:spTree>
    <p:extLst>
      <p:ext uri="{BB962C8B-B14F-4D97-AF65-F5344CB8AC3E}">
        <p14:creationId xmlns:p14="http://schemas.microsoft.com/office/powerpoint/2010/main" val="28813035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a:t>
            </a:fld>
            <a:endParaRPr lang="fr-FR"/>
          </a:p>
        </p:txBody>
      </p:sp>
    </p:spTree>
    <p:extLst>
      <p:ext uri="{BB962C8B-B14F-4D97-AF65-F5344CB8AC3E}">
        <p14:creationId xmlns:p14="http://schemas.microsoft.com/office/powerpoint/2010/main" val="861162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fontAlgn="auto"/>
            <a:r>
              <a:rPr lang="fr-FR" sz="1200" b="1" kern="1200" dirty="0" smtClean="0">
                <a:solidFill>
                  <a:schemeClr val="tx1"/>
                </a:solidFill>
                <a:effectLst/>
                <a:latin typeface="+mn-lt"/>
                <a:ea typeface="+mn-ea"/>
                <a:cs typeface="+mn-cs"/>
              </a:rPr>
              <a:t>La couche 6 : </a:t>
            </a:r>
            <a:r>
              <a:rPr lang="fr-FR" sz="1200" kern="1200" dirty="0" smtClean="0">
                <a:solidFill>
                  <a:schemeClr val="tx1"/>
                </a:solidFill>
                <a:effectLst/>
                <a:latin typeface="+mn-lt"/>
                <a:ea typeface="+mn-ea"/>
                <a:cs typeface="+mn-cs"/>
              </a:rPr>
              <a:t>Présentation, représente comment les informations sont mises en forme. Par exemple, je pourrais vous citer le langage HTML ou XML ou la notion de caractères ASCII. Utilisation développeur.</a:t>
            </a:r>
          </a:p>
          <a:p>
            <a:pPr fontAlgn="auto"/>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10</a:t>
            </a:fld>
            <a:endParaRPr lang="fr-FR"/>
          </a:p>
        </p:txBody>
      </p:sp>
    </p:spTree>
    <p:extLst>
      <p:ext uri="{BB962C8B-B14F-4D97-AF65-F5344CB8AC3E}">
        <p14:creationId xmlns:p14="http://schemas.microsoft.com/office/powerpoint/2010/main" val="245104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fontAlgn="auto"/>
            <a:r>
              <a:rPr lang="fr-FR" sz="1200" b="1" kern="1200" dirty="0" smtClean="0">
                <a:solidFill>
                  <a:schemeClr val="tx1"/>
                </a:solidFill>
                <a:effectLst/>
                <a:latin typeface="+mn-lt"/>
                <a:ea typeface="+mn-ea"/>
                <a:cs typeface="+mn-cs"/>
              </a:rPr>
              <a:t>La couche 7</a:t>
            </a:r>
            <a:r>
              <a:rPr lang="fr-FR" sz="1200" kern="1200" dirty="0" smtClean="0">
                <a:solidFill>
                  <a:schemeClr val="tx1"/>
                </a:solidFill>
                <a:effectLst/>
                <a:latin typeface="+mn-lt"/>
                <a:ea typeface="+mn-ea"/>
                <a:cs typeface="+mn-cs"/>
              </a:rPr>
              <a:t>, la plus haute, la couche Application représente le protocole le plus haut niveau utilisé. Par exemple, HTTP pour du web, on parle de protocole applicatif. (Interface entre utilisateur).</a:t>
            </a:r>
          </a:p>
          <a:p>
            <a:pPr fontAlgn="auto"/>
            <a:endParaRPr lang="fr-FR" dirty="0" smtClean="0"/>
          </a:p>
          <a:p>
            <a:pPr fontAlgn="auto"/>
            <a:r>
              <a:rPr lang="fr-FR" b="1" dirty="0" smtClean="0"/>
              <a:t>Quand est-ce que j’utilise ce modèle ? </a:t>
            </a:r>
            <a:r>
              <a:rPr lang="fr-FR" dirty="0" smtClean="0"/>
              <a:t>Tout le temps. Par exemple, vous êtes sur votre ordinateur, et vous entrez l’adresse d’un site Internet dans la barre d’adresse, et il s’affiche. Vous venez d’utiliser le modèle OSI. En effet, l’application (votre navigateur) de la couche 7 s’est adressée aux couches réseau pour que celles-ci transmettent l’information (la demande d’affichage de la page du site Internet) à l’application demandée (le site Web) sur la machine demandée (le serveur du site). Toutes les couches ont été parcourues pour afficher l’information. </a:t>
            </a:r>
          </a:p>
          <a:p>
            <a:pPr fontAlgn="auto"/>
            <a:endParaRPr lang="fr-FR" dirty="0" smtClean="0"/>
          </a:p>
          <a:p>
            <a:pPr fontAlgn="auto"/>
            <a:r>
              <a:rPr lang="fr-FR" b="1" dirty="0" smtClean="0"/>
              <a:t>Comment se souvenir de l’ordre des couches ? </a:t>
            </a:r>
            <a:r>
              <a:rPr lang="fr-FR" dirty="0" smtClean="0"/>
              <a:t>Voici une phrase Mnémotechnique à utiliser pour se souvenir de la première lettre de chaque couche, et de leurs ordres, en commençant par la couche 1. </a:t>
            </a:r>
            <a:r>
              <a:rPr lang="fr-FR" b="1" i="1" dirty="0" smtClean="0"/>
              <a:t>Pour Le Réseau Tout Se passe Automatiquement.</a:t>
            </a:r>
            <a:endParaRPr lang="fr-FR" sz="1200" b="1" i="1"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11</a:t>
            </a:fld>
            <a:endParaRPr lang="fr-FR"/>
          </a:p>
        </p:txBody>
      </p:sp>
    </p:spTree>
    <p:extLst>
      <p:ext uri="{BB962C8B-B14F-4D97-AF65-F5344CB8AC3E}">
        <p14:creationId xmlns:p14="http://schemas.microsoft.com/office/powerpoint/2010/main" val="61407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a:t>
            </a:fld>
            <a:endParaRPr lang="fr-FR"/>
          </a:p>
        </p:txBody>
      </p:sp>
    </p:spTree>
    <p:extLst>
      <p:ext uri="{BB962C8B-B14F-4D97-AF65-F5344CB8AC3E}">
        <p14:creationId xmlns:p14="http://schemas.microsoft.com/office/powerpoint/2010/main" val="2426443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a:t>
            </a:fld>
            <a:endParaRPr lang="fr-FR"/>
          </a:p>
        </p:txBody>
      </p:sp>
    </p:spTree>
    <p:extLst>
      <p:ext uri="{BB962C8B-B14F-4D97-AF65-F5344CB8AC3E}">
        <p14:creationId xmlns:p14="http://schemas.microsoft.com/office/powerpoint/2010/main" val="3720523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L'ISO, c'est un organisme de normalisation, notamment à l'origine de plusieurs normes. À la fin des années 70, un organisme appelé l'ISO publie un modèle de référence</a:t>
            </a:r>
          </a:p>
          <a:p>
            <a:r>
              <a:rPr lang="fr-FR" b="1" dirty="0" smtClean="0"/>
              <a:t>Les couches 1 à 4 </a:t>
            </a:r>
            <a:r>
              <a:rPr lang="fr-FR" dirty="0" smtClean="0"/>
              <a:t>sont appelées couches « réseau ». Elles ont la responsabilité d'acheminer les informations d'une machine à une autre, pour les applications qui le demandent. </a:t>
            </a:r>
            <a:br>
              <a:rPr lang="fr-FR" dirty="0" smtClean="0"/>
            </a:br>
            <a:r>
              <a:rPr lang="fr-FR" b="1" dirty="0" smtClean="0"/>
              <a:t>Les couches 5 à 7 </a:t>
            </a:r>
            <a:r>
              <a:rPr lang="fr-FR" dirty="0" smtClean="0"/>
              <a:t>sont regroupées ensemble et forme la couche « Application » du modèle TCP/IP. </a:t>
            </a:r>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4</a:t>
            </a:fld>
            <a:endParaRPr lang="fr-FR"/>
          </a:p>
        </p:txBody>
      </p:sp>
    </p:spTree>
    <p:extLst>
      <p:ext uri="{BB962C8B-B14F-4D97-AF65-F5344CB8AC3E}">
        <p14:creationId xmlns:p14="http://schemas.microsoft.com/office/powerpoint/2010/main" val="1280350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fontAlgn="auto"/>
            <a:r>
              <a:rPr lang="fr-FR" sz="1200" b="1" kern="1200" smtClean="0">
                <a:solidFill>
                  <a:schemeClr val="tx1"/>
                </a:solidFill>
                <a:effectLst/>
                <a:latin typeface="+mn-lt"/>
                <a:ea typeface="+mn-ea"/>
                <a:cs typeface="+mn-cs"/>
              </a:rPr>
              <a:t>La couche 1 </a:t>
            </a:r>
            <a:r>
              <a:rPr lang="fr-FR" sz="1200" kern="1200" smtClean="0">
                <a:solidFill>
                  <a:schemeClr val="tx1"/>
                </a:solidFill>
                <a:effectLst/>
                <a:latin typeface="+mn-lt"/>
                <a:ea typeface="+mn-ea"/>
                <a:cs typeface="+mn-cs"/>
              </a:rPr>
              <a:t>est plus tangible car il s'agit en fait, du matériel physique utilisé pour acheminer le message : carte réseau, connecteur RJ45 par exemple.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5</a:t>
            </a:fld>
            <a:endParaRPr lang="fr-FR"/>
          </a:p>
        </p:txBody>
      </p:sp>
    </p:spTree>
    <p:extLst>
      <p:ext uri="{BB962C8B-B14F-4D97-AF65-F5344CB8AC3E}">
        <p14:creationId xmlns:p14="http://schemas.microsoft.com/office/powerpoint/2010/main" val="362235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La couche 2 </a:t>
            </a:r>
            <a:r>
              <a:rPr lang="fr-FR" sz="1200" kern="1200" dirty="0" smtClean="0">
                <a:solidFill>
                  <a:schemeClr val="tx1"/>
                </a:solidFill>
                <a:effectLst/>
                <a:latin typeface="+mn-lt"/>
                <a:ea typeface="+mn-ea"/>
                <a:cs typeface="+mn-cs"/>
              </a:rPr>
              <a:t>: Liaison, en anglais data </a:t>
            </a:r>
            <a:r>
              <a:rPr lang="fr-FR" sz="1200" kern="1200" dirty="0" err="1" smtClean="0">
                <a:solidFill>
                  <a:schemeClr val="tx1"/>
                </a:solidFill>
                <a:effectLst/>
                <a:latin typeface="+mn-lt"/>
                <a:ea typeface="+mn-ea"/>
                <a:cs typeface="+mn-cs"/>
              </a:rPr>
              <a:t>link</a:t>
            </a:r>
            <a:r>
              <a:rPr lang="fr-FR" sz="1200" kern="1200" dirty="0" smtClean="0">
                <a:solidFill>
                  <a:schemeClr val="tx1"/>
                </a:solidFill>
                <a:effectLst/>
                <a:latin typeface="+mn-lt"/>
                <a:ea typeface="+mn-ea"/>
                <a:cs typeface="+mn-cs"/>
              </a:rPr>
              <a:t>, s'intéresse à l'acheminement des messages au niveau média et transmission du signal avec notamment, la correction d'erreurs. C'est à ce niveau qu'agissent par exemple, les </a:t>
            </a:r>
            <a:r>
              <a:rPr lang="fr-FR" sz="1200" kern="1200" dirty="0" err="1" smtClean="0">
                <a:solidFill>
                  <a:schemeClr val="tx1"/>
                </a:solidFill>
                <a:effectLst/>
                <a:latin typeface="+mn-lt"/>
                <a:ea typeface="+mn-ea"/>
                <a:cs typeface="+mn-cs"/>
              </a:rPr>
              <a:t>switchs</a:t>
            </a:r>
            <a:r>
              <a:rPr lang="fr-FR"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6</a:t>
            </a:fld>
            <a:endParaRPr lang="fr-FR"/>
          </a:p>
        </p:txBody>
      </p:sp>
    </p:spTree>
    <p:extLst>
      <p:ext uri="{BB962C8B-B14F-4D97-AF65-F5344CB8AC3E}">
        <p14:creationId xmlns:p14="http://schemas.microsoft.com/office/powerpoint/2010/main" val="3995499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fontAlgn="auto"/>
            <a:r>
              <a:rPr lang="fr-FR" sz="1200" b="1" kern="1200" dirty="0" smtClean="0">
                <a:solidFill>
                  <a:schemeClr val="tx1"/>
                </a:solidFill>
                <a:effectLst/>
                <a:latin typeface="+mn-lt"/>
                <a:ea typeface="+mn-ea"/>
                <a:cs typeface="+mn-cs"/>
              </a:rPr>
              <a:t>La couche 3 </a:t>
            </a:r>
            <a:r>
              <a:rPr lang="fr-FR" sz="1200" kern="1200" dirty="0" smtClean="0">
                <a:solidFill>
                  <a:schemeClr val="tx1"/>
                </a:solidFill>
                <a:effectLst/>
                <a:latin typeface="+mn-lt"/>
                <a:ea typeface="+mn-ea"/>
                <a:cs typeface="+mn-cs"/>
              </a:rPr>
              <a:t>assure l'acheminement des messages d'un point A à un point B. On y retrouve notamment, les routeurs, c'est la couche réseau ou network.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7</a:t>
            </a:fld>
            <a:endParaRPr lang="fr-FR"/>
          </a:p>
        </p:txBody>
      </p:sp>
    </p:spTree>
    <p:extLst>
      <p:ext uri="{BB962C8B-B14F-4D97-AF65-F5344CB8AC3E}">
        <p14:creationId xmlns:p14="http://schemas.microsoft.com/office/powerpoint/2010/main" val="361478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fontAlgn="auto"/>
            <a:r>
              <a:rPr lang="fr-FR" sz="1200" b="1" kern="1200" dirty="0" smtClean="0">
                <a:solidFill>
                  <a:schemeClr val="tx1"/>
                </a:solidFill>
                <a:effectLst/>
                <a:latin typeface="+mn-lt"/>
                <a:ea typeface="+mn-ea"/>
                <a:cs typeface="+mn-cs"/>
              </a:rPr>
              <a:t>La couche 4 </a:t>
            </a:r>
            <a:r>
              <a:rPr lang="fr-FR" sz="1200" kern="1200" dirty="0" smtClean="0">
                <a:solidFill>
                  <a:schemeClr val="tx1"/>
                </a:solidFill>
                <a:effectLst/>
                <a:latin typeface="+mn-lt"/>
                <a:ea typeface="+mn-ea"/>
                <a:cs typeface="+mn-cs"/>
              </a:rPr>
              <a:t>(transport) fait le lien entre l'applicatif et l'OS, puis le matériel. </a:t>
            </a:r>
          </a:p>
          <a:p>
            <a:pPr fontAlgn="auto"/>
            <a:r>
              <a:rPr lang="fr-FR" sz="1200" kern="1200" dirty="0" smtClean="0">
                <a:solidFill>
                  <a:schemeClr val="tx1"/>
                </a:solidFill>
                <a:effectLst/>
                <a:latin typeface="+mn-lt"/>
                <a:ea typeface="+mn-ea"/>
                <a:cs typeface="+mn-cs"/>
              </a:rPr>
              <a:t>Le découpage des messages y est réalisé, le contrôle de la transmission de ces messages également.</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8</a:t>
            </a:fld>
            <a:endParaRPr lang="fr-FR"/>
          </a:p>
        </p:txBody>
      </p:sp>
    </p:spTree>
    <p:extLst>
      <p:ext uri="{BB962C8B-B14F-4D97-AF65-F5344CB8AC3E}">
        <p14:creationId xmlns:p14="http://schemas.microsoft.com/office/powerpoint/2010/main" val="3994966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fontAlgn="auto"/>
            <a:r>
              <a:rPr lang="fr-FR" dirty="0" smtClean="0"/>
              <a:t>En règle général, on associe les trois dernières couches ensembles, la 5, 6 et 7. La raison est simple : le modèle OSI est un modèle théorique. </a:t>
            </a:r>
          </a:p>
          <a:p>
            <a:pPr fontAlgn="auto"/>
            <a:r>
              <a:rPr lang="fr-FR" dirty="0" smtClean="0"/>
              <a:t>Le modèle sur lequel s'appuie Internet aujourd'hui est le modèle TCP/IP. Or, ce modèle n'utilise pas les couches 5 et 6.</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b="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La couche 5 : </a:t>
            </a:r>
            <a:r>
              <a:rPr lang="fr-FR" sz="1200" kern="1200" dirty="0" smtClean="0">
                <a:solidFill>
                  <a:schemeClr val="tx1"/>
                </a:solidFill>
                <a:effectLst/>
                <a:latin typeface="+mn-lt"/>
                <a:ea typeface="+mn-ea"/>
                <a:cs typeface="+mn-cs"/>
              </a:rPr>
              <a:t>la couche Session, assure la fermeture et l'ouverture de sessions des utilisateurs. C'est à ce niveau-là qu'on définit aussi si la session est cryptée ou pas. On parle de chiffrement avec notamment SSL, TLS.</a:t>
            </a:r>
          </a:p>
          <a:p>
            <a:pPr fontAlgn="auto"/>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9</a:t>
            </a:fld>
            <a:endParaRPr lang="fr-FR"/>
          </a:p>
        </p:txBody>
      </p:sp>
    </p:spTree>
    <p:extLst>
      <p:ext uri="{BB962C8B-B14F-4D97-AF65-F5344CB8AC3E}">
        <p14:creationId xmlns:p14="http://schemas.microsoft.com/office/powerpoint/2010/main" val="178682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59C091AA-3F0C-4182-9D7B-1EB634D8256B}" type="datetimeFigureOut">
              <a:rPr lang="fr-FR" smtClean="0"/>
              <a:t>07/03/2023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279645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9C091AA-3F0C-4182-9D7B-1EB634D8256B}" type="datetimeFigureOut">
              <a:rPr lang="fr-FR" smtClean="0"/>
              <a:t>07/03/2023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203115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9C091AA-3F0C-4182-9D7B-1EB634D8256B}" type="datetimeFigureOut">
              <a:rPr lang="fr-FR" smtClean="0"/>
              <a:t>07/03/2023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229054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9C091AA-3F0C-4182-9D7B-1EB634D8256B}" type="datetimeFigureOut">
              <a:rPr lang="fr-FR" smtClean="0"/>
              <a:t>07/03/2023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214232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59C091AA-3F0C-4182-9D7B-1EB634D8256B}" type="datetimeFigureOut">
              <a:rPr lang="fr-FR" smtClean="0"/>
              <a:t>07/03/2023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1377981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9C091AA-3F0C-4182-9D7B-1EB634D8256B}" type="datetimeFigureOut">
              <a:rPr lang="fr-FR" smtClean="0"/>
              <a:t>07/03/2023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157774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59C091AA-3F0C-4182-9D7B-1EB634D8256B}" type="datetimeFigureOut">
              <a:rPr lang="fr-FR" smtClean="0"/>
              <a:t>07/03/2023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45969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59C091AA-3F0C-4182-9D7B-1EB634D8256B}" type="datetimeFigureOut">
              <a:rPr lang="fr-FR" smtClean="0"/>
              <a:t>07/03/2023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100249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9C091AA-3F0C-4182-9D7B-1EB634D8256B}" type="datetimeFigureOut">
              <a:rPr lang="fr-FR" smtClean="0"/>
              <a:t>07/03/2023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210102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59C091AA-3F0C-4182-9D7B-1EB634D8256B}" type="datetimeFigureOut">
              <a:rPr lang="fr-FR" smtClean="0"/>
              <a:t>07/03/2023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1968089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59C091AA-3F0C-4182-9D7B-1EB634D8256B}" type="datetimeFigureOut">
              <a:rPr lang="fr-FR" smtClean="0"/>
              <a:t>07/03/2023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025B0E8-7D99-4688-B6D3-8DC5133195E9}" type="slidenum">
              <a:rPr lang="fr-FR" smtClean="0"/>
              <a:t>‹N°›</a:t>
            </a:fld>
            <a:endParaRPr lang="fr-FR"/>
          </a:p>
        </p:txBody>
      </p:sp>
    </p:spTree>
    <p:extLst>
      <p:ext uri="{BB962C8B-B14F-4D97-AF65-F5344CB8AC3E}">
        <p14:creationId xmlns:p14="http://schemas.microsoft.com/office/powerpoint/2010/main" val="184168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091AA-3F0C-4182-9D7B-1EB634D8256B}" type="datetimeFigureOut">
              <a:rPr lang="fr-FR" smtClean="0"/>
              <a:t>07/03/2023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5B0E8-7D99-4688-B6D3-8DC5133195E9}" type="slidenum">
              <a:rPr lang="fr-FR" smtClean="0"/>
              <a:t>‹N°›</a:t>
            </a:fld>
            <a:endParaRPr lang="fr-FR"/>
          </a:p>
        </p:txBody>
      </p:sp>
    </p:spTree>
    <p:extLst>
      <p:ext uri="{BB962C8B-B14F-4D97-AF65-F5344CB8AC3E}">
        <p14:creationId xmlns:p14="http://schemas.microsoft.com/office/powerpoint/2010/main" val="1355722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6.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59DBBB5-BBE2-F68D-01A3-13818EE2C891}"/>
              </a:ext>
            </a:extLst>
          </p:cNvPr>
          <p:cNvPicPr>
            <a:picLocks noChangeAspect="1"/>
          </p:cNvPicPr>
          <p:nvPr/>
        </p:nvPicPr>
        <p:blipFill rotWithShape="1">
          <a:blip r:embed="rId3">
            <a:extLst>
              <a:ext uri="{28A0092B-C50C-407E-A947-70E740481C1C}">
                <a14:useLocalDpi xmlns:a14="http://schemas.microsoft.com/office/drawing/2010/main" val="0"/>
              </a:ext>
            </a:extLst>
          </a:blip>
          <a:srcRect l="12698" t="17420" r="49" b="22657"/>
          <a:stretch/>
        </p:blipFill>
        <p:spPr>
          <a:xfrm>
            <a:off x="0" y="940780"/>
            <a:ext cx="12192944" cy="5917220"/>
          </a:xfrm>
          <a:prstGeom prst="rect">
            <a:avLst/>
          </a:prstGeom>
        </p:spPr>
      </p:pic>
      <p:sp>
        <p:nvSpPr>
          <p:cNvPr id="23" name="Rectangle 22"/>
          <p:cNvSpPr/>
          <p:nvPr/>
        </p:nvSpPr>
        <p:spPr>
          <a:xfrm>
            <a:off x="4267230" y="5002085"/>
            <a:ext cx="5400033" cy="523220"/>
          </a:xfrm>
          <a:prstGeom prst="rect">
            <a:avLst/>
          </a:prstGeom>
        </p:spPr>
        <p:txBody>
          <a:bodyPr wrap="square">
            <a:spAutoFit/>
          </a:bodyPr>
          <a:lstStyle/>
          <a:p>
            <a:pPr algn="ctr"/>
            <a:r>
              <a:rPr lang="fr-FR" sz="2800" b="1" dirty="0">
                <a:solidFill>
                  <a:srgbClr val="62C2EF"/>
                </a:solidFill>
              </a:rPr>
              <a:t>www.adrar-numerique.com</a:t>
            </a:r>
            <a:endParaRPr lang="fr-FR" sz="2400" dirty="0">
              <a:solidFill>
                <a:srgbClr val="62C2EF"/>
              </a:solidFill>
            </a:endParaRPr>
          </a:p>
        </p:txBody>
      </p:sp>
      <p:grpSp>
        <p:nvGrpSpPr>
          <p:cNvPr id="43" name="Groupe 42">
            <a:extLst>
              <a:ext uri="{FF2B5EF4-FFF2-40B4-BE49-F238E27FC236}">
                <a16:creationId xmlns:a16="http://schemas.microsoft.com/office/drawing/2014/main" id="{F55F0971-13AC-A4DC-229A-7F558CCE4004}"/>
              </a:ext>
            </a:extLst>
          </p:cNvPr>
          <p:cNvGrpSpPr/>
          <p:nvPr/>
        </p:nvGrpSpPr>
        <p:grpSpPr>
          <a:xfrm>
            <a:off x="0" y="6480855"/>
            <a:ext cx="12198785" cy="406597"/>
            <a:chOff x="0" y="6480855"/>
            <a:chExt cx="12198785" cy="406597"/>
          </a:xfrm>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4">
                <a:extLst>
                  <a:ext uri="{28A0092B-C50C-407E-A947-70E740481C1C}">
                    <a14:useLocalDpi xmlns:a14="http://schemas.microsoft.com/office/drawing/2010/main" val="0"/>
                  </a:ext>
                </a:extLst>
              </a:blip>
              <a:srcRect t="67005"/>
              <a:stretch/>
            </p:blipFill>
            <p:spPr>
              <a:xfrm>
                <a:off x="8695372" y="6511997"/>
                <a:ext cx="3431311" cy="344314"/>
              </a:xfrm>
              <a:prstGeom prst="rect">
                <a:avLst/>
              </a:prstGeom>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p:spPr>
        </p:pic>
      </p:grpSp>
      <p:grpSp>
        <p:nvGrpSpPr>
          <p:cNvPr id="77" name="Groupe 76">
            <a:extLst>
              <a:ext uri="{FF2B5EF4-FFF2-40B4-BE49-F238E27FC236}">
                <a16:creationId xmlns:a16="http://schemas.microsoft.com/office/drawing/2014/main" id="{01656A8B-2FEB-5846-73BC-5CB9BC379BBC}"/>
              </a:ext>
            </a:extLst>
          </p:cNvPr>
          <p:cNvGrpSpPr/>
          <p:nvPr/>
        </p:nvGrpSpPr>
        <p:grpSpPr>
          <a:xfrm>
            <a:off x="0" y="-27077"/>
            <a:ext cx="12198786" cy="1190946"/>
            <a:chOff x="0" y="-27077"/>
            <a:chExt cx="12198786" cy="1190946"/>
          </a:xfrm>
        </p:grpSpPr>
        <p:sp>
          <p:nvSpPr>
            <p:cNvPr id="51" name="Rectangle 50">
              <a:extLst>
                <a:ext uri="{FF2B5EF4-FFF2-40B4-BE49-F238E27FC236}">
                  <a16:creationId xmlns:a16="http://schemas.microsoft.com/office/drawing/2014/main" id="{C1B7591D-FC69-034C-0567-1CC5EAFD687D}"/>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a:extLst>
                <a:ext uri="{FF2B5EF4-FFF2-40B4-BE49-F238E27FC236}">
                  <a16:creationId xmlns:a16="http://schemas.microsoft.com/office/drawing/2014/main" id="{60A51DE6-7B52-495C-5202-A9647CE0A455}"/>
                </a:ext>
              </a:extLst>
            </p:cNvPr>
            <p:cNvSpPr txBox="1"/>
            <p:nvPr/>
          </p:nvSpPr>
          <p:spPr>
            <a:xfrm>
              <a:off x="5581086" y="810832"/>
              <a:ext cx="4151883" cy="246221"/>
            </a:xfrm>
            <a:prstGeom prst="rect">
              <a:avLst/>
            </a:prstGeom>
            <a:noFill/>
          </p:spPr>
          <p:txBody>
            <a:bodyPr wrap="square" rtlCol="0">
              <a:spAutoFit/>
            </a:bodyPr>
            <a:lstStyle/>
            <a:p>
              <a:r>
                <a:rPr lang="fr-FR" sz="1000" dirty="0">
                  <a:solidFill>
                    <a:schemeClr val="bg1"/>
                  </a:solidFill>
                </a:rPr>
                <a:t>Suivez-nous…         www.linkedin.com/school/</a:t>
              </a:r>
              <a:r>
                <a:rPr lang="fr-FR" sz="1000" b="1" dirty="0">
                  <a:solidFill>
                    <a:schemeClr val="bg1"/>
                  </a:solidFill>
                </a:rPr>
                <a:t>adrarnumerique</a:t>
              </a:r>
              <a:endParaRPr lang="fr-FR" sz="1000" b="1" dirty="0">
                <a:solidFill>
                  <a:schemeClr val="bg1">
                    <a:lumMod val="95000"/>
                  </a:schemeClr>
                </a:solidFill>
              </a:endParaRPr>
            </a:p>
          </p:txBody>
        </p:sp>
        <p:pic>
          <p:nvPicPr>
            <p:cNvPr id="53" name="Image 52" descr="logo-linkedin.png">
              <a:extLst>
                <a:ext uri="{FF2B5EF4-FFF2-40B4-BE49-F238E27FC236}">
                  <a16:creationId xmlns:a16="http://schemas.microsoft.com/office/drawing/2014/main" id="{710D4C12-CDA0-6F30-21BE-D0063A60BD2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4262" y="845083"/>
              <a:ext cx="169371" cy="169371"/>
            </a:xfrm>
            <a:prstGeom prst="rect">
              <a:avLst/>
            </a:prstGeom>
          </p:spPr>
        </p:pic>
        <p:grpSp>
          <p:nvGrpSpPr>
            <p:cNvPr id="54" name="Groupe 53">
              <a:extLst>
                <a:ext uri="{FF2B5EF4-FFF2-40B4-BE49-F238E27FC236}">
                  <a16:creationId xmlns:a16="http://schemas.microsoft.com/office/drawing/2014/main" id="{36B6F3CE-EE1A-B717-23B6-E62BC1DAF3E4}"/>
                </a:ext>
              </a:extLst>
            </p:cNvPr>
            <p:cNvGrpSpPr/>
            <p:nvPr/>
          </p:nvGrpSpPr>
          <p:grpSpPr>
            <a:xfrm>
              <a:off x="65317" y="-27077"/>
              <a:ext cx="12053972" cy="665861"/>
              <a:chOff x="65317" y="-27077"/>
              <a:chExt cx="12053972" cy="665861"/>
            </a:xfrm>
          </p:grpSpPr>
          <p:pic>
            <p:nvPicPr>
              <p:cNvPr id="57" name="Image 56" descr="bien plus.jpg">
                <a:extLst>
                  <a:ext uri="{FF2B5EF4-FFF2-40B4-BE49-F238E27FC236}">
                    <a16:creationId xmlns:a16="http://schemas.microsoft.com/office/drawing/2014/main" id="{810DEF0D-2076-9428-4691-38E76DDABBEA}"/>
                  </a:ext>
                </a:extLst>
              </p:cNvPr>
              <p:cNvPicPr>
                <a:picLocks noChangeAspect="1"/>
              </p:cNvPicPr>
              <p:nvPr/>
            </p:nvPicPr>
            <p:blipFill>
              <a:blip r:embed="rId9" cstate="print"/>
              <a:stretch>
                <a:fillRect/>
              </a:stretch>
            </p:blipFill>
            <p:spPr>
              <a:xfrm>
                <a:off x="10218678" y="158457"/>
                <a:ext cx="1289328" cy="364658"/>
              </a:xfrm>
              <a:prstGeom prst="rect">
                <a:avLst/>
              </a:prstGeom>
            </p:spPr>
          </p:pic>
          <p:pic>
            <p:nvPicPr>
              <p:cNvPr id="58" name="Image 57" descr="LOGO ADRAR 300dpi.jpg">
                <a:extLst>
                  <a:ext uri="{FF2B5EF4-FFF2-40B4-BE49-F238E27FC236}">
                    <a16:creationId xmlns:a16="http://schemas.microsoft.com/office/drawing/2014/main" id="{B27111CB-113A-D368-E263-441A2FC225CA}"/>
                  </a:ext>
                </a:extLst>
              </p:cNvPr>
              <p:cNvPicPr>
                <a:picLocks noChangeAspect="1"/>
              </p:cNvPicPr>
              <p:nvPr/>
            </p:nvPicPr>
            <p:blipFill>
              <a:blip r:embed="rId10" cstate="print"/>
              <a:stretch>
                <a:fillRect/>
              </a:stretch>
            </p:blipFill>
            <p:spPr>
              <a:xfrm>
                <a:off x="11687028" y="43925"/>
                <a:ext cx="432261" cy="574815"/>
              </a:xfrm>
              <a:prstGeom prst="rect">
                <a:avLst/>
              </a:prstGeom>
              <a:noFill/>
              <a:ln>
                <a:noFill/>
              </a:ln>
            </p:spPr>
          </p:pic>
          <p:pic>
            <p:nvPicPr>
              <p:cNvPr id="59" name="Image 58" descr="Une image contenant texte, signe&#10;&#10;Description générée automatiquement">
                <a:extLst>
                  <a:ext uri="{FF2B5EF4-FFF2-40B4-BE49-F238E27FC236}">
                    <a16:creationId xmlns:a16="http://schemas.microsoft.com/office/drawing/2014/main" id="{6B172AB6-9ECC-845B-2E46-AB7B4D80C77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55" name="Image 54">
              <a:extLst>
                <a:ext uri="{FF2B5EF4-FFF2-40B4-BE49-F238E27FC236}">
                  <a16:creationId xmlns:a16="http://schemas.microsoft.com/office/drawing/2014/main" id="{856DCA49-7383-DDBC-F1DA-1BC4C7734C0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56" name="ZoneTexte 55">
              <a:extLst>
                <a:ext uri="{FF2B5EF4-FFF2-40B4-BE49-F238E27FC236}">
                  <a16:creationId xmlns:a16="http://schemas.microsoft.com/office/drawing/2014/main" id="{AA9E4BF9-AEA7-2804-297F-77C47BAFC146}"/>
                </a:ext>
              </a:extLst>
            </p:cNvPr>
            <p:cNvSpPr txBox="1"/>
            <p:nvPr/>
          </p:nvSpPr>
          <p:spPr>
            <a:xfrm>
              <a:off x="0" y="686815"/>
              <a:ext cx="2340742" cy="477054"/>
            </a:xfrm>
            <a:prstGeom prst="rect">
              <a:avLst/>
            </a:prstGeom>
            <a:noFill/>
          </p:spPr>
          <p:txBody>
            <a:bodyPr wrap="square" rtlCol="0">
              <a:spAutoFit/>
            </a:bodyPr>
            <a:lstStyle/>
            <a:p>
              <a:r>
                <a:rPr lang="fr-FR" sz="1100" dirty="0">
                  <a:solidFill>
                    <a:schemeClr val="bg1"/>
                  </a:solidFill>
                </a:rPr>
                <a:t>REUNION D’INFORMATION</a:t>
              </a:r>
            </a:p>
            <a:p>
              <a:r>
                <a:rPr lang="fr-FR" sz="1400" dirty="0">
                  <a:solidFill>
                    <a:schemeClr val="bg1"/>
                  </a:solidFill>
                </a:rPr>
                <a:t>PRF REGION OCCITANIE</a:t>
              </a:r>
              <a:endParaRPr lang="fr-FR" dirty="0">
                <a:solidFill>
                  <a:schemeClr val="bg1">
                    <a:lumMod val="95000"/>
                  </a:schemeClr>
                </a:solidFill>
              </a:endParaRPr>
            </a:p>
          </p:txBody>
        </p:sp>
      </p:grpSp>
    </p:spTree>
    <p:extLst>
      <p:ext uri="{BB962C8B-B14F-4D97-AF65-F5344CB8AC3E}">
        <p14:creationId xmlns:p14="http://schemas.microsoft.com/office/powerpoint/2010/main" val="59670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3">
              <a:extLst>
                <a:ext uri="{28A0092B-C50C-407E-A947-70E740481C1C}">
                  <a14:useLocalDpi xmlns:a14="http://schemas.microsoft.com/office/drawing/2010/main" val="0"/>
                </a:ext>
              </a:extLst>
            </a:blip>
            <a:srcRect t="67005"/>
            <a:stretch/>
          </p:blipFill>
          <p:spPr>
            <a:xfrm>
              <a:off x="8695372" y="6511997"/>
              <a:ext cx="3431311" cy="344314"/>
            </a:xfrm>
            <a:prstGeom prst="rect">
              <a:avLst/>
            </a:prstGeom>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p:spPr>
      </p:pic>
      <p:grpSp>
        <p:nvGrpSpPr>
          <p:cNvPr id="2" name="Groupe 1">
            <a:extLst>
              <a:ext uri="{FF2B5EF4-FFF2-40B4-BE49-F238E27FC236}">
                <a16:creationId xmlns:a16="http://schemas.microsoft.com/office/drawing/2014/main" id="{B19E205E-7222-BBE8-7258-9AF3D64DA040}"/>
              </a:ext>
            </a:extLst>
          </p:cNvPr>
          <p:cNvGrpSpPr/>
          <p:nvPr/>
        </p:nvGrpSpPr>
        <p:grpSpPr>
          <a:xfrm>
            <a:off x="0" y="-27077"/>
            <a:ext cx="12198786" cy="1190946"/>
            <a:chOff x="0" y="-27077"/>
            <a:chExt cx="12198786" cy="1190946"/>
          </a:xfrm>
        </p:grpSpPr>
        <p:sp>
          <p:nvSpPr>
            <p:cNvPr id="60" name="Rectangle 59">
              <a:extLst>
                <a:ext uri="{FF2B5EF4-FFF2-40B4-BE49-F238E27FC236}">
                  <a16:creationId xmlns:a16="http://schemas.microsoft.com/office/drawing/2014/main" id="{F1102A48-9A1F-8B8B-CE19-53C3E70615E5}"/>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3" name="Groupe 62">
              <a:extLst>
                <a:ext uri="{FF2B5EF4-FFF2-40B4-BE49-F238E27FC236}">
                  <a16:creationId xmlns:a16="http://schemas.microsoft.com/office/drawing/2014/main" id="{FB17DA13-9DFE-89D4-1941-F589F8977816}"/>
                </a:ext>
              </a:extLst>
            </p:cNvPr>
            <p:cNvGrpSpPr/>
            <p:nvPr/>
          </p:nvGrpSpPr>
          <p:grpSpPr>
            <a:xfrm>
              <a:off x="65317" y="-27077"/>
              <a:ext cx="12053972" cy="665861"/>
              <a:chOff x="65317" y="-27077"/>
              <a:chExt cx="12053972" cy="665861"/>
            </a:xfrm>
          </p:grpSpPr>
          <p:pic>
            <p:nvPicPr>
              <p:cNvPr id="66" name="Image 65" descr="bien plus.jpg">
                <a:extLst>
                  <a:ext uri="{FF2B5EF4-FFF2-40B4-BE49-F238E27FC236}">
                    <a16:creationId xmlns:a16="http://schemas.microsoft.com/office/drawing/2014/main" id="{087D2684-A008-AD7B-FFB7-096E2AC6EBE1}"/>
                  </a:ext>
                </a:extLst>
              </p:cNvPr>
              <p:cNvPicPr>
                <a:picLocks noChangeAspect="1"/>
              </p:cNvPicPr>
              <p:nvPr/>
            </p:nvPicPr>
            <p:blipFill>
              <a:blip r:embed="rId7" cstate="print"/>
              <a:stretch>
                <a:fillRect/>
              </a:stretch>
            </p:blipFill>
            <p:spPr>
              <a:xfrm>
                <a:off x="10218678" y="158457"/>
                <a:ext cx="1289328" cy="364658"/>
              </a:xfrm>
              <a:prstGeom prst="rect">
                <a:avLst/>
              </a:prstGeom>
            </p:spPr>
          </p:pic>
          <p:pic>
            <p:nvPicPr>
              <p:cNvPr id="67" name="Image 66" descr="LOGO ADRAR 300dpi.jpg">
                <a:extLst>
                  <a:ext uri="{FF2B5EF4-FFF2-40B4-BE49-F238E27FC236}">
                    <a16:creationId xmlns:a16="http://schemas.microsoft.com/office/drawing/2014/main" id="{6D99B7BF-5F3D-E5EF-64ED-B39AF4CFD491}"/>
                  </a:ext>
                </a:extLst>
              </p:cNvPr>
              <p:cNvPicPr>
                <a:picLocks noChangeAspect="1"/>
              </p:cNvPicPr>
              <p:nvPr/>
            </p:nvPicPr>
            <p:blipFill>
              <a:blip r:embed="rId8" cstate="print"/>
              <a:stretch>
                <a:fillRect/>
              </a:stretch>
            </p:blipFill>
            <p:spPr>
              <a:xfrm>
                <a:off x="11687028" y="43925"/>
                <a:ext cx="432261" cy="574815"/>
              </a:xfrm>
              <a:prstGeom prst="rect">
                <a:avLst/>
              </a:prstGeom>
              <a:noFill/>
              <a:ln>
                <a:noFill/>
              </a:ln>
            </p:spPr>
          </p:pic>
          <p:pic>
            <p:nvPicPr>
              <p:cNvPr id="68" name="Image 67" descr="Une image contenant texte, signe&#10;&#10;Description générée automatiquement">
                <a:extLst>
                  <a:ext uri="{FF2B5EF4-FFF2-40B4-BE49-F238E27FC236}">
                    <a16:creationId xmlns:a16="http://schemas.microsoft.com/office/drawing/2014/main" id="{BA5E8B56-D698-2F24-8D9E-60ECFCBF10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64" name="Image 63">
              <a:extLst>
                <a:ext uri="{FF2B5EF4-FFF2-40B4-BE49-F238E27FC236}">
                  <a16:creationId xmlns:a16="http://schemas.microsoft.com/office/drawing/2014/main" id="{62D84EAB-78C2-DB1B-7012-CD92FD35B1E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65" name="ZoneTexte 64">
              <a:extLst>
                <a:ext uri="{FF2B5EF4-FFF2-40B4-BE49-F238E27FC236}">
                  <a16:creationId xmlns:a16="http://schemas.microsoft.com/office/drawing/2014/main" id="{B5C72660-D4DF-C119-6D65-2BEEE4054AAC}"/>
                </a:ext>
              </a:extLst>
            </p:cNvPr>
            <p:cNvSpPr txBox="1"/>
            <p:nvPr/>
          </p:nvSpPr>
          <p:spPr>
            <a:xfrm>
              <a:off x="0" y="686815"/>
              <a:ext cx="2340742" cy="477054"/>
            </a:xfrm>
            <a:prstGeom prst="rect">
              <a:avLst/>
            </a:prstGeom>
            <a:noFill/>
          </p:spPr>
          <p:txBody>
            <a:bodyPr wrap="square" rtlCol="0">
              <a:spAutoFit/>
            </a:bodyPr>
            <a:lstStyle/>
            <a:p>
              <a:r>
                <a:rPr lang="fr-FR" sz="1100" dirty="0" smtClean="0">
                  <a:solidFill>
                    <a:schemeClr val="bg1"/>
                  </a:solidFill>
                </a:rPr>
                <a:t>OSI</a:t>
              </a:r>
              <a:endParaRPr lang="fr-FR" sz="1100" dirty="0">
                <a:solidFill>
                  <a:schemeClr val="bg1"/>
                </a:solidFill>
              </a:endParaRPr>
            </a:p>
            <a:p>
              <a:r>
                <a:rPr lang="fr-FR" sz="1400" dirty="0" smtClean="0">
                  <a:solidFill>
                    <a:schemeClr val="bg1"/>
                  </a:solidFill>
                </a:rPr>
                <a:t>Base Réseaux</a:t>
              </a:r>
              <a:endParaRPr lang="fr-FR" dirty="0">
                <a:solidFill>
                  <a:schemeClr val="bg1">
                    <a:lumMod val="95000"/>
                  </a:schemeClr>
                </a:solidFill>
              </a:endParaRPr>
            </a:p>
          </p:txBody>
        </p:sp>
      </p:grpSp>
      <p:pic>
        <p:nvPicPr>
          <p:cNvPr id="3" name="Image 2"/>
          <p:cNvPicPr>
            <a:picLocks noChangeAspect="1"/>
          </p:cNvPicPr>
          <p:nvPr/>
        </p:nvPicPr>
        <p:blipFill>
          <a:blip r:embed="rId11"/>
          <a:stretch>
            <a:fillRect/>
          </a:stretch>
        </p:blipFill>
        <p:spPr>
          <a:xfrm>
            <a:off x="1966992" y="1443990"/>
            <a:ext cx="8896350" cy="838200"/>
          </a:xfrm>
          <a:prstGeom prst="rect">
            <a:avLst/>
          </a:prstGeom>
        </p:spPr>
      </p:pic>
      <p:sp>
        <p:nvSpPr>
          <p:cNvPr id="17" name="Rectangle 16"/>
          <p:cNvSpPr/>
          <p:nvPr/>
        </p:nvSpPr>
        <p:spPr>
          <a:xfrm>
            <a:off x="1681100" y="2454079"/>
            <a:ext cx="9826906" cy="3539430"/>
          </a:xfrm>
          <a:prstGeom prst="rect">
            <a:avLst/>
          </a:prstGeom>
          <a:noFill/>
        </p:spPr>
        <p:txBody>
          <a:bodyPr wrap="square" lIns="91440" tIns="45720" rIns="91440" bIns="45720">
            <a:spAutoFit/>
          </a:bodyPr>
          <a:lstStyle/>
          <a:p>
            <a:r>
              <a:rPr lang="fr-FR" sz="2800" b="1" dirty="0"/>
              <a:t>Nom : </a:t>
            </a:r>
            <a:r>
              <a:rPr lang="fr-FR" sz="2800" dirty="0"/>
              <a:t>Présentation </a:t>
            </a:r>
            <a:endParaRPr lang="fr-FR" sz="2800" dirty="0" smtClean="0"/>
          </a:p>
          <a:p>
            <a:endParaRPr lang="fr-FR" sz="2800" dirty="0" smtClean="0"/>
          </a:p>
          <a:p>
            <a:r>
              <a:rPr lang="fr-FR" sz="2800" b="1" dirty="0" smtClean="0"/>
              <a:t>Rôle </a:t>
            </a:r>
            <a:r>
              <a:rPr lang="fr-FR" sz="2800" b="1" dirty="0"/>
              <a:t>: </a:t>
            </a:r>
            <a:r>
              <a:rPr lang="fr-FR" sz="2800" dirty="0"/>
              <a:t>Gère le codage des données (chiffrement, compression …) </a:t>
            </a:r>
            <a:endParaRPr lang="fr-FR" sz="2800" dirty="0" smtClean="0"/>
          </a:p>
          <a:p>
            <a:endParaRPr lang="fr-FR" sz="2800" dirty="0"/>
          </a:p>
          <a:p>
            <a:r>
              <a:rPr lang="fr-FR" sz="2800" b="1" dirty="0" smtClean="0"/>
              <a:t>Rôle </a:t>
            </a:r>
            <a:r>
              <a:rPr lang="fr-FR" sz="2800" b="1" dirty="0"/>
              <a:t>secondaire : </a:t>
            </a:r>
            <a:r>
              <a:rPr lang="fr-FR" sz="2800" dirty="0"/>
              <a:t>assure l’indépendance entre l’utilisateur et le transport de l’information </a:t>
            </a:r>
            <a:endParaRPr lang="fr-FR" sz="2800" dirty="0" smtClean="0"/>
          </a:p>
          <a:p>
            <a:endParaRPr lang="fr-FR" sz="2800" dirty="0" smtClean="0"/>
          </a:p>
          <a:p>
            <a:r>
              <a:rPr lang="fr-FR" sz="2800" b="1" dirty="0" smtClean="0"/>
              <a:t>Unité </a:t>
            </a:r>
            <a:r>
              <a:rPr lang="fr-FR" sz="2800" b="1" dirty="0"/>
              <a:t>d’information : </a:t>
            </a:r>
            <a:r>
              <a:rPr lang="fr-FR" sz="2800" dirty="0"/>
              <a:t>donnée</a:t>
            </a:r>
            <a:endParaRPr lang="fr-FR" sz="28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4974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3">
              <a:extLst>
                <a:ext uri="{28A0092B-C50C-407E-A947-70E740481C1C}">
                  <a14:useLocalDpi xmlns:a14="http://schemas.microsoft.com/office/drawing/2010/main" val="0"/>
                </a:ext>
              </a:extLst>
            </a:blip>
            <a:srcRect t="67005"/>
            <a:stretch/>
          </p:blipFill>
          <p:spPr>
            <a:xfrm>
              <a:off x="8695372" y="6511997"/>
              <a:ext cx="3431311" cy="344314"/>
            </a:xfrm>
            <a:prstGeom prst="rect">
              <a:avLst/>
            </a:prstGeom>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p:spPr>
      </p:pic>
      <p:grpSp>
        <p:nvGrpSpPr>
          <p:cNvPr id="2" name="Groupe 1">
            <a:extLst>
              <a:ext uri="{FF2B5EF4-FFF2-40B4-BE49-F238E27FC236}">
                <a16:creationId xmlns:a16="http://schemas.microsoft.com/office/drawing/2014/main" id="{B19E205E-7222-BBE8-7258-9AF3D64DA040}"/>
              </a:ext>
            </a:extLst>
          </p:cNvPr>
          <p:cNvGrpSpPr/>
          <p:nvPr/>
        </p:nvGrpSpPr>
        <p:grpSpPr>
          <a:xfrm>
            <a:off x="0" y="-27077"/>
            <a:ext cx="12198786" cy="1190946"/>
            <a:chOff x="0" y="-27077"/>
            <a:chExt cx="12198786" cy="1190946"/>
          </a:xfrm>
        </p:grpSpPr>
        <p:sp>
          <p:nvSpPr>
            <p:cNvPr id="60" name="Rectangle 59">
              <a:extLst>
                <a:ext uri="{FF2B5EF4-FFF2-40B4-BE49-F238E27FC236}">
                  <a16:creationId xmlns:a16="http://schemas.microsoft.com/office/drawing/2014/main" id="{F1102A48-9A1F-8B8B-CE19-53C3E70615E5}"/>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3" name="Groupe 62">
              <a:extLst>
                <a:ext uri="{FF2B5EF4-FFF2-40B4-BE49-F238E27FC236}">
                  <a16:creationId xmlns:a16="http://schemas.microsoft.com/office/drawing/2014/main" id="{FB17DA13-9DFE-89D4-1941-F589F8977816}"/>
                </a:ext>
              </a:extLst>
            </p:cNvPr>
            <p:cNvGrpSpPr/>
            <p:nvPr/>
          </p:nvGrpSpPr>
          <p:grpSpPr>
            <a:xfrm>
              <a:off x="65317" y="-27077"/>
              <a:ext cx="12053972" cy="665861"/>
              <a:chOff x="65317" y="-27077"/>
              <a:chExt cx="12053972" cy="665861"/>
            </a:xfrm>
          </p:grpSpPr>
          <p:pic>
            <p:nvPicPr>
              <p:cNvPr id="66" name="Image 65" descr="bien plus.jpg">
                <a:extLst>
                  <a:ext uri="{FF2B5EF4-FFF2-40B4-BE49-F238E27FC236}">
                    <a16:creationId xmlns:a16="http://schemas.microsoft.com/office/drawing/2014/main" id="{087D2684-A008-AD7B-FFB7-096E2AC6EBE1}"/>
                  </a:ext>
                </a:extLst>
              </p:cNvPr>
              <p:cNvPicPr>
                <a:picLocks noChangeAspect="1"/>
              </p:cNvPicPr>
              <p:nvPr/>
            </p:nvPicPr>
            <p:blipFill>
              <a:blip r:embed="rId7" cstate="print"/>
              <a:stretch>
                <a:fillRect/>
              </a:stretch>
            </p:blipFill>
            <p:spPr>
              <a:xfrm>
                <a:off x="10218678" y="158457"/>
                <a:ext cx="1289328" cy="364658"/>
              </a:xfrm>
              <a:prstGeom prst="rect">
                <a:avLst/>
              </a:prstGeom>
            </p:spPr>
          </p:pic>
          <p:pic>
            <p:nvPicPr>
              <p:cNvPr id="67" name="Image 66" descr="LOGO ADRAR 300dpi.jpg">
                <a:extLst>
                  <a:ext uri="{FF2B5EF4-FFF2-40B4-BE49-F238E27FC236}">
                    <a16:creationId xmlns:a16="http://schemas.microsoft.com/office/drawing/2014/main" id="{6D99B7BF-5F3D-E5EF-64ED-B39AF4CFD491}"/>
                  </a:ext>
                </a:extLst>
              </p:cNvPr>
              <p:cNvPicPr>
                <a:picLocks noChangeAspect="1"/>
              </p:cNvPicPr>
              <p:nvPr/>
            </p:nvPicPr>
            <p:blipFill>
              <a:blip r:embed="rId8" cstate="print"/>
              <a:stretch>
                <a:fillRect/>
              </a:stretch>
            </p:blipFill>
            <p:spPr>
              <a:xfrm>
                <a:off x="11687028" y="43925"/>
                <a:ext cx="432261" cy="574815"/>
              </a:xfrm>
              <a:prstGeom prst="rect">
                <a:avLst/>
              </a:prstGeom>
              <a:noFill/>
              <a:ln>
                <a:noFill/>
              </a:ln>
            </p:spPr>
          </p:pic>
          <p:pic>
            <p:nvPicPr>
              <p:cNvPr id="68" name="Image 67" descr="Une image contenant texte, signe&#10;&#10;Description générée automatiquement">
                <a:extLst>
                  <a:ext uri="{FF2B5EF4-FFF2-40B4-BE49-F238E27FC236}">
                    <a16:creationId xmlns:a16="http://schemas.microsoft.com/office/drawing/2014/main" id="{BA5E8B56-D698-2F24-8D9E-60ECFCBF10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64" name="Image 63">
              <a:extLst>
                <a:ext uri="{FF2B5EF4-FFF2-40B4-BE49-F238E27FC236}">
                  <a16:creationId xmlns:a16="http://schemas.microsoft.com/office/drawing/2014/main" id="{62D84EAB-78C2-DB1B-7012-CD92FD35B1E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65" name="ZoneTexte 64">
              <a:extLst>
                <a:ext uri="{FF2B5EF4-FFF2-40B4-BE49-F238E27FC236}">
                  <a16:creationId xmlns:a16="http://schemas.microsoft.com/office/drawing/2014/main" id="{B5C72660-D4DF-C119-6D65-2BEEE4054AAC}"/>
                </a:ext>
              </a:extLst>
            </p:cNvPr>
            <p:cNvSpPr txBox="1"/>
            <p:nvPr/>
          </p:nvSpPr>
          <p:spPr>
            <a:xfrm>
              <a:off x="0" y="686815"/>
              <a:ext cx="2340742" cy="477054"/>
            </a:xfrm>
            <a:prstGeom prst="rect">
              <a:avLst/>
            </a:prstGeom>
            <a:noFill/>
          </p:spPr>
          <p:txBody>
            <a:bodyPr wrap="square" rtlCol="0">
              <a:spAutoFit/>
            </a:bodyPr>
            <a:lstStyle/>
            <a:p>
              <a:r>
                <a:rPr lang="fr-FR" sz="1100" dirty="0" smtClean="0">
                  <a:solidFill>
                    <a:schemeClr val="bg1"/>
                  </a:solidFill>
                </a:rPr>
                <a:t>OSI</a:t>
              </a:r>
              <a:endParaRPr lang="fr-FR" sz="1100" dirty="0">
                <a:solidFill>
                  <a:schemeClr val="bg1"/>
                </a:solidFill>
              </a:endParaRPr>
            </a:p>
            <a:p>
              <a:r>
                <a:rPr lang="fr-FR" sz="1400" dirty="0" smtClean="0">
                  <a:solidFill>
                    <a:schemeClr val="bg1"/>
                  </a:solidFill>
                </a:rPr>
                <a:t>Base Réseaux</a:t>
              </a:r>
              <a:endParaRPr lang="fr-FR" dirty="0">
                <a:solidFill>
                  <a:schemeClr val="bg1">
                    <a:lumMod val="95000"/>
                  </a:schemeClr>
                </a:solidFill>
              </a:endParaRPr>
            </a:p>
          </p:txBody>
        </p:sp>
      </p:grpSp>
      <p:pic>
        <p:nvPicPr>
          <p:cNvPr id="3" name="Image 2"/>
          <p:cNvPicPr>
            <a:picLocks noChangeAspect="1"/>
          </p:cNvPicPr>
          <p:nvPr/>
        </p:nvPicPr>
        <p:blipFill>
          <a:blip r:embed="rId11"/>
          <a:stretch>
            <a:fillRect/>
          </a:stretch>
        </p:blipFill>
        <p:spPr>
          <a:xfrm>
            <a:off x="1976517" y="1381447"/>
            <a:ext cx="8886825" cy="876300"/>
          </a:xfrm>
          <a:prstGeom prst="rect">
            <a:avLst/>
          </a:prstGeom>
        </p:spPr>
      </p:pic>
      <p:sp>
        <p:nvSpPr>
          <p:cNvPr id="17" name="Rectangle 16"/>
          <p:cNvSpPr/>
          <p:nvPr/>
        </p:nvSpPr>
        <p:spPr>
          <a:xfrm>
            <a:off x="1396516" y="2324100"/>
            <a:ext cx="10046826" cy="3970318"/>
          </a:xfrm>
          <a:prstGeom prst="rect">
            <a:avLst/>
          </a:prstGeom>
          <a:noFill/>
        </p:spPr>
        <p:txBody>
          <a:bodyPr wrap="square" lIns="91440" tIns="45720" rIns="91440" bIns="45720">
            <a:spAutoFit/>
          </a:bodyPr>
          <a:lstStyle/>
          <a:p>
            <a:r>
              <a:rPr lang="fr-FR" sz="2800" b="1" dirty="0"/>
              <a:t>Nom : </a:t>
            </a:r>
            <a:r>
              <a:rPr lang="fr-FR" sz="2800" dirty="0"/>
              <a:t>Application </a:t>
            </a:r>
            <a:endParaRPr lang="fr-FR" sz="2800" dirty="0" smtClean="0"/>
          </a:p>
          <a:p>
            <a:endParaRPr lang="fr-FR" sz="2800" dirty="0"/>
          </a:p>
          <a:p>
            <a:r>
              <a:rPr lang="fr-FR" sz="2800" b="1" dirty="0" smtClean="0"/>
              <a:t>Rôle </a:t>
            </a:r>
            <a:r>
              <a:rPr lang="fr-FR" sz="2800" b="1" dirty="0"/>
              <a:t>: </a:t>
            </a:r>
            <a:r>
              <a:rPr lang="fr-FR" sz="2800" dirty="0"/>
              <a:t>Apporte à l’utilisateur les services de base du réseau : gère les entrées et sorties de données </a:t>
            </a:r>
            <a:endParaRPr lang="fr-FR" sz="2800" dirty="0" smtClean="0"/>
          </a:p>
          <a:p>
            <a:endParaRPr lang="fr-FR" sz="2800" dirty="0"/>
          </a:p>
          <a:p>
            <a:r>
              <a:rPr lang="fr-FR" sz="2800" b="1" dirty="0" smtClean="0"/>
              <a:t>Rôle </a:t>
            </a:r>
            <a:r>
              <a:rPr lang="fr-FR" sz="2800" b="1" dirty="0"/>
              <a:t>secondaire : </a:t>
            </a:r>
            <a:r>
              <a:rPr lang="fr-FR" sz="2800" dirty="0"/>
              <a:t>créer lien avec les autres couches et enclenche l’encapsulation </a:t>
            </a:r>
            <a:endParaRPr lang="fr-FR" sz="2800" dirty="0" smtClean="0"/>
          </a:p>
          <a:p>
            <a:endParaRPr lang="fr-FR" sz="2800" b="0" cap="none" spc="0" dirty="0">
              <a:ln w="0"/>
              <a:effectLst>
                <a:outerShdw blurRad="38100" dist="19050" dir="2700000" algn="tl" rotWithShape="0">
                  <a:schemeClr val="dk1">
                    <a:alpha val="40000"/>
                  </a:schemeClr>
                </a:outerShdw>
              </a:effectLst>
            </a:endParaRPr>
          </a:p>
          <a:p>
            <a:r>
              <a:rPr lang="fr-FR" sz="2800" b="1" dirty="0" smtClean="0"/>
              <a:t>Unité </a:t>
            </a:r>
            <a:r>
              <a:rPr lang="fr-FR" sz="2800" b="1" dirty="0"/>
              <a:t>d’information : </a:t>
            </a:r>
            <a:r>
              <a:rPr lang="fr-FR" sz="2800" dirty="0"/>
              <a:t>donnée </a:t>
            </a:r>
            <a:endParaRPr lang="fr-FR" sz="28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7537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3">
              <a:extLst>
                <a:ext uri="{28A0092B-C50C-407E-A947-70E740481C1C}">
                  <a14:useLocalDpi xmlns:a14="http://schemas.microsoft.com/office/drawing/2010/main" val="0"/>
                </a:ext>
              </a:extLst>
            </a:blip>
            <a:srcRect t="67005"/>
            <a:stretch/>
          </p:blipFill>
          <p:spPr>
            <a:xfrm>
              <a:off x="8695372" y="6511997"/>
              <a:ext cx="3431311" cy="344314"/>
            </a:xfrm>
            <a:prstGeom prst="rect">
              <a:avLst/>
            </a:prstGeom>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p:spPr>
      </p:pic>
      <p:grpSp>
        <p:nvGrpSpPr>
          <p:cNvPr id="2" name="Groupe 1">
            <a:extLst>
              <a:ext uri="{FF2B5EF4-FFF2-40B4-BE49-F238E27FC236}">
                <a16:creationId xmlns:a16="http://schemas.microsoft.com/office/drawing/2014/main" id="{B19E205E-7222-BBE8-7258-9AF3D64DA040}"/>
              </a:ext>
            </a:extLst>
          </p:cNvPr>
          <p:cNvGrpSpPr/>
          <p:nvPr/>
        </p:nvGrpSpPr>
        <p:grpSpPr>
          <a:xfrm>
            <a:off x="0" y="-27077"/>
            <a:ext cx="12198786" cy="1190946"/>
            <a:chOff x="0" y="-27077"/>
            <a:chExt cx="12198786" cy="1190946"/>
          </a:xfrm>
        </p:grpSpPr>
        <p:sp>
          <p:nvSpPr>
            <p:cNvPr id="60" name="Rectangle 59">
              <a:extLst>
                <a:ext uri="{FF2B5EF4-FFF2-40B4-BE49-F238E27FC236}">
                  <a16:creationId xmlns:a16="http://schemas.microsoft.com/office/drawing/2014/main" id="{F1102A48-9A1F-8B8B-CE19-53C3E70615E5}"/>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3" name="Groupe 62">
              <a:extLst>
                <a:ext uri="{FF2B5EF4-FFF2-40B4-BE49-F238E27FC236}">
                  <a16:creationId xmlns:a16="http://schemas.microsoft.com/office/drawing/2014/main" id="{FB17DA13-9DFE-89D4-1941-F589F8977816}"/>
                </a:ext>
              </a:extLst>
            </p:cNvPr>
            <p:cNvGrpSpPr/>
            <p:nvPr/>
          </p:nvGrpSpPr>
          <p:grpSpPr>
            <a:xfrm>
              <a:off x="65317" y="-27077"/>
              <a:ext cx="12053972" cy="665861"/>
              <a:chOff x="65317" y="-27077"/>
              <a:chExt cx="12053972" cy="665861"/>
            </a:xfrm>
          </p:grpSpPr>
          <p:pic>
            <p:nvPicPr>
              <p:cNvPr id="66" name="Image 65" descr="bien plus.jpg">
                <a:extLst>
                  <a:ext uri="{FF2B5EF4-FFF2-40B4-BE49-F238E27FC236}">
                    <a16:creationId xmlns:a16="http://schemas.microsoft.com/office/drawing/2014/main" id="{087D2684-A008-AD7B-FFB7-096E2AC6EBE1}"/>
                  </a:ext>
                </a:extLst>
              </p:cNvPr>
              <p:cNvPicPr>
                <a:picLocks noChangeAspect="1"/>
              </p:cNvPicPr>
              <p:nvPr/>
            </p:nvPicPr>
            <p:blipFill>
              <a:blip r:embed="rId7" cstate="print"/>
              <a:stretch>
                <a:fillRect/>
              </a:stretch>
            </p:blipFill>
            <p:spPr>
              <a:xfrm>
                <a:off x="10218678" y="158457"/>
                <a:ext cx="1289328" cy="364658"/>
              </a:xfrm>
              <a:prstGeom prst="rect">
                <a:avLst/>
              </a:prstGeom>
            </p:spPr>
          </p:pic>
          <p:pic>
            <p:nvPicPr>
              <p:cNvPr id="67" name="Image 66" descr="LOGO ADRAR 300dpi.jpg">
                <a:extLst>
                  <a:ext uri="{FF2B5EF4-FFF2-40B4-BE49-F238E27FC236}">
                    <a16:creationId xmlns:a16="http://schemas.microsoft.com/office/drawing/2014/main" id="{6D99B7BF-5F3D-E5EF-64ED-B39AF4CFD491}"/>
                  </a:ext>
                </a:extLst>
              </p:cNvPr>
              <p:cNvPicPr>
                <a:picLocks noChangeAspect="1"/>
              </p:cNvPicPr>
              <p:nvPr/>
            </p:nvPicPr>
            <p:blipFill>
              <a:blip r:embed="rId8" cstate="print"/>
              <a:stretch>
                <a:fillRect/>
              </a:stretch>
            </p:blipFill>
            <p:spPr>
              <a:xfrm>
                <a:off x="11687028" y="43925"/>
                <a:ext cx="432261" cy="574815"/>
              </a:xfrm>
              <a:prstGeom prst="rect">
                <a:avLst/>
              </a:prstGeom>
              <a:noFill/>
              <a:ln>
                <a:noFill/>
              </a:ln>
            </p:spPr>
          </p:pic>
          <p:pic>
            <p:nvPicPr>
              <p:cNvPr id="68" name="Image 67" descr="Une image contenant texte, signe&#10;&#10;Description générée automatiquement">
                <a:extLst>
                  <a:ext uri="{FF2B5EF4-FFF2-40B4-BE49-F238E27FC236}">
                    <a16:creationId xmlns:a16="http://schemas.microsoft.com/office/drawing/2014/main" id="{BA5E8B56-D698-2F24-8D9E-60ECFCBF10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64" name="Image 63">
              <a:extLst>
                <a:ext uri="{FF2B5EF4-FFF2-40B4-BE49-F238E27FC236}">
                  <a16:creationId xmlns:a16="http://schemas.microsoft.com/office/drawing/2014/main" id="{62D84EAB-78C2-DB1B-7012-CD92FD35B1E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65" name="ZoneTexte 64">
              <a:extLst>
                <a:ext uri="{FF2B5EF4-FFF2-40B4-BE49-F238E27FC236}">
                  <a16:creationId xmlns:a16="http://schemas.microsoft.com/office/drawing/2014/main" id="{B5C72660-D4DF-C119-6D65-2BEEE4054AAC}"/>
                </a:ext>
              </a:extLst>
            </p:cNvPr>
            <p:cNvSpPr txBox="1"/>
            <p:nvPr/>
          </p:nvSpPr>
          <p:spPr>
            <a:xfrm>
              <a:off x="0" y="686815"/>
              <a:ext cx="2340742" cy="477054"/>
            </a:xfrm>
            <a:prstGeom prst="rect">
              <a:avLst/>
            </a:prstGeom>
            <a:noFill/>
          </p:spPr>
          <p:txBody>
            <a:bodyPr wrap="square" rtlCol="0">
              <a:spAutoFit/>
            </a:bodyPr>
            <a:lstStyle/>
            <a:p>
              <a:r>
                <a:rPr lang="fr-FR" sz="1100" dirty="0" smtClean="0">
                  <a:solidFill>
                    <a:schemeClr val="bg1"/>
                  </a:solidFill>
                </a:rPr>
                <a:t>OSI</a:t>
              </a:r>
              <a:endParaRPr lang="fr-FR" sz="1100" dirty="0">
                <a:solidFill>
                  <a:schemeClr val="bg1"/>
                </a:solidFill>
              </a:endParaRPr>
            </a:p>
            <a:p>
              <a:r>
                <a:rPr lang="fr-FR" sz="1400" dirty="0" smtClean="0">
                  <a:solidFill>
                    <a:schemeClr val="bg1"/>
                  </a:solidFill>
                </a:rPr>
                <a:t>Base Réseaux</a:t>
              </a:r>
              <a:endParaRPr lang="fr-FR" dirty="0">
                <a:solidFill>
                  <a:schemeClr val="bg1">
                    <a:lumMod val="95000"/>
                  </a:schemeClr>
                </a:solidFill>
              </a:endParaRPr>
            </a:p>
          </p:txBody>
        </p:sp>
      </p:grpSp>
      <p:sp>
        <p:nvSpPr>
          <p:cNvPr id="3" name="ZoneTexte 2"/>
          <p:cNvSpPr txBox="1"/>
          <p:nvPr/>
        </p:nvSpPr>
        <p:spPr>
          <a:xfrm>
            <a:off x="4915414" y="2786600"/>
            <a:ext cx="2367957" cy="1323439"/>
          </a:xfrm>
          <a:prstGeom prst="rect">
            <a:avLst/>
          </a:prstGeom>
          <a:noFill/>
        </p:spPr>
        <p:txBody>
          <a:bodyPr wrap="none" rtlCol="0">
            <a:spAutoFit/>
          </a:bodyPr>
          <a:lstStyle/>
          <a:p>
            <a:pPr algn="ctr"/>
            <a:r>
              <a:rPr lang="fr-FR" sz="4400" b="1" dirty="0" smtClean="0"/>
              <a:t>Réseaux</a:t>
            </a:r>
          </a:p>
          <a:p>
            <a:pPr algn="ctr"/>
            <a:r>
              <a:rPr lang="fr-FR" sz="3600" dirty="0" smtClean="0"/>
              <a:t>Modèle OSI</a:t>
            </a:r>
            <a:endParaRPr lang="fr-FR" sz="3600" dirty="0"/>
          </a:p>
        </p:txBody>
      </p:sp>
    </p:spTree>
    <p:extLst>
      <p:ext uri="{BB962C8B-B14F-4D97-AF65-F5344CB8AC3E}">
        <p14:creationId xmlns:p14="http://schemas.microsoft.com/office/powerpoint/2010/main" val="208530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3">
              <a:extLst>
                <a:ext uri="{28A0092B-C50C-407E-A947-70E740481C1C}">
                  <a14:useLocalDpi xmlns:a14="http://schemas.microsoft.com/office/drawing/2010/main" val="0"/>
                </a:ext>
              </a:extLst>
            </a:blip>
            <a:srcRect t="67005"/>
            <a:stretch/>
          </p:blipFill>
          <p:spPr>
            <a:xfrm>
              <a:off x="8695372" y="6511997"/>
              <a:ext cx="3431311" cy="344314"/>
            </a:xfrm>
            <a:prstGeom prst="rect">
              <a:avLst/>
            </a:prstGeom>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p:spPr>
      </p:pic>
      <p:grpSp>
        <p:nvGrpSpPr>
          <p:cNvPr id="2" name="Groupe 1">
            <a:extLst>
              <a:ext uri="{FF2B5EF4-FFF2-40B4-BE49-F238E27FC236}">
                <a16:creationId xmlns:a16="http://schemas.microsoft.com/office/drawing/2014/main" id="{B19E205E-7222-BBE8-7258-9AF3D64DA040}"/>
              </a:ext>
            </a:extLst>
          </p:cNvPr>
          <p:cNvGrpSpPr/>
          <p:nvPr/>
        </p:nvGrpSpPr>
        <p:grpSpPr>
          <a:xfrm>
            <a:off x="0" y="-27077"/>
            <a:ext cx="12198786" cy="1190946"/>
            <a:chOff x="0" y="-27077"/>
            <a:chExt cx="12198786" cy="1190946"/>
          </a:xfrm>
        </p:grpSpPr>
        <p:sp>
          <p:nvSpPr>
            <p:cNvPr id="60" name="Rectangle 59">
              <a:extLst>
                <a:ext uri="{FF2B5EF4-FFF2-40B4-BE49-F238E27FC236}">
                  <a16:creationId xmlns:a16="http://schemas.microsoft.com/office/drawing/2014/main" id="{F1102A48-9A1F-8B8B-CE19-53C3E70615E5}"/>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3" name="Groupe 62">
              <a:extLst>
                <a:ext uri="{FF2B5EF4-FFF2-40B4-BE49-F238E27FC236}">
                  <a16:creationId xmlns:a16="http://schemas.microsoft.com/office/drawing/2014/main" id="{FB17DA13-9DFE-89D4-1941-F589F8977816}"/>
                </a:ext>
              </a:extLst>
            </p:cNvPr>
            <p:cNvGrpSpPr/>
            <p:nvPr/>
          </p:nvGrpSpPr>
          <p:grpSpPr>
            <a:xfrm>
              <a:off x="65317" y="-27077"/>
              <a:ext cx="12053972" cy="665861"/>
              <a:chOff x="65317" y="-27077"/>
              <a:chExt cx="12053972" cy="665861"/>
            </a:xfrm>
          </p:grpSpPr>
          <p:pic>
            <p:nvPicPr>
              <p:cNvPr id="66" name="Image 65" descr="bien plus.jpg">
                <a:extLst>
                  <a:ext uri="{FF2B5EF4-FFF2-40B4-BE49-F238E27FC236}">
                    <a16:creationId xmlns:a16="http://schemas.microsoft.com/office/drawing/2014/main" id="{087D2684-A008-AD7B-FFB7-096E2AC6EBE1}"/>
                  </a:ext>
                </a:extLst>
              </p:cNvPr>
              <p:cNvPicPr>
                <a:picLocks noChangeAspect="1"/>
              </p:cNvPicPr>
              <p:nvPr/>
            </p:nvPicPr>
            <p:blipFill>
              <a:blip r:embed="rId7" cstate="print"/>
              <a:stretch>
                <a:fillRect/>
              </a:stretch>
            </p:blipFill>
            <p:spPr>
              <a:xfrm>
                <a:off x="10218678" y="158457"/>
                <a:ext cx="1289328" cy="364658"/>
              </a:xfrm>
              <a:prstGeom prst="rect">
                <a:avLst/>
              </a:prstGeom>
            </p:spPr>
          </p:pic>
          <p:pic>
            <p:nvPicPr>
              <p:cNvPr id="67" name="Image 66" descr="LOGO ADRAR 300dpi.jpg">
                <a:extLst>
                  <a:ext uri="{FF2B5EF4-FFF2-40B4-BE49-F238E27FC236}">
                    <a16:creationId xmlns:a16="http://schemas.microsoft.com/office/drawing/2014/main" id="{6D99B7BF-5F3D-E5EF-64ED-B39AF4CFD491}"/>
                  </a:ext>
                </a:extLst>
              </p:cNvPr>
              <p:cNvPicPr>
                <a:picLocks noChangeAspect="1"/>
              </p:cNvPicPr>
              <p:nvPr/>
            </p:nvPicPr>
            <p:blipFill>
              <a:blip r:embed="rId8" cstate="print"/>
              <a:stretch>
                <a:fillRect/>
              </a:stretch>
            </p:blipFill>
            <p:spPr>
              <a:xfrm>
                <a:off x="11687028" y="43925"/>
                <a:ext cx="432261" cy="574815"/>
              </a:xfrm>
              <a:prstGeom prst="rect">
                <a:avLst/>
              </a:prstGeom>
              <a:noFill/>
              <a:ln>
                <a:noFill/>
              </a:ln>
            </p:spPr>
          </p:pic>
          <p:pic>
            <p:nvPicPr>
              <p:cNvPr id="68" name="Image 67" descr="Une image contenant texte, signe&#10;&#10;Description générée automatiquement">
                <a:extLst>
                  <a:ext uri="{FF2B5EF4-FFF2-40B4-BE49-F238E27FC236}">
                    <a16:creationId xmlns:a16="http://schemas.microsoft.com/office/drawing/2014/main" id="{BA5E8B56-D698-2F24-8D9E-60ECFCBF10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64" name="Image 63">
              <a:extLst>
                <a:ext uri="{FF2B5EF4-FFF2-40B4-BE49-F238E27FC236}">
                  <a16:creationId xmlns:a16="http://schemas.microsoft.com/office/drawing/2014/main" id="{62D84EAB-78C2-DB1B-7012-CD92FD35B1E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65" name="ZoneTexte 64">
              <a:extLst>
                <a:ext uri="{FF2B5EF4-FFF2-40B4-BE49-F238E27FC236}">
                  <a16:creationId xmlns:a16="http://schemas.microsoft.com/office/drawing/2014/main" id="{B5C72660-D4DF-C119-6D65-2BEEE4054AAC}"/>
                </a:ext>
              </a:extLst>
            </p:cNvPr>
            <p:cNvSpPr txBox="1"/>
            <p:nvPr/>
          </p:nvSpPr>
          <p:spPr>
            <a:xfrm>
              <a:off x="0" y="686815"/>
              <a:ext cx="2340742" cy="477054"/>
            </a:xfrm>
            <a:prstGeom prst="rect">
              <a:avLst/>
            </a:prstGeom>
            <a:noFill/>
          </p:spPr>
          <p:txBody>
            <a:bodyPr wrap="square" rtlCol="0">
              <a:spAutoFit/>
            </a:bodyPr>
            <a:lstStyle/>
            <a:p>
              <a:r>
                <a:rPr lang="fr-FR" sz="1100" dirty="0" smtClean="0">
                  <a:solidFill>
                    <a:schemeClr val="bg1"/>
                  </a:solidFill>
                </a:rPr>
                <a:t>OSI</a:t>
              </a:r>
              <a:endParaRPr lang="fr-FR" sz="1100" dirty="0">
                <a:solidFill>
                  <a:schemeClr val="bg1"/>
                </a:solidFill>
              </a:endParaRPr>
            </a:p>
            <a:p>
              <a:r>
                <a:rPr lang="fr-FR" sz="1400" dirty="0" smtClean="0">
                  <a:solidFill>
                    <a:schemeClr val="bg1"/>
                  </a:solidFill>
                </a:rPr>
                <a:t>Base Réseaux</a:t>
              </a:r>
              <a:endParaRPr lang="fr-FR" dirty="0">
                <a:solidFill>
                  <a:schemeClr val="bg1">
                    <a:lumMod val="95000"/>
                  </a:schemeClr>
                </a:solidFill>
              </a:endParaRPr>
            </a:p>
          </p:txBody>
        </p:sp>
      </p:grpSp>
      <p:pic>
        <p:nvPicPr>
          <p:cNvPr id="3" name="Image 2"/>
          <p:cNvPicPr>
            <a:picLocks noChangeAspect="1"/>
          </p:cNvPicPr>
          <p:nvPr/>
        </p:nvPicPr>
        <p:blipFill>
          <a:blip r:embed="rId11"/>
          <a:stretch>
            <a:fillRect/>
          </a:stretch>
        </p:blipFill>
        <p:spPr>
          <a:xfrm>
            <a:off x="1578516" y="1306473"/>
            <a:ext cx="9041751" cy="4980027"/>
          </a:xfrm>
          <a:prstGeom prst="rect">
            <a:avLst/>
          </a:prstGeom>
        </p:spPr>
      </p:pic>
    </p:spTree>
    <p:extLst>
      <p:ext uri="{BB962C8B-B14F-4D97-AF65-F5344CB8AC3E}">
        <p14:creationId xmlns:p14="http://schemas.microsoft.com/office/powerpoint/2010/main" val="173630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3">
              <a:extLst>
                <a:ext uri="{28A0092B-C50C-407E-A947-70E740481C1C}">
                  <a14:useLocalDpi xmlns:a14="http://schemas.microsoft.com/office/drawing/2010/main" val="0"/>
                </a:ext>
              </a:extLst>
            </a:blip>
            <a:srcRect t="67005"/>
            <a:stretch/>
          </p:blipFill>
          <p:spPr>
            <a:xfrm>
              <a:off x="8695372" y="6511997"/>
              <a:ext cx="3431311" cy="344314"/>
            </a:xfrm>
            <a:prstGeom prst="rect">
              <a:avLst/>
            </a:prstGeom>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p:spPr>
      </p:pic>
      <p:grpSp>
        <p:nvGrpSpPr>
          <p:cNvPr id="2" name="Groupe 1">
            <a:extLst>
              <a:ext uri="{FF2B5EF4-FFF2-40B4-BE49-F238E27FC236}">
                <a16:creationId xmlns:a16="http://schemas.microsoft.com/office/drawing/2014/main" id="{B19E205E-7222-BBE8-7258-9AF3D64DA040}"/>
              </a:ext>
            </a:extLst>
          </p:cNvPr>
          <p:cNvGrpSpPr/>
          <p:nvPr/>
        </p:nvGrpSpPr>
        <p:grpSpPr>
          <a:xfrm>
            <a:off x="0" y="-27077"/>
            <a:ext cx="12198786" cy="1190946"/>
            <a:chOff x="0" y="-27077"/>
            <a:chExt cx="12198786" cy="1190946"/>
          </a:xfrm>
        </p:grpSpPr>
        <p:sp>
          <p:nvSpPr>
            <p:cNvPr id="60" name="Rectangle 59">
              <a:extLst>
                <a:ext uri="{FF2B5EF4-FFF2-40B4-BE49-F238E27FC236}">
                  <a16:creationId xmlns:a16="http://schemas.microsoft.com/office/drawing/2014/main" id="{F1102A48-9A1F-8B8B-CE19-53C3E70615E5}"/>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3" name="Groupe 62">
              <a:extLst>
                <a:ext uri="{FF2B5EF4-FFF2-40B4-BE49-F238E27FC236}">
                  <a16:creationId xmlns:a16="http://schemas.microsoft.com/office/drawing/2014/main" id="{FB17DA13-9DFE-89D4-1941-F589F8977816}"/>
                </a:ext>
              </a:extLst>
            </p:cNvPr>
            <p:cNvGrpSpPr/>
            <p:nvPr/>
          </p:nvGrpSpPr>
          <p:grpSpPr>
            <a:xfrm>
              <a:off x="65317" y="-27077"/>
              <a:ext cx="12053972" cy="665861"/>
              <a:chOff x="65317" y="-27077"/>
              <a:chExt cx="12053972" cy="665861"/>
            </a:xfrm>
          </p:grpSpPr>
          <p:pic>
            <p:nvPicPr>
              <p:cNvPr id="66" name="Image 65" descr="bien plus.jpg">
                <a:extLst>
                  <a:ext uri="{FF2B5EF4-FFF2-40B4-BE49-F238E27FC236}">
                    <a16:creationId xmlns:a16="http://schemas.microsoft.com/office/drawing/2014/main" id="{087D2684-A008-AD7B-FFB7-096E2AC6EBE1}"/>
                  </a:ext>
                </a:extLst>
              </p:cNvPr>
              <p:cNvPicPr>
                <a:picLocks noChangeAspect="1"/>
              </p:cNvPicPr>
              <p:nvPr/>
            </p:nvPicPr>
            <p:blipFill>
              <a:blip r:embed="rId7" cstate="print"/>
              <a:stretch>
                <a:fillRect/>
              </a:stretch>
            </p:blipFill>
            <p:spPr>
              <a:xfrm>
                <a:off x="10218678" y="158457"/>
                <a:ext cx="1289328" cy="364658"/>
              </a:xfrm>
              <a:prstGeom prst="rect">
                <a:avLst/>
              </a:prstGeom>
            </p:spPr>
          </p:pic>
          <p:pic>
            <p:nvPicPr>
              <p:cNvPr id="67" name="Image 66" descr="LOGO ADRAR 300dpi.jpg">
                <a:extLst>
                  <a:ext uri="{FF2B5EF4-FFF2-40B4-BE49-F238E27FC236}">
                    <a16:creationId xmlns:a16="http://schemas.microsoft.com/office/drawing/2014/main" id="{6D99B7BF-5F3D-E5EF-64ED-B39AF4CFD491}"/>
                  </a:ext>
                </a:extLst>
              </p:cNvPr>
              <p:cNvPicPr>
                <a:picLocks noChangeAspect="1"/>
              </p:cNvPicPr>
              <p:nvPr/>
            </p:nvPicPr>
            <p:blipFill>
              <a:blip r:embed="rId8" cstate="print"/>
              <a:stretch>
                <a:fillRect/>
              </a:stretch>
            </p:blipFill>
            <p:spPr>
              <a:xfrm>
                <a:off x="11687028" y="43925"/>
                <a:ext cx="432261" cy="574815"/>
              </a:xfrm>
              <a:prstGeom prst="rect">
                <a:avLst/>
              </a:prstGeom>
              <a:noFill/>
              <a:ln>
                <a:noFill/>
              </a:ln>
            </p:spPr>
          </p:pic>
          <p:pic>
            <p:nvPicPr>
              <p:cNvPr id="68" name="Image 67" descr="Une image contenant texte, signe&#10;&#10;Description générée automatiquement">
                <a:extLst>
                  <a:ext uri="{FF2B5EF4-FFF2-40B4-BE49-F238E27FC236}">
                    <a16:creationId xmlns:a16="http://schemas.microsoft.com/office/drawing/2014/main" id="{BA5E8B56-D698-2F24-8D9E-60ECFCBF10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64" name="Image 63">
              <a:extLst>
                <a:ext uri="{FF2B5EF4-FFF2-40B4-BE49-F238E27FC236}">
                  <a16:creationId xmlns:a16="http://schemas.microsoft.com/office/drawing/2014/main" id="{62D84EAB-78C2-DB1B-7012-CD92FD35B1E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65" name="ZoneTexte 64">
              <a:extLst>
                <a:ext uri="{FF2B5EF4-FFF2-40B4-BE49-F238E27FC236}">
                  <a16:creationId xmlns:a16="http://schemas.microsoft.com/office/drawing/2014/main" id="{B5C72660-D4DF-C119-6D65-2BEEE4054AAC}"/>
                </a:ext>
              </a:extLst>
            </p:cNvPr>
            <p:cNvSpPr txBox="1"/>
            <p:nvPr/>
          </p:nvSpPr>
          <p:spPr>
            <a:xfrm>
              <a:off x="0" y="686815"/>
              <a:ext cx="2340742" cy="477054"/>
            </a:xfrm>
            <a:prstGeom prst="rect">
              <a:avLst/>
            </a:prstGeom>
            <a:noFill/>
          </p:spPr>
          <p:txBody>
            <a:bodyPr wrap="square" rtlCol="0">
              <a:spAutoFit/>
            </a:bodyPr>
            <a:lstStyle/>
            <a:p>
              <a:r>
                <a:rPr lang="fr-FR" sz="1100" dirty="0" smtClean="0">
                  <a:solidFill>
                    <a:schemeClr val="bg1"/>
                  </a:solidFill>
                </a:rPr>
                <a:t>OSI</a:t>
              </a:r>
              <a:endParaRPr lang="fr-FR" sz="1100" dirty="0">
                <a:solidFill>
                  <a:schemeClr val="bg1"/>
                </a:solidFill>
              </a:endParaRPr>
            </a:p>
            <a:p>
              <a:r>
                <a:rPr lang="fr-FR" sz="1400" dirty="0" smtClean="0">
                  <a:solidFill>
                    <a:schemeClr val="bg1"/>
                  </a:solidFill>
                </a:rPr>
                <a:t>Base Réseaux</a:t>
              </a:r>
              <a:endParaRPr lang="fr-FR" dirty="0">
                <a:solidFill>
                  <a:schemeClr val="bg1">
                    <a:lumMod val="95000"/>
                  </a:schemeClr>
                </a:solidFill>
              </a:endParaRPr>
            </a:p>
          </p:txBody>
        </p:sp>
      </p:grpSp>
      <p:pic>
        <p:nvPicPr>
          <p:cNvPr id="3" name="Image 2"/>
          <p:cNvPicPr>
            <a:picLocks noChangeAspect="1"/>
          </p:cNvPicPr>
          <p:nvPr/>
        </p:nvPicPr>
        <p:blipFill>
          <a:blip r:embed="rId11"/>
          <a:stretch>
            <a:fillRect/>
          </a:stretch>
        </p:blipFill>
        <p:spPr>
          <a:xfrm>
            <a:off x="2708910" y="1306473"/>
            <a:ext cx="6765665" cy="4850461"/>
          </a:xfrm>
          <a:prstGeom prst="rect">
            <a:avLst/>
          </a:prstGeom>
        </p:spPr>
      </p:pic>
    </p:spTree>
    <p:extLst>
      <p:ext uri="{BB962C8B-B14F-4D97-AF65-F5344CB8AC3E}">
        <p14:creationId xmlns:p14="http://schemas.microsoft.com/office/powerpoint/2010/main" val="300036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3">
              <a:extLst>
                <a:ext uri="{28A0092B-C50C-407E-A947-70E740481C1C}">
                  <a14:useLocalDpi xmlns:a14="http://schemas.microsoft.com/office/drawing/2010/main" val="0"/>
                </a:ext>
              </a:extLst>
            </a:blip>
            <a:srcRect t="67005"/>
            <a:stretch/>
          </p:blipFill>
          <p:spPr>
            <a:xfrm>
              <a:off x="8695372" y="6511997"/>
              <a:ext cx="3431311" cy="344314"/>
            </a:xfrm>
            <a:prstGeom prst="rect">
              <a:avLst/>
            </a:prstGeom>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p:spPr>
      </p:pic>
      <p:grpSp>
        <p:nvGrpSpPr>
          <p:cNvPr id="2" name="Groupe 1">
            <a:extLst>
              <a:ext uri="{FF2B5EF4-FFF2-40B4-BE49-F238E27FC236}">
                <a16:creationId xmlns:a16="http://schemas.microsoft.com/office/drawing/2014/main" id="{B19E205E-7222-BBE8-7258-9AF3D64DA040}"/>
              </a:ext>
            </a:extLst>
          </p:cNvPr>
          <p:cNvGrpSpPr/>
          <p:nvPr/>
        </p:nvGrpSpPr>
        <p:grpSpPr>
          <a:xfrm>
            <a:off x="0" y="-27077"/>
            <a:ext cx="12198786" cy="1190946"/>
            <a:chOff x="0" y="-27077"/>
            <a:chExt cx="12198786" cy="1190946"/>
          </a:xfrm>
        </p:grpSpPr>
        <p:sp>
          <p:nvSpPr>
            <p:cNvPr id="60" name="Rectangle 59">
              <a:extLst>
                <a:ext uri="{FF2B5EF4-FFF2-40B4-BE49-F238E27FC236}">
                  <a16:creationId xmlns:a16="http://schemas.microsoft.com/office/drawing/2014/main" id="{F1102A48-9A1F-8B8B-CE19-53C3E70615E5}"/>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3" name="Groupe 62">
              <a:extLst>
                <a:ext uri="{FF2B5EF4-FFF2-40B4-BE49-F238E27FC236}">
                  <a16:creationId xmlns:a16="http://schemas.microsoft.com/office/drawing/2014/main" id="{FB17DA13-9DFE-89D4-1941-F589F8977816}"/>
                </a:ext>
              </a:extLst>
            </p:cNvPr>
            <p:cNvGrpSpPr/>
            <p:nvPr/>
          </p:nvGrpSpPr>
          <p:grpSpPr>
            <a:xfrm>
              <a:off x="65317" y="-27077"/>
              <a:ext cx="12053972" cy="665861"/>
              <a:chOff x="65317" y="-27077"/>
              <a:chExt cx="12053972" cy="665861"/>
            </a:xfrm>
          </p:grpSpPr>
          <p:pic>
            <p:nvPicPr>
              <p:cNvPr id="66" name="Image 65" descr="bien plus.jpg">
                <a:extLst>
                  <a:ext uri="{FF2B5EF4-FFF2-40B4-BE49-F238E27FC236}">
                    <a16:creationId xmlns:a16="http://schemas.microsoft.com/office/drawing/2014/main" id="{087D2684-A008-AD7B-FFB7-096E2AC6EBE1}"/>
                  </a:ext>
                </a:extLst>
              </p:cNvPr>
              <p:cNvPicPr>
                <a:picLocks noChangeAspect="1"/>
              </p:cNvPicPr>
              <p:nvPr/>
            </p:nvPicPr>
            <p:blipFill>
              <a:blip r:embed="rId7" cstate="print"/>
              <a:stretch>
                <a:fillRect/>
              </a:stretch>
            </p:blipFill>
            <p:spPr>
              <a:xfrm>
                <a:off x="10218678" y="158457"/>
                <a:ext cx="1289328" cy="364658"/>
              </a:xfrm>
              <a:prstGeom prst="rect">
                <a:avLst/>
              </a:prstGeom>
            </p:spPr>
          </p:pic>
          <p:pic>
            <p:nvPicPr>
              <p:cNvPr id="67" name="Image 66" descr="LOGO ADRAR 300dpi.jpg">
                <a:extLst>
                  <a:ext uri="{FF2B5EF4-FFF2-40B4-BE49-F238E27FC236}">
                    <a16:creationId xmlns:a16="http://schemas.microsoft.com/office/drawing/2014/main" id="{6D99B7BF-5F3D-E5EF-64ED-B39AF4CFD491}"/>
                  </a:ext>
                </a:extLst>
              </p:cNvPr>
              <p:cNvPicPr>
                <a:picLocks noChangeAspect="1"/>
              </p:cNvPicPr>
              <p:nvPr/>
            </p:nvPicPr>
            <p:blipFill>
              <a:blip r:embed="rId8" cstate="print"/>
              <a:stretch>
                <a:fillRect/>
              </a:stretch>
            </p:blipFill>
            <p:spPr>
              <a:xfrm>
                <a:off x="11687028" y="43925"/>
                <a:ext cx="432261" cy="574815"/>
              </a:xfrm>
              <a:prstGeom prst="rect">
                <a:avLst/>
              </a:prstGeom>
              <a:noFill/>
              <a:ln>
                <a:noFill/>
              </a:ln>
            </p:spPr>
          </p:pic>
          <p:pic>
            <p:nvPicPr>
              <p:cNvPr id="68" name="Image 67" descr="Une image contenant texte, signe&#10;&#10;Description générée automatiquement">
                <a:extLst>
                  <a:ext uri="{FF2B5EF4-FFF2-40B4-BE49-F238E27FC236}">
                    <a16:creationId xmlns:a16="http://schemas.microsoft.com/office/drawing/2014/main" id="{BA5E8B56-D698-2F24-8D9E-60ECFCBF10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64" name="Image 63">
              <a:extLst>
                <a:ext uri="{FF2B5EF4-FFF2-40B4-BE49-F238E27FC236}">
                  <a16:creationId xmlns:a16="http://schemas.microsoft.com/office/drawing/2014/main" id="{62D84EAB-78C2-DB1B-7012-CD92FD35B1E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65" name="ZoneTexte 64">
              <a:extLst>
                <a:ext uri="{FF2B5EF4-FFF2-40B4-BE49-F238E27FC236}">
                  <a16:creationId xmlns:a16="http://schemas.microsoft.com/office/drawing/2014/main" id="{B5C72660-D4DF-C119-6D65-2BEEE4054AAC}"/>
                </a:ext>
              </a:extLst>
            </p:cNvPr>
            <p:cNvSpPr txBox="1"/>
            <p:nvPr/>
          </p:nvSpPr>
          <p:spPr>
            <a:xfrm>
              <a:off x="0" y="686815"/>
              <a:ext cx="2340742" cy="477054"/>
            </a:xfrm>
            <a:prstGeom prst="rect">
              <a:avLst/>
            </a:prstGeom>
            <a:noFill/>
          </p:spPr>
          <p:txBody>
            <a:bodyPr wrap="square" rtlCol="0">
              <a:spAutoFit/>
            </a:bodyPr>
            <a:lstStyle/>
            <a:p>
              <a:r>
                <a:rPr lang="fr-FR" sz="1100" dirty="0" smtClean="0">
                  <a:solidFill>
                    <a:schemeClr val="bg1"/>
                  </a:solidFill>
                </a:rPr>
                <a:t>OSI</a:t>
              </a:r>
              <a:endParaRPr lang="fr-FR" sz="1100" dirty="0">
                <a:solidFill>
                  <a:schemeClr val="bg1"/>
                </a:solidFill>
              </a:endParaRPr>
            </a:p>
            <a:p>
              <a:r>
                <a:rPr lang="fr-FR" sz="1400" dirty="0" smtClean="0">
                  <a:solidFill>
                    <a:schemeClr val="bg1"/>
                  </a:solidFill>
                </a:rPr>
                <a:t>Base Réseaux</a:t>
              </a:r>
              <a:endParaRPr lang="fr-FR" dirty="0">
                <a:solidFill>
                  <a:schemeClr val="bg1">
                    <a:lumMod val="95000"/>
                  </a:schemeClr>
                </a:solidFill>
              </a:endParaRPr>
            </a:p>
          </p:txBody>
        </p:sp>
      </p:grpSp>
      <p:pic>
        <p:nvPicPr>
          <p:cNvPr id="4" name="Image 3"/>
          <p:cNvPicPr>
            <a:picLocks noChangeAspect="1"/>
          </p:cNvPicPr>
          <p:nvPr/>
        </p:nvPicPr>
        <p:blipFill>
          <a:blip r:embed="rId11"/>
          <a:stretch>
            <a:fillRect/>
          </a:stretch>
        </p:blipFill>
        <p:spPr>
          <a:xfrm>
            <a:off x="1862217" y="1491615"/>
            <a:ext cx="9001125" cy="857250"/>
          </a:xfrm>
          <a:prstGeom prst="rect">
            <a:avLst/>
          </a:prstGeom>
        </p:spPr>
      </p:pic>
      <p:sp>
        <p:nvSpPr>
          <p:cNvPr id="18" name="Rectangle 17"/>
          <p:cNvSpPr/>
          <p:nvPr/>
        </p:nvSpPr>
        <p:spPr>
          <a:xfrm>
            <a:off x="1449326" y="3141842"/>
            <a:ext cx="9826906" cy="2246769"/>
          </a:xfrm>
          <a:prstGeom prst="rect">
            <a:avLst/>
          </a:prstGeom>
          <a:noFill/>
        </p:spPr>
        <p:txBody>
          <a:bodyPr wrap="square" lIns="91440" tIns="45720" rIns="91440" bIns="45720">
            <a:spAutoFit/>
          </a:bodyPr>
          <a:lstStyle/>
          <a:p>
            <a:r>
              <a:rPr lang="fr-FR" sz="2800" b="1" dirty="0" smtClean="0"/>
              <a:t>Nom </a:t>
            </a:r>
            <a:r>
              <a:rPr lang="fr-FR" sz="2800" b="1" dirty="0"/>
              <a:t>: </a:t>
            </a:r>
            <a:r>
              <a:rPr lang="fr-FR" sz="2800" dirty="0" smtClean="0"/>
              <a:t>Physique</a:t>
            </a:r>
          </a:p>
          <a:p>
            <a:endParaRPr lang="fr-FR" sz="2800" dirty="0" smtClean="0"/>
          </a:p>
          <a:p>
            <a:r>
              <a:rPr lang="fr-FR" sz="2800" b="1" dirty="0" smtClean="0"/>
              <a:t>Rôle </a:t>
            </a:r>
            <a:r>
              <a:rPr lang="fr-FR" sz="2800" b="1" dirty="0"/>
              <a:t>: </a:t>
            </a:r>
            <a:r>
              <a:rPr lang="fr-FR" sz="2800" dirty="0"/>
              <a:t>offrir un support de transmission pour la communication </a:t>
            </a:r>
            <a:endParaRPr lang="fr-FR" sz="2800" dirty="0" smtClean="0"/>
          </a:p>
          <a:p>
            <a:endParaRPr lang="fr-FR" sz="2800" dirty="0" smtClean="0"/>
          </a:p>
          <a:p>
            <a:r>
              <a:rPr lang="fr-FR" sz="2800" b="1" dirty="0" smtClean="0"/>
              <a:t>Unité </a:t>
            </a:r>
            <a:r>
              <a:rPr lang="fr-FR" sz="2800" b="1" dirty="0"/>
              <a:t>d’information : </a:t>
            </a:r>
            <a:r>
              <a:rPr lang="fr-FR" sz="2800" dirty="0"/>
              <a:t>bit </a:t>
            </a:r>
            <a:endParaRPr lang="fr-FR" sz="28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1327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3">
              <a:extLst>
                <a:ext uri="{28A0092B-C50C-407E-A947-70E740481C1C}">
                  <a14:useLocalDpi xmlns:a14="http://schemas.microsoft.com/office/drawing/2010/main" val="0"/>
                </a:ext>
              </a:extLst>
            </a:blip>
            <a:srcRect t="67005"/>
            <a:stretch/>
          </p:blipFill>
          <p:spPr>
            <a:xfrm>
              <a:off x="8695372" y="6511997"/>
              <a:ext cx="3431311" cy="344314"/>
            </a:xfrm>
            <a:prstGeom prst="rect">
              <a:avLst/>
            </a:prstGeom>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p:spPr>
      </p:pic>
      <p:grpSp>
        <p:nvGrpSpPr>
          <p:cNvPr id="2" name="Groupe 1">
            <a:extLst>
              <a:ext uri="{FF2B5EF4-FFF2-40B4-BE49-F238E27FC236}">
                <a16:creationId xmlns:a16="http://schemas.microsoft.com/office/drawing/2014/main" id="{B19E205E-7222-BBE8-7258-9AF3D64DA040}"/>
              </a:ext>
            </a:extLst>
          </p:cNvPr>
          <p:cNvGrpSpPr/>
          <p:nvPr/>
        </p:nvGrpSpPr>
        <p:grpSpPr>
          <a:xfrm>
            <a:off x="0" y="-27077"/>
            <a:ext cx="12198786" cy="1190946"/>
            <a:chOff x="0" y="-27077"/>
            <a:chExt cx="12198786" cy="1190946"/>
          </a:xfrm>
        </p:grpSpPr>
        <p:sp>
          <p:nvSpPr>
            <p:cNvPr id="60" name="Rectangle 59">
              <a:extLst>
                <a:ext uri="{FF2B5EF4-FFF2-40B4-BE49-F238E27FC236}">
                  <a16:creationId xmlns:a16="http://schemas.microsoft.com/office/drawing/2014/main" id="{F1102A48-9A1F-8B8B-CE19-53C3E70615E5}"/>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3" name="Groupe 62">
              <a:extLst>
                <a:ext uri="{FF2B5EF4-FFF2-40B4-BE49-F238E27FC236}">
                  <a16:creationId xmlns:a16="http://schemas.microsoft.com/office/drawing/2014/main" id="{FB17DA13-9DFE-89D4-1941-F589F8977816}"/>
                </a:ext>
              </a:extLst>
            </p:cNvPr>
            <p:cNvGrpSpPr/>
            <p:nvPr/>
          </p:nvGrpSpPr>
          <p:grpSpPr>
            <a:xfrm>
              <a:off x="65317" y="-27077"/>
              <a:ext cx="12053972" cy="665861"/>
              <a:chOff x="65317" y="-27077"/>
              <a:chExt cx="12053972" cy="665861"/>
            </a:xfrm>
          </p:grpSpPr>
          <p:pic>
            <p:nvPicPr>
              <p:cNvPr id="66" name="Image 65" descr="bien plus.jpg">
                <a:extLst>
                  <a:ext uri="{FF2B5EF4-FFF2-40B4-BE49-F238E27FC236}">
                    <a16:creationId xmlns:a16="http://schemas.microsoft.com/office/drawing/2014/main" id="{087D2684-A008-AD7B-FFB7-096E2AC6EBE1}"/>
                  </a:ext>
                </a:extLst>
              </p:cNvPr>
              <p:cNvPicPr>
                <a:picLocks noChangeAspect="1"/>
              </p:cNvPicPr>
              <p:nvPr/>
            </p:nvPicPr>
            <p:blipFill>
              <a:blip r:embed="rId7" cstate="print"/>
              <a:stretch>
                <a:fillRect/>
              </a:stretch>
            </p:blipFill>
            <p:spPr>
              <a:xfrm>
                <a:off x="10218678" y="158457"/>
                <a:ext cx="1289328" cy="364658"/>
              </a:xfrm>
              <a:prstGeom prst="rect">
                <a:avLst/>
              </a:prstGeom>
            </p:spPr>
          </p:pic>
          <p:pic>
            <p:nvPicPr>
              <p:cNvPr id="67" name="Image 66" descr="LOGO ADRAR 300dpi.jpg">
                <a:extLst>
                  <a:ext uri="{FF2B5EF4-FFF2-40B4-BE49-F238E27FC236}">
                    <a16:creationId xmlns:a16="http://schemas.microsoft.com/office/drawing/2014/main" id="{6D99B7BF-5F3D-E5EF-64ED-B39AF4CFD491}"/>
                  </a:ext>
                </a:extLst>
              </p:cNvPr>
              <p:cNvPicPr>
                <a:picLocks noChangeAspect="1"/>
              </p:cNvPicPr>
              <p:nvPr/>
            </p:nvPicPr>
            <p:blipFill>
              <a:blip r:embed="rId8" cstate="print"/>
              <a:stretch>
                <a:fillRect/>
              </a:stretch>
            </p:blipFill>
            <p:spPr>
              <a:xfrm>
                <a:off x="11687028" y="43925"/>
                <a:ext cx="432261" cy="574815"/>
              </a:xfrm>
              <a:prstGeom prst="rect">
                <a:avLst/>
              </a:prstGeom>
              <a:noFill/>
              <a:ln>
                <a:noFill/>
              </a:ln>
            </p:spPr>
          </p:pic>
          <p:pic>
            <p:nvPicPr>
              <p:cNvPr id="68" name="Image 67" descr="Une image contenant texte, signe&#10;&#10;Description générée automatiquement">
                <a:extLst>
                  <a:ext uri="{FF2B5EF4-FFF2-40B4-BE49-F238E27FC236}">
                    <a16:creationId xmlns:a16="http://schemas.microsoft.com/office/drawing/2014/main" id="{BA5E8B56-D698-2F24-8D9E-60ECFCBF10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64" name="Image 63">
              <a:extLst>
                <a:ext uri="{FF2B5EF4-FFF2-40B4-BE49-F238E27FC236}">
                  <a16:creationId xmlns:a16="http://schemas.microsoft.com/office/drawing/2014/main" id="{62D84EAB-78C2-DB1B-7012-CD92FD35B1E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65" name="ZoneTexte 64">
              <a:extLst>
                <a:ext uri="{FF2B5EF4-FFF2-40B4-BE49-F238E27FC236}">
                  <a16:creationId xmlns:a16="http://schemas.microsoft.com/office/drawing/2014/main" id="{B5C72660-D4DF-C119-6D65-2BEEE4054AAC}"/>
                </a:ext>
              </a:extLst>
            </p:cNvPr>
            <p:cNvSpPr txBox="1"/>
            <p:nvPr/>
          </p:nvSpPr>
          <p:spPr>
            <a:xfrm>
              <a:off x="0" y="686815"/>
              <a:ext cx="2340742" cy="477054"/>
            </a:xfrm>
            <a:prstGeom prst="rect">
              <a:avLst/>
            </a:prstGeom>
            <a:noFill/>
          </p:spPr>
          <p:txBody>
            <a:bodyPr wrap="square" rtlCol="0">
              <a:spAutoFit/>
            </a:bodyPr>
            <a:lstStyle/>
            <a:p>
              <a:r>
                <a:rPr lang="fr-FR" sz="1100" dirty="0" smtClean="0">
                  <a:solidFill>
                    <a:schemeClr val="bg1"/>
                  </a:solidFill>
                </a:rPr>
                <a:t>OSI</a:t>
              </a:r>
              <a:endParaRPr lang="fr-FR" sz="1100" dirty="0">
                <a:solidFill>
                  <a:schemeClr val="bg1"/>
                </a:solidFill>
              </a:endParaRPr>
            </a:p>
            <a:p>
              <a:r>
                <a:rPr lang="fr-FR" sz="1400" dirty="0" smtClean="0">
                  <a:solidFill>
                    <a:schemeClr val="bg1"/>
                  </a:solidFill>
                </a:rPr>
                <a:t>Base Réseaux</a:t>
              </a:r>
              <a:endParaRPr lang="fr-FR" dirty="0">
                <a:solidFill>
                  <a:schemeClr val="bg1">
                    <a:lumMod val="95000"/>
                  </a:schemeClr>
                </a:solidFill>
              </a:endParaRPr>
            </a:p>
          </p:txBody>
        </p:sp>
      </p:grpSp>
      <p:pic>
        <p:nvPicPr>
          <p:cNvPr id="4" name="Image 3"/>
          <p:cNvPicPr>
            <a:picLocks noChangeAspect="1"/>
          </p:cNvPicPr>
          <p:nvPr/>
        </p:nvPicPr>
        <p:blipFill>
          <a:blip r:embed="rId11"/>
          <a:stretch>
            <a:fillRect/>
          </a:stretch>
        </p:blipFill>
        <p:spPr>
          <a:xfrm>
            <a:off x="1744589" y="1439000"/>
            <a:ext cx="8877300" cy="847725"/>
          </a:xfrm>
          <a:prstGeom prst="rect">
            <a:avLst/>
          </a:prstGeom>
        </p:spPr>
      </p:pic>
      <p:sp>
        <p:nvSpPr>
          <p:cNvPr id="19" name="Rectangle 18"/>
          <p:cNvSpPr/>
          <p:nvPr/>
        </p:nvSpPr>
        <p:spPr>
          <a:xfrm>
            <a:off x="1681100" y="2731558"/>
            <a:ext cx="9826906" cy="3108543"/>
          </a:xfrm>
          <a:prstGeom prst="rect">
            <a:avLst/>
          </a:prstGeom>
          <a:noFill/>
        </p:spPr>
        <p:txBody>
          <a:bodyPr wrap="square" lIns="91440" tIns="45720" rIns="91440" bIns="45720">
            <a:spAutoFit/>
          </a:bodyPr>
          <a:lstStyle/>
          <a:p>
            <a:r>
              <a:rPr lang="fr-FR" sz="2800" b="1" dirty="0"/>
              <a:t>Nom : </a:t>
            </a:r>
            <a:r>
              <a:rPr lang="fr-FR" sz="2800" dirty="0"/>
              <a:t>Liaison de données </a:t>
            </a:r>
            <a:endParaRPr lang="fr-FR" sz="2800" dirty="0" smtClean="0"/>
          </a:p>
          <a:p>
            <a:endParaRPr lang="fr-FR" sz="2800" dirty="0"/>
          </a:p>
          <a:p>
            <a:r>
              <a:rPr lang="fr-FR" sz="2800" b="1" dirty="0" smtClean="0"/>
              <a:t>Rôle </a:t>
            </a:r>
            <a:r>
              <a:rPr lang="fr-FR" sz="2800" b="1" dirty="0"/>
              <a:t>: </a:t>
            </a:r>
            <a:r>
              <a:rPr lang="fr-FR" sz="2800" dirty="0"/>
              <a:t>connecter les machines entre elles sur un réseau </a:t>
            </a:r>
            <a:r>
              <a:rPr lang="fr-FR" sz="2800" dirty="0" smtClean="0"/>
              <a:t>local</a:t>
            </a:r>
          </a:p>
          <a:p>
            <a:endParaRPr lang="fr-FR" sz="2800" dirty="0" smtClean="0"/>
          </a:p>
          <a:p>
            <a:r>
              <a:rPr lang="fr-FR" sz="2800" b="1" dirty="0" smtClean="0"/>
              <a:t>Rôle </a:t>
            </a:r>
            <a:r>
              <a:rPr lang="fr-FR" sz="2800" b="1" dirty="0"/>
              <a:t>secondaire : </a:t>
            </a:r>
            <a:r>
              <a:rPr lang="fr-FR" sz="2800" dirty="0"/>
              <a:t>détecter les erreurs de transmission </a:t>
            </a:r>
            <a:endParaRPr lang="fr-FR" sz="2800" dirty="0" smtClean="0"/>
          </a:p>
          <a:p>
            <a:endParaRPr lang="fr-FR" sz="2800" dirty="0" smtClean="0"/>
          </a:p>
          <a:p>
            <a:r>
              <a:rPr lang="fr-FR" sz="2800" b="1" dirty="0" smtClean="0"/>
              <a:t>Unité </a:t>
            </a:r>
            <a:r>
              <a:rPr lang="fr-FR" sz="2800" b="1" dirty="0"/>
              <a:t>d’information : </a:t>
            </a:r>
            <a:r>
              <a:rPr lang="fr-FR" sz="2800" dirty="0"/>
              <a:t>trame</a:t>
            </a:r>
            <a:endParaRPr lang="fr-FR" sz="28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67527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3">
              <a:extLst>
                <a:ext uri="{28A0092B-C50C-407E-A947-70E740481C1C}">
                  <a14:useLocalDpi xmlns:a14="http://schemas.microsoft.com/office/drawing/2010/main" val="0"/>
                </a:ext>
              </a:extLst>
            </a:blip>
            <a:srcRect t="67005"/>
            <a:stretch/>
          </p:blipFill>
          <p:spPr>
            <a:xfrm>
              <a:off x="8695372" y="6511997"/>
              <a:ext cx="3431311" cy="344314"/>
            </a:xfrm>
            <a:prstGeom prst="rect">
              <a:avLst/>
            </a:prstGeom>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p:spPr>
      </p:pic>
      <p:grpSp>
        <p:nvGrpSpPr>
          <p:cNvPr id="2" name="Groupe 1">
            <a:extLst>
              <a:ext uri="{FF2B5EF4-FFF2-40B4-BE49-F238E27FC236}">
                <a16:creationId xmlns:a16="http://schemas.microsoft.com/office/drawing/2014/main" id="{B19E205E-7222-BBE8-7258-9AF3D64DA040}"/>
              </a:ext>
            </a:extLst>
          </p:cNvPr>
          <p:cNvGrpSpPr/>
          <p:nvPr/>
        </p:nvGrpSpPr>
        <p:grpSpPr>
          <a:xfrm>
            <a:off x="0" y="-27077"/>
            <a:ext cx="12198786" cy="1190946"/>
            <a:chOff x="0" y="-27077"/>
            <a:chExt cx="12198786" cy="1190946"/>
          </a:xfrm>
        </p:grpSpPr>
        <p:sp>
          <p:nvSpPr>
            <p:cNvPr id="60" name="Rectangle 59">
              <a:extLst>
                <a:ext uri="{FF2B5EF4-FFF2-40B4-BE49-F238E27FC236}">
                  <a16:creationId xmlns:a16="http://schemas.microsoft.com/office/drawing/2014/main" id="{F1102A48-9A1F-8B8B-CE19-53C3E70615E5}"/>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3" name="Groupe 62">
              <a:extLst>
                <a:ext uri="{FF2B5EF4-FFF2-40B4-BE49-F238E27FC236}">
                  <a16:creationId xmlns:a16="http://schemas.microsoft.com/office/drawing/2014/main" id="{FB17DA13-9DFE-89D4-1941-F589F8977816}"/>
                </a:ext>
              </a:extLst>
            </p:cNvPr>
            <p:cNvGrpSpPr/>
            <p:nvPr/>
          </p:nvGrpSpPr>
          <p:grpSpPr>
            <a:xfrm>
              <a:off x="65317" y="-27077"/>
              <a:ext cx="12053972" cy="665861"/>
              <a:chOff x="65317" y="-27077"/>
              <a:chExt cx="12053972" cy="665861"/>
            </a:xfrm>
          </p:grpSpPr>
          <p:pic>
            <p:nvPicPr>
              <p:cNvPr id="66" name="Image 65" descr="bien plus.jpg">
                <a:extLst>
                  <a:ext uri="{FF2B5EF4-FFF2-40B4-BE49-F238E27FC236}">
                    <a16:creationId xmlns:a16="http://schemas.microsoft.com/office/drawing/2014/main" id="{087D2684-A008-AD7B-FFB7-096E2AC6EBE1}"/>
                  </a:ext>
                </a:extLst>
              </p:cNvPr>
              <p:cNvPicPr>
                <a:picLocks noChangeAspect="1"/>
              </p:cNvPicPr>
              <p:nvPr/>
            </p:nvPicPr>
            <p:blipFill>
              <a:blip r:embed="rId7" cstate="print"/>
              <a:stretch>
                <a:fillRect/>
              </a:stretch>
            </p:blipFill>
            <p:spPr>
              <a:xfrm>
                <a:off x="10218678" y="158457"/>
                <a:ext cx="1289328" cy="364658"/>
              </a:xfrm>
              <a:prstGeom prst="rect">
                <a:avLst/>
              </a:prstGeom>
            </p:spPr>
          </p:pic>
          <p:pic>
            <p:nvPicPr>
              <p:cNvPr id="67" name="Image 66" descr="LOGO ADRAR 300dpi.jpg">
                <a:extLst>
                  <a:ext uri="{FF2B5EF4-FFF2-40B4-BE49-F238E27FC236}">
                    <a16:creationId xmlns:a16="http://schemas.microsoft.com/office/drawing/2014/main" id="{6D99B7BF-5F3D-E5EF-64ED-B39AF4CFD491}"/>
                  </a:ext>
                </a:extLst>
              </p:cNvPr>
              <p:cNvPicPr>
                <a:picLocks noChangeAspect="1"/>
              </p:cNvPicPr>
              <p:nvPr/>
            </p:nvPicPr>
            <p:blipFill>
              <a:blip r:embed="rId8" cstate="print"/>
              <a:stretch>
                <a:fillRect/>
              </a:stretch>
            </p:blipFill>
            <p:spPr>
              <a:xfrm>
                <a:off x="11687028" y="43925"/>
                <a:ext cx="432261" cy="574815"/>
              </a:xfrm>
              <a:prstGeom prst="rect">
                <a:avLst/>
              </a:prstGeom>
              <a:noFill/>
              <a:ln>
                <a:noFill/>
              </a:ln>
            </p:spPr>
          </p:pic>
          <p:pic>
            <p:nvPicPr>
              <p:cNvPr id="68" name="Image 67" descr="Une image contenant texte, signe&#10;&#10;Description générée automatiquement">
                <a:extLst>
                  <a:ext uri="{FF2B5EF4-FFF2-40B4-BE49-F238E27FC236}">
                    <a16:creationId xmlns:a16="http://schemas.microsoft.com/office/drawing/2014/main" id="{BA5E8B56-D698-2F24-8D9E-60ECFCBF10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64" name="Image 63">
              <a:extLst>
                <a:ext uri="{FF2B5EF4-FFF2-40B4-BE49-F238E27FC236}">
                  <a16:creationId xmlns:a16="http://schemas.microsoft.com/office/drawing/2014/main" id="{62D84EAB-78C2-DB1B-7012-CD92FD35B1E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65" name="ZoneTexte 64">
              <a:extLst>
                <a:ext uri="{FF2B5EF4-FFF2-40B4-BE49-F238E27FC236}">
                  <a16:creationId xmlns:a16="http://schemas.microsoft.com/office/drawing/2014/main" id="{B5C72660-D4DF-C119-6D65-2BEEE4054AAC}"/>
                </a:ext>
              </a:extLst>
            </p:cNvPr>
            <p:cNvSpPr txBox="1"/>
            <p:nvPr/>
          </p:nvSpPr>
          <p:spPr>
            <a:xfrm>
              <a:off x="0" y="686815"/>
              <a:ext cx="2340742" cy="477054"/>
            </a:xfrm>
            <a:prstGeom prst="rect">
              <a:avLst/>
            </a:prstGeom>
            <a:noFill/>
          </p:spPr>
          <p:txBody>
            <a:bodyPr wrap="square" rtlCol="0">
              <a:spAutoFit/>
            </a:bodyPr>
            <a:lstStyle/>
            <a:p>
              <a:r>
                <a:rPr lang="fr-FR" sz="1100" dirty="0" smtClean="0">
                  <a:solidFill>
                    <a:schemeClr val="bg1"/>
                  </a:solidFill>
                </a:rPr>
                <a:t>OSI</a:t>
              </a:r>
              <a:endParaRPr lang="fr-FR" sz="1100" dirty="0">
                <a:solidFill>
                  <a:schemeClr val="bg1"/>
                </a:solidFill>
              </a:endParaRPr>
            </a:p>
            <a:p>
              <a:r>
                <a:rPr lang="fr-FR" sz="1400" dirty="0" smtClean="0">
                  <a:solidFill>
                    <a:schemeClr val="bg1"/>
                  </a:solidFill>
                </a:rPr>
                <a:t>Base Réseaux</a:t>
              </a:r>
              <a:endParaRPr lang="fr-FR" dirty="0">
                <a:solidFill>
                  <a:schemeClr val="bg1">
                    <a:lumMod val="95000"/>
                  </a:schemeClr>
                </a:solidFill>
              </a:endParaRPr>
            </a:p>
          </p:txBody>
        </p:sp>
      </p:grpSp>
      <p:pic>
        <p:nvPicPr>
          <p:cNvPr id="3" name="Image 2"/>
          <p:cNvPicPr>
            <a:picLocks noChangeAspect="1"/>
          </p:cNvPicPr>
          <p:nvPr/>
        </p:nvPicPr>
        <p:blipFill>
          <a:blip r:embed="rId11"/>
          <a:stretch>
            <a:fillRect/>
          </a:stretch>
        </p:blipFill>
        <p:spPr>
          <a:xfrm>
            <a:off x="1938417" y="1478280"/>
            <a:ext cx="8924925" cy="838200"/>
          </a:xfrm>
          <a:prstGeom prst="rect">
            <a:avLst/>
          </a:prstGeom>
        </p:spPr>
      </p:pic>
      <p:sp>
        <p:nvSpPr>
          <p:cNvPr id="17" name="Rectangle 16"/>
          <p:cNvSpPr/>
          <p:nvPr/>
        </p:nvSpPr>
        <p:spPr>
          <a:xfrm>
            <a:off x="1692908" y="2640675"/>
            <a:ext cx="9415942" cy="3108543"/>
          </a:xfrm>
          <a:prstGeom prst="rect">
            <a:avLst/>
          </a:prstGeom>
          <a:noFill/>
        </p:spPr>
        <p:txBody>
          <a:bodyPr wrap="square" lIns="91440" tIns="45720" rIns="91440" bIns="45720">
            <a:spAutoFit/>
          </a:bodyPr>
          <a:lstStyle/>
          <a:p>
            <a:r>
              <a:rPr lang="fr-FR" sz="2800" b="1" dirty="0"/>
              <a:t>Nom : </a:t>
            </a:r>
            <a:r>
              <a:rPr lang="fr-FR" sz="2800" dirty="0"/>
              <a:t>Réseau </a:t>
            </a:r>
            <a:endParaRPr lang="fr-FR" sz="2800" dirty="0" smtClean="0"/>
          </a:p>
          <a:p>
            <a:endParaRPr lang="fr-FR" sz="2800" dirty="0" smtClean="0"/>
          </a:p>
          <a:p>
            <a:r>
              <a:rPr lang="fr-FR" sz="2800" b="1" dirty="0" smtClean="0"/>
              <a:t>Rôle </a:t>
            </a:r>
            <a:r>
              <a:rPr lang="fr-FR" sz="2800" b="1" dirty="0"/>
              <a:t>: </a:t>
            </a:r>
            <a:r>
              <a:rPr lang="fr-FR" sz="2800" dirty="0"/>
              <a:t>interconnecter les réseaux entre eux </a:t>
            </a:r>
            <a:endParaRPr lang="fr-FR" sz="2800" dirty="0" smtClean="0"/>
          </a:p>
          <a:p>
            <a:endParaRPr lang="fr-FR" sz="2800" dirty="0" smtClean="0"/>
          </a:p>
          <a:p>
            <a:r>
              <a:rPr lang="fr-FR" sz="2800" b="1" dirty="0" smtClean="0"/>
              <a:t>Rôle </a:t>
            </a:r>
            <a:r>
              <a:rPr lang="fr-FR" sz="2800" b="1" dirty="0"/>
              <a:t>secondaire </a:t>
            </a:r>
            <a:r>
              <a:rPr lang="fr-FR" sz="2800" dirty="0"/>
              <a:t>: fragmenter les paquets </a:t>
            </a:r>
            <a:endParaRPr lang="fr-FR" sz="2800" dirty="0" smtClean="0"/>
          </a:p>
          <a:p>
            <a:endParaRPr lang="fr-FR" sz="2800" dirty="0" smtClean="0"/>
          </a:p>
          <a:p>
            <a:r>
              <a:rPr lang="fr-FR" sz="2800" b="1" dirty="0" smtClean="0"/>
              <a:t>Unité </a:t>
            </a:r>
            <a:r>
              <a:rPr lang="fr-FR" sz="2800" b="1" dirty="0"/>
              <a:t>d’information : </a:t>
            </a:r>
            <a:r>
              <a:rPr lang="fr-FR" sz="2800" dirty="0"/>
              <a:t>paquet ou datagramme</a:t>
            </a:r>
            <a:endParaRPr lang="fr-FR" sz="28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0426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3">
              <a:extLst>
                <a:ext uri="{28A0092B-C50C-407E-A947-70E740481C1C}">
                  <a14:useLocalDpi xmlns:a14="http://schemas.microsoft.com/office/drawing/2010/main" val="0"/>
                </a:ext>
              </a:extLst>
            </a:blip>
            <a:srcRect t="67005"/>
            <a:stretch/>
          </p:blipFill>
          <p:spPr>
            <a:xfrm>
              <a:off x="8695372" y="6511997"/>
              <a:ext cx="3431311" cy="344314"/>
            </a:xfrm>
            <a:prstGeom prst="rect">
              <a:avLst/>
            </a:prstGeom>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p:spPr>
      </p:pic>
      <p:grpSp>
        <p:nvGrpSpPr>
          <p:cNvPr id="2" name="Groupe 1">
            <a:extLst>
              <a:ext uri="{FF2B5EF4-FFF2-40B4-BE49-F238E27FC236}">
                <a16:creationId xmlns:a16="http://schemas.microsoft.com/office/drawing/2014/main" id="{B19E205E-7222-BBE8-7258-9AF3D64DA040}"/>
              </a:ext>
            </a:extLst>
          </p:cNvPr>
          <p:cNvGrpSpPr/>
          <p:nvPr/>
        </p:nvGrpSpPr>
        <p:grpSpPr>
          <a:xfrm>
            <a:off x="0" y="-27077"/>
            <a:ext cx="12198786" cy="1190946"/>
            <a:chOff x="0" y="-27077"/>
            <a:chExt cx="12198786" cy="1190946"/>
          </a:xfrm>
        </p:grpSpPr>
        <p:sp>
          <p:nvSpPr>
            <p:cNvPr id="60" name="Rectangle 59">
              <a:extLst>
                <a:ext uri="{FF2B5EF4-FFF2-40B4-BE49-F238E27FC236}">
                  <a16:creationId xmlns:a16="http://schemas.microsoft.com/office/drawing/2014/main" id="{F1102A48-9A1F-8B8B-CE19-53C3E70615E5}"/>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3" name="Groupe 62">
              <a:extLst>
                <a:ext uri="{FF2B5EF4-FFF2-40B4-BE49-F238E27FC236}">
                  <a16:creationId xmlns:a16="http://schemas.microsoft.com/office/drawing/2014/main" id="{FB17DA13-9DFE-89D4-1941-F589F8977816}"/>
                </a:ext>
              </a:extLst>
            </p:cNvPr>
            <p:cNvGrpSpPr/>
            <p:nvPr/>
          </p:nvGrpSpPr>
          <p:grpSpPr>
            <a:xfrm>
              <a:off x="65317" y="-27077"/>
              <a:ext cx="12053972" cy="665861"/>
              <a:chOff x="65317" y="-27077"/>
              <a:chExt cx="12053972" cy="665861"/>
            </a:xfrm>
          </p:grpSpPr>
          <p:pic>
            <p:nvPicPr>
              <p:cNvPr id="66" name="Image 65" descr="bien plus.jpg">
                <a:extLst>
                  <a:ext uri="{FF2B5EF4-FFF2-40B4-BE49-F238E27FC236}">
                    <a16:creationId xmlns:a16="http://schemas.microsoft.com/office/drawing/2014/main" id="{087D2684-A008-AD7B-FFB7-096E2AC6EBE1}"/>
                  </a:ext>
                </a:extLst>
              </p:cNvPr>
              <p:cNvPicPr>
                <a:picLocks noChangeAspect="1"/>
              </p:cNvPicPr>
              <p:nvPr/>
            </p:nvPicPr>
            <p:blipFill>
              <a:blip r:embed="rId7" cstate="print"/>
              <a:stretch>
                <a:fillRect/>
              </a:stretch>
            </p:blipFill>
            <p:spPr>
              <a:xfrm>
                <a:off x="10218678" y="158457"/>
                <a:ext cx="1289328" cy="364658"/>
              </a:xfrm>
              <a:prstGeom prst="rect">
                <a:avLst/>
              </a:prstGeom>
            </p:spPr>
          </p:pic>
          <p:pic>
            <p:nvPicPr>
              <p:cNvPr id="67" name="Image 66" descr="LOGO ADRAR 300dpi.jpg">
                <a:extLst>
                  <a:ext uri="{FF2B5EF4-FFF2-40B4-BE49-F238E27FC236}">
                    <a16:creationId xmlns:a16="http://schemas.microsoft.com/office/drawing/2014/main" id="{6D99B7BF-5F3D-E5EF-64ED-B39AF4CFD491}"/>
                  </a:ext>
                </a:extLst>
              </p:cNvPr>
              <p:cNvPicPr>
                <a:picLocks noChangeAspect="1"/>
              </p:cNvPicPr>
              <p:nvPr/>
            </p:nvPicPr>
            <p:blipFill>
              <a:blip r:embed="rId8" cstate="print"/>
              <a:stretch>
                <a:fillRect/>
              </a:stretch>
            </p:blipFill>
            <p:spPr>
              <a:xfrm>
                <a:off x="11687028" y="43925"/>
                <a:ext cx="432261" cy="574815"/>
              </a:xfrm>
              <a:prstGeom prst="rect">
                <a:avLst/>
              </a:prstGeom>
              <a:noFill/>
              <a:ln>
                <a:noFill/>
              </a:ln>
            </p:spPr>
          </p:pic>
          <p:pic>
            <p:nvPicPr>
              <p:cNvPr id="68" name="Image 67" descr="Une image contenant texte, signe&#10;&#10;Description générée automatiquement">
                <a:extLst>
                  <a:ext uri="{FF2B5EF4-FFF2-40B4-BE49-F238E27FC236}">
                    <a16:creationId xmlns:a16="http://schemas.microsoft.com/office/drawing/2014/main" id="{BA5E8B56-D698-2F24-8D9E-60ECFCBF10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64" name="Image 63">
              <a:extLst>
                <a:ext uri="{FF2B5EF4-FFF2-40B4-BE49-F238E27FC236}">
                  <a16:creationId xmlns:a16="http://schemas.microsoft.com/office/drawing/2014/main" id="{62D84EAB-78C2-DB1B-7012-CD92FD35B1E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65" name="ZoneTexte 64">
              <a:extLst>
                <a:ext uri="{FF2B5EF4-FFF2-40B4-BE49-F238E27FC236}">
                  <a16:creationId xmlns:a16="http://schemas.microsoft.com/office/drawing/2014/main" id="{B5C72660-D4DF-C119-6D65-2BEEE4054AAC}"/>
                </a:ext>
              </a:extLst>
            </p:cNvPr>
            <p:cNvSpPr txBox="1"/>
            <p:nvPr/>
          </p:nvSpPr>
          <p:spPr>
            <a:xfrm>
              <a:off x="0" y="686815"/>
              <a:ext cx="2340742" cy="477054"/>
            </a:xfrm>
            <a:prstGeom prst="rect">
              <a:avLst/>
            </a:prstGeom>
            <a:noFill/>
          </p:spPr>
          <p:txBody>
            <a:bodyPr wrap="square" rtlCol="0">
              <a:spAutoFit/>
            </a:bodyPr>
            <a:lstStyle/>
            <a:p>
              <a:r>
                <a:rPr lang="fr-FR" sz="1100" dirty="0" smtClean="0">
                  <a:solidFill>
                    <a:schemeClr val="bg1"/>
                  </a:solidFill>
                </a:rPr>
                <a:t>OSI</a:t>
              </a:r>
              <a:endParaRPr lang="fr-FR" sz="1100" dirty="0">
                <a:solidFill>
                  <a:schemeClr val="bg1"/>
                </a:solidFill>
              </a:endParaRPr>
            </a:p>
            <a:p>
              <a:r>
                <a:rPr lang="fr-FR" sz="1400" dirty="0" smtClean="0">
                  <a:solidFill>
                    <a:schemeClr val="bg1"/>
                  </a:solidFill>
                </a:rPr>
                <a:t>Base Réseaux</a:t>
              </a:r>
              <a:endParaRPr lang="fr-FR" dirty="0">
                <a:solidFill>
                  <a:schemeClr val="bg1">
                    <a:lumMod val="95000"/>
                  </a:schemeClr>
                </a:solidFill>
              </a:endParaRPr>
            </a:p>
          </p:txBody>
        </p:sp>
      </p:grpSp>
      <p:pic>
        <p:nvPicPr>
          <p:cNvPr id="3" name="Image 2"/>
          <p:cNvPicPr>
            <a:picLocks noChangeAspect="1"/>
          </p:cNvPicPr>
          <p:nvPr/>
        </p:nvPicPr>
        <p:blipFill>
          <a:blip r:embed="rId11"/>
          <a:stretch>
            <a:fillRect/>
          </a:stretch>
        </p:blipFill>
        <p:spPr>
          <a:xfrm>
            <a:off x="1864995" y="1507807"/>
            <a:ext cx="8896350" cy="847725"/>
          </a:xfrm>
          <a:prstGeom prst="rect">
            <a:avLst/>
          </a:prstGeom>
        </p:spPr>
      </p:pic>
      <p:sp>
        <p:nvSpPr>
          <p:cNvPr id="17" name="Rectangle 16"/>
          <p:cNvSpPr/>
          <p:nvPr/>
        </p:nvSpPr>
        <p:spPr>
          <a:xfrm>
            <a:off x="1582339" y="2632908"/>
            <a:ext cx="9461662" cy="3539430"/>
          </a:xfrm>
          <a:prstGeom prst="rect">
            <a:avLst/>
          </a:prstGeom>
          <a:noFill/>
        </p:spPr>
        <p:txBody>
          <a:bodyPr wrap="square" lIns="91440" tIns="45720" rIns="91440" bIns="45720">
            <a:spAutoFit/>
          </a:bodyPr>
          <a:lstStyle/>
          <a:p>
            <a:r>
              <a:rPr lang="fr-FR" sz="2800" b="1" dirty="0"/>
              <a:t>Nom : </a:t>
            </a:r>
            <a:r>
              <a:rPr lang="fr-FR" sz="2800" dirty="0"/>
              <a:t>Transport </a:t>
            </a:r>
            <a:endParaRPr lang="fr-FR" sz="2800" dirty="0" smtClean="0"/>
          </a:p>
          <a:p>
            <a:endParaRPr lang="fr-FR" sz="2800" dirty="0" smtClean="0"/>
          </a:p>
          <a:p>
            <a:r>
              <a:rPr lang="fr-FR" sz="2800" b="1" dirty="0" smtClean="0"/>
              <a:t>Rôle </a:t>
            </a:r>
            <a:r>
              <a:rPr lang="fr-FR" sz="2800" b="1" dirty="0"/>
              <a:t>: </a:t>
            </a:r>
            <a:r>
              <a:rPr lang="fr-FR" sz="2800" dirty="0"/>
              <a:t>gérer les connexions applicatives </a:t>
            </a:r>
            <a:endParaRPr lang="fr-FR" sz="2800" dirty="0" smtClean="0"/>
          </a:p>
          <a:p>
            <a:endParaRPr lang="fr-FR" sz="2800" dirty="0" smtClean="0"/>
          </a:p>
          <a:p>
            <a:r>
              <a:rPr lang="fr-FR" sz="2800" b="1" dirty="0" smtClean="0"/>
              <a:t>Rôle </a:t>
            </a:r>
            <a:r>
              <a:rPr lang="fr-FR" sz="2800" b="1" dirty="0"/>
              <a:t>secondaire : </a:t>
            </a:r>
            <a:r>
              <a:rPr lang="fr-FR" sz="2800" dirty="0"/>
              <a:t>garantir la connexion, définis les ports </a:t>
            </a:r>
            <a:r>
              <a:rPr lang="fr-FR" sz="2800" dirty="0" smtClean="0"/>
              <a:t>applicatifs</a:t>
            </a:r>
          </a:p>
          <a:p>
            <a:endParaRPr lang="fr-FR" sz="2800" dirty="0" smtClean="0"/>
          </a:p>
          <a:p>
            <a:r>
              <a:rPr lang="fr-FR" sz="2800" b="1" dirty="0" smtClean="0"/>
              <a:t>Unité </a:t>
            </a:r>
            <a:r>
              <a:rPr lang="fr-FR" sz="2800" b="1" dirty="0"/>
              <a:t>d’information : </a:t>
            </a:r>
            <a:r>
              <a:rPr lang="fr-FR" sz="2800" dirty="0"/>
              <a:t>segment</a:t>
            </a:r>
            <a:endParaRPr lang="fr-FR" sz="28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4076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857B399-F267-D74A-B3F1-548C39AC95E1}"/>
              </a:ext>
            </a:extLst>
          </p:cNvPr>
          <p:cNvSpPr/>
          <p:nvPr/>
        </p:nvSpPr>
        <p:spPr>
          <a:xfrm>
            <a:off x="0" y="6511996"/>
            <a:ext cx="12198785" cy="360143"/>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5" name="Groupe 34">
            <a:extLst>
              <a:ext uri="{FF2B5EF4-FFF2-40B4-BE49-F238E27FC236}">
                <a16:creationId xmlns:a16="http://schemas.microsoft.com/office/drawing/2014/main" id="{40D39A5D-0902-077E-79BD-1D23493BFC47}"/>
              </a:ext>
            </a:extLst>
          </p:cNvPr>
          <p:cNvGrpSpPr/>
          <p:nvPr/>
        </p:nvGrpSpPr>
        <p:grpSpPr>
          <a:xfrm>
            <a:off x="7331819" y="6511997"/>
            <a:ext cx="4794864" cy="344314"/>
            <a:chOff x="7331819" y="6511997"/>
            <a:chExt cx="4794864" cy="344314"/>
          </a:xfrm>
        </p:grpSpPr>
        <p:pic>
          <p:nvPicPr>
            <p:cNvPr id="38" name="Image 37">
              <a:extLst>
                <a:ext uri="{FF2B5EF4-FFF2-40B4-BE49-F238E27FC236}">
                  <a16:creationId xmlns:a16="http://schemas.microsoft.com/office/drawing/2014/main" id="{8258027A-0FCD-1465-2F3C-A85839285A37}"/>
                </a:ext>
              </a:extLst>
            </p:cNvPr>
            <p:cNvPicPr>
              <a:picLocks noChangeAspect="1"/>
            </p:cNvPicPr>
            <p:nvPr/>
          </p:nvPicPr>
          <p:blipFill rotWithShape="1">
            <a:blip r:embed="rId3">
              <a:extLst>
                <a:ext uri="{28A0092B-C50C-407E-A947-70E740481C1C}">
                  <a14:useLocalDpi xmlns:a14="http://schemas.microsoft.com/office/drawing/2010/main" val="0"/>
                </a:ext>
              </a:extLst>
            </a:blip>
            <a:srcRect t="67005"/>
            <a:stretch/>
          </p:blipFill>
          <p:spPr>
            <a:xfrm>
              <a:off x="8695372" y="6511997"/>
              <a:ext cx="3431311" cy="344314"/>
            </a:xfrm>
            <a:prstGeom prst="rect">
              <a:avLst/>
            </a:prstGeom>
          </p:spPr>
        </p:pic>
        <p:pic>
          <p:nvPicPr>
            <p:cNvPr id="39" name="Image 38">
              <a:extLst>
                <a:ext uri="{FF2B5EF4-FFF2-40B4-BE49-F238E27FC236}">
                  <a16:creationId xmlns:a16="http://schemas.microsoft.com/office/drawing/2014/main" id="{3A38143F-4333-557C-E08E-44C986F99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1819" y="6561405"/>
              <a:ext cx="1180585" cy="267599"/>
            </a:xfrm>
            <a:prstGeom prst="rect">
              <a:avLst/>
            </a:prstGeom>
          </p:spPr>
        </p:pic>
      </p:grpSp>
      <p:pic>
        <p:nvPicPr>
          <p:cNvPr id="36" name="Image 35" descr="LOGO-ERN-GEN2017-1.png">
            <a:extLst>
              <a:ext uri="{FF2B5EF4-FFF2-40B4-BE49-F238E27FC236}">
                <a16:creationId xmlns:a16="http://schemas.microsoft.com/office/drawing/2014/main" id="{16604F19-73B9-18A3-6505-8C07028248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717" r="19245"/>
          <a:stretch/>
        </p:blipFill>
        <p:spPr>
          <a:xfrm>
            <a:off x="65317" y="6529945"/>
            <a:ext cx="817649" cy="340538"/>
          </a:xfrm>
          <a:prstGeom prst="rect">
            <a:avLst/>
          </a:prstGeom>
        </p:spPr>
      </p:pic>
      <p:pic>
        <p:nvPicPr>
          <p:cNvPr id="37" name="Image 36">
            <a:extLst>
              <a:ext uri="{FF2B5EF4-FFF2-40B4-BE49-F238E27FC236}">
                <a16:creationId xmlns:a16="http://schemas.microsoft.com/office/drawing/2014/main" id="{F502D3B1-EAC9-877D-7AA3-325BA40777E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802" t="22888" r="16244" b="27236"/>
          <a:stretch/>
        </p:blipFill>
        <p:spPr>
          <a:xfrm>
            <a:off x="948283" y="6480855"/>
            <a:ext cx="818276" cy="406597"/>
          </a:xfrm>
          <a:prstGeom prst="rect">
            <a:avLst/>
          </a:prstGeom>
        </p:spPr>
      </p:pic>
      <p:grpSp>
        <p:nvGrpSpPr>
          <p:cNvPr id="2" name="Groupe 1">
            <a:extLst>
              <a:ext uri="{FF2B5EF4-FFF2-40B4-BE49-F238E27FC236}">
                <a16:creationId xmlns:a16="http://schemas.microsoft.com/office/drawing/2014/main" id="{B19E205E-7222-BBE8-7258-9AF3D64DA040}"/>
              </a:ext>
            </a:extLst>
          </p:cNvPr>
          <p:cNvGrpSpPr/>
          <p:nvPr/>
        </p:nvGrpSpPr>
        <p:grpSpPr>
          <a:xfrm>
            <a:off x="0" y="-27077"/>
            <a:ext cx="12198786" cy="1190946"/>
            <a:chOff x="0" y="-27077"/>
            <a:chExt cx="12198786" cy="1190946"/>
          </a:xfrm>
        </p:grpSpPr>
        <p:sp>
          <p:nvSpPr>
            <p:cNvPr id="60" name="Rectangle 59">
              <a:extLst>
                <a:ext uri="{FF2B5EF4-FFF2-40B4-BE49-F238E27FC236}">
                  <a16:creationId xmlns:a16="http://schemas.microsoft.com/office/drawing/2014/main" id="{F1102A48-9A1F-8B8B-CE19-53C3E70615E5}"/>
                </a:ext>
              </a:extLst>
            </p:cNvPr>
            <p:cNvSpPr/>
            <p:nvPr/>
          </p:nvSpPr>
          <p:spPr>
            <a:xfrm>
              <a:off x="0" y="675503"/>
              <a:ext cx="12198786" cy="478582"/>
            </a:xfrm>
            <a:prstGeom prst="rect">
              <a:avLst/>
            </a:prstGeom>
            <a:solidFill>
              <a:srgbClr val="C8030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3" name="Groupe 62">
              <a:extLst>
                <a:ext uri="{FF2B5EF4-FFF2-40B4-BE49-F238E27FC236}">
                  <a16:creationId xmlns:a16="http://schemas.microsoft.com/office/drawing/2014/main" id="{FB17DA13-9DFE-89D4-1941-F589F8977816}"/>
                </a:ext>
              </a:extLst>
            </p:cNvPr>
            <p:cNvGrpSpPr/>
            <p:nvPr/>
          </p:nvGrpSpPr>
          <p:grpSpPr>
            <a:xfrm>
              <a:off x="65317" y="-27077"/>
              <a:ext cx="12053972" cy="665861"/>
              <a:chOff x="65317" y="-27077"/>
              <a:chExt cx="12053972" cy="665861"/>
            </a:xfrm>
          </p:grpSpPr>
          <p:pic>
            <p:nvPicPr>
              <p:cNvPr id="66" name="Image 65" descr="bien plus.jpg">
                <a:extLst>
                  <a:ext uri="{FF2B5EF4-FFF2-40B4-BE49-F238E27FC236}">
                    <a16:creationId xmlns:a16="http://schemas.microsoft.com/office/drawing/2014/main" id="{087D2684-A008-AD7B-FFB7-096E2AC6EBE1}"/>
                  </a:ext>
                </a:extLst>
              </p:cNvPr>
              <p:cNvPicPr>
                <a:picLocks noChangeAspect="1"/>
              </p:cNvPicPr>
              <p:nvPr/>
            </p:nvPicPr>
            <p:blipFill>
              <a:blip r:embed="rId7" cstate="print"/>
              <a:stretch>
                <a:fillRect/>
              </a:stretch>
            </p:blipFill>
            <p:spPr>
              <a:xfrm>
                <a:off x="10218678" y="158457"/>
                <a:ext cx="1289328" cy="364658"/>
              </a:xfrm>
              <a:prstGeom prst="rect">
                <a:avLst/>
              </a:prstGeom>
            </p:spPr>
          </p:pic>
          <p:pic>
            <p:nvPicPr>
              <p:cNvPr id="67" name="Image 66" descr="LOGO ADRAR 300dpi.jpg">
                <a:extLst>
                  <a:ext uri="{FF2B5EF4-FFF2-40B4-BE49-F238E27FC236}">
                    <a16:creationId xmlns:a16="http://schemas.microsoft.com/office/drawing/2014/main" id="{6D99B7BF-5F3D-E5EF-64ED-B39AF4CFD491}"/>
                  </a:ext>
                </a:extLst>
              </p:cNvPr>
              <p:cNvPicPr>
                <a:picLocks noChangeAspect="1"/>
              </p:cNvPicPr>
              <p:nvPr/>
            </p:nvPicPr>
            <p:blipFill>
              <a:blip r:embed="rId8" cstate="print"/>
              <a:stretch>
                <a:fillRect/>
              </a:stretch>
            </p:blipFill>
            <p:spPr>
              <a:xfrm>
                <a:off x="11687028" y="43925"/>
                <a:ext cx="432261" cy="574815"/>
              </a:xfrm>
              <a:prstGeom prst="rect">
                <a:avLst/>
              </a:prstGeom>
              <a:noFill/>
              <a:ln>
                <a:noFill/>
              </a:ln>
            </p:spPr>
          </p:pic>
          <p:pic>
            <p:nvPicPr>
              <p:cNvPr id="68" name="Image 67" descr="Une image contenant texte, signe&#10;&#10;Description générée automatiquement">
                <a:extLst>
                  <a:ext uri="{FF2B5EF4-FFF2-40B4-BE49-F238E27FC236}">
                    <a16:creationId xmlns:a16="http://schemas.microsoft.com/office/drawing/2014/main" id="{BA5E8B56-D698-2F24-8D9E-60ECFCBF10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7" y="-27077"/>
                <a:ext cx="2275425" cy="665861"/>
              </a:xfrm>
              <a:prstGeom prst="rect">
                <a:avLst/>
              </a:prstGeom>
            </p:spPr>
          </p:pic>
        </p:grpSp>
        <p:pic>
          <p:nvPicPr>
            <p:cNvPr id="64" name="Image 63">
              <a:extLst>
                <a:ext uri="{FF2B5EF4-FFF2-40B4-BE49-F238E27FC236}">
                  <a16:creationId xmlns:a16="http://schemas.microsoft.com/office/drawing/2014/main" id="{62D84EAB-78C2-DB1B-7012-CD92FD35B1E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660680" y="672316"/>
              <a:ext cx="484955" cy="484955"/>
            </a:xfrm>
            <a:prstGeom prst="rect">
              <a:avLst/>
            </a:prstGeom>
          </p:spPr>
        </p:pic>
        <p:sp>
          <p:nvSpPr>
            <p:cNvPr id="65" name="ZoneTexte 64">
              <a:extLst>
                <a:ext uri="{FF2B5EF4-FFF2-40B4-BE49-F238E27FC236}">
                  <a16:creationId xmlns:a16="http://schemas.microsoft.com/office/drawing/2014/main" id="{B5C72660-D4DF-C119-6D65-2BEEE4054AAC}"/>
                </a:ext>
              </a:extLst>
            </p:cNvPr>
            <p:cNvSpPr txBox="1"/>
            <p:nvPr/>
          </p:nvSpPr>
          <p:spPr>
            <a:xfrm>
              <a:off x="0" y="686815"/>
              <a:ext cx="2340742" cy="477054"/>
            </a:xfrm>
            <a:prstGeom prst="rect">
              <a:avLst/>
            </a:prstGeom>
            <a:noFill/>
          </p:spPr>
          <p:txBody>
            <a:bodyPr wrap="square" rtlCol="0">
              <a:spAutoFit/>
            </a:bodyPr>
            <a:lstStyle/>
            <a:p>
              <a:r>
                <a:rPr lang="fr-FR" sz="1100" dirty="0" smtClean="0">
                  <a:solidFill>
                    <a:schemeClr val="bg1"/>
                  </a:solidFill>
                </a:rPr>
                <a:t>OSI</a:t>
              </a:r>
              <a:endParaRPr lang="fr-FR" sz="1100" dirty="0">
                <a:solidFill>
                  <a:schemeClr val="bg1"/>
                </a:solidFill>
              </a:endParaRPr>
            </a:p>
            <a:p>
              <a:r>
                <a:rPr lang="fr-FR" sz="1400" dirty="0" smtClean="0">
                  <a:solidFill>
                    <a:schemeClr val="bg1"/>
                  </a:solidFill>
                </a:rPr>
                <a:t>Base Réseaux</a:t>
              </a:r>
              <a:endParaRPr lang="fr-FR" dirty="0">
                <a:solidFill>
                  <a:schemeClr val="bg1">
                    <a:lumMod val="95000"/>
                  </a:schemeClr>
                </a:solidFill>
              </a:endParaRPr>
            </a:p>
          </p:txBody>
        </p:sp>
      </p:grpSp>
      <p:pic>
        <p:nvPicPr>
          <p:cNvPr id="3" name="Image 2"/>
          <p:cNvPicPr>
            <a:picLocks noChangeAspect="1"/>
          </p:cNvPicPr>
          <p:nvPr/>
        </p:nvPicPr>
        <p:blipFill>
          <a:blip r:embed="rId11"/>
          <a:stretch>
            <a:fillRect/>
          </a:stretch>
        </p:blipFill>
        <p:spPr>
          <a:xfrm>
            <a:off x="1860122" y="1499850"/>
            <a:ext cx="8886825" cy="847725"/>
          </a:xfrm>
          <a:prstGeom prst="rect">
            <a:avLst/>
          </a:prstGeom>
        </p:spPr>
      </p:pic>
      <p:sp>
        <p:nvSpPr>
          <p:cNvPr id="17" name="Rectangle 16"/>
          <p:cNvSpPr/>
          <p:nvPr/>
        </p:nvSpPr>
        <p:spPr>
          <a:xfrm>
            <a:off x="1585802" y="2610836"/>
            <a:ext cx="9826906" cy="3108543"/>
          </a:xfrm>
          <a:prstGeom prst="rect">
            <a:avLst/>
          </a:prstGeom>
          <a:noFill/>
        </p:spPr>
        <p:txBody>
          <a:bodyPr wrap="square" lIns="91440" tIns="45720" rIns="91440" bIns="45720">
            <a:spAutoFit/>
          </a:bodyPr>
          <a:lstStyle/>
          <a:p>
            <a:r>
              <a:rPr lang="fr-FR" sz="2800" b="1" dirty="0"/>
              <a:t>Nom : </a:t>
            </a:r>
            <a:r>
              <a:rPr lang="fr-FR" sz="2800" dirty="0"/>
              <a:t>Session </a:t>
            </a:r>
            <a:endParaRPr lang="fr-FR" sz="2800" dirty="0" smtClean="0"/>
          </a:p>
          <a:p>
            <a:endParaRPr lang="fr-FR" sz="2800" dirty="0" smtClean="0"/>
          </a:p>
          <a:p>
            <a:r>
              <a:rPr lang="fr-FR" sz="2800" b="1" dirty="0" smtClean="0"/>
              <a:t>Rôle </a:t>
            </a:r>
            <a:r>
              <a:rPr lang="fr-FR" sz="2800" b="1" dirty="0"/>
              <a:t>: </a:t>
            </a:r>
            <a:r>
              <a:rPr lang="fr-FR" sz="2800" dirty="0"/>
              <a:t>Gère la communication entre les différentes applications </a:t>
            </a:r>
            <a:endParaRPr lang="fr-FR" sz="2800" dirty="0" smtClean="0"/>
          </a:p>
          <a:p>
            <a:endParaRPr lang="fr-FR" sz="2800" dirty="0" smtClean="0"/>
          </a:p>
          <a:p>
            <a:r>
              <a:rPr lang="fr-FR" sz="2800" b="1" dirty="0" smtClean="0"/>
              <a:t>Rôle </a:t>
            </a:r>
            <a:r>
              <a:rPr lang="fr-FR" sz="2800" b="1" dirty="0"/>
              <a:t>secondaire : </a:t>
            </a:r>
            <a:r>
              <a:rPr lang="fr-FR" sz="2800" dirty="0"/>
              <a:t>Gère la synchronisation entre deux processus </a:t>
            </a:r>
            <a:endParaRPr lang="fr-FR" sz="2800" dirty="0" smtClean="0"/>
          </a:p>
          <a:p>
            <a:endParaRPr lang="fr-FR" sz="2800" dirty="0"/>
          </a:p>
          <a:p>
            <a:r>
              <a:rPr lang="fr-FR" sz="2800" b="1" dirty="0" smtClean="0"/>
              <a:t>Unité </a:t>
            </a:r>
            <a:r>
              <a:rPr lang="fr-FR" sz="2800" b="1" dirty="0"/>
              <a:t>d’information : </a:t>
            </a:r>
            <a:r>
              <a:rPr lang="fr-FR" sz="2800" dirty="0"/>
              <a:t>donnée </a:t>
            </a:r>
            <a:endParaRPr lang="fr-FR" sz="28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764142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12116</TotalTime>
  <Words>760</Words>
  <Application>Microsoft Office PowerPoint</Application>
  <PresentationFormat>Grand écran</PresentationFormat>
  <Paragraphs>101</Paragraphs>
  <Slides>11</Slides>
  <Notes>11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chretienne jerome</dc:creator>
  <cp:lastModifiedBy>Julien SARRAZYN</cp:lastModifiedBy>
  <cp:revision>355</cp:revision>
  <cp:lastPrinted>2022-12-01T14:37:03Z</cp:lastPrinted>
  <dcterms:created xsi:type="dcterms:W3CDTF">2016-05-20T16:12:03Z</dcterms:created>
  <dcterms:modified xsi:type="dcterms:W3CDTF">2023-03-07T09:52:04Z</dcterms:modified>
</cp:coreProperties>
</file>