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98" r:id="rId2"/>
    <p:sldId id="401" r:id="rId3"/>
    <p:sldId id="403" r:id="rId4"/>
    <p:sldId id="402" r:id="rId5"/>
    <p:sldId id="404" r:id="rId6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305"/>
    <a:srgbClr val="00CC99"/>
    <a:srgbClr val="FFFBFB"/>
    <a:srgbClr val="62C2EF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1993" autoAdjust="0"/>
  </p:normalViewPr>
  <p:slideViewPr>
    <p:cSldViewPr snapToGrid="0">
      <p:cViewPr varScale="1">
        <p:scale>
          <a:sx n="92" d="100"/>
          <a:sy n="92" d="100"/>
        </p:scale>
        <p:origin x="12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74B2-0C1A-426F-8F1F-07D8DF50540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13F3-26B5-4D93-A4FA-BE65590A8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98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6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5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7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2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3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9DBBB5-BBE2-F68D-01A3-13818EE2C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t="17420" r="49" b="22657"/>
          <a:stretch/>
        </p:blipFill>
        <p:spPr>
          <a:xfrm>
            <a:off x="0" y="940780"/>
            <a:ext cx="12192944" cy="59172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267230" y="5002085"/>
            <a:ext cx="5400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2C2EF"/>
                </a:solidFill>
              </a:rPr>
              <a:t>www.adrar-numerique.com</a:t>
            </a:r>
            <a:endParaRPr lang="fr-FR" sz="2400" dirty="0">
              <a:solidFill>
                <a:srgbClr val="62C2EF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55F0971-13AC-A4DC-229A-7F558CCE4004}"/>
              </a:ext>
            </a:extLst>
          </p:cNvPr>
          <p:cNvGrpSpPr/>
          <p:nvPr/>
        </p:nvGrpSpPr>
        <p:grpSpPr>
          <a:xfrm>
            <a:off x="0" y="6480855"/>
            <a:ext cx="12198785" cy="406597"/>
            <a:chOff x="0" y="6480855"/>
            <a:chExt cx="12198785" cy="4065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57B399-F267-D74A-B3F1-548C39AC95E1}"/>
                </a:ext>
              </a:extLst>
            </p:cNvPr>
            <p:cNvSpPr/>
            <p:nvPr/>
          </p:nvSpPr>
          <p:spPr>
            <a:xfrm>
              <a:off x="0" y="6511996"/>
              <a:ext cx="12198785" cy="36014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0D39A5D-0902-077E-79BD-1D23493BFC47}"/>
                </a:ext>
              </a:extLst>
            </p:cNvPr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58027A-0FCD-1465-2F3C-A85839285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3A38143F-4333-557C-E08E-44C986F99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</p:spPr>
          </p:pic>
        </p:grpSp>
        <p:pic>
          <p:nvPicPr>
            <p:cNvPr id="36" name="Image 35" descr="LOGO-ERN-GEN2017-1.png">
              <a:extLst>
                <a:ext uri="{FF2B5EF4-FFF2-40B4-BE49-F238E27FC236}">
                  <a16:creationId xmlns:a16="http://schemas.microsoft.com/office/drawing/2014/main" id="{16604F19-73B9-18A3-6505-8C0702824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7" r="19245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502D3B1-EAC9-877D-7AA3-325BA4077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01656A8B-2FEB-5846-73BC-5CB9BC379BBC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B7591D-FC69-034C-0567-1CC5EAFD687D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5581086" y="81083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bg1"/>
                  </a:solidFill>
                </a:rPr>
                <a:t>Suivez-nous…         www.linkedin.com/school/</a:t>
              </a:r>
              <a:r>
                <a:rPr lang="fr-FR" sz="1000" b="1" dirty="0">
                  <a:solidFill>
                    <a:schemeClr val="bg1"/>
                  </a:solidFill>
                </a:rPr>
                <a:t>adrarnumerique</a:t>
              </a:r>
              <a:endParaRPr lang="fr-FR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262" y="845083"/>
              <a:ext cx="169371" cy="169371"/>
            </a:xfrm>
            <a:prstGeom prst="rect">
              <a:avLst/>
            </a:prstGeom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6B6F3CE-EE1A-B717-23B6-E62BC1DAF3E4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57" name="Image 56" descr="bien plus.jpg">
                <a:extLst>
                  <a:ext uri="{FF2B5EF4-FFF2-40B4-BE49-F238E27FC236}">
                    <a16:creationId xmlns:a16="http://schemas.microsoft.com/office/drawing/2014/main" id="{810DEF0D-2076-9428-4691-38E76DDAB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58" name="Image 57" descr="LOGO ADRAR 300dpi.jpg">
                <a:extLst>
                  <a:ext uri="{FF2B5EF4-FFF2-40B4-BE49-F238E27FC236}">
                    <a16:creationId xmlns:a16="http://schemas.microsoft.com/office/drawing/2014/main" id="{B27111CB-113A-D368-E263-441A2FC22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Image 58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6B172AB6-9ECC-845B-2E46-AB7B4D80C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56DCA49-7383-DDBC-F1DA-1BC4C773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A9E4BF9-AEA7-2804-297F-77C47BAFC146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REUNION D’INFORMATION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PRF REGION OCCITANIE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70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Le routeur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Routage statique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5045891" y="1129891"/>
            <a:ext cx="2170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Le routeur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67651" y="2204868"/>
            <a:ext cx="4395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Rôle :</a:t>
            </a:r>
          </a:p>
          <a:p>
            <a:r>
              <a:rPr lang="fr-FR" dirty="0"/>
              <a:t>Orienter les données grâce aux informations </a:t>
            </a:r>
            <a:br>
              <a:rPr lang="fr-FR" dirty="0"/>
            </a:br>
            <a:r>
              <a:rPr lang="fr-FR" dirty="0"/>
              <a:t>de la couche 3 du modèle OSI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7651" y="3110686"/>
            <a:ext cx="5109726" cy="21365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91F9EF-46C1-46E4-974B-55D3B39FA81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1" y="3585188"/>
            <a:ext cx="4436918" cy="909981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A312F904-1552-43F8-B5B4-725CA09C27B8}"/>
              </a:ext>
            </a:extLst>
          </p:cNvPr>
          <p:cNvSpPr/>
          <p:nvPr/>
        </p:nvSpPr>
        <p:spPr>
          <a:xfrm>
            <a:off x="2452307" y="2690437"/>
            <a:ext cx="485585" cy="1028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0FC57-E978-4A97-92C7-FDD169AB23B0}"/>
              </a:ext>
            </a:extLst>
          </p:cNvPr>
          <p:cNvSpPr/>
          <p:nvPr/>
        </p:nvSpPr>
        <p:spPr>
          <a:xfrm>
            <a:off x="341809" y="1618257"/>
            <a:ext cx="4773268" cy="108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AB9C9DC-42AA-47D2-9529-DC999220C9FE}"/>
              </a:ext>
            </a:extLst>
          </p:cNvPr>
          <p:cNvSpPr/>
          <p:nvPr/>
        </p:nvSpPr>
        <p:spPr>
          <a:xfrm>
            <a:off x="476641" y="1654762"/>
            <a:ext cx="1896445" cy="477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B20FFA5-DD33-44A8-92F9-2F1A79FD0110}"/>
              </a:ext>
            </a:extLst>
          </p:cNvPr>
          <p:cNvSpPr/>
          <p:nvPr/>
        </p:nvSpPr>
        <p:spPr>
          <a:xfrm>
            <a:off x="3034244" y="1666193"/>
            <a:ext cx="1896445" cy="477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 mère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70D071-C23F-4D0E-81CC-E14063581326}"/>
              </a:ext>
            </a:extLst>
          </p:cNvPr>
          <p:cNvSpPr/>
          <p:nvPr/>
        </p:nvSpPr>
        <p:spPr>
          <a:xfrm>
            <a:off x="3982467" y="2277681"/>
            <a:ext cx="823568" cy="379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Flash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BD08A-5568-4822-9E28-F217BE2E52C0}"/>
              </a:ext>
            </a:extLst>
          </p:cNvPr>
          <p:cNvSpPr/>
          <p:nvPr/>
        </p:nvSpPr>
        <p:spPr>
          <a:xfrm>
            <a:off x="2849858" y="2277681"/>
            <a:ext cx="823568" cy="379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F3D1AD-A080-4382-8BE8-C186C5BD9DFA}"/>
              </a:ext>
            </a:extLst>
          </p:cNvPr>
          <p:cNvSpPr/>
          <p:nvPr/>
        </p:nvSpPr>
        <p:spPr>
          <a:xfrm>
            <a:off x="626255" y="2279849"/>
            <a:ext cx="823568" cy="379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29F758-B66B-4D77-BC82-D4682DB9395C}"/>
              </a:ext>
            </a:extLst>
          </p:cNvPr>
          <p:cNvSpPr/>
          <p:nvPr/>
        </p:nvSpPr>
        <p:spPr>
          <a:xfrm>
            <a:off x="1761103" y="2277681"/>
            <a:ext cx="823568" cy="379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NVRAM</a:t>
            </a:r>
          </a:p>
        </p:txBody>
      </p:sp>
      <p:pic>
        <p:nvPicPr>
          <p:cNvPr id="1026" name="Picture 2" descr="Loupe - Icônes outils et ustensiles gratuites">
            <a:extLst>
              <a:ext uri="{FF2B5EF4-FFF2-40B4-BE49-F238E27FC236}">
                <a16:creationId xmlns:a16="http://schemas.microsoft.com/office/drawing/2014/main" id="{38498025-0393-4F56-B79F-C3270CC8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0" y="3829434"/>
            <a:ext cx="932865" cy="9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A638E9-C2B3-4D91-B4B4-FF1C720245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8283" y="4673942"/>
            <a:ext cx="2310350" cy="1766157"/>
          </a:xfrm>
          <a:prstGeom prst="rect">
            <a:avLst/>
          </a:prstGeom>
        </p:spPr>
      </p:pic>
      <p:sp>
        <p:nvSpPr>
          <p:cNvPr id="9" name="Flèche : courbe vers la droite 8">
            <a:extLst>
              <a:ext uri="{FF2B5EF4-FFF2-40B4-BE49-F238E27FC236}">
                <a16:creationId xmlns:a16="http://schemas.microsoft.com/office/drawing/2014/main" id="{B46D213F-A169-44A3-9992-7D956FC25F0C}"/>
              </a:ext>
            </a:extLst>
          </p:cNvPr>
          <p:cNvSpPr/>
          <p:nvPr/>
        </p:nvSpPr>
        <p:spPr>
          <a:xfrm>
            <a:off x="151446" y="4460114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La table de routage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Routage statique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4166971" y="1203494"/>
            <a:ext cx="386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La table de routage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169117"/>
            <a:ext cx="7599689" cy="396130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8166" y="3466453"/>
            <a:ext cx="4601857" cy="12924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358166" y="2530882"/>
            <a:ext cx="4787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Chaque routeur possède sa propre table de routage.</a:t>
            </a:r>
            <a:br>
              <a:rPr lang="fr-FR" dirty="0"/>
            </a:br>
            <a:r>
              <a:rPr lang="fr-FR" sz="1400" dirty="0"/>
              <a:t>Exemple routeur 1 :</a:t>
            </a:r>
          </a:p>
        </p:txBody>
      </p:sp>
    </p:spTree>
    <p:extLst>
      <p:ext uri="{BB962C8B-B14F-4D97-AF65-F5344CB8AC3E}">
        <p14:creationId xmlns:p14="http://schemas.microsoft.com/office/powerpoint/2010/main" val="128626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La table de routage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Routage statique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76" y="1547915"/>
            <a:ext cx="7824781" cy="418033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5317" y="2641220"/>
            <a:ext cx="4327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Les routeurs ne connaissent que les réseaux qui leurs sont directement connectés</a:t>
            </a:r>
            <a:br>
              <a:rPr lang="fr-FR" b="1" dirty="0"/>
            </a:br>
            <a:r>
              <a:rPr lang="fr-FR" i="1" dirty="0"/>
              <a:t>(routes connectées)</a:t>
            </a:r>
            <a:br>
              <a:rPr lang="fr-FR" dirty="0"/>
            </a:br>
            <a:endParaRPr lang="fr-FR" dirty="0"/>
          </a:p>
          <a:p>
            <a:pPr algn="ctr"/>
            <a:endParaRPr lang="fr-FR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Les </a:t>
            </a:r>
            <a:r>
              <a:rPr lang="fr-FR" b="1" i="1" dirty="0"/>
              <a:t>routes statiques </a:t>
            </a:r>
            <a:r>
              <a:rPr lang="fr-FR" b="1" dirty="0"/>
              <a:t>permettent de diriger les données vers les autres réseaux</a:t>
            </a:r>
          </a:p>
        </p:txBody>
      </p:sp>
    </p:spTree>
    <p:extLst>
      <p:ext uri="{BB962C8B-B14F-4D97-AF65-F5344CB8AC3E}">
        <p14:creationId xmlns:p14="http://schemas.microsoft.com/office/powerpoint/2010/main" val="156017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Le routeur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Routage statique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0185" y="1915623"/>
            <a:ext cx="8665859" cy="451704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728486" y="1273244"/>
            <a:ext cx="5249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Quelle sera la table du routeur 2 ?</a:t>
            </a:r>
          </a:p>
        </p:txBody>
      </p:sp>
    </p:spTree>
    <p:extLst>
      <p:ext uri="{BB962C8B-B14F-4D97-AF65-F5344CB8AC3E}">
        <p14:creationId xmlns:p14="http://schemas.microsoft.com/office/powerpoint/2010/main" val="1744353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12316</TotalTime>
  <Words>127</Words>
  <Application>Microsoft Office PowerPoint</Application>
  <PresentationFormat>Grand écran</PresentationFormat>
  <Paragraphs>33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Florian PIRIOU</cp:lastModifiedBy>
  <cp:revision>358</cp:revision>
  <cp:lastPrinted>2022-12-01T14:37:03Z</cp:lastPrinted>
  <dcterms:created xsi:type="dcterms:W3CDTF">2016-05-20T16:12:03Z</dcterms:created>
  <dcterms:modified xsi:type="dcterms:W3CDTF">2024-04-11T12:56:36Z</dcterms:modified>
</cp:coreProperties>
</file>