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2"/>
  </p:notesMasterIdLst>
  <p:sldIdLst>
    <p:sldId id="261" r:id="rId2"/>
    <p:sldId id="285" r:id="rId3"/>
    <p:sldId id="287" r:id="rId4"/>
    <p:sldId id="288" r:id="rId5"/>
    <p:sldId id="286" r:id="rId6"/>
    <p:sldId id="289" r:id="rId7"/>
    <p:sldId id="290" r:id="rId8"/>
    <p:sldId id="291" r:id="rId9"/>
    <p:sldId id="292" r:id="rId10"/>
    <p:sldId id="294" r:id="rId11"/>
    <p:sldId id="308" r:id="rId12"/>
    <p:sldId id="295" r:id="rId13"/>
    <p:sldId id="296" r:id="rId14"/>
    <p:sldId id="298" r:id="rId15"/>
    <p:sldId id="309" r:id="rId16"/>
    <p:sldId id="299" r:id="rId17"/>
    <p:sldId id="300" r:id="rId18"/>
    <p:sldId id="293" r:id="rId19"/>
    <p:sldId id="297" r:id="rId20"/>
    <p:sldId id="301" r:id="rId21"/>
    <p:sldId id="302" r:id="rId22"/>
    <p:sldId id="303" r:id="rId23"/>
    <p:sldId id="312" r:id="rId24"/>
    <p:sldId id="311" r:id="rId25"/>
    <p:sldId id="304" r:id="rId26"/>
    <p:sldId id="305" r:id="rId27"/>
    <p:sldId id="313" r:id="rId28"/>
    <p:sldId id="307" r:id="rId29"/>
    <p:sldId id="306" r:id="rId30"/>
    <p:sldId id="31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375" autoAdjust="0"/>
  </p:normalViewPr>
  <p:slideViewPr>
    <p:cSldViewPr snapToGrid="0">
      <p:cViewPr varScale="1">
        <p:scale>
          <a:sx n="90" d="100"/>
          <a:sy n="90" d="100"/>
        </p:scale>
        <p:origin x="1332"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D0D93-81F8-441A-852E-7C0F2C4422B2}" type="datetimeFigureOut">
              <a:rPr lang="fr-FR" smtClean="0"/>
              <a:t>17/10/2024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60C5-B404-49DE-8B6A-CC9B6546BAD5}" type="slidenum">
              <a:rPr lang="fr-FR" smtClean="0"/>
              <a:t>‹N°›</a:t>
            </a:fld>
            <a:endParaRPr lang="fr-FR"/>
          </a:p>
        </p:txBody>
      </p:sp>
    </p:spTree>
    <p:extLst>
      <p:ext uri="{BB962C8B-B14F-4D97-AF65-F5344CB8AC3E}">
        <p14:creationId xmlns:p14="http://schemas.microsoft.com/office/powerpoint/2010/main" val="234395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a:t>
            </a:fld>
            <a:endParaRPr lang="fr-FR"/>
          </a:p>
        </p:txBody>
      </p:sp>
    </p:spTree>
    <p:extLst>
      <p:ext uri="{BB962C8B-B14F-4D97-AF65-F5344CB8AC3E}">
        <p14:creationId xmlns:p14="http://schemas.microsoft.com/office/powerpoint/2010/main" val="40303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a:t>
            </a:r>
            <a:r>
              <a:rPr lang="fr-FR" dirty="0" err="1"/>
              <a:t>seo</a:t>
            </a:r>
            <a:r>
              <a:rPr lang="fr-FR" dirty="0"/>
              <a:t>, le </a:t>
            </a:r>
            <a:r>
              <a:rPr lang="fr-FR" dirty="0" err="1"/>
              <a:t>sea</a:t>
            </a:r>
            <a:r>
              <a:rPr lang="fr-FR" dirty="0"/>
              <a:t>, le référencement local ainsi que le </a:t>
            </a:r>
            <a:r>
              <a:rPr lang="fr-FR" dirty="0" err="1"/>
              <a:t>serp</a:t>
            </a:r>
            <a:endParaRPr lang="fr-FR" dirty="0"/>
          </a:p>
        </p:txBody>
      </p:sp>
      <p:sp>
        <p:nvSpPr>
          <p:cNvPr id="4" name="Espace réservé du numéro de diapositive 3"/>
          <p:cNvSpPr>
            <a:spLocks noGrp="1"/>
          </p:cNvSpPr>
          <p:nvPr>
            <p:ph type="sldNum" sz="quarter" idx="5"/>
          </p:nvPr>
        </p:nvSpPr>
        <p:spPr/>
        <p:txBody>
          <a:bodyPr/>
          <a:lstStyle/>
          <a:p>
            <a:fld id="{BE8160C5-B404-49DE-8B6A-CC9B6546BAD5}" type="slidenum">
              <a:rPr lang="fr-FR" smtClean="0"/>
              <a:t>2</a:t>
            </a:fld>
            <a:endParaRPr lang="fr-FR"/>
          </a:p>
        </p:txBody>
      </p:sp>
    </p:spTree>
    <p:extLst>
      <p:ext uri="{BB962C8B-B14F-4D97-AF65-F5344CB8AC3E}">
        <p14:creationId xmlns:p14="http://schemas.microsoft.com/office/powerpoint/2010/main" val="2480543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8160C5-B404-49DE-8B6A-CC9B6546BAD5}" type="slidenum">
              <a:rPr lang="fr-FR" smtClean="0"/>
              <a:t>5</a:t>
            </a:fld>
            <a:endParaRPr lang="fr-FR"/>
          </a:p>
        </p:txBody>
      </p:sp>
    </p:spTree>
    <p:extLst>
      <p:ext uri="{BB962C8B-B14F-4D97-AF65-F5344CB8AC3E}">
        <p14:creationId xmlns:p14="http://schemas.microsoft.com/office/powerpoint/2010/main" val="147706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E8160C5-B404-49DE-8B6A-CC9B6546BAD5}" type="slidenum">
              <a:rPr lang="fr-FR" smtClean="0"/>
              <a:t>15</a:t>
            </a:fld>
            <a:endParaRPr lang="fr-FR"/>
          </a:p>
        </p:txBody>
      </p:sp>
    </p:spTree>
    <p:extLst>
      <p:ext uri="{BB962C8B-B14F-4D97-AF65-F5344CB8AC3E}">
        <p14:creationId xmlns:p14="http://schemas.microsoft.com/office/powerpoint/2010/main" val="355544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93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3412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2462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59328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5491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67493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020009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05415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659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4715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6085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99148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2608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6895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78859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7339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0418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10/17/2024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6117715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_rels/slide14.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hyperlink" Target="https://answerthepublic.com/" TargetMode="External"/><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hyperlink" Target="https://neilpatel.com/fr/ubersuggest/" TargetMode="Externa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22.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 Id="rId1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hyperlink" Target="https://www.referencement.com/simulateur-serp-pixels/" TargetMode="Externa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 Id="rId14"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hyperlink" Target="https://developers.google.com/speed/pagespeed/insights/?hl=fr" TargetMode="Externa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hyperlink" Target="https://search.google.com/test/mobile-friendly?hl=fr" TargetMode="Externa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25.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hyperlink" Target="https://developers.google.com/search/docs/advanced/robots/create-robots-txt?hl=fr" TargetMode="Externa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26.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 Id="rId1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5.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4.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 Id="rId14" Type="http://schemas.openxmlformats.org/officeDocument/2006/relationships/image" Target="../media/image17.gif"/></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20.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2703"/>
            <a:ext cx="12198786" cy="5725297"/>
          </a:xfrm>
          <a:prstGeom prst="rect">
            <a:avLst/>
          </a:prstGeom>
        </p:spPr>
      </p:pic>
      <p:sp>
        <p:nvSpPr>
          <p:cNvPr id="18" name="ZoneTexte 17"/>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a:t>
            </a:r>
            <a:endParaRPr lang="fr-FR" dirty="0">
              <a:solidFill>
                <a:schemeClr val="bg1"/>
              </a:solidFill>
            </a:endParaRPr>
          </a:p>
        </p:txBody>
      </p:sp>
      <p:sp>
        <p:nvSpPr>
          <p:cNvPr id="2" name="Rectangle 1"/>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nvPicPr>
        <p:blipFill>
          <a:blip r:embed="rId4" cstate="print"/>
          <a:stretch>
            <a:fillRect/>
          </a:stretch>
        </p:blipFill>
        <p:spPr>
          <a:xfrm>
            <a:off x="74815" y="46931"/>
            <a:ext cx="432261" cy="574815"/>
          </a:xfrm>
          <a:prstGeom prst="rect">
            <a:avLst/>
          </a:prstGeom>
          <a:noFill/>
          <a:ln>
            <a:noFill/>
          </a:ln>
        </p:spPr>
      </p:pic>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nvPicPr>
        <p:blipFill>
          <a:blip r:embed="rId6" cstate="print"/>
          <a:stretch>
            <a:fillRect/>
          </a:stretch>
        </p:blipFill>
        <p:spPr>
          <a:xfrm>
            <a:off x="4014888" y="111271"/>
            <a:ext cx="346861" cy="352500"/>
          </a:xfrm>
          <a:prstGeom prst="rect">
            <a:avLst/>
          </a:prstGeom>
        </p:spPr>
      </p:pic>
      <p:pic>
        <p:nvPicPr>
          <p:cNvPr id="22" name="Image 21" descr="bien plus.jpg"/>
          <p:cNvPicPr>
            <a:picLocks noChangeAspect="1"/>
          </p:cNvPicPr>
          <p:nvPr/>
        </p:nvPicPr>
        <p:blipFill>
          <a:blip r:embed="rId7"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nvPicPr>
        <p:blipFill>
          <a:blip r:embed="rId8"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nvPicPr>
        <p:blipFill rotWithShape="1">
          <a:blip r:embed="rId9"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4" name="Rectangle 13"/>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5" name="Groupe 14"/>
          <p:cNvGrpSpPr/>
          <p:nvPr/>
        </p:nvGrpSpPr>
        <p:grpSpPr>
          <a:xfrm>
            <a:off x="-19598" y="-94478"/>
            <a:ext cx="12211597" cy="746449"/>
            <a:chOff x="-19598" y="-94478"/>
            <a:chExt cx="12211597" cy="746449"/>
          </a:xfrm>
        </p:grpSpPr>
        <p:sp>
          <p:nvSpPr>
            <p:cNvPr id="16" name="Rectangle 15"/>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7" name="Image 26" descr="bien plus.jpg"/>
            <p:cNvPicPr>
              <a:picLocks noChangeAspect="1"/>
            </p:cNvPicPr>
            <p:nvPr/>
          </p:nvPicPr>
          <p:blipFill>
            <a:blip r:embed="rId7" cstate="print"/>
            <a:stretch>
              <a:fillRect/>
            </a:stretch>
          </p:blipFill>
          <p:spPr>
            <a:xfrm>
              <a:off x="4159373" y="183552"/>
              <a:ext cx="1289328" cy="364658"/>
            </a:xfrm>
            <a:prstGeom prst="rect">
              <a:avLst/>
            </a:prstGeom>
          </p:spPr>
        </p:pic>
        <p:pic>
          <p:nvPicPr>
            <p:cNvPr id="28" name="Image 27" descr="personnes-adrar-coul_1.jpg"/>
            <p:cNvPicPr>
              <a:picLocks noChangeAspect="1"/>
            </p:cNvPicPr>
            <p:nvPr/>
          </p:nvPicPr>
          <p:blipFill>
            <a:blip r:embed="rId8" cstate="print"/>
            <a:stretch>
              <a:fillRect/>
            </a:stretch>
          </p:blipFill>
          <p:spPr>
            <a:xfrm>
              <a:off x="5676806" y="50870"/>
              <a:ext cx="510617" cy="506565"/>
            </a:xfrm>
            <a:prstGeom prst="rect">
              <a:avLst/>
            </a:prstGeom>
          </p:spPr>
        </p:pic>
        <p:pic>
          <p:nvPicPr>
            <p:cNvPr id="29" name="Image 28" descr="personnes-adrar-coul_2.jpg"/>
            <p:cNvPicPr>
              <a:picLocks noChangeAspect="1"/>
            </p:cNvPicPr>
            <p:nvPr/>
          </p:nvPicPr>
          <p:blipFill>
            <a:blip r:embed="rId6" cstate="print"/>
            <a:stretch>
              <a:fillRect/>
            </a:stretch>
          </p:blipFill>
          <p:spPr>
            <a:xfrm>
              <a:off x="3478713" y="183553"/>
              <a:ext cx="346861" cy="352500"/>
            </a:xfrm>
            <a:prstGeom prst="rect">
              <a:avLst/>
            </a:prstGeom>
          </p:spPr>
        </p:pic>
        <p:pic>
          <p:nvPicPr>
            <p:cNvPr id="30" name="Image 29" descr="LOGO ADRAR 300dpi.jpg"/>
            <p:cNvPicPr>
              <a:picLocks noChangeAspect="1"/>
            </p:cNvPicPr>
            <p:nvPr/>
          </p:nvPicPr>
          <p:blipFill>
            <a:blip r:embed="rId4" cstate="print"/>
            <a:stretch>
              <a:fillRect/>
            </a:stretch>
          </p:blipFill>
          <p:spPr>
            <a:xfrm>
              <a:off x="88582" y="6345"/>
              <a:ext cx="432261" cy="574815"/>
            </a:xfrm>
            <a:prstGeom prst="rect">
              <a:avLst/>
            </a:prstGeom>
            <a:noFill/>
            <a:ln>
              <a:noFill/>
            </a:ln>
          </p:spPr>
        </p:pic>
        <p:pic>
          <p:nvPicPr>
            <p:cNvPr id="31" name="Image 30" descr="LOGO-ERN-GEN2017-1.png"/>
            <p:cNvPicPr>
              <a:picLocks noChangeAspect="1"/>
            </p:cNvPicPr>
            <p:nvPr/>
          </p:nvPicPr>
          <p:blipFill rotWithShape="1">
            <a:blip r:embed="rId12"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32" name="Image 31" descr="redim-06.png"/>
            <p:cNvPicPr>
              <a:picLocks noChangeAspect="1"/>
            </p:cNvPicPr>
            <p:nvPr/>
          </p:nvPicPr>
          <p:blipFill rotWithShape="1">
            <a:blip r:embed="rId13"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33" name="Image 32"/>
            <p:cNvPicPr>
              <a:picLocks noChangeAspect="1"/>
            </p:cNvPicPr>
            <p:nvPr/>
          </p:nvPicPr>
          <p:blipFill rotWithShape="1">
            <a:blip r:embed="rId14"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34" name="Image 33"/>
            <p:cNvPicPr>
              <a:picLocks noChangeAspect="1"/>
            </p:cNvPicPr>
            <p:nvPr/>
          </p:nvPicPr>
          <p:blipFill rotWithShape="1">
            <a:blip r:embed="rId15">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6056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fontScale="92500"/>
          </a:bodyPr>
          <a:lstStyle/>
          <a:p>
            <a:pPr marL="0" indent="0">
              <a:buNone/>
            </a:pPr>
            <a:r>
              <a:rPr lang="fr-FR" sz="2400" dirty="0">
                <a:solidFill>
                  <a:schemeClr val="tx1"/>
                </a:solidFill>
              </a:rPr>
              <a:t>Il existe deux manières de voir le référencement SEO:</a:t>
            </a:r>
          </a:p>
          <a:p>
            <a:pPr marL="0" indent="0">
              <a:buNone/>
            </a:pPr>
            <a:endParaRPr lang="fr-FR" sz="2400" dirty="0">
              <a:solidFill>
                <a:schemeClr val="tx1"/>
              </a:solidFill>
            </a:endParaRPr>
          </a:p>
          <a:p>
            <a:pPr lvl="1"/>
            <a:r>
              <a:rPr lang="fr-FR" sz="2200" dirty="0">
                <a:solidFill>
                  <a:schemeClr val="tx1"/>
                </a:solidFill>
              </a:rPr>
              <a:t>Le SEO « </a:t>
            </a:r>
            <a:r>
              <a:rPr lang="fr-FR" sz="2200" b="1" u="sng" dirty="0">
                <a:solidFill>
                  <a:schemeClr val="tx1"/>
                </a:solidFill>
              </a:rPr>
              <a:t>black </a:t>
            </a:r>
            <a:r>
              <a:rPr lang="fr-FR" sz="2200" b="1" u="sng" dirty="0" err="1">
                <a:solidFill>
                  <a:schemeClr val="tx1"/>
                </a:solidFill>
              </a:rPr>
              <a:t>hat</a:t>
            </a:r>
            <a:r>
              <a:rPr lang="fr-FR" sz="2200" b="1" dirty="0">
                <a:solidFill>
                  <a:schemeClr val="tx1"/>
                </a:solidFill>
              </a:rPr>
              <a:t> </a:t>
            </a:r>
            <a:r>
              <a:rPr lang="fr-FR" sz="2200" dirty="0">
                <a:solidFill>
                  <a:schemeClr val="tx1"/>
                </a:solidFill>
              </a:rPr>
              <a:t>», il s’agit d’utiliser des astuces pour mentir aux moteurs de recherches pour les tromper. Ici, le but est de jouer avec les règles et non de les suivre (ex: Ecrire du texte en blanc sur fond blanc)</a:t>
            </a:r>
          </a:p>
          <a:p>
            <a:pPr lvl="1"/>
            <a:endParaRPr lang="fr-FR" sz="2200" dirty="0">
              <a:solidFill>
                <a:schemeClr val="tx1"/>
              </a:solidFill>
            </a:endParaRPr>
          </a:p>
          <a:p>
            <a:pPr lvl="1"/>
            <a:r>
              <a:rPr lang="fr-FR" sz="2200" dirty="0">
                <a:solidFill>
                  <a:schemeClr val="tx1"/>
                </a:solidFill>
              </a:rPr>
              <a:t>Le SEO « </a:t>
            </a:r>
            <a:r>
              <a:rPr lang="fr-FR" sz="2200" b="1" u="sng" dirty="0">
                <a:solidFill>
                  <a:schemeClr val="tx1"/>
                </a:solidFill>
              </a:rPr>
              <a:t>white </a:t>
            </a:r>
            <a:r>
              <a:rPr lang="fr-FR" sz="2200" b="1" u="sng" dirty="0" err="1">
                <a:solidFill>
                  <a:schemeClr val="tx1"/>
                </a:solidFill>
              </a:rPr>
              <a:t>hat</a:t>
            </a:r>
            <a:r>
              <a:rPr lang="fr-FR" sz="2200" b="1" dirty="0">
                <a:solidFill>
                  <a:schemeClr val="tx1"/>
                </a:solidFill>
              </a:rPr>
              <a:t> </a:t>
            </a:r>
            <a:r>
              <a:rPr lang="fr-FR" sz="2200" dirty="0">
                <a:solidFill>
                  <a:schemeClr val="tx1"/>
                </a:solidFill>
              </a:rPr>
              <a:t>», il s’agit de comprendre les prérogatives de Google et d’être le plus efficace possible. C’est ce que nous allons voir ici</a:t>
            </a:r>
          </a:p>
          <a:p>
            <a:pPr lvl="1"/>
            <a:endParaRPr lang="fr-FR" sz="2200" dirty="0">
              <a:solidFill>
                <a:schemeClr val="tx1"/>
              </a:solidFill>
            </a:endParaRPr>
          </a:p>
          <a:p>
            <a:pPr marL="0" indent="0">
              <a:buNone/>
            </a:pPr>
            <a:r>
              <a:rPr lang="fr-FR" sz="2400" u="sng" dirty="0">
                <a:solidFill>
                  <a:schemeClr val="tx1"/>
                </a:solidFill>
              </a:rPr>
              <a:t>Note:</a:t>
            </a:r>
            <a:r>
              <a:rPr lang="fr-FR" sz="2400" dirty="0">
                <a:solidFill>
                  <a:schemeClr val="tx1"/>
                </a:solidFill>
              </a:rPr>
              <a:t> Google met à jour régulièrement ses algorithmes pour combattre les abus. Il est possible de se faire bannir par Google de son moteur de recherche pour ce genre d’activité.</a:t>
            </a:r>
            <a:endParaRPr lang="fr-FR" sz="22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White &amp; Black Hat</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412184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lnSpcReduction="10000"/>
          </a:bodyPr>
          <a:lstStyle/>
          <a:p>
            <a:pPr marL="0" indent="0">
              <a:buNone/>
            </a:pPr>
            <a:r>
              <a:rPr lang="fr-FR" sz="2400" dirty="0">
                <a:solidFill>
                  <a:schemeClr val="tx1"/>
                </a:solidFill>
              </a:rPr>
              <a:t>Quels sont les avantages/inconvénients du SEO ?</a:t>
            </a:r>
          </a:p>
          <a:p>
            <a:pPr marL="0" indent="0">
              <a:buNone/>
            </a:pPr>
            <a:endParaRPr lang="fr-FR" sz="2400" dirty="0">
              <a:solidFill>
                <a:schemeClr val="tx1"/>
              </a:solidFill>
            </a:endParaRPr>
          </a:p>
          <a:p>
            <a:pPr marL="0" indent="0">
              <a:buNone/>
            </a:pPr>
            <a:r>
              <a:rPr lang="fr-FR" sz="2400" dirty="0">
                <a:solidFill>
                  <a:schemeClr val="tx1"/>
                </a:solidFill>
              </a:rPr>
              <a:t>	</a:t>
            </a:r>
            <a:r>
              <a:rPr lang="fr-FR" sz="2400" dirty="0">
                <a:solidFill>
                  <a:schemeClr val="accent4">
                    <a:lumMod val="60000"/>
                    <a:lumOff val="40000"/>
                  </a:schemeClr>
                </a:solidFill>
              </a:rPr>
              <a:t>+ Gratuit****</a:t>
            </a:r>
          </a:p>
          <a:p>
            <a:pPr marL="0" indent="0">
              <a:buNone/>
            </a:pPr>
            <a:r>
              <a:rPr lang="fr-FR" sz="2400" dirty="0">
                <a:solidFill>
                  <a:schemeClr val="accent4">
                    <a:lumMod val="60000"/>
                    <a:lumOff val="40000"/>
                  </a:schemeClr>
                </a:solidFill>
              </a:rPr>
              <a:t>	+ Résultats passifs une fois en place</a:t>
            </a:r>
          </a:p>
          <a:p>
            <a:pPr marL="0" indent="0">
              <a:buNone/>
            </a:pPr>
            <a:r>
              <a:rPr lang="fr-FR" sz="2400" dirty="0">
                <a:solidFill>
                  <a:schemeClr val="accent4">
                    <a:lumMod val="60000"/>
                    <a:lumOff val="40000"/>
                  </a:schemeClr>
                </a:solidFill>
              </a:rPr>
              <a:t>	+ Effets cumulatifs</a:t>
            </a:r>
          </a:p>
          <a:p>
            <a:pPr marL="0" indent="0">
              <a:buNone/>
            </a:pPr>
            <a:r>
              <a:rPr lang="fr-FR" sz="2400" dirty="0">
                <a:solidFill>
                  <a:schemeClr val="accent4">
                    <a:lumMod val="60000"/>
                    <a:lumOff val="40000"/>
                  </a:schemeClr>
                </a:solidFill>
              </a:rPr>
              <a:t>	+ Ciblage précis</a:t>
            </a:r>
          </a:p>
          <a:p>
            <a:pPr marL="0" indent="0">
              <a:buNone/>
            </a:pPr>
            <a:endParaRPr lang="fr-FR" sz="2400" dirty="0">
              <a:solidFill>
                <a:schemeClr val="tx1"/>
              </a:solidFill>
            </a:endParaRPr>
          </a:p>
          <a:p>
            <a:pPr marL="0" indent="0">
              <a:buNone/>
            </a:pPr>
            <a:r>
              <a:rPr lang="fr-FR" sz="2400" dirty="0">
                <a:solidFill>
                  <a:schemeClr val="tx1"/>
                </a:solidFill>
              </a:rPr>
              <a:t>	</a:t>
            </a:r>
            <a:r>
              <a:rPr lang="fr-FR" sz="2400" dirty="0">
                <a:solidFill>
                  <a:schemeClr val="accent6">
                    <a:lumMod val="60000"/>
                    <a:lumOff val="40000"/>
                  </a:schemeClr>
                </a:solidFill>
              </a:rPr>
              <a:t>- Long à être visible (minimum plusieurs mois)</a:t>
            </a:r>
          </a:p>
          <a:p>
            <a:pPr marL="0" indent="0">
              <a:buNone/>
            </a:pPr>
            <a:r>
              <a:rPr lang="fr-FR" sz="2400" dirty="0">
                <a:solidFill>
                  <a:schemeClr val="accent6">
                    <a:lumMod val="60000"/>
                    <a:lumOff val="40000"/>
                  </a:schemeClr>
                </a:solidFill>
              </a:rPr>
              <a:t>	- Compliqué à mettre en place</a:t>
            </a:r>
          </a:p>
          <a:p>
            <a:pPr marL="0" indent="0">
              <a:buNone/>
            </a:pPr>
            <a:r>
              <a:rPr lang="fr-FR" sz="2400" dirty="0">
                <a:solidFill>
                  <a:schemeClr val="accent6">
                    <a:lumMod val="60000"/>
                    <a:lumOff val="40000"/>
                  </a:schemeClr>
                </a:solidFill>
              </a:rPr>
              <a:t>	- Dépendant de Google</a:t>
            </a:r>
            <a:endParaRPr lang="fr-FR" sz="2200" dirty="0">
              <a:solidFill>
                <a:schemeClr val="accent6">
                  <a:lumMod val="60000"/>
                  <a:lumOff val="40000"/>
                </a:schemeClr>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Avantage/inconvénient</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118344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a:bodyPr>
          <a:lstStyle/>
          <a:p>
            <a:pPr marL="0" indent="0">
              <a:buNone/>
            </a:pPr>
            <a:r>
              <a:rPr lang="fr-FR" sz="2400" dirty="0">
                <a:solidFill>
                  <a:schemeClr val="tx1"/>
                </a:solidFill>
              </a:rPr>
              <a:t>Avant de commencer à optimiser son site, il faut diagnostiquer l’entreprise, faire un audit:</a:t>
            </a:r>
          </a:p>
          <a:p>
            <a:pPr marL="0" indent="0">
              <a:buNone/>
            </a:pPr>
            <a:endParaRPr lang="fr-FR" sz="2400" dirty="0">
              <a:solidFill>
                <a:schemeClr val="tx1"/>
              </a:solidFill>
            </a:endParaRPr>
          </a:p>
          <a:p>
            <a:pPr lvl="1"/>
            <a:r>
              <a:rPr lang="fr-FR" sz="2000" dirty="0">
                <a:solidFill>
                  <a:schemeClr val="tx1"/>
                </a:solidFill>
              </a:rPr>
              <a:t>Quel est le métier de l’entreprise ?</a:t>
            </a:r>
          </a:p>
          <a:p>
            <a:pPr lvl="1"/>
            <a:r>
              <a:rPr lang="fr-FR" sz="2000" dirty="0">
                <a:solidFill>
                  <a:schemeClr val="tx1"/>
                </a:solidFill>
              </a:rPr>
              <a:t>Les gammes de produits</a:t>
            </a:r>
          </a:p>
          <a:p>
            <a:pPr lvl="1"/>
            <a:r>
              <a:rPr lang="fr-FR" sz="2000" dirty="0">
                <a:solidFill>
                  <a:schemeClr val="tx1"/>
                </a:solidFill>
              </a:rPr>
              <a:t>Les concurrents</a:t>
            </a:r>
          </a:p>
          <a:p>
            <a:pPr lvl="1"/>
            <a:r>
              <a:rPr lang="fr-FR" sz="2000" dirty="0">
                <a:solidFill>
                  <a:schemeClr val="tx1"/>
                </a:solidFill>
              </a:rPr>
              <a:t>Le secteur d’activité</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Mots clés de référence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37031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a:bodyPr>
          <a:lstStyle/>
          <a:p>
            <a:pPr marL="0" indent="0">
              <a:buNone/>
            </a:pPr>
            <a:r>
              <a:rPr lang="fr-FR" sz="2400" dirty="0">
                <a:solidFill>
                  <a:schemeClr val="tx1"/>
                </a:solidFill>
              </a:rPr>
              <a:t>Ensuite, il faut faire une liste de mots-clés en rapport avec l’activité de l’entreprise.</a:t>
            </a:r>
          </a:p>
          <a:p>
            <a:pPr marL="0" indent="0">
              <a:buNone/>
            </a:pPr>
            <a:endParaRPr lang="fr-FR" sz="2400" dirty="0">
              <a:solidFill>
                <a:schemeClr val="tx1"/>
              </a:solidFill>
            </a:endParaRPr>
          </a:p>
          <a:p>
            <a:pPr marL="0" indent="0">
              <a:buNone/>
            </a:pPr>
            <a:r>
              <a:rPr lang="fr-FR" sz="2400" dirty="0">
                <a:solidFill>
                  <a:schemeClr val="tx1"/>
                </a:solidFill>
              </a:rPr>
              <a:t>Entre </a:t>
            </a:r>
            <a:r>
              <a:rPr lang="fr-FR" sz="2400" u="sng" dirty="0">
                <a:solidFill>
                  <a:schemeClr val="tx1"/>
                </a:solidFill>
              </a:rPr>
              <a:t>30 et 50 mots-clés génériques</a:t>
            </a:r>
            <a:r>
              <a:rPr lang="fr-FR" sz="2400" dirty="0">
                <a:solidFill>
                  <a:schemeClr val="tx1"/>
                </a:solidFill>
              </a:rPr>
              <a:t> que vous testerez sur Google en regardant les résultats.</a:t>
            </a:r>
          </a:p>
          <a:p>
            <a:pPr marL="0" indent="0">
              <a:buNone/>
            </a:pPr>
            <a:endParaRPr lang="fr-FR" sz="2400" dirty="0">
              <a:solidFill>
                <a:schemeClr val="tx1"/>
              </a:solidFill>
            </a:endParaRPr>
          </a:p>
          <a:p>
            <a:pPr marL="0" indent="0">
              <a:buNone/>
            </a:pPr>
            <a:r>
              <a:rPr lang="fr-FR" sz="2400" dirty="0">
                <a:solidFill>
                  <a:schemeClr val="tx1"/>
                </a:solidFill>
              </a:rPr>
              <a:t>Aidez vous de l’auto complétion de Google !</a:t>
            </a:r>
          </a:p>
          <a:p>
            <a:pPr marL="0" indent="0">
              <a:buNone/>
            </a:pPr>
            <a:endParaRPr lang="fr-FR" sz="2400" dirty="0">
              <a:solidFill>
                <a:schemeClr val="tx1"/>
              </a:solidFill>
            </a:endParaRPr>
          </a:p>
          <a:p>
            <a:pPr marL="0" indent="0">
              <a:buNone/>
            </a:pPr>
            <a:r>
              <a:rPr lang="fr-FR" sz="2400" dirty="0">
                <a:solidFill>
                  <a:schemeClr val="tx1"/>
                </a:solidFill>
              </a:rPr>
              <a:t>Si les concurrents de l’entreprise ressortent dans les premiers résultats, c’est que le mot-clé est valide.</a:t>
            </a:r>
            <a:endParaRPr lang="fr-FR" sz="20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Mots clés de référence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243436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fontScale="85000" lnSpcReduction="10000"/>
          </a:bodyPr>
          <a:lstStyle/>
          <a:p>
            <a:pPr marL="0" indent="0">
              <a:buNone/>
            </a:pPr>
            <a:r>
              <a:rPr lang="fr-FR" sz="2400" dirty="0">
                <a:solidFill>
                  <a:schemeClr val="tx1"/>
                </a:solidFill>
              </a:rPr>
              <a:t>Une fois les mots-clés ciblés, vous devrez effectuer un tri selon plusieurs critères: </a:t>
            </a:r>
          </a:p>
          <a:p>
            <a:pPr marL="742950" lvl="2"/>
            <a:r>
              <a:rPr lang="fr-FR" dirty="0">
                <a:solidFill>
                  <a:schemeClr val="tx1"/>
                </a:solidFill>
              </a:rPr>
              <a:t>La concurrence</a:t>
            </a:r>
            <a:endParaRPr lang="fr-FR" sz="2400" dirty="0">
              <a:solidFill>
                <a:schemeClr val="tx1"/>
              </a:solidFill>
            </a:endParaRPr>
          </a:p>
          <a:p>
            <a:pPr marL="742950" lvl="2"/>
            <a:r>
              <a:rPr lang="fr-FR" dirty="0">
                <a:solidFill>
                  <a:schemeClr val="tx1"/>
                </a:solidFill>
              </a:rPr>
              <a:t>La pertinence</a:t>
            </a:r>
          </a:p>
          <a:p>
            <a:pPr marL="742950" lvl="2"/>
            <a:r>
              <a:rPr lang="fr-FR" dirty="0">
                <a:solidFill>
                  <a:schemeClr val="tx1"/>
                </a:solidFill>
              </a:rPr>
              <a:t>Le volume</a:t>
            </a:r>
          </a:p>
          <a:p>
            <a:pPr marL="742950" lvl="2"/>
            <a:endParaRPr lang="fr-FR" dirty="0">
              <a:solidFill>
                <a:schemeClr val="tx1"/>
              </a:solidFill>
            </a:endParaRPr>
          </a:p>
          <a:p>
            <a:pPr marL="0" lvl="1" indent="0">
              <a:buNone/>
            </a:pPr>
            <a:r>
              <a:rPr lang="fr-FR" dirty="0">
                <a:solidFill>
                  <a:schemeClr val="tx1"/>
                </a:solidFill>
              </a:rPr>
              <a:t>Vous pourrez utiliser des outils comme </a:t>
            </a:r>
          </a:p>
          <a:p>
            <a:pPr marL="0" lvl="1" indent="0">
              <a:buNone/>
            </a:pPr>
            <a:r>
              <a:rPr lang="fr-FR" dirty="0">
                <a:solidFill>
                  <a:schemeClr val="tx1"/>
                </a:solidFill>
              </a:rPr>
              <a:t>« Google trends » :</a:t>
            </a:r>
          </a:p>
          <a:p>
            <a:pPr marL="0" lvl="1" indent="0">
              <a:buNone/>
            </a:pPr>
            <a:endParaRPr lang="fr-FR" dirty="0">
              <a:solidFill>
                <a:schemeClr val="tx1"/>
              </a:solidFill>
            </a:endParaRPr>
          </a:p>
          <a:p>
            <a:pPr marL="0" lvl="1" indent="0">
              <a:buNone/>
            </a:pPr>
            <a:r>
              <a:rPr lang="fr-FR" dirty="0">
                <a:solidFill>
                  <a:schemeClr val="tx1"/>
                </a:solidFill>
              </a:rPr>
              <a:t>Ou encore des extensions de navigateurs</a:t>
            </a:r>
          </a:p>
          <a:p>
            <a:pPr marL="0" lvl="1" indent="0">
              <a:buNone/>
            </a:pPr>
            <a:endParaRPr lang="fr-FR" dirty="0">
              <a:solidFill>
                <a:schemeClr val="tx1"/>
              </a:solidFill>
            </a:endParaRPr>
          </a:p>
          <a:p>
            <a:pPr marL="0" lvl="1" indent="0">
              <a:buNone/>
            </a:pPr>
            <a:r>
              <a:rPr lang="fr-FR" dirty="0">
                <a:solidFill>
                  <a:schemeClr val="tx1"/>
                </a:solidFill>
              </a:rPr>
              <a:t>Outils de test de mots-clés =&gt;</a:t>
            </a:r>
          </a:p>
          <a:p>
            <a:pPr marL="0" lvl="1" indent="0">
              <a:buNone/>
            </a:pPr>
            <a:r>
              <a:rPr lang="fr-FR" dirty="0">
                <a:solidFill>
                  <a:schemeClr val="tx2"/>
                </a:solidFill>
                <a:hlinkClick r:id="rId2">
                  <a:extLst>
                    <a:ext uri="{A12FA001-AC4F-418D-AE19-62706E023703}">
                      <ahyp:hlinkClr xmlns:ahyp="http://schemas.microsoft.com/office/drawing/2018/hyperlinkcolor" val="tx"/>
                    </a:ext>
                  </a:extLst>
                </a:hlinkClick>
              </a:rPr>
              <a:t>https://neilpatel.com/fr/ubersuggest/</a:t>
            </a:r>
            <a:endParaRPr lang="fr-FR" dirty="0">
              <a:solidFill>
                <a:schemeClr val="tx2"/>
              </a:solidFill>
            </a:endParaRPr>
          </a:p>
          <a:p>
            <a:pPr marL="0" lvl="1" indent="0">
              <a:buNone/>
            </a:pPr>
            <a:endParaRPr lang="fr-FR" dirty="0">
              <a:solidFill>
                <a:schemeClr val="tx2"/>
              </a:solidFill>
            </a:endParaRPr>
          </a:p>
          <a:p>
            <a:pPr marL="0" lvl="1" indent="0">
              <a:buNone/>
            </a:pPr>
            <a:r>
              <a:rPr lang="fr-FR" dirty="0">
                <a:solidFill>
                  <a:schemeClr val="tx2"/>
                </a:solidFill>
                <a:hlinkClick r:id="rId3">
                  <a:extLst>
                    <a:ext uri="{A12FA001-AC4F-418D-AE19-62706E023703}">
                      <ahyp:hlinkClr xmlns:ahyp="http://schemas.microsoft.com/office/drawing/2018/hyperlinkcolor" val="tx"/>
                    </a:ext>
                  </a:extLst>
                </a:hlinkClick>
              </a:rPr>
              <a:t>https://answerthepublic.com/</a:t>
            </a:r>
            <a:endParaRPr lang="fr-FR" dirty="0">
              <a:solidFill>
                <a:schemeClr val="tx2"/>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Mots clés de référence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4"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6"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7"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8"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9"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7"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8"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6"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4"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2"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3"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4"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5">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2" name="Image 1"/>
          <p:cNvPicPr>
            <a:picLocks noChangeAspect="1"/>
          </p:cNvPicPr>
          <p:nvPr/>
        </p:nvPicPr>
        <p:blipFill rotWithShape="1">
          <a:blip r:embed="rId16"/>
          <a:srcRect t="1388"/>
          <a:stretch/>
        </p:blipFill>
        <p:spPr>
          <a:xfrm>
            <a:off x="6138104" y="3306872"/>
            <a:ext cx="5764483" cy="2670652"/>
          </a:xfrm>
          <a:prstGeom prst="rect">
            <a:avLst/>
          </a:prstGeom>
        </p:spPr>
      </p:pic>
    </p:spTree>
    <p:extLst>
      <p:ext uri="{BB962C8B-B14F-4D97-AF65-F5344CB8AC3E}">
        <p14:creationId xmlns:p14="http://schemas.microsoft.com/office/powerpoint/2010/main" val="367821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5214626" cy="4749633"/>
          </a:xfrm>
        </p:spPr>
        <p:txBody>
          <a:bodyPr anchor="t">
            <a:normAutofit/>
          </a:bodyPr>
          <a:lstStyle/>
          <a:p>
            <a:pPr marL="0" indent="0">
              <a:buNone/>
            </a:pPr>
            <a:r>
              <a:rPr lang="fr-FR" sz="2400" dirty="0">
                <a:solidFill>
                  <a:schemeClr val="tx1"/>
                </a:solidFill>
              </a:rPr>
              <a:t>Plus les mots-clés sont longs, plus le volume de recherche diminue.</a:t>
            </a:r>
          </a:p>
          <a:p>
            <a:pPr marL="0" indent="0">
              <a:buNone/>
            </a:pPr>
            <a:r>
              <a:rPr lang="fr-FR" sz="2400" dirty="0">
                <a:solidFill>
                  <a:schemeClr val="tx1"/>
                </a:solidFill>
              </a:rPr>
              <a:t>Cependant, tous les autres indicateurs comme le taux de conversion, le niveau de concurrence ou le coût, sont plus avantageux !</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Longue traine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1026" name="Picture 2" descr="mots-clés graphique">
            <a:extLst>
              <a:ext uri="{FF2B5EF4-FFF2-40B4-BE49-F238E27FC236}">
                <a16:creationId xmlns:a16="http://schemas.microsoft.com/office/drawing/2014/main" id="{C98B6D9D-7C77-4356-96AE-317D9887A21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681" y="2331621"/>
            <a:ext cx="5006139" cy="385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73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226624" y="1703704"/>
            <a:ext cx="10233800" cy="4749633"/>
          </a:xfrm>
        </p:spPr>
        <p:txBody>
          <a:bodyPr anchor="t">
            <a:normAutofit/>
          </a:bodyPr>
          <a:lstStyle/>
          <a:p>
            <a:pPr marL="0" indent="0">
              <a:buNone/>
            </a:pPr>
            <a:r>
              <a:rPr lang="fr-FR" sz="2400" dirty="0">
                <a:solidFill>
                  <a:schemeClr val="tx1"/>
                </a:solidFill>
              </a:rPr>
              <a:t>La répartition et la quantité de mots-clés sur une page est d’une importance capitale.</a:t>
            </a:r>
          </a:p>
          <a:p>
            <a:pPr marL="0" indent="0">
              <a:buNone/>
            </a:pPr>
            <a:endParaRPr lang="fr-FR" sz="2400" dirty="0">
              <a:solidFill>
                <a:schemeClr val="tx1"/>
              </a:solidFill>
            </a:endParaRPr>
          </a:p>
          <a:p>
            <a:pPr marL="0" indent="0">
              <a:buNone/>
            </a:pPr>
            <a:r>
              <a:rPr lang="fr-FR" sz="2400" dirty="0">
                <a:solidFill>
                  <a:schemeClr val="tx1"/>
                </a:solidFill>
              </a:rPr>
              <a:t>Il ne doit y avoir </a:t>
            </a:r>
            <a:r>
              <a:rPr lang="fr-FR" sz="2400" b="1" u="sng" dirty="0">
                <a:solidFill>
                  <a:schemeClr val="tx1"/>
                </a:solidFill>
              </a:rPr>
              <a:t>qu’un seul mot-clé par page</a:t>
            </a:r>
          </a:p>
          <a:p>
            <a:pPr marL="0" indent="0">
              <a:buNone/>
            </a:pPr>
            <a:endParaRPr lang="fr-FR" sz="2400" dirty="0">
              <a:solidFill>
                <a:schemeClr val="tx1"/>
              </a:solidFill>
            </a:endParaRPr>
          </a:p>
          <a:p>
            <a:pPr marL="0" indent="0">
              <a:buNone/>
            </a:pPr>
            <a:r>
              <a:rPr lang="fr-FR" sz="2400" dirty="0">
                <a:solidFill>
                  <a:schemeClr val="tx1"/>
                </a:solidFill>
              </a:rPr>
              <a:t>Il devra être en rapport direct avec la page, le but est d’être précis pour l’internaute</a:t>
            </a:r>
          </a:p>
          <a:p>
            <a:pPr marL="0" indent="0">
              <a:buNone/>
            </a:pPr>
            <a:endParaRPr lang="fr-FR" sz="2400" dirty="0">
              <a:solidFill>
                <a:schemeClr val="tx1"/>
              </a:solidFill>
            </a:endParaRPr>
          </a:p>
          <a:p>
            <a:pPr marL="0" indent="0">
              <a:buNone/>
            </a:pPr>
            <a:r>
              <a:rPr lang="fr-FR" sz="2400" dirty="0">
                <a:solidFill>
                  <a:schemeClr val="tx1"/>
                </a:solidFill>
              </a:rPr>
              <a:t>Le mot-clé doit représenté </a:t>
            </a:r>
            <a:r>
              <a:rPr lang="fr-FR" sz="2400" u="sng" dirty="0">
                <a:solidFill>
                  <a:schemeClr val="tx1"/>
                </a:solidFill>
              </a:rPr>
              <a:t>environ 1% de la densité de mots</a:t>
            </a:r>
          </a:p>
          <a:p>
            <a:pPr marL="0" indent="0">
              <a:buNone/>
            </a:pPr>
            <a:endParaRPr lang="fr-FR" sz="2400" dirty="0">
              <a:solidFill>
                <a:schemeClr val="tx1"/>
              </a:solidFill>
            </a:endParaRPr>
          </a:p>
          <a:p>
            <a:pPr marL="0" indent="0">
              <a:buNone/>
            </a:pPr>
            <a:endParaRPr lang="fr-FR"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Mots clés de référence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18233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226624" y="1703704"/>
            <a:ext cx="10233800" cy="4749633"/>
          </a:xfrm>
        </p:spPr>
        <p:txBody>
          <a:bodyPr anchor="t">
            <a:normAutofit/>
          </a:bodyPr>
          <a:lstStyle/>
          <a:p>
            <a:pPr marL="0" indent="0">
              <a:buNone/>
            </a:pPr>
            <a:r>
              <a:rPr lang="fr-FR" sz="2400" dirty="0">
                <a:solidFill>
                  <a:schemeClr val="tx1"/>
                </a:solidFill>
              </a:rPr>
              <a:t>Où placer notre mot-clé ?</a:t>
            </a:r>
          </a:p>
          <a:p>
            <a:pPr marL="0" indent="0">
              <a:buNone/>
            </a:pPr>
            <a:endParaRPr lang="fr-FR" sz="2400" dirty="0">
              <a:solidFill>
                <a:schemeClr val="tx1"/>
              </a:solidFill>
            </a:endParaRPr>
          </a:p>
          <a:p>
            <a:pPr lvl="1"/>
            <a:r>
              <a:rPr lang="fr-FR" sz="2200" dirty="0">
                <a:solidFill>
                  <a:schemeClr val="tx1"/>
                </a:solidFill>
              </a:rPr>
              <a:t>Dans la balise &lt;</a:t>
            </a:r>
            <a:r>
              <a:rPr lang="fr-FR" sz="2200" dirty="0" err="1">
                <a:solidFill>
                  <a:schemeClr val="tx1"/>
                </a:solidFill>
              </a:rPr>
              <a:t>title</a:t>
            </a:r>
            <a:r>
              <a:rPr lang="fr-FR" sz="2200" dirty="0">
                <a:solidFill>
                  <a:schemeClr val="tx1"/>
                </a:solidFill>
              </a:rPr>
              <a:t>&gt; (60 caractères max)</a:t>
            </a:r>
          </a:p>
          <a:p>
            <a:pPr lvl="1"/>
            <a:r>
              <a:rPr lang="fr-FR" sz="2200" dirty="0">
                <a:solidFill>
                  <a:schemeClr val="tx1"/>
                </a:solidFill>
              </a:rPr>
              <a:t>Dans les balises titres (&lt;h1&gt;, &lt;h2&gt;,…)</a:t>
            </a:r>
          </a:p>
          <a:p>
            <a:pPr lvl="1"/>
            <a:r>
              <a:rPr lang="fr-FR" sz="2200" dirty="0">
                <a:solidFill>
                  <a:schemeClr val="tx1"/>
                </a:solidFill>
              </a:rPr>
              <a:t>Dans la </a:t>
            </a:r>
            <a:r>
              <a:rPr lang="fr-FR" sz="2200" dirty="0" err="1">
                <a:solidFill>
                  <a:schemeClr val="tx1"/>
                </a:solidFill>
              </a:rPr>
              <a:t>meta</a:t>
            </a:r>
            <a:r>
              <a:rPr lang="fr-FR" sz="2200" dirty="0">
                <a:solidFill>
                  <a:schemeClr val="tx1"/>
                </a:solidFill>
              </a:rPr>
              <a:t> description (150 caractères max)</a:t>
            </a:r>
          </a:p>
          <a:p>
            <a:pPr lvl="1"/>
            <a:r>
              <a:rPr lang="fr-FR" sz="2200" dirty="0">
                <a:solidFill>
                  <a:schemeClr val="tx1"/>
                </a:solidFill>
              </a:rPr>
              <a:t>Dans le contenu du site</a:t>
            </a:r>
          </a:p>
          <a:p>
            <a:pPr lvl="1"/>
            <a:r>
              <a:rPr lang="fr-FR" sz="2200" dirty="0">
                <a:solidFill>
                  <a:schemeClr val="tx1"/>
                </a:solidFill>
              </a:rPr>
              <a:t>Dans l’URL</a:t>
            </a:r>
          </a:p>
          <a:p>
            <a:pPr lvl="1"/>
            <a:r>
              <a:rPr lang="fr-FR" sz="2200" dirty="0">
                <a:solidFill>
                  <a:schemeClr val="tx1"/>
                </a:solidFill>
              </a:rPr>
              <a:t>Dans l’attribut « alt » des images</a:t>
            </a:r>
          </a:p>
          <a:p>
            <a:pPr lvl="1"/>
            <a:r>
              <a:rPr lang="fr-FR" sz="2200" dirty="0">
                <a:solidFill>
                  <a:schemeClr val="tx1"/>
                </a:solidFill>
              </a:rPr>
              <a:t>Dans les ancres internes</a:t>
            </a:r>
          </a:p>
          <a:p>
            <a:pPr marL="0" indent="0">
              <a:buNone/>
            </a:pPr>
            <a:endParaRPr lang="fr-FR" sz="2400" dirty="0">
              <a:solidFill>
                <a:schemeClr val="tx1"/>
              </a:solidFill>
            </a:endParaRPr>
          </a:p>
          <a:p>
            <a:pPr marL="0" indent="0">
              <a:buNone/>
            </a:pPr>
            <a:endParaRPr lang="fr-FR"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Mots clés de référence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19144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a:bodyPr>
          <a:lstStyle/>
          <a:p>
            <a:pPr marL="0" indent="0">
              <a:buNone/>
            </a:pPr>
            <a:r>
              <a:rPr lang="fr-FR" sz="2400" dirty="0">
                <a:solidFill>
                  <a:schemeClr val="tx1"/>
                </a:solidFill>
              </a:rPr>
              <a:t>Qu’est ce que l’optimisation On-page ?</a:t>
            </a:r>
          </a:p>
          <a:p>
            <a:pPr marL="0" indent="0">
              <a:buNone/>
            </a:pPr>
            <a:endParaRPr lang="fr-FR" sz="2400" dirty="0">
              <a:solidFill>
                <a:schemeClr val="tx1"/>
              </a:solidFill>
            </a:endParaRPr>
          </a:p>
          <a:p>
            <a:pPr lvl="1"/>
            <a:r>
              <a:rPr lang="fr-FR" sz="2200" dirty="0">
                <a:solidFill>
                  <a:schemeClr val="tx1"/>
                </a:solidFill>
              </a:rPr>
              <a:t>C’est l’ensemble des techniques visant à améliorer le contenu de votre site. Nous pourrons agir sur le balisage, les méta descriptions, les URL, le contenu même de la page (les mots, les images), le maillage interne de liens, etc…</a:t>
            </a:r>
          </a:p>
          <a:p>
            <a:pPr lvl="1"/>
            <a:endParaRPr lang="fr-FR" sz="2200" dirty="0">
              <a:solidFill>
                <a:schemeClr val="tx1"/>
              </a:solidFill>
            </a:endParaRPr>
          </a:p>
          <a:p>
            <a:pPr lvl="1"/>
            <a:r>
              <a:rPr lang="fr-FR" sz="2200" dirty="0">
                <a:solidFill>
                  <a:schemeClr val="tx1"/>
                </a:solidFill>
              </a:rPr>
              <a:t>Par opposition, le Off-page, ce sont les liens externes qui redirigent vers votre site (</a:t>
            </a:r>
            <a:r>
              <a:rPr lang="fr-FR" sz="2200" dirty="0" err="1">
                <a:solidFill>
                  <a:schemeClr val="tx1"/>
                </a:solidFill>
              </a:rPr>
              <a:t>backlink</a:t>
            </a:r>
            <a:r>
              <a:rPr lang="fr-FR" sz="2200" dirty="0">
                <a:solidFill>
                  <a:schemeClr val="tx1"/>
                </a:solidFill>
              </a:rPr>
              <a:t>) ainsi que les ancres.</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On-Page et Off-Page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75544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a:bodyPr>
          <a:lstStyle/>
          <a:p>
            <a:pPr marL="0" indent="0">
              <a:buNone/>
            </a:pPr>
            <a:r>
              <a:rPr lang="fr-FR" sz="2400" dirty="0">
                <a:solidFill>
                  <a:schemeClr val="tx1"/>
                </a:solidFill>
              </a:rPr>
              <a:t>A quoi correspond le « </a:t>
            </a:r>
            <a:r>
              <a:rPr lang="fr-FR" sz="2400" dirty="0" err="1">
                <a:solidFill>
                  <a:schemeClr val="tx1"/>
                </a:solidFill>
              </a:rPr>
              <a:t>title</a:t>
            </a:r>
            <a:r>
              <a:rPr lang="fr-FR" sz="2400" dirty="0">
                <a:solidFill>
                  <a:schemeClr val="tx1"/>
                </a:solidFill>
              </a:rPr>
              <a:t> » et la « </a:t>
            </a:r>
            <a:r>
              <a:rPr lang="fr-FR" sz="2400" dirty="0" err="1">
                <a:solidFill>
                  <a:schemeClr val="tx1"/>
                </a:solidFill>
              </a:rPr>
              <a:t>meta</a:t>
            </a:r>
            <a:r>
              <a:rPr lang="fr-FR" sz="2400" dirty="0">
                <a:solidFill>
                  <a:schemeClr val="tx1"/>
                </a:solidFill>
              </a:rPr>
              <a:t>-description » ?</a:t>
            </a:r>
          </a:p>
          <a:p>
            <a:pPr marL="0" indent="0">
              <a:buNone/>
            </a:pPr>
            <a:endParaRPr lang="fr-FR" sz="2400" dirty="0">
              <a:solidFill>
                <a:schemeClr val="tx1"/>
              </a:solidFill>
            </a:endParaRPr>
          </a:p>
          <a:p>
            <a:pPr marL="0" indent="0">
              <a:buNone/>
            </a:pPr>
            <a:r>
              <a:rPr lang="fr-FR" sz="2400" dirty="0">
                <a:solidFill>
                  <a:schemeClr val="tx1"/>
                </a:solidFill>
              </a:rPr>
              <a:t>		</a:t>
            </a:r>
            <a:r>
              <a:rPr lang="fr-FR" sz="2400" dirty="0" err="1">
                <a:solidFill>
                  <a:schemeClr val="tx1"/>
                </a:solidFill>
              </a:rPr>
              <a:t>Title</a:t>
            </a:r>
            <a:endParaRPr lang="fr-FR" sz="2400" dirty="0">
              <a:solidFill>
                <a:schemeClr val="tx1"/>
              </a:solidFill>
            </a:endParaRPr>
          </a:p>
          <a:p>
            <a:pPr marL="0" indent="0">
              <a:buNone/>
            </a:pPr>
            <a:endParaRPr lang="fr-FR" sz="2400" dirty="0">
              <a:solidFill>
                <a:schemeClr val="tx1"/>
              </a:solidFill>
            </a:endParaRPr>
          </a:p>
          <a:p>
            <a:pPr marL="0" indent="0">
              <a:buNone/>
            </a:pPr>
            <a:endParaRPr lang="fr-FR" sz="2400" dirty="0">
              <a:solidFill>
                <a:schemeClr val="tx1"/>
              </a:solidFill>
            </a:endParaRPr>
          </a:p>
          <a:p>
            <a:pPr marL="0" indent="0">
              <a:buNone/>
            </a:pPr>
            <a:endParaRPr lang="fr-FR" sz="2400" dirty="0">
              <a:solidFill>
                <a:schemeClr val="tx1"/>
              </a:solidFill>
            </a:endParaRPr>
          </a:p>
          <a:p>
            <a:pPr marL="0" indent="0">
              <a:buNone/>
            </a:pPr>
            <a:endParaRPr lang="fr-FR" sz="2400" dirty="0">
              <a:solidFill>
                <a:schemeClr val="tx1"/>
              </a:solidFill>
            </a:endParaRPr>
          </a:p>
          <a:p>
            <a:pPr marL="0" indent="0">
              <a:buNone/>
            </a:pPr>
            <a:endParaRPr lang="fr-FR" sz="2400" dirty="0">
              <a:solidFill>
                <a:schemeClr val="tx1"/>
              </a:solidFill>
            </a:endParaRPr>
          </a:p>
          <a:p>
            <a:pPr marL="0" indent="0">
              <a:buNone/>
            </a:pPr>
            <a:r>
              <a:rPr lang="fr-FR" sz="2400" dirty="0">
                <a:solidFill>
                  <a:schemeClr val="tx1"/>
                </a:solidFill>
              </a:rPr>
              <a:t>Méta-description</a:t>
            </a:r>
          </a:p>
          <a:p>
            <a:pPr marL="0" indent="0">
              <a:buNone/>
            </a:pPr>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Optimisation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26" name="Image 25">
            <a:extLst>
              <a:ext uri="{FF2B5EF4-FFF2-40B4-BE49-F238E27FC236}">
                <a16:creationId xmlns:a16="http://schemas.microsoft.com/office/drawing/2014/main" id="{11891AF6-9E20-457F-B4C4-151134960840}"/>
              </a:ext>
            </a:extLst>
          </p:cNvPr>
          <p:cNvPicPr>
            <a:picLocks noChangeAspect="1"/>
          </p:cNvPicPr>
          <p:nvPr/>
        </p:nvPicPr>
        <p:blipFill>
          <a:blip r:embed="rId14"/>
          <a:stretch>
            <a:fillRect/>
          </a:stretch>
        </p:blipFill>
        <p:spPr>
          <a:xfrm>
            <a:off x="990379" y="4013449"/>
            <a:ext cx="10601325" cy="1276350"/>
          </a:xfrm>
          <a:prstGeom prst="rect">
            <a:avLst/>
          </a:prstGeom>
        </p:spPr>
      </p:pic>
      <p:sp>
        <p:nvSpPr>
          <p:cNvPr id="29" name="Flèche : droite 28">
            <a:extLst>
              <a:ext uri="{FF2B5EF4-FFF2-40B4-BE49-F238E27FC236}">
                <a16:creationId xmlns:a16="http://schemas.microsoft.com/office/drawing/2014/main" id="{01B6C10F-6D01-40D4-A621-7F87D61DCDAB}"/>
              </a:ext>
            </a:extLst>
          </p:cNvPr>
          <p:cNvSpPr/>
          <p:nvPr/>
        </p:nvSpPr>
        <p:spPr>
          <a:xfrm rot="4300161">
            <a:off x="2146876" y="3565988"/>
            <a:ext cx="928835" cy="469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0" name="Flèche : droite 29">
            <a:extLst>
              <a:ext uri="{FF2B5EF4-FFF2-40B4-BE49-F238E27FC236}">
                <a16:creationId xmlns:a16="http://schemas.microsoft.com/office/drawing/2014/main" id="{C05DDD31-E96E-438E-9A21-638D39BCEAEF}"/>
              </a:ext>
            </a:extLst>
          </p:cNvPr>
          <p:cNvSpPr/>
          <p:nvPr/>
        </p:nvSpPr>
        <p:spPr>
          <a:xfrm rot="14466030">
            <a:off x="2116779" y="5298787"/>
            <a:ext cx="1100889" cy="469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89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fontScale="92500" lnSpcReduction="20000"/>
          </a:bodyPr>
          <a:lstStyle/>
          <a:p>
            <a:pPr marL="0" indent="0">
              <a:buNone/>
            </a:pPr>
            <a:r>
              <a:rPr lang="fr-FR" sz="2400" dirty="0">
                <a:solidFill>
                  <a:schemeClr val="tx1"/>
                </a:solidFill>
              </a:rPr>
              <a:t>Qu’est ce que le référencement ?</a:t>
            </a:r>
          </a:p>
          <a:p>
            <a:pPr marL="0" indent="0">
              <a:buNone/>
            </a:pPr>
            <a:endParaRPr lang="fr-FR" sz="2400" dirty="0">
              <a:solidFill>
                <a:schemeClr val="tx1"/>
              </a:solidFill>
            </a:endParaRPr>
          </a:p>
          <a:p>
            <a:r>
              <a:rPr lang="fr-FR" sz="2400" dirty="0">
                <a:solidFill>
                  <a:schemeClr val="tx1"/>
                </a:solidFill>
              </a:rPr>
              <a:t>Le référencement désigne le fait de se positionner de manière favorable sur les pages de résultats d’un moteur de recherche.</a:t>
            </a:r>
          </a:p>
          <a:p>
            <a:endParaRPr lang="fr-FR" sz="2400" dirty="0">
              <a:solidFill>
                <a:schemeClr val="tx1"/>
              </a:solidFill>
            </a:endParaRPr>
          </a:p>
          <a:p>
            <a:r>
              <a:rPr lang="fr-FR" sz="2400" dirty="0">
                <a:solidFill>
                  <a:schemeClr val="tx1"/>
                </a:solidFill>
              </a:rPr>
              <a:t>Il existe plusieurs types de référencements:</a:t>
            </a:r>
          </a:p>
          <a:p>
            <a:pPr lvl="1"/>
            <a:r>
              <a:rPr lang="fr-FR" sz="2200" dirty="0">
                <a:solidFill>
                  <a:schemeClr val="tx1"/>
                </a:solidFill>
              </a:rPr>
              <a:t>Le </a:t>
            </a:r>
            <a:r>
              <a:rPr lang="fr-FR" sz="2200" b="1" dirty="0" err="1">
                <a:solidFill>
                  <a:schemeClr val="accent6"/>
                </a:solidFill>
              </a:rPr>
              <a:t>S</a:t>
            </a:r>
            <a:r>
              <a:rPr lang="fr-FR" sz="2200" b="1" dirty="0" err="1">
                <a:solidFill>
                  <a:schemeClr val="tx1"/>
                </a:solidFill>
              </a:rPr>
              <a:t>earch</a:t>
            </a:r>
            <a:r>
              <a:rPr lang="fr-FR" sz="2200" b="1" dirty="0">
                <a:solidFill>
                  <a:schemeClr val="tx1"/>
                </a:solidFill>
              </a:rPr>
              <a:t> </a:t>
            </a:r>
            <a:r>
              <a:rPr lang="fr-FR" sz="2200" b="1" dirty="0">
                <a:solidFill>
                  <a:schemeClr val="accent6"/>
                </a:solidFill>
              </a:rPr>
              <a:t>E</a:t>
            </a:r>
            <a:r>
              <a:rPr lang="fr-FR" sz="2200" b="1" dirty="0">
                <a:solidFill>
                  <a:schemeClr val="tx1"/>
                </a:solidFill>
              </a:rPr>
              <a:t>ngine </a:t>
            </a:r>
            <a:r>
              <a:rPr lang="fr-FR" sz="2200" b="1" dirty="0">
                <a:solidFill>
                  <a:schemeClr val="accent6"/>
                </a:solidFill>
              </a:rPr>
              <a:t>O</a:t>
            </a:r>
            <a:r>
              <a:rPr lang="fr-FR" sz="2200" b="1" dirty="0">
                <a:solidFill>
                  <a:schemeClr val="tx1"/>
                </a:solidFill>
              </a:rPr>
              <a:t>ptimisation</a:t>
            </a:r>
            <a:r>
              <a:rPr lang="fr-FR" sz="2200" dirty="0">
                <a:solidFill>
                  <a:schemeClr val="tx1"/>
                </a:solidFill>
              </a:rPr>
              <a:t>, ou « </a:t>
            </a:r>
            <a:r>
              <a:rPr lang="fr-FR" sz="2200" u="sng" dirty="0">
                <a:solidFill>
                  <a:schemeClr val="tx1"/>
                </a:solidFill>
              </a:rPr>
              <a:t>référencement naturel</a:t>
            </a:r>
            <a:r>
              <a:rPr lang="fr-FR" sz="2200" dirty="0">
                <a:solidFill>
                  <a:schemeClr val="tx1"/>
                </a:solidFill>
              </a:rPr>
              <a:t> »</a:t>
            </a:r>
          </a:p>
          <a:p>
            <a:pPr lvl="1"/>
            <a:r>
              <a:rPr lang="fr-FR" sz="2200" dirty="0">
                <a:solidFill>
                  <a:schemeClr val="tx1"/>
                </a:solidFill>
              </a:rPr>
              <a:t>Le </a:t>
            </a:r>
            <a:r>
              <a:rPr lang="fr-FR" sz="2200" b="1" dirty="0" err="1">
                <a:solidFill>
                  <a:schemeClr val="accent6"/>
                </a:solidFill>
              </a:rPr>
              <a:t>S</a:t>
            </a:r>
            <a:r>
              <a:rPr lang="fr-FR" sz="2200" b="1" dirty="0" err="1">
                <a:solidFill>
                  <a:schemeClr val="tx1"/>
                </a:solidFill>
              </a:rPr>
              <a:t>earch</a:t>
            </a:r>
            <a:r>
              <a:rPr lang="fr-FR" sz="2200" b="1" dirty="0">
                <a:solidFill>
                  <a:schemeClr val="tx1"/>
                </a:solidFill>
              </a:rPr>
              <a:t> </a:t>
            </a:r>
            <a:r>
              <a:rPr lang="fr-FR" sz="2200" b="1" dirty="0">
                <a:solidFill>
                  <a:schemeClr val="accent6"/>
                </a:solidFill>
              </a:rPr>
              <a:t>E</a:t>
            </a:r>
            <a:r>
              <a:rPr lang="fr-FR" sz="2200" b="1" dirty="0">
                <a:solidFill>
                  <a:schemeClr val="tx1"/>
                </a:solidFill>
              </a:rPr>
              <a:t>ngine </a:t>
            </a:r>
            <a:r>
              <a:rPr lang="fr-FR" sz="2200" b="1" dirty="0" err="1">
                <a:solidFill>
                  <a:schemeClr val="accent6"/>
                </a:solidFill>
              </a:rPr>
              <a:t>A</a:t>
            </a:r>
            <a:r>
              <a:rPr lang="fr-FR" sz="2200" b="1" dirty="0" err="1">
                <a:solidFill>
                  <a:schemeClr val="tx1"/>
                </a:solidFill>
              </a:rPr>
              <a:t>dvertising</a:t>
            </a:r>
            <a:r>
              <a:rPr lang="fr-FR" sz="2200" dirty="0">
                <a:solidFill>
                  <a:schemeClr val="tx1"/>
                </a:solidFill>
              </a:rPr>
              <a:t>, ou « </a:t>
            </a:r>
            <a:r>
              <a:rPr lang="fr-FR" sz="2200" u="sng" dirty="0">
                <a:solidFill>
                  <a:schemeClr val="tx1"/>
                </a:solidFill>
              </a:rPr>
              <a:t>référencement payant</a:t>
            </a:r>
            <a:r>
              <a:rPr lang="fr-FR" sz="2200" dirty="0">
                <a:solidFill>
                  <a:schemeClr val="tx1"/>
                </a:solidFill>
              </a:rPr>
              <a:t> »</a:t>
            </a:r>
          </a:p>
          <a:p>
            <a:pPr lvl="1"/>
            <a:r>
              <a:rPr lang="fr-FR" sz="2200" dirty="0">
                <a:solidFill>
                  <a:schemeClr val="tx1"/>
                </a:solidFill>
              </a:rPr>
              <a:t>Le référencement </a:t>
            </a:r>
            <a:r>
              <a:rPr lang="fr-FR" sz="2200" u="sng" dirty="0">
                <a:solidFill>
                  <a:schemeClr val="tx1"/>
                </a:solidFill>
              </a:rPr>
              <a:t>local</a:t>
            </a:r>
            <a:r>
              <a:rPr lang="fr-FR" sz="2200" dirty="0">
                <a:solidFill>
                  <a:schemeClr val="tx1"/>
                </a:solidFill>
              </a:rPr>
              <a:t>, qui fait parti du référencement naturel</a:t>
            </a:r>
          </a:p>
          <a:p>
            <a:pPr marL="457200" lvl="1" indent="0">
              <a:buNone/>
            </a:pPr>
            <a:endParaRPr lang="fr-FR" sz="2200" dirty="0">
              <a:solidFill>
                <a:schemeClr val="tx1"/>
              </a:solidFill>
            </a:endParaRPr>
          </a:p>
          <a:p>
            <a:pPr marL="0" indent="0">
              <a:buNone/>
            </a:pPr>
            <a:r>
              <a:rPr lang="fr-FR" sz="2400" dirty="0">
                <a:solidFill>
                  <a:schemeClr val="tx1"/>
                </a:solidFill>
              </a:rPr>
              <a:t>L’ensemble de ces résultat s’appel « </a:t>
            </a:r>
            <a:r>
              <a:rPr lang="fr-FR" sz="2400" b="1" dirty="0">
                <a:solidFill>
                  <a:schemeClr val="tx1"/>
                </a:solidFill>
              </a:rPr>
              <a:t>SERP</a:t>
            </a:r>
            <a:r>
              <a:rPr lang="fr-FR" sz="2400" dirty="0">
                <a:solidFill>
                  <a:schemeClr val="tx1"/>
                </a:solidFill>
              </a:rPr>
              <a:t> », pour </a:t>
            </a:r>
            <a:r>
              <a:rPr lang="fr-FR" sz="2400" b="1" dirty="0" err="1">
                <a:solidFill>
                  <a:srgbClr val="FF0000"/>
                </a:solidFill>
              </a:rPr>
              <a:t>S</a:t>
            </a:r>
            <a:r>
              <a:rPr lang="fr-FR" sz="2400" b="1" dirty="0" err="1">
                <a:solidFill>
                  <a:schemeClr val="tx1"/>
                </a:solidFill>
              </a:rPr>
              <a:t>earch</a:t>
            </a:r>
            <a:r>
              <a:rPr lang="fr-FR" sz="2400" b="1" dirty="0">
                <a:solidFill>
                  <a:schemeClr val="tx1"/>
                </a:solidFill>
              </a:rPr>
              <a:t> </a:t>
            </a:r>
            <a:r>
              <a:rPr lang="fr-FR" sz="2400" b="1" dirty="0">
                <a:solidFill>
                  <a:srgbClr val="FF0000"/>
                </a:solidFill>
              </a:rPr>
              <a:t>E</a:t>
            </a:r>
            <a:r>
              <a:rPr lang="fr-FR" sz="2400" b="1" dirty="0">
                <a:solidFill>
                  <a:schemeClr val="tx1"/>
                </a:solidFill>
              </a:rPr>
              <a:t>ngine </a:t>
            </a:r>
            <a:r>
              <a:rPr lang="fr-FR" sz="2400" b="1" dirty="0" err="1">
                <a:solidFill>
                  <a:srgbClr val="FF0000"/>
                </a:solidFill>
              </a:rPr>
              <a:t>R</a:t>
            </a:r>
            <a:r>
              <a:rPr lang="fr-FR" sz="2400" b="1" dirty="0" err="1">
                <a:solidFill>
                  <a:schemeClr val="tx1"/>
                </a:solidFill>
              </a:rPr>
              <a:t>esults</a:t>
            </a:r>
            <a:r>
              <a:rPr lang="fr-FR" sz="2400" b="1" dirty="0">
                <a:solidFill>
                  <a:schemeClr val="tx1"/>
                </a:solidFill>
              </a:rPr>
              <a:t> </a:t>
            </a:r>
            <a:r>
              <a:rPr lang="fr-FR" sz="2400" b="1" dirty="0">
                <a:solidFill>
                  <a:srgbClr val="FF0000"/>
                </a:solidFill>
              </a:rPr>
              <a:t>P</a:t>
            </a:r>
            <a:r>
              <a:rPr lang="fr-FR" sz="2400" b="1" dirty="0">
                <a:solidFill>
                  <a:schemeClr val="tx1"/>
                </a:solidFill>
              </a:rPr>
              <a:t>age</a:t>
            </a:r>
            <a:r>
              <a:rPr lang="fr-FR" sz="2400" dirty="0">
                <a:solidFill>
                  <a:schemeClr val="tx1"/>
                </a:solidFill>
              </a:rPr>
              <a:t> »</a:t>
            </a: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Introduction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278557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a:bodyPr>
          <a:lstStyle/>
          <a:p>
            <a:r>
              <a:rPr lang="fr-FR" sz="2400" dirty="0">
                <a:solidFill>
                  <a:schemeClr val="tx1"/>
                </a:solidFill>
              </a:rPr>
              <a:t>Le « </a:t>
            </a:r>
            <a:r>
              <a:rPr lang="fr-FR" sz="2400" dirty="0" err="1">
                <a:solidFill>
                  <a:schemeClr val="tx1"/>
                </a:solidFill>
              </a:rPr>
              <a:t>title</a:t>
            </a:r>
            <a:r>
              <a:rPr lang="fr-FR" sz="2400" dirty="0">
                <a:solidFill>
                  <a:schemeClr val="tx1"/>
                </a:solidFill>
              </a:rPr>
              <a:t> » doit contenir entre 14 et 40 caractères dans l’idéal</a:t>
            </a:r>
          </a:p>
          <a:p>
            <a:endParaRPr lang="fr-FR" sz="2400" dirty="0">
              <a:solidFill>
                <a:schemeClr val="tx1"/>
              </a:solidFill>
            </a:endParaRPr>
          </a:p>
          <a:p>
            <a:r>
              <a:rPr lang="fr-FR" sz="2400" dirty="0">
                <a:solidFill>
                  <a:schemeClr val="tx1"/>
                </a:solidFill>
              </a:rPr>
              <a:t>Le maximum est de 60 caractères</a:t>
            </a:r>
          </a:p>
          <a:p>
            <a:endParaRPr lang="fr-FR" sz="2400" dirty="0">
              <a:solidFill>
                <a:schemeClr val="tx1"/>
              </a:solidFill>
            </a:endParaRPr>
          </a:p>
          <a:p>
            <a:r>
              <a:rPr lang="fr-FR" sz="2400" dirty="0">
                <a:solidFill>
                  <a:schemeClr val="tx1"/>
                </a:solidFill>
              </a:rPr>
              <a:t>Les « </a:t>
            </a:r>
            <a:r>
              <a:rPr lang="fr-FR" sz="2400" dirty="0" err="1">
                <a:solidFill>
                  <a:schemeClr val="tx1"/>
                </a:solidFill>
              </a:rPr>
              <a:t>title</a:t>
            </a:r>
            <a:r>
              <a:rPr lang="fr-FR" sz="2400" dirty="0">
                <a:solidFill>
                  <a:schemeClr val="tx1"/>
                </a:solidFill>
              </a:rPr>
              <a:t> » sous forme de questions attirent plus les clics</a:t>
            </a:r>
          </a:p>
          <a:p>
            <a:endParaRPr lang="fr-FR" sz="2400" dirty="0">
              <a:solidFill>
                <a:schemeClr val="tx1"/>
              </a:solidFill>
            </a:endParaRPr>
          </a:p>
          <a:p>
            <a:r>
              <a:rPr lang="fr-FR" sz="2400" dirty="0">
                <a:solidFill>
                  <a:schemeClr val="tx1"/>
                </a:solidFill>
              </a:rPr>
              <a:t>Evitez les « </a:t>
            </a:r>
            <a:r>
              <a:rPr lang="fr-FR" sz="2400" dirty="0" err="1">
                <a:solidFill>
                  <a:schemeClr val="tx1"/>
                </a:solidFill>
              </a:rPr>
              <a:t>title</a:t>
            </a:r>
            <a:r>
              <a:rPr lang="fr-FR" sz="2400" dirty="0">
                <a:solidFill>
                  <a:schemeClr val="tx1"/>
                </a:solidFill>
              </a:rPr>
              <a:t> » trop vague (ex: Bienvenu sur mon site !)</a:t>
            </a:r>
          </a:p>
          <a:p>
            <a:pPr marL="0" indent="0">
              <a:buNone/>
            </a:pPr>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Optimisation </a:t>
            </a:r>
            <a:r>
              <a:rPr lang="fr-FR" dirty="0" err="1">
                <a:ln w="0"/>
                <a:effectLst>
                  <a:outerShdw blurRad="38100" dist="19050" dir="2700000" algn="tl" rotWithShape="0">
                    <a:schemeClr val="dk1">
                      <a:alpha val="40000"/>
                    </a:schemeClr>
                  </a:outerShdw>
                </a:effectLst>
              </a:rPr>
              <a:t>title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153952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a:bodyPr>
          <a:lstStyle/>
          <a:p>
            <a:r>
              <a:rPr lang="fr-FR" sz="2400" dirty="0">
                <a:solidFill>
                  <a:schemeClr val="tx1"/>
                </a:solidFill>
              </a:rPr>
              <a:t>Une « méta-description » non remplie le sera automatiquement par Google, mais avec du contenu pioché au début de la page</a:t>
            </a:r>
          </a:p>
          <a:p>
            <a:endParaRPr lang="fr-FR" sz="2400" dirty="0">
              <a:solidFill>
                <a:schemeClr val="tx1"/>
              </a:solidFill>
            </a:endParaRPr>
          </a:p>
          <a:p>
            <a:r>
              <a:rPr lang="fr-FR" sz="2400" dirty="0">
                <a:solidFill>
                  <a:schemeClr val="tx1"/>
                </a:solidFill>
              </a:rPr>
              <a:t>Il ne faut pas copier le « </a:t>
            </a:r>
            <a:r>
              <a:rPr lang="fr-FR" sz="2400" dirty="0" err="1">
                <a:solidFill>
                  <a:schemeClr val="tx1"/>
                </a:solidFill>
              </a:rPr>
              <a:t>title</a:t>
            </a:r>
            <a:r>
              <a:rPr lang="fr-FR" sz="2400" dirty="0">
                <a:solidFill>
                  <a:schemeClr val="tx1"/>
                </a:solidFill>
              </a:rPr>
              <a:t> » dans la « méta-description », elle doit faire une plu value par rapport au « </a:t>
            </a:r>
            <a:r>
              <a:rPr lang="fr-FR" sz="2400" dirty="0" err="1">
                <a:solidFill>
                  <a:schemeClr val="tx1"/>
                </a:solidFill>
              </a:rPr>
              <a:t>title</a:t>
            </a:r>
            <a:r>
              <a:rPr lang="fr-FR" sz="2400" dirty="0">
                <a:solidFill>
                  <a:schemeClr val="tx1"/>
                </a:solidFill>
              </a:rPr>
              <a:t> », non une copie</a:t>
            </a:r>
          </a:p>
          <a:p>
            <a:endParaRPr lang="fr-FR" sz="2400" dirty="0">
              <a:solidFill>
                <a:schemeClr val="tx1"/>
              </a:solidFill>
            </a:endParaRPr>
          </a:p>
          <a:p>
            <a:endParaRPr lang="fr-FR" sz="2400" dirty="0">
              <a:solidFill>
                <a:schemeClr val="tx1"/>
              </a:solidFill>
            </a:endParaRPr>
          </a:p>
          <a:p>
            <a:r>
              <a:rPr lang="fr-FR" sz="2400" dirty="0">
                <a:solidFill>
                  <a:schemeClr val="tx1"/>
                </a:solidFill>
              </a:rPr>
              <a:t>Lien vers un testeur de SERP =&gt; </a:t>
            </a:r>
            <a:r>
              <a:rPr lang="fr-FR" sz="2400" dirty="0">
                <a:solidFill>
                  <a:schemeClr val="tx2"/>
                </a:solidFill>
                <a:hlinkClick r:id="rId2">
                  <a:extLst>
                    <a:ext uri="{A12FA001-AC4F-418D-AE19-62706E023703}">
                      <ahyp:hlinkClr xmlns:ahyp="http://schemas.microsoft.com/office/drawing/2018/hyperlinkcolor" val="tx"/>
                    </a:ext>
                  </a:extLst>
                </a:hlinkClick>
              </a:rPr>
              <a:t>https://www.referencement.com/simulateur-serp-pixels/</a:t>
            </a:r>
            <a:endParaRPr lang="fr-FR" sz="2400" dirty="0">
              <a:solidFill>
                <a:schemeClr val="tx2"/>
              </a:solidFill>
            </a:endParaRPr>
          </a:p>
          <a:p>
            <a:endParaRPr lang="fr-FR" sz="2400" dirty="0">
              <a:solidFill>
                <a:schemeClr val="tx1"/>
              </a:solidFill>
            </a:endParaRPr>
          </a:p>
          <a:p>
            <a:pPr marL="0" indent="0">
              <a:buNone/>
            </a:pPr>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Optimisation méta-description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09638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fontScale="92500" lnSpcReduction="20000"/>
          </a:bodyPr>
          <a:lstStyle/>
          <a:p>
            <a:r>
              <a:rPr lang="fr-FR" sz="2400" dirty="0">
                <a:solidFill>
                  <a:schemeClr val="tx1"/>
                </a:solidFill>
              </a:rPr>
              <a:t>Soignez la rédaction</a:t>
            </a:r>
          </a:p>
          <a:p>
            <a:r>
              <a:rPr lang="fr-FR" sz="2400" dirty="0">
                <a:solidFill>
                  <a:schemeClr val="tx1"/>
                </a:solidFill>
              </a:rPr>
              <a:t>Pas de fautes d’orthographe (le moins possible </a:t>
            </a:r>
            <a:r>
              <a:rPr lang="fr-FR" sz="2400" dirty="0">
                <a:solidFill>
                  <a:schemeClr val="tx1"/>
                </a:solidFill>
                <a:sym typeface="Wingdings" panose="05000000000000000000" pitchFamily="2" charset="2"/>
              </a:rPr>
              <a:t>)</a:t>
            </a:r>
          </a:p>
          <a:p>
            <a:r>
              <a:rPr lang="fr-FR" sz="2400" dirty="0">
                <a:solidFill>
                  <a:schemeClr val="tx1"/>
                </a:solidFill>
                <a:sym typeface="Wingdings" panose="05000000000000000000" pitchFamily="2" charset="2"/>
              </a:rPr>
              <a:t>Plusieurs paragraphes </a:t>
            </a:r>
          </a:p>
          <a:p>
            <a:r>
              <a:rPr lang="fr-FR" sz="2400" dirty="0">
                <a:solidFill>
                  <a:schemeClr val="tx1"/>
                </a:solidFill>
                <a:sym typeface="Wingdings" panose="05000000000000000000" pitchFamily="2" charset="2"/>
              </a:rPr>
              <a:t>Du contenu en quantité (~1 500 mots minimum)</a:t>
            </a:r>
          </a:p>
          <a:p>
            <a:r>
              <a:rPr lang="fr-FR" sz="2400" dirty="0">
                <a:solidFill>
                  <a:schemeClr val="tx1"/>
                </a:solidFill>
                <a:sym typeface="Wingdings" panose="05000000000000000000" pitchFamily="2" charset="2"/>
              </a:rPr>
              <a:t>Du contenu original </a:t>
            </a:r>
          </a:p>
          <a:p>
            <a:r>
              <a:rPr lang="fr-FR" sz="2400" dirty="0">
                <a:solidFill>
                  <a:schemeClr val="tx1"/>
                </a:solidFill>
                <a:sym typeface="Wingdings" panose="05000000000000000000" pitchFamily="2" charset="2"/>
              </a:rPr>
              <a:t>Du contenu non dupliqué (même en interne)</a:t>
            </a:r>
          </a:p>
          <a:p>
            <a:r>
              <a:rPr lang="fr-FR" sz="2400" dirty="0">
                <a:solidFill>
                  <a:schemeClr val="tx1"/>
                </a:solidFill>
                <a:sym typeface="Wingdings" panose="05000000000000000000" pitchFamily="2" charset="2"/>
              </a:rPr>
              <a:t>Facilité de lecture</a:t>
            </a:r>
          </a:p>
          <a:p>
            <a:r>
              <a:rPr lang="fr-FR" sz="2400" dirty="0">
                <a:solidFill>
                  <a:schemeClr val="tx1"/>
                </a:solidFill>
                <a:sym typeface="Wingdings" panose="05000000000000000000" pitchFamily="2" charset="2"/>
              </a:rPr>
              <a:t>Des illustrations, mais pas sur le texte (facilite le copier-coller)</a:t>
            </a:r>
          </a:p>
          <a:p>
            <a:endParaRPr lang="fr-FR" sz="2400" dirty="0">
              <a:solidFill>
                <a:schemeClr val="tx1"/>
              </a:solidFill>
              <a:sym typeface="Wingdings" panose="05000000000000000000" pitchFamily="2" charset="2"/>
            </a:endParaRPr>
          </a:p>
          <a:p>
            <a:pPr marL="0" indent="0">
              <a:buNone/>
            </a:pPr>
            <a:r>
              <a:rPr lang="fr-FR" sz="2400" dirty="0">
                <a:solidFill>
                  <a:schemeClr val="tx1"/>
                </a:solidFill>
                <a:sym typeface="Wingdings" panose="05000000000000000000" pitchFamily="2" charset="2"/>
              </a:rPr>
              <a:t>Note: Pensez robot, mais pensez surtout utilisateur en premier. Le SEO ne doit pas prendre l’ascendant !</a:t>
            </a:r>
            <a:endParaRPr lang="fr-FR" sz="2400" dirty="0">
              <a:solidFill>
                <a:schemeClr val="tx1"/>
              </a:solidFill>
            </a:endParaRPr>
          </a:p>
          <a:p>
            <a:endParaRPr lang="fr-FR" sz="2400" dirty="0">
              <a:solidFill>
                <a:schemeClr val="tx1"/>
              </a:solidFill>
            </a:endParaRPr>
          </a:p>
          <a:p>
            <a:pPr marL="0" indent="0">
              <a:buNone/>
            </a:pPr>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Optimisation contenu</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95246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fontScale="92500" lnSpcReduction="20000"/>
          </a:bodyPr>
          <a:lstStyle/>
          <a:p>
            <a:r>
              <a:rPr lang="fr-FR" sz="2400" dirty="0">
                <a:solidFill>
                  <a:schemeClr val="tx1"/>
                </a:solidFill>
              </a:rPr>
              <a:t>Soignez la pertinence et la fréquence des images utilisées sur vos pages</a:t>
            </a:r>
          </a:p>
          <a:p>
            <a:endParaRPr lang="fr-FR" sz="2400" dirty="0">
              <a:solidFill>
                <a:schemeClr val="tx1"/>
              </a:solidFill>
            </a:endParaRPr>
          </a:p>
          <a:p>
            <a:r>
              <a:rPr lang="fr-FR" sz="2400" dirty="0">
                <a:solidFill>
                  <a:schemeClr val="tx1"/>
                </a:solidFill>
              </a:rPr>
              <a:t>N’oubliez pas de mettre votre mot-clé dans l’attribut « alt » des balises &lt;</a:t>
            </a:r>
            <a:r>
              <a:rPr lang="fr-FR" sz="2400" dirty="0" err="1">
                <a:solidFill>
                  <a:schemeClr val="tx1"/>
                </a:solidFill>
              </a:rPr>
              <a:t>img</a:t>
            </a:r>
            <a:r>
              <a:rPr lang="fr-FR" sz="2400" dirty="0">
                <a:solidFill>
                  <a:schemeClr val="tx1"/>
                </a:solidFill>
              </a:rPr>
              <a:t>&gt;</a:t>
            </a:r>
          </a:p>
          <a:p>
            <a:endParaRPr lang="fr-FR" sz="2400" dirty="0">
              <a:solidFill>
                <a:schemeClr val="tx1"/>
              </a:solidFill>
            </a:endParaRPr>
          </a:p>
          <a:p>
            <a:r>
              <a:rPr lang="fr-FR" sz="2400" dirty="0">
                <a:solidFill>
                  <a:schemeClr val="tx1"/>
                </a:solidFill>
              </a:rPr>
              <a:t>Les images doivent aussi être nommées avec le mot-clé utilisé</a:t>
            </a:r>
          </a:p>
          <a:p>
            <a:endParaRPr lang="fr-FR" sz="2400" dirty="0">
              <a:solidFill>
                <a:schemeClr val="tx1"/>
              </a:solidFill>
            </a:endParaRPr>
          </a:p>
          <a:p>
            <a:r>
              <a:rPr lang="fr-FR" sz="2400" dirty="0">
                <a:solidFill>
                  <a:schemeClr val="tx1"/>
                </a:solidFill>
              </a:rPr>
              <a:t>Les images apportent du trafic, il est « facile » de se placer correctement dans Google image</a:t>
            </a:r>
          </a:p>
          <a:p>
            <a:endParaRPr lang="fr-FR" sz="2400" dirty="0">
              <a:solidFill>
                <a:schemeClr val="tx1"/>
              </a:solidFill>
            </a:endParaRPr>
          </a:p>
          <a:p>
            <a:r>
              <a:rPr lang="fr-FR" sz="2400" dirty="0">
                <a:solidFill>
                  <a:schemeClr val="tx1"/>
                </a:solidFill>
              </a:rPr>
              <a:t>N’utilisez pas des images qui ne vous appartiennent pas, surtout sans accord de l’auteur</a:t>
            </a:r>
          </a:p>
          <a:p>
            <a:pPr marL="0" indent="0">
              <a:buNone/>
            </a:pPr>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Optimisation contenu visuel</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288715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a:bodyPr>
          <a:lstStyle/>
          <a:p>
            <a:r>
              <a:rPr lang="fr-FR" sz="2400" dirty="0">
                <a:solidFill>
                  <a:schemeClr val="tx1"/>
                </a:solidFill>
              </a:rPr>
              <a:t>Pensez à soigner l’arborescence de votre site. La structure est aussi récupérée par Google</a:t>
            </a:r>
          </a:p>
          <a:p>
            <a:endParaRPr lang="fr-FR" sz="2400" dirty="0">
              <a:solidFill>
                <a:schemeClr val="tx1"/>
              </a:solidFill>
            </a:endParaRPr>
          </a:p>
          <a:p>
            <a:r>
              <a:rPr lang="fr-FR" sz="2400" dirty="0">
                <a:solidFill>
                  <a:schemeClr val="tx1"/>
                </a:solidFill>
              </a:rPr>
              <a:t>Pensez avant tout à votre utilisateur et à l’ergonomie de votre site: la navigation entre les pages doit être fluide et logique même pour des novices</a:t>
            </a:r>
          </a:p>
          <a:p>
            <a:pPr marL="0" indent="0">
              <a:buNone/>
            </a:pPr>
            <a:endParaRPr lang="fr-FR" sz="2400" dirty="0">
              <a:solidFill>
                <a:schemeClr val="tx1"/>
              </a:solidFill>
            </a:endParaRPr>
          </a:p>
          <a:p>
            <a:endParaRPr lang="fr-FR" sz="2400" dirty="0">
              <a:solidFill>
                <a:schemeClr val="tx1"/>
              </a:solidFill>
            </a:endParaRPr>
          </a:p>
          <a:p>
            <a:pPr marL="0" indent="0">
              <a:buNone/>
            </a:pPr>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Optimisation arborescence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26" name="Image 25">
            <a:extLst>
              <a:ext uri="{FF2B5EF4-FFF2-40B4-BE49-F238E27FC236}">
                <a16:creationId xmlns:a16="http://schemas.microsoft.com/office/drawing/2014/main" id="{CFB44406-CEB1-4D8E-9B1E-9AA89960526D}"/>
              </a:ext>
            </a:extLst>
          </p:cNvPr>
          <p:cNvPicPr>
            <a:picLocks noChangeAspect="1"/>
          </p:cNvPicPr>
          <p:nvPr/>
        </p:nvPicPr>
        <p:blipFill>
          <a:blip r:embed="rId14"/>
          <a:stretch>
            <a:fillRect/>
          </a:stretch>
        </p:blipFill>
        <p:spPr>
          <a:xfrm>
            <a:off x="5606113" y="4309839"/>
            <a:ext cx="5600199" cy="2125552"/>
          </a:xfrm>
          <a:prstGeom prst="rect">
            <a:avLst/>
          </a:prstGeom>
        </p:spPr>
      </p:pic>
    </p:spTree>
    <p:extLst>
      <p:ext uri="{BB962C8B-B14F-4D97-AF65-F5344CB8AC3E}">
        <p14:creationId xmlns:p14="http://schemas.microsoft.com/office/powerpoint/2010/main" val="250422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fontScale="85000" lnSpcReduction="20000"/>
          </a:bodyPr>
          <a:lstStyle/>
          <a:p>
            <a:r>
              <a:rPr lang="fr-FR" sz="2400" dirty="0">
                <a:solidFill>
                  <a:schemeClr val="tx1"/>
                </a:solidFill>
              </a:rPr>
              <a:t>32% des utilisateurs quittent une page si elle se charge entre 1 et 3 secondes</a:t>
            </a:r>
          </a:p>
          <a:p>
            <a:endParaRPr lang="fr-FR" sz="2400" dirty="0">
              <a:solidFill>
                <a:schemeClr val="tx1"/>
              </a:solidFill>
              <a:sym typeface="Wingdings" panose="05000000000000000000" pitchFamily="2" charset="2"/>
            </a:endParaRPr>
          </a:p>
          <a:p>
            <a:r>
              <a:rPr lang="fr-FR" sz="2400" dirty="0">
                <a:solidFill>
                  <a:schemeClr val="tx1"/>
                </a:solidFill>
                <a:sym typeface="Wingdings" panose="05000000000000000000" pitchFamily="2" charset="2"/>
              </a:rPr>
              <a:t>90% </a:t>
            </a:r>
            <a:r>
              <a:rPr lang="fr-FR" sz="2400" dirty="0">
                <a:solidFill>
                  <a:schemeClr val="tx1"/>
                </a:solidFill>
              </a:rPr>
              <a:t>des utilisateurs quittent une page si elle se charge au-delà de 3 secondes</a:t>
            </a:r>
          </a:p>
          <a:p>
            <a:endParaRPr lang="fr-FR" sz="2400" dirty="0">
              <a:solidFill>
                <a:schemeClr val="tx1"/>
              </a:solidFill>
            </a:endParaRPr>
          </a:p>
          <a:p>
            <a:r>
              <a:rPr lang="fr-FR" sz="2400" dirty="0">
                <a:solidFill>
                  <a:schemeClr val="tx1"/>
                </a:solidFill>
              </a:rPr>
              <a:t>Pour augmenté la rapidité:</a:t>
            </a:r>
          </a:p>
          <a:p>
            <a:pPr lvl="2"/>
            <a:r>
              <a:rPr lang="fr-FR" sz="2000" dirty="0">
                <a:solidFill>
                  <a:schemeClr val="tx1"/>
                </a:solidFill>
              </a:rPr>
              <a:t>Moins de JavaScript</a:t>
            </a:r>
          </a:p>
          <a:p>
            <a:pPr lvl="2"/>
            <a:r>
              <a:rPr lang="fr-FR" sz="2000" dirty="0">
                <a:solidFill>
                  <a:schemeClr val="tx1"/>
                </a:solidFill>
              </a:rPr>
              <a:t>Attention aux poids des images</a:t>
            </a:r>
          </a:p>
          <a:p>
            <a:pPr lvl="2"/>
            <a:r>
              <a:rPr lang="fr-FR" sz="2000" dirty="0">
                <a:solidFill>
                  <a:schemeClr val="tx1"/>
                </a:solidFill>
              </a:rPr>
              <a:t>Si Wordpress =&gt; Enlevez les </a:t>
            </a:r>
            <a:r>
              <a:rPr lang="fr-FR" sz="2000" dirty="0" err="1">
                <a:solidFill>
                  <a:schemeClr val="tx1"/>
                </a:solidFill>
              </a:rPr>
              <a:t>addons</a:t>
            </a:r>
            <a:r>
              <a:rPr lang="fr-FR" sz="2000" dirty="0">
                <a:solidFill>
                  <a:schemeClr val="tx1"/>
                </a:solidFill>
              </a:rPr>
              <a:t> inutiles &amp; attention au thème</a:t>
            </a:r>
          </a:p>
          <a:p>
            <a:pPr lvl="2"/>
            <a:endParaRPr lang="fr-FR" sz="2000" dirty="0">
              <a:solidFill>
                <a:schemeClr val="tx1"/>
              </a:solidFill>
            </a:endParaRPr>
          </a:p>
          <a:p>
            <a:r>
              <a:rPr lang="fr-FR" sz="2400" dirty="0">
                <a:solidFill>
                  <a:schemeClr val="tx1"/>
                </a:solidFill>
              </a:rPr>
              <a:t>Hébergement  =&gt; Attention à avoir des serveurs proches et bien dimensionnés </a:t>
            </a:r>
          </a:p>
          <a:p>
            <a:endParaRPr lang="fr-FR" sz="2400" dirty="0">
              <a:solidFill>
                <a:schemeClr val="tx1"/>
              </a:solidFill>
            </a:endParaRPr>
          </a:p>
          <a:p>
            <a:r>
              <a:rPr lang="fr-FR" sz="2400" dirty="0">
                <a:solidFill>
                  <a:schemeClr val="tx1"/>
                </a:solidFill>
              </a:rPr>
              <a:t>Lien vers le testeur de rapidité Google =&gt; </a:t>
            </a:r>
            <a:r>
              <a:rPr lang="fr-FR" sz="2400" dirty="0">
                <a:solidFill>
                  <a:schemeClr val="tx2"/>
                </a:solidFill>
                <a:hlinkClick r:id="rId2">
                  <a:extLst>
                    <a:ext uri="{A12FA001-AC4F-418D-AE19-62706E023703}">
                      <ahyp:hlinkClr xmlns:ahyp="http://schemas.microsoft.com/office/drawing/2018/hyperlinkcolor" val="tx"/>
                    </a:ext>
                  </a:extLst>
                </a:hlinkClick>
              </a:rPr>
              <a:t>https://developers.google.com/speed/pagespeed/insights/?hl=fr</a:t>
            </a:r>
            <a:endParaRPr lang="fr-FR" sz="2400" dirty="0">
              <a:solidFill>
                <a:schemeClr val="tx2"/>
              </a:solidFill>
            </a:endParaRPr>
          </a:p>
          <a:p>
            <a:pPr marL="0" indent="0">
              <a:buNone/>
            </a:pPr>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Optimisation rapidité</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737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6760684" cy="4749633"/>
          </a:xfrm>
        </p:spPr>
        <p:txBody>
          <a:bodyPr anchor="t">
            <a:normAutofit/>
          </a:bodyPr>
          <a:lstStyle/>
          <a:p>
            <a:pPr marL="0" indent="0">
              <a:buNone/>
            </a:pPr>
            <a:r>
              <a:rPr lang="fr-FR" sz="2400" dirty="0">
                <a:solidFill>
                  <a:schemeClr val="tx1"/>
                </a:solidFill>
              </a:rPr>
              <a:t>Privilégiez le mobile en premier ! Pourquoi ?</a:t>
            </a:r>
          </a:p>
          <a:p>
            <a:endParaRPr lang="fr-FR" sz="2400" dirty="0">
              <a:solidFill>
                <a:schemeClr val="tx1"/>
              </a:solidFill>
            </a:endParaRPr>
          </a:p>
          <a:p>
            <a:r>
              <a:rPr lang="fr-FR" sz="2400" dirty="0">
                <a:solidFill>
                  <a:schemeClr val="tx1"/>
                </a:solidFill>
              </a:rPr>
              <a:t>En octobre 2020, voici la répartition du trafic internet en France.</a:t>
            </a:r>
          </a:p>
          <a:p>
            <a:endParaRPr lang="fr-FR" sz="2400" dirty="0">
              <a:solidFill>
                <a:schemeClr val="tx1"/>
              </a:solidFill>
            </a:endParaRPr>
          </a:p>
          <a:p>
            <a:r>
              <a:rPr lang="fr-FR" sz="2400" dirty="0">
                <a:solidFill>
                  <a:schemeClr val="tx1"/>
                </a:solidFill>
              </a:rPr>
              <a:t>Google met beaucoup plus en avant les sites « responsive »</a:t>
            </a:r>
          </a:p>
          <a:p>
            <a:pPr marL="0" indent="0">
              <a:buNone/>
            </a:pPr>
            <a:endParaRPr lang="fr-FR" sz="2400" dirty="0">
              <a:solidFill>
                <a:schemeClr val="tx1"/>
              </a:solidFill>
            </a:endParaRPr>
          </a:p>
          <a:p>
            <a:r>
              <a:rPr lang="fr-FR" sz="2400" dirty="0">
                <a:solidFill>
                  <a:schemeClr val="tx2"/>
                </a:solidFill>
                <a:hlinkClick r:id="rId2">
                  <a:extLst>
                    <a:ext uri="{A12FA001-AC4F-418D-AE19-62706E023703}">
                      <ahyp:hlinkClr xmlns:ahyp="http://schemas.microsoft.com/office/drawing/2018/hyperlinkcolor" val="tx"/>
                    </a:ext>
                  </a:extLst>
                </a:hlinkClick>
              </a:rPr>
              <a:t>https://search.google.com/test/mobile-friendly?hl=fr</a:t>
            </a:r>
            <a:endParaRPr lang="fr-FR" sz="2400" dirty="0">
              <a:solidFill>
                <a:schemeClr val="tx2"/>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Optimisation mobile first</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26" name="Image 25">
            <a:extLst>
              <a:ext uri="{FF2B5EF4-FFF2-40B4-BE49-F238E27FC236}">
                <a16:creationId xmlns:a16="http://schemas.microsoft.com/office/drawing/2014/main" id="{CEAC9C58-C074-421E-806E-361C1B766A13}"/>
              </a:ext>
            </a:extLst>
          </p:cNvPr>
          <p:cNvPicPr>
            <a:picLocks noChangeAspect="1"/>
          </p:cNvPicPr>
          <p:nvPr/>
        </p:nvPicPr>
        <p:blipFill rotWithShape="1">
          <a:blip r:embed="rId15"/>
          <a:srcRect b="13952"/>
          <a:stretch/>
        </p:blipFill>
        <p:spPr>
          <a:xfrm>
            <a:off x="7951827" y="2754182"/>
            <a:ext cx="3899783" cy="3948647"/>
          </a:xfrm>
          <a:prstGeom prst="rect">
            <a:avLst/>
          </a:prstGeom>
        </p:spPr>
      </p:pic>
    </p:spTree>
    <p:extLst>
      <p:ext uri="{BB962C8B-B14F-4D97-AF65-F5344CB8AC3E}">
        <p14:creationId xmlns:p14="http://schemas.microsoft.com/office/powerpoint/2010/main" val="27198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fontScale="70000" lnSpcReduction="20000"/>
          </a:bodyPr>
          <a:lstStyle/>
          <a:p>
            <a:r>
              <a:rPr lang="fr-FR" sz="2400" dirty="0">
                <a:solidFill>
                  <a:schemeClr val="tx1"/>
                </a:solidFill>
              </a:rPr>
              <a:t>Optimisez votre code source en utilisant des balises sémantiques pour mettre en valeur vos mots-clés et votre contenu</a:t>
            </a:r>
          </a:p>
          <a:p>
            <a:endParaRPr lang="fr-FR" sz="2400" dirty="0">
              <a:solidFill>
                <a:schemeClr val="tx1"/>
              </a:solidFill>
            </a:endParaRPr>
          </a:p>
          <a:p>
            <a:r>
              <a:rPr lang="fr-FR" sz="2400" dirty="0">
                <a:solidFill>
                  <a:schemeClr val="tx1"/>
                </a:solidFill>
              </a:rPr>
              <a:t>Utilisez correctement les balises de renforcement comme &lt;</a:t>
            </a:r>
            <a:r>
              <a:rPr lang="fr-FR" sz="2400" dirty="0" err="1">
                <a:solidFill>
                  <a:schemeClr val="tx1"/>
                </a:solidFill>
              </a:rPr>
              <a:t>strong</a:t>
            </a:r>
            <a:r>
              <a:rPr lang="fr-FR" sz="2400" dirty="0">
                <a:solidFill>
                  <a:schemeClr val="tx1"/>
                </a:solidFill>
              </a:rPr>
              <a:t>&gt; ou &lt;</a:t>
            </a:r>
            <a:r>
              <a:rPr lang="fr-FR" sz="2400" dirty="0" err="1">
                <a:solidFill>
                  <a:schemeClr val="tx1"/>
                </a:solidFill>
              </a:rPr>
              <a:t>em</a:t>
            </a:r>
            <a:r>
              <a:rPr lang="fr-FR" sz="2400" dirty="0">
                <a:solidFill>
                  <a:schemeClr val="tx1"/>
                </a:solidFill>
              </a:rPr>
              <a:t>&gt;</a:t>
            </a:r>
          </a:p>
          <a:p>
            <a:endParaRPr lang="fr-FR" sz="2400" dirty="0">
              <a:solidFill>
                <a:schemeClr val="tx1"/>
              </a:solidFill>
            </a:endParaRPr>
          </a:p>
          <a:p>
            <a:r>
              <a:rPr lang="fr-FR" sz="2400" dirty="0">
                <a:solidFill>
                  <a:schemeClr val="tx1"/>
                </a:solidFill>
              </a:rPr>
              <a:t>Respectez les normes W3C pour que vos pages ne contiennent pas d’erreurs</a:t>
            </a:r>
          </a:p>
          <a:p>
            <a:endParaRPr lang="fr-FR" sz="2400" dirty="0">
              <a:solidFill>
                <a:schemeClr val="tx1"/>
              </a:solidFill>
            </a:endParaRPr>
          </a:p>
          <a:p>
            <a:r>
              <a:rPr lang="fr-FR" sz="2400" dirty="0">
                <a:solidFill>
                  <a:schemeClr val="tx1"/>
                </a:solidFill>
              </a:rPr>
              <a:t>Pensez aussi à avoir un site en HTTP</a:t>
            </a:r>
            <a:r>
              <a:rPr lang="fr-FR" sz="2400" b="1" dirty="0">
                <a:solidFill>
                  <a:schemeClr val="accent6"/>
                </a:solidFill>
              </a:rPr>
              <a:t>S</a:t>
            </a:r>
          </a:p>
          <a:p>
            <a:endParaRPr lang="fr-FR" sz="2400" dirty="0">
              <a:solidFill>
                <a:schemeClr val="tx1"/>
              </a:solidFill>
            </a:endParaRPr>
          </a:p>
          <a:p>
            <a:r>
              <a:rPr lang="fr-FR" sz="2400" dirty="0">
                <a:solidFill>
                  <a:schemeClr val="tx1"/>
                </a:solidFill>
              </a:rPr>
              <a:t>Gérez les pages de redirections (404, 403…)</a:t>
            </a:r>
          </a:p>
          <a:p>
            <a:endParaRPr lang="fr-FR" sz="2400" dirty="0">
              <a:solidFill>
                <a:schemeClr val="tx1"/>
              </a:solidFill>
            </a:endParaRPr>
          </a:p>
          <a:p>
            <a:r>
              <a:rPr lang="fr-FR" sz="2400" dirty="0">
                <a:solidFill>
                  <a:schemeClr val="tx1"/>
                </a:solidFill>
              </a:rPr>
              <a:t>Pensez à mettre le fichier « </a:t>
            </a:r>
            <a:r>
              <a:rPr lang="fr-FR" sz="2400" dirty="0">
                <a:solidFill>
                  <a:schemeClr val="tx2"/>
                </a:solidFill>
                <a:hlinkClick r:id="rId2">
                  <a:extLst>
                    <a:ext uri="{A12FA001-AC4F-418D-AE19-62706E023703}">
                      <ahyp:hlinkClr xmlns:ahyp="http://schemas.microsoft.com/office/drawing/2018/hyperlinkcolor" val="tx"/>
                    </a:ext>
                  </a:extLst>
                </a:hlinkClick>
              </a:rPr>
              <a:t>robots.txt</a:t>
            </a:r>
            <a:r>
              <a:rPr lang="fr-FR" sz="2400" dirty="0">
                <a:solidFill>
                  <a:schemeClr val="tx1"/>
                </a:solidFill>
              </a:rPr>
              <a:t> » à la racine de votre serveur</a:t>
            </a:r>
          </a:p>
          <a:p>
            <a:endParaRPr lang="fr-FR" sz="2400" dirty="0">
              <a:solidFill>
                <a:schemeClr val="tx1"/>
              </a:solidFill>
            </a:endParaRPr>
          </a:p>
          <a:p>
            <a:r>
              <a:rPr lang="fr-FR" sz="2400" dirty="0">
                <a:solidFill>
                  <a:schemeClr val="tx1"/>
                </a:solidFill>
              </a:rPr>
              <a:t>Gérez aussi votre « .</a:t>
            </a:r>
            <a:r>
              <a:rPr lang="fr-FR" sz="2400" dirty="0" err="1">
                <a:solidFill>
                  <a:schemeClr val="tx1"/>
                </a:solidFill>
              </a:rPr>
              <a:t>htaccess</a:t>
            </a:r>
            <a:r>
              <a:rPr lang="fr-FR" sz="2400" dirty="0">
                <a:solidFill>
                  <a:schemeClr val="tx1"/>
                </a:solidFill>
              </a:rPr>
              <a:t> » correctement</a:t>
            </a:r>
          </a:p>
          <a:p>
            <a:endParaRPr lang="fr-FR" sz="2400" dirty="0">
              <a:solidFill>
                <a:schemeClr val="tx2"/>
              </a:solidFill>
            </a:endParaRPr>
          </a:p>
          <a:p>
            <a:pPr marL="0" indent="0">
              <a:buNone/>
            </a:pPr>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Optimisation code source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1026" name="Picture 2" descr="Google Search Central">
            <a:extLst>
              <a:ext uri="{FF2B5EF4-FFF2-40B4-BE49-F238E27FC236}">
                <a16:creationId xmlns:a16="http://schemas.microsoft.com/office/drawing/2014/main" id="{6C2C8B77-895B-483B-91D8-994C3B32E9E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32753" y="3844089"/>
            <a:ext cx="2225842" cy="2225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03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a:bodyPr>
          <a:lstStyle/>
          <a:p>
            <a:r>
              <a:rPr lang="fr-FR" sz="2400" dirty="0">
                <a:solidFill>
                  <a:schemeClr val="tx1"/>
                </a:solidFill>
              </a:rPr>
              <a:t>Profitez de la popularité d’une page de votre site pour rediriger vers des pages moins populaires</a:t>
            </a:r>
          </a:p>
          <a:p>
            <a:endParaRPr lang="fr-FR" sz="2400" dirty="0">
              <a:solidFill>
                <a:schemeClr val="tx1"/>
              </a:solidFill>
            </a:endParaRPr>
          </a:p>
          <a:p>
            <a:r>
              <a:rPr lang="fr-FR" sz="2400" dirty="0">
                <a:solidFill>
                  <a:schemeClr val="tx1"/>
                </a:solidFill>
              </a:rPr>
              <a:t>Attention, elles doivent être cohérentes en contenu et en qualité</a:t>
            </a:r>
          </a:p>
          <a:p>
            <a:endParaRPr lang="fr-FR" sz="2400" dirty="0">
              <a:solidFill>
                <a:schemeClr val="tx1"/>
              </a:solidFill>
            </a:endParaRPr>
          </a:p>
          <a:p>
            <a:r>
              <a:rPr lang="fr-FR" sz="2400" dirty="0">
                <a:solidFill>
                  <a:schemeClr val="tx1"/>
                </a:solidFill>
              </a:rPr>
              <a:t>Pour voir le trafic de vos pages =&gt; google </a:t>
            </a:r>
            <a:r>
              <a:rPr lang="fr-FR" sz="2400" dirty="0" err="1">
                <a:solidFill>
                  <a:schemeClr val="tx1"/>
                </a:solidFill>
              </a:rPr>
              <a:t>analytics</a:t>
            </a:r>
            <a:r>
              <a:rPr lang="fr-FR" sz="2400" dirty="0">
                <a:solidFill>
                  <a:schemeClr val="tx1"/>
                </a:solidFill>
              </a:rPr>
              <a:t> ou autres outils </a:t>
            </a:r>
            <a:endParaRPr lang="fr-FR" sz="2400" dirty="0">
              <a:solidFill>
                <a:schemeClr val="tx2"/>
              </a:solidFill>
            </a:endParaRPr>
          </a:p>
          <a:p>
            <a:pPr marL="0" indent="0">
              <a:buNone/>
            </a:pPr>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Optimisation maillage interne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26" name="Image 25">
            <a:extLst>
              <a:ext uri="{FF2B5EF4-FFF2-40B4-BE49-F238E27FC236}">
                <a16:creationId xmlns:a16="http://schemas.microsoft.com/office/drawing/2014/main" id="{82FAB9F2-45D1-4988-92E5-8798CFAB3902}"/>
              </a:ext>
            </a:extLst>
          </p:cNvPr>
          <p:cNvPicPr>
            <a:picLocks noChangeAspect="1"/>
          </p:cNvPicPr>
          <p:nvPr/>
        </p:nvPicPr>
        <p:blipFill>
          <a:blip r:embed="rId14"/>
          <a:stretch>
            <a:fillRect/>
          </a:stretch>
        </p:blipFill>
        <p:spPr>
          <a:xfrm>
            <a:off x="9451575" y="4981074"/>
            <a:ext cx="2747211" cy="1545306"/>
          </a:xfrm>
          <a:prstGeom prst="rect">
            <a:avLst/>
          </a:prstGeom>
        </p:spPr>
      </p:pic>
    </p:spTree>
    <p:extLst>
      <p:ext uri="{BB962C8B-B14F-4D97-AF65-F5344CB8AC3E}">
        <p14:creationId xmlns:p14="http://schemas.microsoft.com/office/powerpoint/2010/main" val="197047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7489496" cy="4749633"/>
          </a:xfrm>
        </p:spPr>
        <p:txBody>
          <a:bodyPr anchor="t">
            <a:normAutofit fontScale="70000" lnSpcReduction="20000"/>
          </a:bodyPr>
          <a:lstStyle/>
          <a:p>
            <a:r>
              <a:rPr lang="fr-FR" sz="2400" dirty="0">
                <a:solidFill>
                  <a:schemeClr val="tx1"/>
                </a:solidFill>
              </a:rPr>
              <a:t>Pour gagner en crédibilité auprès de Google, il faut avoir un bon nombre de liens externes qui pointent vers le site</a:t>
            </a:r>
          </a:p>
          <a:p>
            <a:endParaRPr lang="fr-FR" sz="2400" dirty="0">
              <a:solidFill>
                <a:schemeClr val="tx1"/>
              </a:solidFill>
            </a:endParaRPr>
          </a:p>
          <a:p>
            <a:r>
              <a:rPr lang="fr-FR" sz="2400" dirty="0">
                <a:solidFill>
                  <a:schemeClr val="tx1"/>
                </a:solidFill>
              </a:rPr>
              <a:t>Les liens doivent être de qualité, pour évité l’effet inverse</a:t>
            </a:r>
          </a:p>
          <a:p>
            <a:endParaRPr lang="fr-FR" sz="2400" dirty="0">
              <a:solidFill>
                <a:schemeClr val="tx1"/>
              </a:solidFill>
            </a:endParaRPr>
          </a:p>
          <a:p>
            <a:r>
              <a:rPr lang="fr-FR" sz="2400" dirty="0">
                <a:solidFill>
                  <a:schemeClr val="tx1"/>
                </a:solidFill>
              </a:rPr>
              <a:t>Lien de qualité = site avec une plus forte crédibilité que vous + lien de parenté (dans le même secteur)</a:t>
            </a:r>
          </a:p>
          <a:p>
            <a:endParaRPr lang="fr-FR" sz="2400" dirty="0">
              <a:solidFill>
                <a:schemeClr val="tx1"/>
              </a:solidFill>
            </a:endParaRPr>
          </a:p>
          <a:p>
            <a:r>
              <a:rPr lang="fr-FR" sz="2400" dirty="0">
                <a:solidFill>
                  <a:schemeClr val="tx1"/>
                </a:solidFill>
              </a:rPr>
              <a:t>Utilisez les annuaires (qualitatif aussi), google </a:t>
            </a:r>
            <a:r>
              <a:rPr lang="fr-FR" sz="2400" dirty="0" err="1">
                <a:solidFill>
                  <a:schemeClr val="tx1"/>
                </a:solidFill>
              </a:rPr>
              <a:t>my</a:t>
            </a:r>
            <a:r>
              <a:rPr lang="fr-FR" sz="2400" dirty="0">
                <a:solidFill>
                  <a:schemeClr val="tx1"/>
                </a:solidFill>
              </a:rPr>
              <a:t> business, pages jaunes… </a:t>
            </a:r>
          </a:p>
          <a:p>
            <a:endParaRPr lang="fr-FR" sz="2400" dirty="0">
              <a:solidFill>
                <a:schemeClr val="tx1"/>
              </a:solidFill>
            </a:endParaRPr>
          </a:p>
          <a:p>
            <a:r>
              <a:rPr lang="fr-FR" sz="2400" dirty="0">
                <a:solidFill>
                  <a:schemeClr val="tx1"/>
                </a:solidFill>
              </a:rPr>
              <a:t>Utilisez les réseaux sociaux</a:t>
            </a:r>
          </a:p>
          <a:p>
            <a:endParaRPr lang="fr-FR" sz="2400" dirty="0">
              <a:solidFill>
                <a:schemeClr val="tx1"/>
              </a:solidFill>
            </a:endParaRPr>
          </a:p>
          <a:p>
            <a:r>
              <a:rPr lang="fr-FR" sz="2400" dirty="0">
                <a:solidFill>
                  <a:schemeClr val="tx1"/>
                </a:solidFill>
              </a:rPr>
              <a:t>Attention au liens « </a:t>
            </a:r>
            <a:r>
              <a:rPr lang="fr-FR" sz="2400" dirty="0" err="1">
                <a:solidFill>
                  <a:schemeClr val="tx1"/>
                </a:solidFill>
              </a:rPr>
              <a:t>nofollow</a:t>
            </a:r>
            <a:r>
              <a:rPr lang="fr-FR" sz="2400" dirty="0">
                <a:solidFill>
                  <a:schemeClr val="tx1"/>
                </a:solidFill>
              </a:rPr>
              <a:t> » et « </a:t>
            </a:r>
            <a:r>
              <a:rPr lang="fr-FR" sz="2400" dirty="0" err="1">
                <a:solidFill>
                  <a:schemeClr val="tx1"/>
                </a:solidFill>
              </a:rPr>
              <a:t>dofollow</a:t>
            </a:r>
            <a:r>
              <a:rPr lang="fr-FR" sz="2400" dirty="0">
                <a:solidFill>
                  <a:schemeClr val="tx1"/>
                </a:solidFill>
              </a:rPr>
              <a:t> »</a:t>
            </a:r>
            <a:endParaRPr lang="fr-FR" sz="2400" dirty="0">
              <a:solidFill>
                <a:schemeClr val="tx2"/>
              </a:solidFill>
            </a:endParaRPr>
          </a:p>
          <a:p>
            <a:pPr marL="0" indent="0">
              <a:buNone/>
            </a:pPr>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Optimisation </a:t>
            </a:r>
            <a:r>
              <a:rPr lang="fr-FR" dirty="0" err="1">
                <a:ln w="0"/>
                <a:effectLst>
                  <a:outerShdw blurRad="38100" dist="19050" dir="2700000" algn="tl" rotWithShape="0">
                    <a:schemeClr val="dk1">
                      <a:alpha val="40000"/>
                    </a:schemeClr>
                  </a:outerShdw>
                </a:effectLst>
              </a:rPr>
              <a:t>backlink</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3074" name="Picture 2">
            <a:extLst>
              <a:ext uri="{FF2B5EF4-FFF2-40B4-BE49-F238E27FC236}">
                <a16:creationId xmlns:a16="http://schemas.microsoft.com/office/drawing/2014/main" id="{68DF0428-3921-4D0B-ADC3-50A562D218D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59642" y="2805036"/>
            <a:ext cx="3298953" cy="249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19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2"/>
          <a:stretch>
            <a:fillRect/>
          </a:stretch>
        </p:blipFill>
        <p:spPr>
          <a:xfrm>
            <a:off x="4780942" y="1560410"/>
            <a:ext cx="4239404" cy="4749800"/>
          </a:xfrm>
          <a:prstGeom prst="rect">
            <a:avLst/>
          </a:prstGeom>
        </p:spPr>
      </p:pic>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Introduction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
        <p:nvSpPr>
          <p:cNvPr id="27" name="Flèche droite 26"/>
          <p:cNvSpPr/>
          <p:nvPr/>
        </p:nvSpPr>
        <p:spPr>
          <a:xfrm>
            <a:off x="2979274" y="4236720"/>
            <a:ext cx="2347465" cy="902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1843738" y="4041493"/>
            <a:ext cx="3297059" cy="646331"/>
          </a:xfrm>
          <a:prstGeom prst="rect">
            <a:avLst/>
          </a:prstGeom>
          <a:noFill/>
        </p:spPr>
        <p:txBody>
          <a:bodyPr wrap="square" rtlCol="0">
            <a:spAutoFit/>
          </a:bodyPr>
          <a:lstStyle/>
          <a:p>
            <a:r>
              <a:rPr lang="fr-FR" dirty="0"/>
              <a:t>Référencement Naturel (SEO)</a:t>
            </a:r>
          </a:p>
        </p:txBody>
      </p:sp>
      <p:pic>
        <p:nvPicPr>
          <p:cNvPr id="3" name="Image 2"/>
          <p:cNvPicPr>
            <a:picLocks noChangeAspect="1"/>
          </p:cNvPicPr>
          <p:nvPr/>
        </p:nvPicPr>
        <p:blipFill rotWithShape="1">
          <a:blip r:embed="rId15"/>
          <a:srcRect b="15414"/>
          <a:stretch/>
        </p:blipFill>
        <p:spPr>
          <a:xfrm>
            <a:off x="5468243" y="2359152"/>
            <a:ext cx="3320327" cy="3852672"/>
          </a:xfrm>
          <a:prstGeom prst="rect">
            <a:avLst/>
          </a:prstGeom>
        </p:spPr>
      </p:pic>
    </p:spTree>
    <p:extLst>
      <p:ext uri="{BB962C8B-B14F-4D97-AF65-F5344CB8AC3E}">
        <p14:creationId xmlns:p14="http://schemas.microsoft.com/office/powerpoint/2010/main" val="3580811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a:bodyPr>
          <a:lstStyle/>
          <a:p>
            <a:r>
              <a:rPr lang="fr-FR" sz="2400" dirty="0">
                <a:solidFill>
                  <a:schemeClr val="tx1"/>
                </a:solidFill>
              </a:rPr>
              <a:t>Prendre son temps ! Le référencement naturel est très long à faire effet (Plusieurs mois minimum)</a:t>
            </a:r>
          </a:p>
          <a:p>
            <a:endParaRPr lang="fr-FR" sz="2400" dirty="0">
              <a:solidFill>
                <a:schemeClr val="tx1"/>
              </a:solidFill>
            </a:endParaRPr>
          </a:p>
          <a:p>
            <a:r>
              <a:rPr lang="fr-FR" sz="2400" dirty="0">
                <a:solidFill>
                  <a:schemeClr val="tx1"/>
                </a:solidFill>
              </a:rPr>
              <a:t>Ne pas sur optimiser, l’abus de mots-clés ou de méthodes de référencement nuit à l’utilisateur</a:t>
            </a:r>
          </a:p>
          <a:p>
            <a:endParaRPr lang="fr-FR" sz="2400" dirty="0">
              <a:solidFill>
                <a:schemeClr val="tx1"/>
              </a:solidFill>
            </a:endParaRPr>
          </a:p>
          <a:p>
            <a:r>
              <a:rPr lang="fr-FR" sz="2400" dirty="0">
                <a:solidFill>
                  <a:schemeClr val="tx1"/>
                </a:solidFill>
              </a:rPr>
              <a:t>Privilégiez la qualité avant tout</a:t>
            </a:r>
          </a:p>
          <a:p>
            <a:endParaRPr lang="fr-FR" sz="2400" dirty="0">
              <a:solidFill>
                <a:schemeClr val="tx1"/>
              </a:solidFill>
            </a:endParaRPr>
          </a:p>
          <a:p>
            <a:r>
              <a:rPr lang="fr-FR" sz="2400" dirty="0">
                <a:solidFill>
                  <a:schemeClr val="tx1"/>
                </a:solidFill>
              </a:rPr>
              <a:t>Ne pas accepter les liens de mauvaise qualité (ex: liens achetable)</a:t>
            </a:r>
            <a:endParaRPr lang="fr-FR" sz="2400" dirty="0">
              <a:solidFill>
                <a:schemeClr val="tx2"/>
              </a:solidFill>
            </a:endParaRPr>
          </a:p>
          <a:p>
            <a:pPr marL="0" indent="0">
              <a:buNone/>
            </a:pPr>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Recommandation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92157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Introduction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
        <p:nvSpPr>
          <p:cNvPr id="28" name="ZoneTexte 27"/>
          <p:cNvSpPr txBox="1"/>
          <p:nvPr/>
        </p:nvSpPr>
        <p:spPr>
          <a:xfrm>
            <a:off x="2090726" y="3992725"/>
            <a:ext cx="3297059" cy="646331"/>
          </a:xfrm>
          <a:prstGeom prst="rect">
            <a:avLst/>
          </a:prstGeom>
          <a:noFill/>
        </p:spPr>
        <p:txBody>
          <a:bodyPr wrap="square" rtlCol="0">
            <a:spAutoFit/>
          </a:bodyPr>
          <a:lstStyle/>
          <a:p>
            <a:r>
              <a:rPr lang="fr-FR" dirty="0"/>
              <a:t>Référencement Payant (SEA)</a:t>
            </a:r>
          </a:p>
        </p:txBody>
      </p:sp>
      <p:pic>
        <p:nvPicPr>
          <p:cNvPr id="29" name="Espace réservé du contenu 28"/>
          <p:cNvPicPr>
            <a:picLocks noGrp="1" noChangeAspect="1"/>
          </p:cNvPicPr>
          <p:nvPr>
            <p:ph idx="1"/>
          </p:nvPr>
        </p:nvPicPr>
        <p:blipFill>
          <a:blip r:embed="rId14"/>
          <a:stretch>
            <a:fillRect/>
          </a:stretch>
        </p:blipFill>
        <p:spPr>
          <a:xfrm>
            <a:off x="5152262" y="2228088"/>
            <a:ext cx="4660954" cy="3614738"/>
          </a:xfrm>
          <a:prstGeom prst="rect">
            <a:avLst/>
          </a:prstGeom>
        </p:spPr>
      </p:pic>
      <p:sp>
        <p:nvSpPr>
          <p:cNvPr id="27" name="Flèche droite 26"/>
          <p:cNvSpPr/>
          <p:nvPr/>
        </p:nvSpPr>
        <p:spPr>
          <a:xfrm>
            <a:off x="3282478" y="4254930"/>
            <a:ext cx="2347465" cy="902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2364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3"/>
          <a:stretch>
            <a:fillRect/>
          </a:stretch>
        </p:blipFill>
        <p:spPr>
          <a:xfrm>
            <a:off x="5022257" y="1633562"/>
            <a:ext cx="4239404" cy="4749800"/>
          </a:xfrm>
          <a:prstGeom prst="rect">
            <a:avLst/>
          </a:prstGeom>
        </p:spPr>
      </p:pic>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Introduction</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4"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6"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7"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8"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9"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7"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8"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6"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4"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2"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3"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4"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5">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
        <p:nvSpPr>
          <p:cNvPr id="27" name="Flèche droite 26"/>
          <p:cNvSpPr/>
          <p:nvPr/>
        </p:nvSpPr>
        <p:spPr>
          <a:xfrm>
            <a:off x="3220589" y="4309872"/>
            <a:ext cx="2347465" cy="902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2349011" y="4125206"/>
            <a:ext cx="3297059" cy="369332"/>
          </a:xfrm>
          <a:prstGeom prst="rect">
            <a:avLst/>
          </a:prstGeom>
          <a:noFill/>
        </p:spPr>
        <p:txBody>
          <a:bodyPr wrap="square" rtlCol="0">
            <a:spAutoFit/>
          </a:bodyPr>
          <a:lstStyle/>
          <a:p>
            <a:r>
              <a:rPr lang="fr-FR" dirty="0"/>
              <a:t>Référencement local</a:t>
            </a:r>
          </a:p>
        </p:txBody>
      </p:sp>
    </p:spTree>
    <p:extLst>
      <p:ext uri="{BB962C8B-B14F-4D97-AF65-F5344CB8AC3E}">
        <p14:creationId xmlns:p14="http://schemas.microsoft.com/office/powerpoint/2010/main" val="318092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5"/>
            <a:ext cx="10233800" cy="4294760"/>
          </a:xfrm>
        </p:spPr>
        <p:txBody>
          <a:bodyPr anchor="t">
            <a:normAutofit fontScale="85000" lnSpcReduction="10000"/>
          </a:bodyPr>
          <a:lstStyle/>
          <a:p>
            <a:pPr marL="0" indent="0">
              <a:buNone/>
            </a:pPr>
            <a:r>
              <a:rPr lang="fr-FR" sz="2400" dirty="0">
                <a:solidFill>
                  <a:schemeClr val="tx1"/>
                </a:solidFill>
              </a:rPr>
              <a:t>Qu’est-ce qu’un moteur de recherche ?</a:t>
            </a:r>
          </a:p>
          <a:p>
            <a:pPr marL="0" indent="0">
              <a:buNone/>
            </a:pPr>
            <a:endParaRPr lang="fr-FR" sz="2400" dirty="0">
              <a:solidFill>
                <a:schemeClr val="tx1"/>
              </a:solidFill>
            </a:endParaRPr>
          </a:p>
          <a:p>
            <a:r>
              <a:rPr lang="fr-FR" sz="2400" dirty="0">
                <a:solidFill>
                  <a:schemeClr val="tx1"/>
                </a:solidFill>
              </a:rPr>
              <a:t>C’est un outil permettant d’effectuer une </a:t>
            </a:r>
            <a:r>
              <a:rPr lang="fr-FR" sz="2400" u="sng" dirty="0">
                <a:solidFill>
                  <a:schemeClr val="tx1"/>
                </a:solidFill>
              </a:rPr>
              <a:t>recherche sur internet</a:t>
            </a:r>
            <a:r>
              <a:rPr lang="fr-FR" sz="2400" dirty="0">
                <a:solidFill>
                  <a:schemeClr val="tx1"/>
                </a:solidFill>
              </a:rPr>
              <a:t>. Pour faire simple, c’est un robot qui parcourt le WEB en suivant les liens. Il extrait tout le contenu d’un site sur son chemin, ce qu’on appel </a:t>
            </a:r>
            <a:r>
              <a:rPr lang="fr-FR" sz="2400" b="1" u="sng" dirty="0">
                <a:solidFill>
                  <a:schemeClr val="tx1"/>
                </a:solidFill>
              </a:rPr>
              <a:t>l’indexation</a:t>
            </a:r>
          </a:p>
          <a:p>
            <a:endParaRPr lang="fr-FR" sz="2400" u="sng" dirty="0">
              <a:solidFill>
                <a:schemeClr val="tx1"/>
              </a:solidFill>
            </a:endParaRPr>
          </a:p>
          <a:p>
            <a:r>
              <a:rPr lang="fr-FR" sz="2400" dirty="0">
                <a:solidFill>
                  <a:schemeClr val="tx1"/>
                </a:solidFill>
              </a:rPr>
              <a:t>Pour voir si un site est indexé et quelles pages le sont : </a:t>
            </a:r>
            <a:r>
              <a:rPr lang="fr-FR" sz="2400" b="1" dirty="0" err="1">
                <a:solidFill>
                  <a:schemeClr val="accent4">
                    <a:lumMod val="60000"/>
                    <a:lumOff val="40000"/>
                  </a:schemeClr>
                </a:solidFill>
              </a:rPr>
              <a:t>site:</a:t>
            </a:r>
            <a:r>
              <a:rPr lang="fr-FR" sz="2400" dirty="0" err="1">
                <a:solidFill>
                  <a:schemeClr val="tx1"/>
                </a:solidFill>
              </a:rPr>
              <a:t>monNomDeDomaine</a:t>
            </a:r>
            <a:endParaRPr lang="fr-FR" sz="2400" dirty="0">
              <a:solidFill>
                <a:schemeClr val="tx1"/>
              </a:solidFill>
            </a:endParaRPr>
          </a:p>
          <a:p>
            <a:endParaRPr lang="fr-FR" sz="2400" b="1" dirty="0">
              <a:solidFill>
                <a:schemeClr val="tx2"/>
              </a:solidFill>
            </a:endParaRPr>
          </a:p>
          <a:p>
            <a:r>
              <a:rPr lang="fr-FR" sz="2400" dirty="0">
                <a:solidFill>
                  <a:schemeClr val="tx1"/>
                </a:solidFill>
              </a:rPr>
              <a:t>Ex: Google, Bing, Yahoo, </a:t>
            </a:r>
            <a:r>
              <a:rPr lang="fr-FR" sz="2400" dirty="0" err="1">
                <a:solidFill>
                  <a:schemeClr val="tx1"/>
                </a:solidFill>
              </a:rPr>
              <a:t>DuckDuckGo</a:t>
            </a:r>
            <a:r>
              <a:rPr lang="fr-FR" sz="2400" dirty="0">
                <a:solidFill>
                  <a:schemeClr val="tx1"/>
                </a:solidFill>
              </a:rPr>
              <a:t>,…</a:t>
            </a:r>
          </a:p>
          <a:p>
            <a:endParaRPr lang="fr-FR" sz="2400" dirty="0">
              <a:solidFill>
                <a:schemeClr val="tx1"/>
              </a:solidFill>
            </a:endParaRPr>
          </a:p>
          <a:p>
            <a:r>
              <a:rPr lang="fr-FR" sz="2400" dirty="0">
                <a:solidFill>
                  <a:schemeClr val="tx1"/>
                </a:solidFill>
              </a:rPr>
              <a:t>En réalité, il n’y a qu’un seul et unique moteur de recherche pour le SEO…</a:t>
            </a:r>
            <a:endParaRPr lang="fr-FR" sz="22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Moteur de recherche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26" name="Picture 2" descr="Nouveau logo Googl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91964" y="5473486"/>
            <a:ext cx="1323671" cy="81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4039" y="2085046"/>
            <a:ext cx="6698560" cy="3840813"/>
          </a:xfrm>
        </p:spPr>
      </p:pic>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Moteur de recherche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99091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3873" y="2847046"/>
            <a:ext cx="6295051" cy="3840813"/>
          </a:xfrm>
        </p:spPr>
      </p:pic>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Moteur de recherche</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3"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5"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6"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7"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8"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6"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7"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5"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3"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1"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2"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3"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4">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pic>
        <p:nvPicPr>
          <p:cNvPr id="3" name="Imag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91248" y="1258226"/>
            <a:ext cx="5560300" cy="1533036"/>
          </a:xfrm>
          <a:prstGeom prst="rect">
            <a:avLst/>
          </a:prstGeom>
        </p:spPr>
      </p:pic>
    </p:spTree>
    <p:extLst>
      <p:ext uri="{BB962C8B-B14F-4D97-AF65-F5344CB8AC3E}">
        <p14:creationId xmlns:p14="http://schemas.microsoft.com/office/powerpoint/2010/main" val="249969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73BCA3-0527-421A-953E-C96AE40D94DB}"/>
              </a:ext>
            </a:extLst>
          </p:cNvPr>
          <p:cNvSpPr>
            <a:spLocks noGrp="1"/>
          </p:cNvSpPr>
          <p:nvPr>
            <p:ph idx="1"/>
          </p:nvPr>
        </p:nvSpPr>
        <p:spPr>
          <a:xfrm>
            <a:off x="1120000" y="1825624"/>
            <a:ext cx="10233800" cy="4749633"/>
          </a:xfrm>
        </p:spPr>
        <p:txBody>
          <a:bodyPr anchor="t">
            <a:normAutofit/>
          </a:bodyPr>
          <a:lstStyle/>
          <a:p>
            <a:r>
              <a:rPr lang="fr-FR" sz="2400" dirty="0">
                <a:solidFill>
                  <a:schemeClr val="tx1"/>
                </a:solidFill>
              </a:rPr>
              <a:t>En moyenne, les visiteurs d’un site viennent à 80% de résultats de SEO</a:t>
            </a:r>
          </a:p>
          <a:p>
            <a:endParaRPr lang="fr-FR" sz="2400" dirty="0">
              <a:solidFill>
                <a:schemeClr val="tx1"/>
              </a:solidFill>
            </a:endParaRPr>
          </a:p>
          <a:p>
            <a:r>
              <a:rPr lang="fr-FR" sz="2400" dirty="0">
                <a:solidFill>
                  <a:schemeClr val="tx1"/>
                </a:solidFill>
              </a:rPr>
              <a:t>Les 20% restants viennent de résultats payants</a:t>
            </a:r>
          </a:p>
          <a:p>
            <a:endParaRPr lang="fr-FR" sz="2400" dirty="0">
              <a:solidFill>
                <a:schemeClr val="tx1"/>
              </a:solidFill>
            </a:endParaRPr>
          </a:p>
          <a:p>
            <a:r>
              <a:rPr lang="fr-FR" sz="2400" dirty="0">
                <a:solidFill>
                  <a:schemeClr val="tx1"/>
                </a:solidFill>
              </a:rPr>
              <a:t>Les résultats numéro 1, 2 et 3 d’une page Google représentent environ 60% des clics</a:t>
            </a:r>
          </a:p>
          <a:p>
            <a:endParaRPr lang="fr-FR" sz="2400" dirty="0">
              <a:solidFill>
                <a:schemeClr val="tx1"/>
              </a:solidFill>
            </a:endParaRPr>
          </a:p>
          <a:p>
            <a:r>
              <a:rPr lang="fr-FR" sz="2400" dirty="0">
                <a:solidFill>
                  <a:schemeClr val="tx1"/>
                </a:solidFill>
              </a:rPr>
              <a:t>Le premier résultat comptabilise à lui seul 33% des clics</a:t>
            </a:r>
          </a:p>
          <a:p>
            <a:endParaRPr lang="fr-FR" sz="2400" dirty="0">
              <a:solidFill>
                <a:schemeClr val="tx1"/>
              </a:solidFill>
            </a:endParaRPr>
          </a:p>
        </p:txBody>
      </p:sp>
      <p:sp>
        <p:nvSpPr>
          <p:cNvPr id="4" name="Rectangle 3"/>
          <p:cNvSpPr/>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SEO: Quelques chiffres</a:t>
            </a:r>
            <a:endParaRPr lang="fr-FR" dirty="0">
              <a:solidFill>
                <a:schemeClr val="bg1"/>
              </a:solidFill>
            </a:endParaRPr>
          </a:p>
        </p:txBody>
      </p:sp>
      <p:sp>
        <p:nvSpPr>
          <p:cNvPr id="6" name="Rectangle 5"/>
          <p:cNvSpPr/>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descr="LOGO ADRAR 300dpi.jpg"/>
          <p:cNvPicPr>
            <a:picLocks noChangeAspect="1"/>
          </p:cNvPicPr>
          <p:nvPr/>
        </p:nvPicPr>
        <p:blipFill>
          <a:blip r:embed="rId2" cstate="print"/>
          <a:stretch>
            <a:fillRect/>
          </a:stretch>
        </p:blipFill>
        <p:spPr>
          <a:xfrm>
            <a:off x="74815" y="46931"/>
            <a:ext cx="432261" cy="574815"/>
          </a:xfrm>
          <a:prstGeom prst="rect">
            <a:avLst/>
          </a:prstGeom>
          <a:noFill/>
          <a:ln>
            <a:noFill/>
          </a:ln>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9" name="Image 8" descr="personnes-adrar-coul_2.jpg"/>
          <p:cNvPicPr>
            <a:picLocks noChangeAspect="1"/>
          </p:cNvPicPr>
          <p:nvPr/>
        </p:nvPicPr>
        <p:blipFill>
          <a:blip r:embed="rId4" cstate="print"/>
          <a:stretch>
            <a:fillRect/>
          </a:stretch>
        </p:blipFill>
        <p:spPr>
          <a:xfrm>
            <a:off x="4014888" y="111271"/>
            <a:ext cx="346861" cy="352500"/>
          </a:xfrm>
          <a:prstGeom prst="rect">
            <a:avLst/>
          </a:prstGeom>
        </p:spPr>
      </p:pic>
      <p:pic>
        <p:nvPicPr>
          <p:cNvPr id="10" name="Image 9" descr="bien plus.jpg"/>
          <p:cNvPicPr>
            <a:picLocks noChangeAspect="1"/>
          </p:cNvPicPr>
          <p:nvPr/>
        </p:nvPicPr>
        <p:blipFill>
          <a:blip r:embed="rId5" cstate="print"/>
          <a:stretch>
            <a:fillRect/>
          </a:stretch>
        </p:blipFill>
        <p:spPr>
          <a:xfrm>
            <a:off x="4747907" y="126966"/>
            <a:ext cx="1289328" cy="364658"/>
          </a:xfrm>
          <a:prstGeom prst="rect">
            <a:avLst/>
          </a:prstGeom>
        </p:spPr>
      </p:pic>
      <p:pic>
        <p:nvPicPr>
          <p:cNvPr id="11" name="Image 10" descr="personnes-adrar-coul_1.jpg"/>
          <p:cNvPicPr>
            <a:picLocks noChangeAspect="1"/>
          </p:cNvPicPr>
          <p:nvPr/>
        </p:nvPicPr>
        <p:blipFill>
          <a:blip r:embed="rId6" cstate="print"/>
          <a:stretch>
            <a:fillRect/>
          </a:stretch>
        </p:blipFill>
        <p:spPr>
          <a:xfrm>
            <a:off x="6423393" y="58452"/>
            <a:ext cx="510617" cy="506565"/>
          </a:xfrm>
          <a:prstGeom prst="rect">
            <a:avLst/>
          </a:prstGeom>
        </p:spPr>
      </p:pic>
      <p:pic>
        <p:nvPicPr>
          <p:cNvPr id="12" name="Image 11" descr="Photo 28-01-2016 21 53 09.png"/>
          <p:cNvPicPr>
            <a:picLocks noChangeAspect="1"/>
          </p:cNvPicPr>
          <p:nvPr/>
        </p:nvPicPr>
        <p:blipFill rotWithShape="1">
          <a:blip r:embed="rId7"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13" name="Imag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15" name="Rectangle 14"/>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 name="Groupe 15"/>
          <p:cNvGrpSpPr/>
          <p:nvPr/>
        </p:nvGrpSpPr>
        <p:grpSpPr>
          <a:xfrm>
            <a:off x="-19598" y="-94478"/>
            <a:ext cx="12211597" cy="746449"/>
            <a:chOff x="-19598" y="-94478"/>
            <a:chExt cx="12211597" cy="746449"/>
          </a:xfrm>
        </p:grpSpPr>
        <p:sp>
          <p:nvSpPr>
            <p:cNvPr id="17" name="Rectangle 16"/>
            <p:cNvSpPr/>
            <p:nvPr/>
          </p:nvSpPr>
          <p:spPr>
            <a:xfrm>
              <a:off x="-19598" y="-30941"/>
              <a:ext cx="12211597"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descr="bien plus.jpg"/>
            <p:cNvPicPr>
              <a:picLocks noChangeAspect="1"/>
            </p:cNvPicPr>
            <p:nvPr/>
          </p:nvPicPr>
          <p:blipFill>
            <a:blip r:embed="rId5" cstate="print"/>
            <a:stretch>
              <a:fillRect/>
            </a:stretch>
          </p:blipFill>
          <p:spPr>
            <a:xfrm>
              <a:off x="4159373" y="183552"/>
              <a:ext cx="1289328" cy="364658"/>
            </a:xfrm>
            <a:prstGeom prst="rect">
              <a:avLst/>
            </a:prstGeom>
          </p:spPr>
        </p:pic>
        <p:pic>
          <p:nvPicPr>
            <p:cNvPr id="19" name="Image 18" descr="personnes-adrar-coul_1.jpg"/>
            <p:cNvPicPr>
              <a:picLocks noChangeAspect="1"/>
            </p:cNvPicPr>
            <p:nvPr/>
          </p:nvPicPr>
          <p:blipFill>
            <a:blip r:embed="rId6" cstate="print"/>
            <a:stretch>
              <a:fillRect/>
            </a:stretch>
          </p:blipFill>
          <p:spPr>
            <a:xfrm>
              <a:off x="5676806" y="50870"/>
              <a:ext cx="510617" cy="506565"/>
            </a:xfrm>
            <a:prstGeom prst="rect">
              <a:avLst/>
            </a:prstGeom>
          </p:spPr>
        </p:pic>
        <p:pic>
          <p:nvPicPr>
            <p:cNvPr id="20" name="Image 19" descr="personnes-adrar-coul_2.jpg"/>
            <p:cNvPicPr>
              <a:picLocks noChangeAspect="1"/>
            </p:cNvPicPr>
            <p:nvPr/>
          </p:nvPicPr>
          <p:blipFill>
            <a:blip r:embed="rId4" cstate="print"/>
            <a:stretch>
              <a:fillRect/>
            </a:stretch>
          </p:blipFill>
          <p:spPr>
            <a:xfrm>
              <a:off x="3478713" y="183553"/>
              <a:ext cx="346861" cy="352500"/>
            </a:xfrm>
            <a:prstGeom prst="rect">
              <a:avLst/>
            </a:prstGeom>
          </p:spPr>
        </p:pic>
        <p:pic>
          <p:nvPicPr>
            <p:cNvPr id="21" name="Image 20" descr="LOGO ADRAR 300dpi.jpg"/>
            <p:cNvPicPr>
              <a:picLocks noChangeAspect="1"/>
            </p:cNvPicPr>
            <p:nvPr/>
          </p:nvPicPr>
          <p:blipFill>
            <a:blip r:embed="rId2" cstate="print"/>
            <a:stretch>
              <a:fillRect/>
            </a:stretch>
          </p:blipFill>
          <p:spPr>
            <a:xfrm>
              <a:off x="88582" y="6345"/>
              <a:ext cx="432261" cy="574815"/>
            </a:xfrm>
            <a:prstGeom prst="rect">
              <a:avLst/>
            </a:prstGeom>
            <a:noFill/>
            <a:ln>
              <a:noFill/>
            </a:ln>
          </p:spPr>
        </p:pic>
        <p:pic>
          <p:nvPicPr>
            <p:cNvPr id="22" name="Image 21" descr="LOGO-ERN-GEN2017-1.png"/>
            <p:cNvPicPr>
              <a:picLocks noChangeAspect="1"/>
            </p:cNvPicPr>
            <p:nvPr/>
          </p:nvPicPr>
          <p:blipFill rotWithShape="1">
            <a:blip r:embed="rId10" cstate="print">
              <a:extLst>
                <a:ext uri="{28A0092B-C50C-407E-A947-70E740481C1C}">
                  <a14:useLocalDpi xmlns:a14="http://schemas.microsoft.com/office/drawing/2010/main" val="0"/>
                </a:ext>
              </a:extLst>
            </a:blip>
            <a:srcRect r="19245"/>
            <a:stretch/>
          </p:blipFill>
          <p:spPr>
            <a:xfrm>
              <a:off x="6744921" y="-32723"/>
              <a:ext cx="2275425" cy="669355"/>
            </a:xfrm>
            <a:prstGeom prst="rect">
              <a:avLst/>
            </a:prstGeom>
          </p:spPr>
        </p:pic>
        <p:pic>
          <p:nvPicPr>
            <p:cNvPr id="23" name="Image 22" descr="redim-06.png"/>
            <p:cNvPicPr>
              <a:picLocks noChangeAspect="1"/>
            </p:cNvPicPr>
            <p:nvPr/>
          </p:nvPicPr>
          <p:blipFill rotWithShape="1">
            <a:blip r:embed="rId11" cstate="print">
              <a:extLst>
                <a:ext uri="{28A0092B-C50C-407E-A947-70E740481C1C}">
                  <a14:useLocalDpi xmlns:a14="http://schemas.microsoft.com/office/drawing/2010/main" val="0"/>
                </a:ext>
              </a:extLst>
            </a:blip>
            <a:srcRect t="28400" b="26267"/>
            <a:stretch/>
          </p:blipFill>
          <p:spPr>
            <a:xfrm>
              <a:off x="10775894" y="-14434"/>
              <a:ext cx="1369060" cy="620641"/>
            </a:xfrm>
            <a:prstGeom prst="rect">
              <a:avLst/>
            </a:prstGeom>
          </p:spPr>
        </p:pic>
        <p:pic>
          <p:nvPicPr>
            <p:cNvPr id="24" name="Image 23"/>
            <p:cNvPicPr>
              <a:picLocks noChangeAspect="1"/>
            </p:cNvPicPr>
            <p:nvPr/>
          </p:nvPicPr>
          <p:blipFill rotWithShape="1">
            <a:blip r:embed="rId12" cstate="print">
              <a:extLst>
                <a:ext uri="{28A0092B-C50C-407E-A947-70E740481C1C}">
                  <a14:useLocalDpi xmlns:a14="http://schemas.microsoft.com/office/drawing/2010/main" val="0"/>
                </a:ext>
              </a:extLst>
            </a:blip>
            <a:srcRect l="16802" t="22888" r="16244" b="27236"/>
            <a:stretch/>
          </p:blipFill>
          <p:spPr>
            <a:xfrm>
              <a:off x="9011015" y="-94478"/>
              <a:ext cx="1502229" cy="746449"/>
            </a:xfrm>
            <a:prstGeom prst="rect">
              <a:avLst/>
            </a:prstGeom>
          </p:spPr>
        </p:pic>
        <p:pic>
          <p:nvPicPr>
            <p:cNvPr id="25" name="Image 24"/>
            <p:cNvPicPr>
              <a:picLocks noChangeAspect="1"/>
            </p:cNvPicPr>
            <p:nvPr/>
          </p:nvPicPr>
          <p:blipFill rotWithShape="1">
            <a:blip r:embed="rId13">
              <a:extLst>
                <a:ext uri="{28A0092B-C50C-407E-A947-70E740481C1C}">
                  <a14:useLocalDpi xmlns:a14="http://schemas.microsoft.com/office/drawing/2010/main" val="0"/>
                </a:ext>
              </a:extLst>
            </a:blip>
            <a:srcRect t="22863" b="24898"/>
            <a:stretch/>
          </p:blipFill>
          <p:spPr>
            <a:xfrm>
              <a:off x="699170" y="38062"/>
              <a:ext cx="2612643" cy="537329"/>
            </a:xfrm>
            <a:prstGeom prst="rect">
              <a:avLst/>
            </a:prstGeom>
          </p:spPr>
        </p:pic>
      </p:grpSp>
    </p:spTree>
    <p:extLst>
      <p:ext uri="{BB962C8B-B14F-4D97-AF65-F5344CB8AC3E}">
        <p14:creationId xmlns:p14="http://schemas.microsoft.com/office/powerpoint/2010/main" val="321927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1518</TotalTime>
  <Words>1647</Words>
  <Application>Microsoft Office PowerPoint</Application>
  <PresentationFormat>Grand écran</PresentationFormat>
  <Paragraphs>232</Paragraphs>
  <Slides>30</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Calibri</vt:lpstr>
      <vt:lpstr>Century Gothic</vt:lpstr>
      <vt:lpstr>Wingdings</vt:lpstr>
      <vt:lpstr>Wingdings 3</vt:lpstr>
      <vt:lpstr>Secteur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Florence Calmettes</dc:creator>
  <cp:lastModifiedBy>Yann samson</cp:lastModifiedBy>
  <cp:revision>105</cp:revision>
  <dcterms:created xsi:type="dcterms:W3CDTF">2017-03-22T10:02:42Z</dcterms:created>
  <dcterms:modified xsi:type="dcterms:W3CDTF">2024-10-17T15:06:05Z</dcterms:modified>
</cp:coreProperties>
</file>