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77" r:id="rId4"/>
    <p:sldId id="279" r:id="rId5"/>
    <p:sldId id="278" r:id="rId6"/>
    <p:sldId id="273" r:id="rId7"/>
    <p:sldId id="274" r:id="rId8"/>
    <p:sldId id="275" r:id="rId9"/>
    <p:sldId id="276" r:id="rId10"/>
    <p:sldId id="263" r:id="rId11"/>
    <p:sldId id="265" r:id="rId12"/>
    <p:sldId id="266" r:id="rId13"/>
    <p:sldId id="267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D1979-3486-4BDA-8179-E23D5C5C8743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C585C-C503-485D-B692-B286E859F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5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0DA97B-5753-4E27-8425-065F64660871}" type="slidenum">
              <a:t>6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99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D42BDA1-88A4-4BAB-9F1B-72DCEC3F5599}" type="slidenum">
              <a:t>7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0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4CCAA8-BA1D-4BED-9C1C-5CF6D0AFB830}" type="slidenum">
              <a:t>8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86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D669-EF86-4076-869F-3190EF8FCC82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5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A76B-B6D9-4D59-9C72-845835CE009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03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B350-251E-451C-9771-6B13D8958AC9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7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F992-0D76-483A-A84D-B76C48879DC3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42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ADD7-8F6E-48F4-92EC-753C5C8BF7D4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37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A76B-B6D9-4D59-9C72-845835CE009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187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A76B-B6D9-4D59-9C72-845835CE009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795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33D-CC82-4A20-8AD6-ED13F7437D13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30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E71D-16AE-4D25-8C74-AD448D63AAC4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7A81-C6E3-4AC0-8E2F-58EA541E83F4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0D8-BDC1-4301-8D4F-834405054F44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4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EEE7-6A63-420F-91BE-BBB0B0514F18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807C-8AA5-4259-B72F-9EDCD058D6B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1272-B8D2-41D9-B655-B16C9F3CA9B0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06A5-F246-466B-A49E-3C7D1B5C08E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9B4B-A890-497E-9C14-FD2AEBE619F1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1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02BA-CABF-4B91-9387-380E529AEF12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3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D5A76B-B6D9-4D59-9C72-845835CE009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03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46869" y="1190223"/>
            <a:ext cx="8233744" cy="2467377"/>
          </a:xfrm>
        </p:spPr>
        <p:txBody>
          <a:bodyPr/>
          <a:lstStyle/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Création du site web Bibine.fr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163747"/>
            <a:ext cx="12192000" cy="464321"/>
          </a:xfrm>
        </p:spPr>
        <p:txBody>
          <a:bodyPr/>
          <a:lstStyle/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Cahier des charges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776679" y="5927937"/>
            <a:ext cx="1582005" cy="454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5FCBEF"/>
              </a:buClr>
            </a:pPr>
            <a:r>
              <a:rPr lang="fr-FR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Michael</a:t>
            </a:r>
            <a:endParaRPr lang="fr-FR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9683295" y="5920812"/>
            <a:ext cx="1582005" cy="454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Evan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3870063" y="5920813"/>
            <a:ext cx="1582005" cy="454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Quentin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963447" y="5925797"/>
            <a:ext cx="1582005" cy="454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Gabriel</a:t>
            </a:r>
            <a:endParaRPr lang="fr-FR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27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Design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C943D3-F0B1-446D-9D5D-378B6A7253AB}" type="slidenum">
              <a:rPr kumimoji="0" lang="fr-FR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42" y="3708452"/>
            <a:ext cx="2058298" cy="28428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63430" y="1775442"/>
            <a:ext cx="3273039" cy="1341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676" y="1908659"/>
            <a:ext cx="3020549" cy="10752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41944" y="1538757"/>
            <a:ext cx="750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Développement d’un logo pour le site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1944" y="3939189"/>
            <a:ext cx="8047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Développement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d’une mascotte 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pour le site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456592" y="2346534"/>
            <a:ext cx="5087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Police d’écriture distinguée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Design sobre et élégant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Le fond rappelant les bulles de la bière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98909" y="4909271"/>
            <a:ext cx="5087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Design simple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Mascotte avec un côté convivial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27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Maquettage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t="149" r="-5536" b="80349"/>
          <a:stretch/>
        </p:blipFill>
        <p:spPr>
          <a:xfrm>
            <a:off x="791094" y="1483037"/>
            <a:ext cx="10609811" cy="109053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91094" y="3133898"/>
            <a:ext cx="71655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Berlin Sans FB" panose="020E0602020502020306" pitchFamily="34" charset="0"/>
              </a:rPr>
              <a:t>Sur la partie haute du site nous retrouvons:</a:t>
            </a:r>
          </a:p>
          <a:p>
            <a:endParaRPr lang="fr-FR" sz="2800" dirty="0" smtClean="0">
              <a:latin typeface="Berlin Sans FB" panose="020E0602020502020306" pitchFamily="34" charset="0"/>
            </a:endParaRPr>
          </a:p>
          <a:p>
            <a:r>
              <a:rPr lang="fr-FR" sz="2800" dirty="0">
                <a:latin typeface="Berlin Sans FB" panose="020E0602020502020306" pitchFamily="34" charset="0"/>
              </a:rPr>
              <a:t>	</a:t>
            </a:r>
            <a:r>
              <a:rPr lang="fr-FR" sz="2800" dirty="0" smtClean="0">
                <a:latin typeface="Berlin Sans FB" panose="020E0602020502020306" pitchFamily="34" charset="0"/>
              </a:rPr>
              <a:t>- </a:t>
            </a:r>
            <a:r>
              <a:rPr lang="fr-FR" sz="2800" dirty="0">
                <a:latin typeface="Berlin Sans FB" panose="020E0602020502020306" pitchFamily="34" charset="0"/>
              </a:rPr>
              <a:t>L</a:t>
            </a:r>
            <a:r>
              <a:rPr lang="fr-FR" sz="2800" dirty="0" smtClean="0">
                <a:latin typeface="Berlin Sans FB" panose="020E0602020502020306" pitchFamily="34" charset="0"/>
              </a:rPr>
              <a:t>e logo </a:t>
            </a:r>
          </a:p>
          <a:p>
            <a:r>
              <a:rPr lang="fr-FR" sz="2800" dirty="0">
                <a:latin typeface="Berlin Sans FB" panose="020E0602020502020306" pitchFamily="34" charset="0"/>
              </a:rPr>
              <a:t>	</a:t>
            </a:r>
            <a:r>
              <a:rPr lang="fr-FR" sz="2800" dirty="0" smtClean="0">
                <a:latin typeface="Berlin Sans FB" panose="020E0602020502020306" pitchFamily="34" charset="0"/>
              </a:rPr>
              <a:t>- La mascotte de l’entreprise </a:t>
            </a:r>
          </a:p>
          <a:p>
            <a:r>
              <a:rPr lang="fr-FR" sz="2800" dirty="0">
                <a:latin typeface="Berlin Sans FB" panose="020E0602020502020306" pitchFamily="34" charset="0"/>
              </a:rPr>
              <a:t> </a:t>
            </a:r>
            <a:r>
              <a:rPr lang="fr-FR" sz="2800" dirty="0" smtClean="0">
                <a:latin typeface="Berlin Sans FB" panose="020E0602020502020306" pitchFamily="34" charset="0"/>
              </a:rPr>
              <a:t> 	- </a:t>
            </a:r>
            <a:r>
              <a:rPr lang="fr-FR" sz="2800" dirty="0">
                <a:latin typeface="Berlin Sans FB" panose="020E0602020502020306" pitchFamily="34" charset="0"/>
              </a:rPr>
              <a:t>L</a:t>
            </a:r>
            <a:r>
              <a:rPr lang="fr-FR" sz="2800" dirty="0" smtClean="0">
                <a:latin typeface="Berlin Sans FB" panose="020E0602020502020306" pitchFamily="34" charset="0"/>
              </a:rPr>
              <a:t>’espace client </a:t>
            </a:r>
          </a:p>
          <a:p>
            <a:r>
              <a:rPr lang="fr-FR" sz="2800" dirty="0" smtClean="0">
                <a:latin typeface="Berlin Sans FB" panose="020E0602020502020306" pitchFamily="34" charset="0"/>
              </a:rPr>
              <a:t>	- Le panier</a:t>
            </a:r>
            <a:endParaRPr lang="fr-FR" sz="2800" dirty="0">
              <a:latin typeface="Berlin Sans FB" panose="020E0602020502020306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43D3-F0B1-446D-9D5D-378B6A7253A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27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Maquettage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13213" y="4929449"/>
            <a:ext cx="71655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</a:rPr>
              <a:t>Sur la partie centrale,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</a:rPr>
              <a:t> nous retrouvons les produits en vente et grâce aux flèches tout les produits sont disponible sans avoir a recharger une page.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latin typeface="Berlin Sans FB" panose="020E0602020502020306" pitchFamily="34" charset="0"/>
              </a:rPr>
              <a:t>En dessous se trouve le lien pour le formulaire pro.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Berlin Sans FB" panose="020E0602020502020306" pitchFamily="34" charset="0"/>
              </a:rPr>
              <a:t> 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erlin Sans FB" panose="020E0602020502020306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9" t="20314" r="10392" b="3680"/>
          <a:stretch/>
        </p:blipFill>
        <p:spPr>
          <a:xfrm>
            <a:off x="2700250" y="1205346"/>
            <a:ext cx="6791498" cy="35827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43D3-F0B1-446D-9D5D-378B6A7253A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27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Maquettage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78375"/>
            <a:ext cx="10058400" cy="562046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43D3-F0B1-446D-9D5D-378B6A7253AB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62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73084" y="1382283"/>
            <a:ext cx="10673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>
                <a:latin typeface="Berlin Sans FB" panose="020E0602020502020306" pitchFamily="34" charset="0"/>
              </a:rPr>
              <a:t>Réunion hebdomadaire le lundi matin: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endParaRPr lang="fr-FR" sz="20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163782" y="1991722"/>
            <a:ext cx="3275216" cy="1059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346657" y="2329418"/>
            <a:ext cx="29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Avancement du projet</a:t>
            </a:r>
            <a:endParaRPr lang="fr-FR" sz="20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202226" y="3113666"/>
            <a:ext cx="3217025" cy="14695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83530" y="3682999"/>
            <a:ext cx="33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Contenus visuels/textuels</a:t>
            </a:r>
          </a:p>
        </p:txBody>
      </p:sp>
      <p:sp>
        <p:nvSpPr>
          <p:cNvPr id="11" name="Double flèche horizontale 10"/>
          <p:cNvSpPr/>
          <p:nvPr/>
        </p:nvSpPr>
        <p:spPr>
          <a:xfrm>
            <a:off x="4879571" y="3182879"/>
            <a:ext cx="3258589" cy="1400352"/>
          </a:xfrm>
          <a:prstGeom prst="leftRightArrow">
            <a:avLst/>
          </a:prstGeom>
          <a:solidFill>
            <a:srgbClr val="FF979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 à 10 branches 11"/>
          <p:cNvSpPr/>
          <p:nvPr/>
        </p:nvSpPr>
        <p:spPr>
          <a:xfrm>
            <a:off x="8516391" y="2392932"/>
            <a:ext cx="3042458" cy="3100647"/>
          </a:xfrm>
          <a:prstGeom prst="star10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>
            <a:off x="561109" y="4662751"/>
            <a:ext cx="4297679" cy="149629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579419" y="5431096"/>
            <a:ext cx="244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Architecture site</a:t>
            </a:r>
            <a:endParaRPr lang="fr-FR" sz="20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76505" y="3682999"/>
            <a:ext cx="261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Échange/validation</a:t>
            </a:r>
            <a:endParaRPr lang="fr-FR" sz="20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019309" y="3652222"/>
            <a:ext cx="203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Client</a:t>
            </a:r>
            <a:endParaRPr lang="fr-FR" sz="24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20793" y="5708414"/>
            <a:ext cx="3503815" cy="950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courbée vers la droite 18"/>
          <p:cNvSpPr/>
          <p:nvPr/>
        </p:nvSpPr>
        <p:spPr>
          <a:xfrm>
            <a:off x="6833062" y="4583231"/>
            <a:ext cx="1487978" cy="1992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503923" y="6002390"/>
            <a:ext cx="342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Echanges supplémentaires</a:t>
            </a:r>
          </a:p>
          <a:p>
            <a:endParaRPr lang="fr-FR" sz="2000" b="1" dirty="0">
              <a:latin typeface="Berlin Sans FB" panose="020E0602020502020306" pitchFamily="34" charset="0"/>
            </a:endParaRP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0" y="0"/>
            <a:ext cx="12192000" cy="922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Suivi de projet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2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1961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8990" y="455814"/>
            <a:ext cx="630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600" dirty="0"/>
          </a:p>
        </p:txBody>
      </p:sp>
      <p:sp>
        <p:nvSpPr>
          <p:cNvPr id="17" name="Chevron 16"/>
          <p:cNvSpPr/>
          <p:nvPr/>
        </p:nvSpPr>
        <p:spPr>
          <a:xfrm>
            <a:off x="87281" y="1571106"/>
            <a:ext cx="3495505" cy="3217026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076793" y="1571106"/>
            <a:ext cx="3495505" cy="321702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051762" y="1571103"/>
            <a:ext cx="3495505" cy="3217026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6055817" y="1571106"/>
            <a:ext cx="3495505" cy="321702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8045329" y="1571106"/>
            <a:ext cx="3495505" cy="3217026"/>
          </a:xfrm>
          <a:prstGeom prst="chevron">
            <a:avLst/>
          </a:prstGeom>
          <a:solidFill>
            <a:srgbClr val="F6593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57938" y="2682933"/>
            <a:ext cx="1118064" cy="993371"/>
          </a:xfrm>
          <a:prstGeom prst="ellipse">
            <a:avLst/>
          </a:prstGeom>
          <a:solidFill>
            <a:srgbClr val="FF979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646312" y="3659677"/>
            <a:ext cx="141316" cy="133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2006134" y="4721629"/>
            <a:ext cx="141316" cy="133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995647" y="4721628"/>
            <a:ext cx="141316" cy="133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985159" y="4721628"/>
            <a:ext cx="141316" cy="133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974671" y="4721628"/>
            <a:ext cx="141316" cy="133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9964183" y="4734097"/>
            <a:ext cx="141316" cy="1330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1611492" y="3038301"/>
            <a:ext cx="329744" cy="2826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74073" y="3038301"/>
            <a:ext cx="748145" cy="3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CDC</a:t>
            </a:r>
            <a:endParaRPr lang="fr-FR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33" name="Connecteur droit 32"/>
          <p:cNvCxnSpPr>
            <a:stCxn id="24" idx="4"/>
          </p:cNvCxnSpPr>
          <p:nvPr/>
        </p:nvCxnSpPr>
        <p:spPr>
          <a:xfrm>
            <a:off x="716970" y="3792680"/>
            <a:ext cx="0" cy="13473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5" idx="4"/>
          </p:cNvCxnSpPr>
          <p:nvPr/>
        </p:nvCxnSpPr>
        <p:spPr>
          <a:xfrm>
            <a:off x="2076792" y="4854632"/>
            <a:ext cx="0" cy="30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066305" y="4832465"/>
            <a:ext cx="0" cy="30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057198" y="4844934"/>
            <a:ext cx="0" cy="30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8045329" y="4856018"/>
            <a:ext cx="0" cy="30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0034841" y="4869872"/>
            <a:ext cx="0" cy="30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11776364" y="3320934"/>
            <a:ext cx="1381" cy="1819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87703" y="5140037"/>
            <a:ext cx="90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15/07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1670191" y="5140037"/>
            <a:ext cx="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22/07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3644999" y="5140037"/>
            <a:ext cx="8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29/07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630697" y="5151121"/>
            <a:ext cx="85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12/08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7619183" y="5140037"/>
            <a:ext cx="84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30/09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9592632" y="5140037"/>
            <a:ext cx="893288" cy="38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07/10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11363499" y="5140037"/>
            <a:ext cx="86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24/11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11363499" y="2751958"/>
            <a:ext cx="82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Berlin Sans FB" panose="020E0602020502020306" pitchFamily="34" charset="0"/>
              </a:rPr>
              <a:t>Deadline</a:t>
            </a:r>
            <a:endParaRPr lang="fr-FR" sz="1200" dirty="0">
              <a:latin typeface="Berlin Sans FB" panose="020E0602020502020306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744978" y="2979562"/>
            <a:ext cx="158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M</a:t>
            </a:r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aquettage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747658" y="2825674"/>
            <a:ext cx="1647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Architecture serveur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710843" y="2923055"/>
            <a:ext cx="160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Contenu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561810" y="2943287"/>
            <a:ext cx="200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D</a:t>
            </a:r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éveloppement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9674623" y="2825674"/>
            <a:ext cx="156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Testing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Mise en ligne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449932" y="6032807"/>
            <a:ext cx="3722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Berlin Sans FB" panose="020E0602020502020306" pitchFamily="34" charset="0"/>
              </a:rPr>
              <a:t>Marché de noël du </a:t>
            </a:r>
            <a:r>
              <a:rPr lang="fr-FR" sz="2000" dirty="0" smtClean="0">
                <a:latin typeface="Berlin Sans FB" panose="020E0602020502020306" pitchFamily="34" charset="0"/>
              </a:rPr>
              <a:t>Capitole </a:t>
            </a:r>
            <a:r>
              <a:rPr lang="fr-FR" sz="2000" dirty="0" smtClean="0">
                <a:latin typeface="Berlin Sans FB" panose="020E0602020502020306" pitchFamily="34" charset="0"/>
              </a:rPr>
              <a:t>2024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61" name="Virage 60"/>
          <p:cNvSpPr/>
          <p:nvPr/>
        </p:nvSpPr>
        <p:spPr>
          <a:xfrm rot="10800000">
            <a:off x="11072553" y="5548919"/>
            <a:ext cx="762864" cy="883998"/>
          </a:xfrm>
          <a:prstGeom prst="bentArrow">
            <a:avLst>
              <a:gd name="adj1" fmla="val 24764"/>
              <a:gd name="adj2" fmla="val 25000"/>
              <a:gd name="adj3" fmla="val 25000"/>
              <a:gd name="adj4" fmla="val 43750"/>
            </a:avLst>
          </a:prstGeom>
          <a:solidFill>
            <a:srgbClr val="F6593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27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Planning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4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15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92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27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Devis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C943D3-F0B1-446D-9D5D-378B6A7253AB}" type="slidenum"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00" y="988842"/>
            <a:ext cx="8434000" cy="57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275" y="0"/>
            <a:ext cx="9404723" cy="1119708"/>
          </a:xfrm>
        </p:spPr>
        <p:txBody>
          <a:bodyPr/>
          <a:lstStyle/>
          <a:p>
            <a:r>
              <a:rPr lang="fr-FR" sz="6600" u="sng" dirty="0" smtClean="0">
                <a:latin typeface="Berlin Sans FB" panose="020E0602020502020306" pitchFamily="34" charset="0"/>
              </a:rPr>
              <a:t>Sommaire</a:t>
            </a:r>
            <a:endParaRPr lang="fr-FR" sz="6600" u="sng" dirty="0">
              <a:latin typeface="Berlin Sans FB" panose="020E06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640792"/>
            <a:ext cx="8946541" cy="4999289"/>
          </a:xfrm>
        </p:spPr>
        <p:txBody>
          <a:bodyPr>
            <a:normAutofit fontScale="92500" lnSpcReduction="10000"/>
          </a:bodyPr>
          <a:lstStyle/>
          <a:p>
            <a:r>
              <a:rPr lang="fr-FR" sz="3200" dirty="0" smtClean="0">
                <a:latin typeface="Berlin Sans FB" panose="020E0602020502020306" pitchFamily="34" charset="0"/>
              </a:rPr>
              <a:t>Présentation</a:t>
            </a:r>
            <a:endParaRPr lang="fr-FR" sz="3200" dirty="0" smtClean="0">
              <a:latin typeface="Berlin Sans FB" panose="020E0602020502020306" pitchFamily="34" charset="0"/>
            </a:endParaRPr>
          </a:p>
          <a:p>
            <a:r>
              <a:rPr lang="fr-FR" sz="3200" dirty="0" smtClean="0">
                <a:latin typeface="Berlin Sans FB" panose="020E0602020502020306" pitchFamily="34" charset="0"/>
              </a:rPr>
              <a:t>Projet</a:t>
            </a:r>
          </a:p>
          <a:p>
            <a:r>
              <a:rPr lang="fr-FR" sz="3200" dirty="0" smtClean="0">
                <a:latin typeface="Berlin Sans FB" panose="020E0602020502020306" pitchFamily="34" charset="0"/>
              </a:rPr>
              <a:t>Contraintes</a:t>
            </a:r>
          </a:p>
          <a:p>
            <a:r>
              <a:rPr lang="fr-FR" sz="3200" dirty="0" smtClean="0">
                <a:latin typeface="Berlin Sans FB" panose="020E0602020502020306" pitchFamily="34" charset="0"/>
              </a:rPr>
              <a:t>Persona</a:t>
            </a:r>
          </a:p>
          <a:p>
            <a:r>
              <a:rPr lang="fr-FR" sz="3200" dirty="0" smtClean="0">
                <a:latin typeface="Berlin Sans FB" panose="020E0602020502020306" pitchFamily="34" charset="0"/>
              </a:rPr>
              <a:t>Structure</a:t>
            </a:r>
            <a:endParaRPr lang="fr-FR" sz="3200" dirty="0" smtClean="0">
              <a:latin typeface="Berlin Sans FB" panose="020E0602020502020306" pitchFamily="34" charset="0"/>
            </a:endParaRPr>
          </a:p>
          <a:p>
            <a:r>
              <a:rPr lang="fr-FR" sz="3200" dirty="0" smtClean="0">
                <a:latin typeface="Berlin Sans FB" panose="020E0602020502020306" pitchFamily="34" charset="0"/>
              </a:rPr>
              <a:t>Design	</a:t>
            </a:r>
            <a:endParaRPr lang="fr-FR" sz="3200" dirty="0" smtClean="0">
              <a:latin typeface="Berlin Sans FB" panose="020E0602020502020306" pitchFamily="34" charset="0"/>
            </a:endParaRPr>
          </a:p>
          <a:p>
            <a:r>
              <a:rPr lang="fr-FR" sz="3200" dirty="0" smtClean="0">
                <a:latin typeface="Berlin Sans FB" panose="020E0602020502020306" pitchFamily="34" charset="0"/>
              </a:rPr>
              <a:t>Maquette</a:t>
            </a:r>
            <a:endParaRPr lang="fr-FR" sz="3200" dirty="0" smtClean="0">
              <a:latin typeface="Berlin Sans FB" panose="020E0602020502020306" pitchFamily="34" charset="0"/>
            </a:endParaRPr>
          </a:p>
          <a:p>
            <a:r>
              <a:rPr lang="fr-FR" sz="3200" dirty="0" smtClean="0">
                <a:latin typeface="Berlin Sans FB" panose="020E0602020502020306" pitchFamily="34" charset="0"/>
              </a:rPr>
              <a:t>Planning</a:t>
            </a:r>
            <a:endParaRPr lang="fr-FR" sz="3200" dirty="0" smtClean="0">
              <a:latin typeface="Berlin Sans FB" panose="020E0602020502020306" pitchFamily="34" charset="0"/>
            </a:endParaRPr>
          </a:p>
          <a:p>
            <a:r>
              <a:rPr lang="fr-FR" sz="3200" dirty="0" smtClean="0">
                <a:latin typeface="Berlin Sans FB" panose="020E0602020502020306" pitchFamily="34" charset="0"/>
              </a:rPr>
              <a:t>Devis</a:t>
            </a:r>
            <a:endParaRPr lang="fr-FR" sz="3200" dirty="0"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284278" y="1786045"/>
            <a:ext cx="30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erlin Sans FB" panose="020E0602020502020306" pitchFamily="34" charset="0"/>
              </a:rPr>
              <a:t>Brasserie Bibine </a:t>
            </a:r>
            <a:r>
              <a:rPr lang="fr-FR" sz="1400" dirty="0" smtClean="0">
                <a:latin typeface="Berlin Sans FB" panose="020E0602020502020306" pitchFamily="34" charset="0"/>
              </a:rPr>
              <a:t>SARL</a:t>
            </a:r>
            <a:r>
              <a:rPr lang="fr-FR" sz="2400" dirty="0" smtClean="0">
                <a:latin typeface="Berlin Sans FB" panose="020E0602020502020306" pitchFamily="34" charset="0"/>
              </a:rPr>
              <a:t> </a:t>
            </a:r>
            <a:endParaRPr lang="fr-FR" sz="2400" dirty="0">
              <a:latin typeface="Berlin Sans FB" panose="020E06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4278" y="4625426"/>
            <a:ext cx="3882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erlin Sans FB" panose="020E0602020502020306" pitchFamily="34" charset="0"/>
              </a:rPr>
              <a:t>3  Brasseurs associés:</a:t>
            </a:r>
            <a:endParaRPr lang="fr-FR" sz="2400" dirty="0">
              <a:latin typeface="Berlin Sans FB" panose="020E0602020502020306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34803" y="1847600"/>
            <a:ext cx="199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Berlin Sans FB" panose="020E0602020502020306" pitchFamily="34" charset="0"/>
              </a:rPr>
              <a:t>Fondée en 2021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62366" y="1847600"/>
            <a:ext cx="211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Berlin Sans FB" panose="020E0602020502020306" pitchFamily="34" charset="0"/>
              </a:rPr>
              <a:t>C.A. 150.000€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94816" y="2583450"/>
            <a:ext cx="2335877" cy="18121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01644" y="2766262"/>
            <a:ext cx="1637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4 bières: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-blanche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-blonde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-ambrée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-IPA</a:t>
            </a:r>
            <a:endParaRPr lang="fr-FR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Double flèche horizontale 10"/>
          <p:cNvSpPr/>
          <p:nvPr/>
        </p:nvSpPr>
        <p:spPr>
          <a:xfrm>
            <a:off x="2817976" y="3185949"/>
            <a:ext cx="1159625" cy="764771"/>
          </a:xfrm>
          <a:prstGeom prst="left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127231" y="2583450"/>
            <a:ext cx="2377440" cy="18743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434803" y="2766262"/>
            <a:ext cx="1862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Valeurs: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Locavore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Raisonné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Qualité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Savoir-faire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6687551" y="2919942"/>
            <a:ext cx="964276" cy="1030778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765931" y="2919942"/>
            <a:ext cx="1234049" cy="1030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713782" y="2978268"/>
            <a:ext cx="1338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Local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Sur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Toulouse</a:t>
            </a:r>
            <a:endParaRPr lang="fr-FR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3" y="3289469"/>
            <a:ext cx="578124" cy="578124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9983547" y="1734966"/>
            <a:ext cx="1737360" cy="102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9983547" y="2881023"/>
            <a:ext cx="1737360" cy="102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9983547" y="4048000"/>
            <a:ext cx="1737360" cy="102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0178896" y="2047655"/>
            <a:ext cx="138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Production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178896" y="3192573"/>
            <a:ext cx="147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D</a:t>
            </a:r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istribution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158114" y="4360689"/>
            <a:ext cx="156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Dégustation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9052129" y="3283321"/>
            <a:ext cx="921773" cy="23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 rot="19944808">
            <a:off x="8830722" y="2639188"/>
            <a:ext cx="1186581" cy="23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 rot="1829953">
            <a:off x="8856132" y="3993470"/>
            <a:ext cx="1189272" cy="23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346126" y="5563447"/>
            <a:ext cx="233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Émilie Derian</a:t>
            </a:r>
          </a:p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Community Manager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118919" y="5557169"/>
            <a:ext cx="28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Thomas Ciccarella</a:t>
            </a:r>
          </a:p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Responsable gestion du site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818082" y="5557169"/>
            <a:ext cx="28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Julien Operon</a:t>
            </a:r>
          </a:p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Responsable production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8382955" y="5708861"/>
            <a:ext cx="130233" cy="12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4434803" y="5708861"/>
            <a:ext cx="130233" cy="12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1566413" y="5713018"/>
            <a:ext cx="130233" cy="12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itre 1"/>
          <p:cNvSpPr txBox="1">
            <a:spLocks/>
          </p:cNvSpPr>
          <p:nvPr/>
        </p:nvSpPr>
        <p:spPr>
          <a:xfrm>
            <a:off x="0" y="0"/>
            <a:ext cx="12192000" cy="922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Présentation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3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0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4940945" y="3054479"/>
            <a:ext cx="2443942" cy="1612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215266" y="3567636"/>
            <a:ext cx="233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Site Marchand</a:t>
            </a:r>
            <a:endParaRPr lang="fr-FR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7438920" y="3692326"/>
            <a:ext cx="1620982" cy="33697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3261776" y="3692327"/>
            <a:ext cx="1620982" cy="33697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262564" y="3108511"/>
            <a:ext cx="1945178" cy="15046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9122244" y="3108511"/>
            <a:ext cx="1945178" cy="15046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435057" y="3629190"/>
            <a:ext cx="175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V</a:t>
            </a:r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ente en ligne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88499" y="3475302"/>
            <a:ext cx="1600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Développer leur visibilité</a:t>
            </a:r>
            <a:endParaRPr lang="fr-FR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9" name="Flèche droite 18"/>
          <p:cNvSpPr/>
          <p:nvPr/>
        </p:nvSpPr>
        <p:spPr>
          <a:xfrm rot="16200000">
            <a:off x="5906339" y="2612788"/>
            <a:ext cx="513156" cy="23275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 rot="5400000">
            <a:off x="5898025" y="4876081"/>
            <a:ext cx="513156" cy="23275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5348269" y="5354984"/>
            <a:ext cx="1662546" cy="723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5452178" y="1735294"/>
            <a:ext cx="1454727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549542" y="1722518"/>
            <a:ext cx="144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Partenaires</a:t>
            </a:r>
          </a:p>
          <a:p>
            <a:r>
              <a:rPr lang="fr-FR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distributeurs</a:t>
            </a:r>
            <a:endParaRPr lang="fr-FR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186170" y="5495405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Évènements</a:t>
            </a:r>
            <a:endParaRPr lang="fr-FR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0" y="0"/>
            <a:ext cx="12192000" cy="922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Projet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erlin Sans FB" panose="020E0602020502020306" pitchFamily="34" charset="0"/>
              </a:rPr>
              <a:t>Carte blanche </a:t>
            </a:r>
            <a:r>
              <a:rPr lang="fr-FR" dirty="0" smtClean="0">
                <a:latin typeface="Berlin Sans FB" panose="020E0602020502020306" pitchFamily="34" charset="0"/>
              </a:rPr>
              <a:t>créative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>
                <a:latin typeface="Berlin Sans FB" panose="020E0602020502020306" pitchFamily="34" charset="0"/>
              </a:rPr>
              <a:t>Design</a:t>
            </a:r>
            <a:endParaRPr lang="fr-FR" dirty="0" smtClean="0">
              <a:latin typeface="Berlin Sans FB" panose="020E0602020502020306" pitchFamily="34" charset="0"/>
            </a:endParaRPr>
          </a:p>
          <a:p>
            <a:endParaRPr lang="fr-FR" dirty="0" smtClean="0"/>
          </a:p>
          <a:p>
            <a:r>
              <a:rPr lang="fr-FR" dirty="0" smtClean="0">
                <a:latin typeface="Berlin Sans FB" panose="020E0602020502020306" pitchFamily="34" charset="0"/>
              </a:rPr>
              <a:t>Fonctionnalités du </a:t>
            </a:r>
            <a:r>
              <a:rPr lang="fr-FR" dirty="0" smtClean="0">
                <a:latin typeface="Berlin Sans FB" panose="020E0602020502020306" pitchFamily="34" charset="0"/>
              </a:rPr>
              <a:t>site</a:t>
            </a:r>
            <a:endParaRPr lang="fr-FR" dirty="0" smtClean="0">
              <a:latin typeface="Berlin Sans FB" panose="020E0602020502020306" pitchFamily="34" charset="0"/>
            </a:endParaRPr>
          </a:p>
          <a:p>
            <a:endParaRPr lang="fr-FR" dirty="0" smtClean="0">
              <a:latin typeface="Berlin Sans FB" panose="020E0602020502020306" pitchFamily="34" charset="0"/>
            </a:endParaRPr>
          </a:p>
          <a:p>
            <a:r>
              <a:rPr lang="fr-FR" dirty="0" smtClean="0">
                <a:latin typeface="Berlin Sans FB" panose="020E0602020502020306" pitchFamily="34" charset="0"/>
              </a:rPr>
              <a:t>Exigences </a:t>
            </a:r>
            <a:r>
              <a:rPr lang="fr-FR" dirty="0" smtClean="0">
                <a:latin typeface="Berlin Sans FB" panose="020E0602020502020306" pitchFamily="34" charset="0"/>
              </a:rPr>
              <a:t>techniques</a:t>
            </a:r>
          </a:p>
          <a:p>
            <a:endParaRPr lang="fr-FR" dirty="0">
              <a:latin typeface="Berlin Sans FB" panose="020E0602020502020306" pitchFamily="34" charset="0"/>
            </a:endParaRPr>
          </a:p>
          <a:p>
            <a:r>
              <a:rPr lang="fr-FR" dirty="0" smtClean="0">
                <a:latin typeface="Berlin Sans FB" panose="020E0602020502020306" pitchFamily="34" charset="0"/>
              </a:rPr>
              <a:t>Deadline</a:t>
            </a:r>
            <a:endParaRPr lang="fr-FR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0"/>
            <a:ext cx="12192000" cy="922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Contraintes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6786" y="1033213"/>
            <a:ext cx="2573884" cy="25738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36786" y="4426217"/>
            <a:ext cx="2830011" cy="1803085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Emma Gination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42 ans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Consultante en Développement Durable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714491" y="1159169"/>
            <a:ext cx="6748488" cy="1160986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OBJECTIF :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Je veux voir plus d’entreprise adopter des pratiques durables et réduire leur empreinte écologique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14491" y="2734718"/>
            <a:ext cx="6748488" cy="1160986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Principal défi :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Convaincre les entreprises d’investir dans des pratiques durables, surtout face au contraintes budgétaires.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46903" y="4425712"/>
            <a:ext cx="3918477" cy="2124134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Préoccupation principal :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Je fais très attention à mes achats, en privilégiant les produits locaux. Soutenir les producteurs et artisant de ma région 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0"/>
            <a:ext cx="12192000" cy="92271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Persona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3562" y="4672022"/>
            <a:ext cx="2830011" cy="1160986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 dirty="0">
                <a:latin typeface="Liberation Sans" pitchFamily="18"/>
                <a:ea typeface="Noto Sans CJK SC" pitchFamily="2"/>
                <a:cs typeface="Lohit Devanagari" pitchFamily="2"/>
              </a:rPr>
              <a:t>Etienne </a:t>
            </a:r>
            <a:r>
              <a:rPr lang="fr-FR" sz="2177" dirty="0" smtClean="0">
                <a:latin typeface="Liberation Sans" pitchFamily="18"/>
                <a:ea typeface="Noto Sans CJK SC" pitchFamily="2"/>
                <a:cs typeface="Lohit Devanagari" pitchFamily="2"/>
              </a:rPr>
              <a:t>Daho </a:t>
            </a:r>
            <a:r>
              <a:rPr lang="fr-FR" sz="2177" dirty="0">
                <a:latin typeface="Liberation Sans" pitchFamily="18"/>
                <a:ea typeface="Noto Sans CJK SC" pitchFamily="2"/>
                <a:cs typeface="Lohit Devanagari" pitchFamily="2"/>
              </a:rPr>
              <a:t/>
            </a:r>
            <a:br>
              <a:rPr lang="fr-FR" sz="2177" dirty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 dirty="0">
                <a:latin typeface="Liberation Sans" pitchFamily="18"/>
                <a:ea typeface="Noto Sans CJK SC" pitchFamily="2"/>
                <a:cs typeface="Lohit Devanagari" pitchFamily="2"/>
              </a:rPr>
              <a:t>41 ans </a:t>
            </a:r>
            <a:br>
              <a:rPr lang="fr-FR" sz="2177" dirty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 dirty="0">
                <a:latin typeface="Liberation Sans" pitchFamily="18"/>
                <a:ea typeface="Noto Sans CJK SC" pitchFamily="2"/>
                <a:cs typeface="Lohit Devanagari" pitchFamily="2"/>
              </a:rPr>
              <a:t>Chef de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667430" y="1424072"/>
            <a:ext cx="6748488" cy="839936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OBJECTIF :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Acheter local chez des artisants soucieux de l’avenir.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667430" y="2800658"/>
            <a:ext cx="6748488" cy="1160986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Principal défi :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Faire consommer moins,mieux, et local à mon entourage.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endParaRPr lang="fr-FR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041674" y="4672022"/>
            <a:ext cx="3918477" cy="1803085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Préoccupation principal :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Mon objectif est de réussir à intégrer des pratiques marketing responsable au sein de mon entreprise.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3562" y="1298511"/>
            <a:ext cx="2503036" cy="25030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0" y="0"/>
            <a:ext cx="12192000" cy="92271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Persona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0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2661" y="4562232"/>
            <a:ext cx="2830011" cy="1160986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Justin Time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37 ans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Directeur des achats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641793" y="1226713"/>
            <a:ext cx="6748488" cy="1160986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OBJECTIF :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Mon objectif est d’intégrer davantage de produits locaux dans les achats de mon entreprise.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641793" y="2724929"/>
            <a:ext cx="6748488" cy="1160986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Principal défi :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Trouver un équilibre entre l’achat local et les contraintes budgétaires.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16037" y="4562232"/>
            <a:ext cx="3918477" cy="2124134"/>
          </a:xfrm>
          <a:prstGeom prst="rect">
            <a:avLst/>
          </a:prstGeom>
          <a:noFill/>
          <a:ln w="72000">
            <a:solidFill>
              <a:srgbClr val="FF8000"/>
            </a:solidFill>
            <a:prstDash val="solid"/>
          </a:ln>
        </p:spPr>
        <p:txBody>
          <a:bodyPr vert="horz" wrap="square" lIns="152385" tIns="97962" rIns="152385" bIns="9796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Préoccupation principal : </a:t>
            </a:r>
            <a:b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2177">
                <a:latin typeface="Liberation Sans" pitchFamily="18"/>
                <a:ea typeface="Noto Sans CJK SC" pitchFamily="2"/>
                <a:cs typeface="Lohit Devanagari" pitchFamily="2"/>
              </a:rPr>
              <a:t>Je crois fermement à l’importance de soutenir les producteurs locaux et de contribuer à l’économie de ma région.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1508" y="1081540"/>
            <a:ext cx="2612318" cy="26123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0" y="0"/>
            <a:ext cx="12192000" cy="92271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Persona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6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0"/>
            <a:ext cx="12192000" cy="92271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u="sng" dirty="0" smtClean="0">
                <a:latin typeface="Berlin Sans FB" panose="020E0602020502020306" pitchFamily="34" charset="0"/>
              </a:rPr>
              <a:t>Structure</a:t>
            </a:r>
            <a:endParaRPr lang="fr-FR" sz="6000" u="sng" dirty="0">
              <a:latin typeface="Berlin Sans FB" panose="020E0602020502020306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9" y="2966983"/>
            <a:ext cx="11547820" cy="17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6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269</Words>
  <Application>Microsoft Office PowerPoint</Application>
  <PresentationFormat>Grand écran</PresentationFormat>
  <Paragraphs>140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Berlin Sans FB</vt:lpstr>
      <vt:lpstr>Calibri</vt:lpstr>
      <vt:lpstr>Century Gothic</vt:lpstr>
      <vt:lpstr>Liberation Sans</vt:lpstr>
      <vt:lpstr>Lohit Devanagari</vt:lpstr>
      <vt:lpstr>Noto Sans CJK SC</vt:lpstr>
      <vt:lpstr>Wingdings 3</vt:lpstr>
      <vt:lpstr>Ion</vt:lpstr>
      <vt:lpstr>Création du site web Bibine.fr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Design</vt:lpstr>
      <vt:lpstr>Maquettage</vt:lpstr>
      <vt:lpstr>Maquettage</vt:lpstr>
      <vt:lpstr>Maquettage</vt:lpstr>
      <vt:lpstr>Présentation PowerPoint</vt:lpstr>
      <vt:lpstr>Planning</vt:lpstr>
      <vt:lpstr>Devis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JetBellial</dc:creator>
  <cp:lastModifiedBy>JetBellial</cp:lastModifiedBy>
  <cp:revision>14</cp:revision>
  <dcterms:created xsi:type="dcterms:W3CDTF">2024-07-11T10:11:01Z</dcterms:created>
  <dcterms:modified xsi:type="dcterms:W3CDTF">2024-07-11T12:54:35Z</dcterms:modified>
</cp:coreProperties>
</file>