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1" r:id="rId9"/>
    <p:sldId id="262" r:id="rId10"/>
    <p:sldId id="263" r:id="rId11"/>
    <p:sldId id="266"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57F671-5298-4108-B97F-A986986D9A5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4D03EBB-4690-4AF7-8E05-7406C4DFD723}">
      <dgm:prSet custT="1"/>
      <dgm:spPr/>
      <dgm:t>
        <a:bodyPr/>
        <a:lstStyle/>
        <a:p>
          <a:r>
            <a:rPr lang="es-CO" sz="1800" dirty="0">
              <a:latin typeface="Arial" panose="020B0604020202020204" pitchFamily="34" charset="0"/>
              <a:cs typeface="Arial" panose="020B0604020202020204" pitchFamily="34" charset="0"/>
            </a:rPr>
            <a:t>Al momento de comparar estos dos métodos de interpolación se tuvo en cuenta: Cantidad de puntos, facilidad de comprensión e implementación.</a:t>
          </a:r>
          <a:endParaRPr lang="en-US" sz="1800" dirty="0">
            <a:latin typeface="Arial" panose="020B0604020202020204" pitchFamily="34" charset="0"/>
            <a:cs typeface="Arial" panose="020B0604020202020204" pitchFamily="34" charset="0"/>
          </a:endParaRPr>
        </a:p>
      </dgm:t>
    </dgm:pt>
    <dgm:pt modelId="{9BC445FF-0523-418F-A40B-E6D3E461A939}" type="parTrans" cxnId="{B617FF06-C3B3-4ED5-B67A-09C00ABE95CB}">
      <dgm:prSet/>
      <dgm:spPr/>
      <dgm:t>
        <a:bodyPr/>
        <a:lstStyle/>
        <a:p>
          <a:endParaRPr lang="en-US"/>
        </a:p>
      </dgm:t>
    </dgm:pt>
    <dgm:pt modelId="{2EFF9C86-C68E-42A8-B9BC-35738A43920C}" type="sibTrans" cxnId="{B617FF06-C3B3-4ED5-B67A-09C00ABE95CB}">
      <dgm:prSet/>
      <dgm:spPr/>
      <dgm:t>
        <a:bodyPr/>
        <a:lstStyle/>
        <a:p>
          <a:endParaRPr lang="en-US"/>
        </a:p>
      </dgm:t>
    </dgm:pt>
    <dgm:pt modelId="{940A1357-DD18-401B-8D23-B11B2AD1D834}">
      <dgm:prSet custT="1"/>
      <dgm:spPr/>
      <dgm:t>
        <a:bodyPr/>
        <a:lstStyle/>
        <a:p>
          <a:r>
            <a:rPr lang="es-CO" sz="1800" dirty="0">
              <a:latin typeface="Arial" panose="020B0604020202020204" pitchFamily="34" charset="0"/>
              <a:cs typeface="Arial" panose="020B0604020202020204" pitchFamily="34" charset="0"/>
            </a:rPr>
            <a:t>Graficas sencillas: Bézier -&gt; 11 puntos / </a:t>
          </a:r>
          <a:r>
            <a:rPr lang="es-CO" sz="1800" dirty="0" err="1">
              <a:latin typeface="Arial" panose="020B0604020202020204" pitchFamily="34" charset="0"/>
              <a:cs typeface="Arial" panose="020B0604020202020204" pitchFamily="34" charset="0"/>
            </a:rPr>
            <a:t>Splines</a:t>
          </a:r>
          <a:r>
            <a:rPr lang="es-CO" sz="1800" dirty="0">
              <a:latin typeface="Arial" panose="020B0604020202020204" pitchFamily="34" charset="0"/>
              <a:cs typeface="Arial" panose="020B0604020202020204" pitchFamily="34" charset="0"/>
            </a:rPr>
            <a:t> -&gt; 24 puntos</a:t>
          </a:r>
          <a:endParaRPr lang="en-US" sz="1800" dirty="0">
            <a:latin typeface="Arial" panose="020B0604020202020204" pitchFamily="34" charset="0"/>
            <a:cs typeface="Arial" panose="020B0604020202020204" pitchFamily="34" charset="0"/>
          </a:endParaRPr>
        </a:p>
      </dgm:t>
    </dgm:pt>
    <dgm:pt modelId="{F6ECCFAB-61EE-4DD2-9F76-A1206FEBE073}" type="parTrans" cxnId="{7EBED91D-BA56-4636-8E8A-5A00E699CD6F}">
      <dgm:prSet/>
      <dgm:spPr/>
      <dgm:t>
        <a:bodyPr/>
        <a:lstStyle/>
        <a:p>
          <a:endParaRPr lang="en-US"/>
        </a:p>
      </dgm:t>
    </dgm:pt>
    <dgm:pt modelId="{0A294161-D6BC-4CC7-BA01-F2A288DCD53B}" type="sibTrans" cxnId="{7EBED91D-BA56-4636-8E8A-5A00E699CD6F}">
      <dgm:prSet/>
      <dgm:spPr/>
      <dgm:t>
        <a:bodyPr/>
        <a:lstStyle/>
        <a:p>
          <a:endParaRPr lang="en-US"/>
        </a:p>
      </dgm:t>
    </dgm:pt>
    <dgm:pt modelId="{E1C5399E-A609-4E26-980D-43869659FE82}">
      <dgm:prSet custT="1"/>
      <dgm:spPr/>
      <dgm:t>
        <a:bodyPr/>
        <a:lstStyle/>
        <a:p>
          <a:r>
            <a:rPr lang="es-CO" sz="1800" dirty="0">
              <a:latin typeface="Arial" panose="020B0604020202020204" pitchFamily="34" charset="0"/>
              <a:cs typeface="Arial" panose="020B0604020202020204" pitchFamily="34" charset="0"/>
            </a:rPr>
            <a:t>Graficas con volumen: Bézier -&gt; 79 puntos / </a:t>
          </a:r>
          <a:r>
            <a:rPr lang="es-CO" sz="1800" dirty="0" err="1">
              <a:latin typeface="Arial" panose="020B0604020202020204" pitchFamily="34" charset="0"/>
              <a:cs typeface="Arial" panose="020B0604020202020204" pitchFamily="34" charset="0"/>
            </a:rPr>
            <a:t>Splines</a:t>
          </a:r>
          <a:r>
            <a:rPr lang="es-CO" sz="1800" dirty="0">
              <a:latin typeface="Arial" panose="020B0604020202020204" pitchFamily="34" charset="0"/>
              <a:cs typeface="Arial" panose="020B0604020202020204" pitchFamily="34" charset="0"/>
            </a:rPr>
            <a:t> -&gt; 81 puntos</a:t>
          </a:r>
          <a:endParaRPr lang="en-US" sz="1800" dirty="0">
            <a:latin typeface="Arial" panose="020B0604020202020204" pitchFamily="34" charset="0"/>
            <a:cs typeface="Arial" panose="020B0604020202020204" pitchFamily="34" charset="0"/>
          </a:endParaRPr>
        </a:p>
      </dgm:t>
    </dgm:pt>
    <dgm:pt modelId="{7437D931-62B0-4B08-8646-7DA76DF1008F}" type="parTrans" cxnId="{D6CB2302-5E43-445B-B6B4-03AD4549B061}">
      <dgm:prSet/>
      <dgm:spPr/>
      <dgm:t>
        <a:bodyPr/>
        <a:lstStyle/>
        <a:p>
          <a:endParaRPr lang="en-US"/>
        </a:p>
      </dgm:t>
    </dgm:pt>
    <dgm:pt modelId="{9A0C47E3-8A42-4C35-A73B-5B384AEA5495}" type="sibTrans" cxnId="{D6CB2302-5E43-445B-B6B4-03AD4549B061}">
      <dgm:prSet/>
      <dgm:spPr/>
      <dgm:t>
        <a:bodyPr/>
        <a:lstStyle/>
        <a:p>
          <a:endParaRPr lang="en-US"/>
        </a:p>
      </dgm:t>
    </dgm:pt>
    <dgm:pt modelId="{B8AC5206-B567-4AFE-83E9-9CC0C700DDEB}">
      <dgm:prSet custT="1"/>
      <dgm:spPr/>
      <dgm:t>
        <a:bodyPr/>
        <a:lstStyle/>
        <a:p>
          <a:r>
            <a:rPr lang="es-CO" sz="1800" dirty="0">
              <a:latin typeface="Arial" panose="020B0604020202020204" pitchFamily="34" charset="0"/>
              <a:cs typeface="Arial" panose="020B0604020202020204" pitchFamily="34" charset="0"/>
            </a:rPr>
            <a:t>Se puede decir que el método de </a:t>
          </a:r>
          <a:r>
            <a:rPr lang="es-CO" sz="1800" dirty="0" err="1">
              <a:latin typeface="Arial" panose="020B0604020202020204" pitchFamily="34" charset="0"/>
              <a:cs typeface="Arial" panose="020B0604020202020204" pitchFamily="34" charset="0"/>
            </a:rPr>
            <a:t>Splines</a:t>
          </a:r>
          <a:r>
            <a:rPr lang="es-CO" sz="1800" dirty="0">
              <a:latin typeface="Arial" panose="020B0604020202020204" pitchFamily="34" charset="0"/>
              <a:cs typeface="Arial" panose="020B0604020202020204" pitchFamily="34" charset="0"/>
            </a:rPr>
            <a:t> es más fácil de comprender puesto que la gráfica no depende de ningún polígono de control, contrario a las curvas de Bézier, lo cual facilita mucho su entendimiento.</a:t>
          </a:r>
          <a:endParaRPr lang="en-US" sz="1800" dirty="0">
            <a:latin typeface="Arial" panose="020B0604020202020204" pitchFamily="34" charset="0"/>
            <a:cs typeface="Arial" panose="020B0604020202020204" pitchFamily="34" charset="0"/>
          </a:endParaRPr>
        </a:p>
      </dgm:t>
    </dgm:pt>
    <dgm:pt modelId="{416AFBFD-E244-4E77-BDF3-A8A25A1C97D4}" type="parTrans" cxnId="{4DA21BEC-3DCD-439D-A4C1-FDCD5FC5FB4F}">
      <dgm:prSet/>
      <dgm:spPr/>
      <dgm:t>
        <a:bodyPr/>
        <a:lstStyle/>
        <a:p>
          <a:endParaRPr lang="en-US"/>
        </a:p>
      </dgm:t>
    </dgm:pt>
    <dgm:pt modelId="{02DDA7F6-AB7D-4641-A29A-404091872753}" type="sibTrans" cxnId="{4DA21BEC-3DCD-439D-A4C1-FDCD5FC5FB4F}">
      <dgm:prSet/>
      <dgm:spPr/>
      <dgm:t>
        <a:bodyPr/>
        <a:lstStyle/>
        <a:p>
          <a:endParaRPr lang="en-US"/>
        </a:p>
      </dgm:t>
    </dgm:pt>
    <dgm:pt modelId="{651861B4-865D-46E1-895D-C32A3252BB0C}">
      <dgm:prSet custT="1"/>
      <dgm:spPr/>
      <dgm:t>
        <a:bodyPr/>
        <a:lstStyle/>
        <a:p>
          <a:r>
            <a:rPr lang="es-CO" sz="1800" dirty="0">
              <a:latin typeface="Arial" panose="020B0604020202020204" pitchFamily="34" charset="0"/>
              <a:cs typeface="Arial" panose="020B0604020202020204" pitchFamily="34" charset="0"/>
            </a:rPr>
            <a:t>Sin embargo, esto muchas veces daña la figura ya que muchas veces se cometen errores al pasar los puntos y este retorna líneas sin sentido. Mientras que para las curvas de Bézier solo se necesita manejar los cuatro puntos del polígono de control. </a:t>
          </a:r>
          <a:endParaRPr lang="en-US" sz="1800" dirty="0">
            <a:latin typeface="Arial" panose="020B0604020202020204" pitchFamily="34" charset="0"/>
            <a:cs typeface="Arial" panose="020B0604020202020204" pitchFamily="34" charset="0"/>
          </a:endParaRPr>
        </a:p>
      </dgm:t>
    </dgm:pt>
    <dgm:pt modelId="{3D195740-8649-4B3A-93F1-BA3CCBD193CB}" type="parTrans" cxnId="{2A84C00E-AEF8-4DCB-A180-63CE9E504286}">
      <dgm:prSet/>
      <dgm:spPr/>
      <dgm:t>
        <a:bodyPr/>
        <a:lstStyle/>
        <a:p>
          <a:endParaRPr lang="en-US"/>
        </a:p>
      </dgm:t>
    </dgm:pt>
    <dgm:pt modelId="{3D90B8A8-1B7D-49B8-8691-892BB0543026}" type="sibTrans" cxnId="{2A84C00E-AEF8-4DCB-A180-63CE9E504286}">
      <dgm:prSet/>
      <dgm:spPr/>
      <dgm:t>
        <a:bodyPr/>
        <a:lstStyle/>
        <a:p>
          <a:endParaRPr lang="en-US"/>
        </a:p>
      </dgm:t>
    </dgm:pt>
    <dgm:pt modelId="{BA8067FF-04F8-4DAA-AAF5-F5CDE26ABC74}" type="pres">
      <dgm:prSet presAssocID="{2D57F671-5298-4108-B97F-A986986D9A58}" presName="vert0" presStyleCnt="0">
        <dgm:presLayoutVars>
          <dgm:dir/>
          <dgm:animOne val="branch"/>
          <dgm:animLvl val="lvl"/>
        </dgm:presLayoutVars>
      </dgm:prSet>
      <dgm:spPr/>
    </dgm:pt>
    <dgm:pt modelId="{41389C55-D3E8-433E-B86A-82EF2082BC35}" type="pres">
      <dgm:prSet presAssocID="{54D03EBB-4690-4AF7-8E05-7406C4DFD723}" presName="thickLine" presStyleLbl="alignNode1" presStyleIdx="0" presStyleCnt="5"/>
      <dgm:spPr/>
    </dgm:pt>
    <dgm:pt modelId="{8A3D61E7-7970-4687-A122-A3CE15519E8D}" type="pres">
      <dgm:prSet presAssocID="{54D03EBB-4690-4AF7-8E05-7406C4DFD723}" presName="horz1" presStyleCnt="0"/>
      <dgm:spPr/>
    </dgm:pt>
    <dgm:pt modelId="{4E201084-7CEA-456B-9241-35448D5608F5}" type="pres">
      <dgm:prSet presAssocID="{54D03EBB-4690-4AF7-8E05-7406C4DFD723}" presName="tx1" presStyleLbl="revTx" presStyleIdx="0" presStyleCnt="5"/>
      <dgm:spPr/>
    </dgm:pt>
    <dgm:pt modelId="{71462294-A30B-4864-B127-1A9B0E2C807A}" type="pres">
      <dgm:prSet presAssocID="{54D03EBB-4690-4AF7-8E05-7406C4DFD723}" presName="vert1" presStyleCnt="0"/>
      <dgm:spPr/>
    </dgm:pt>
    <dgm:pt modelId="{91A65806-A570-4AAC-8CC9-E18D75ACB136}" type="pres">
      <dgm:prSet presAssocID="{940A1357-DD18-401B-8D23-B11B2AD1D834}" presName="thickLine" presStyleLbl="alignNode1" presStyleIdx="1" presStyleCnt="5"/>
      <dgm:spPr/>
    </dgm:pt>
    <dgm:pt modelId="{20CA3016-4AC8-48E1-A7B1-81A934835CF1}" type="pres">
      <dgm:prSet presAssocID="{940A1357-DD18-401B-8D23-B11B2AD1D834}" presName="horz1" presStyleCnt="0"/>
      <dgm:spPr/>
    </dgm:pt>
    <dgm:pt modelId="{2C4FADE3-9786-427B-9326-913A5D9816CA}" type="pres">
      <dgm:prSet presAssocID="{940A1357-DD18-401B-8D23-B11B2AD1D834}" presName="tx1" presStyleLbl="revTx" presStyleIdx="1" presStyleCnt="5"/>
      <dgm:spPr/>
    </dgm:pt>
    <dgm:pt modelId="{6433DB6D-498C-4011-A8C7-F9D17498DBFD}" type="pres">
      <dgm:prSet presAssocID="{940A1357-DD18-401B-8D23-B11B2AD1D834}" presName="vert1" presStyleCnt="0"/>
      <dgm:spPr/>
    </dgm:pt>
    <dgm:pt modelId="{DDBA4116-DCE2-4C2F-A255-FFD96E7572CE}" type="pres">
      <dgm:prSet presAssocID="{E1C5399E-A609-4E26-980D-43869659FE82}" presName="thickLine" presStyleLbl="alignNode1" presStyleIdx="2" presStyleCnt="5"/>
      <dgm:spPr/>
    </dgm:pt>
    <dgm:pt modelId="{DA5BC78C-531B-4EC1-A8FC-858330A7B734}" type="pres">
      <dgm:prSet presAssocID="{E1C5399E-A609-4E26-980D-43869659FE82}" presName="horz1" presStyleCnt="0"/>
      <dgm:spPr/>
    </dgm:pt>
    <dgm:pt modelId="{9C22EACE-74C5-405E-ADC0-EF5F794B29D9}" type="pres">
      <dgm:prSet presAssocID="{E1C5399E-A609-4E26-980D-43869659FE82}" presName="tx1" presStyleLbl="revTx" presStyleIdx="2" presStyleCnt="5"/>
      <dgm:spPr/>
    </dgm:pt>
    <dgm:pt modelId="{8E7258AA-EB12-421E-8B5C-7A126D60C985}" type="pres">
      <dgm:prSet presAssocID="{E1C5399E-A609-4E26-980D-43869659FE82}" presName="vert1" presStyleCnt="0"/>
      <dgm:spPr/>
    </dgm:pt>
    <dgm:pt modelId="{BB64ED3E-2EB9-4B7C-84ED-C4C76F2AC852}" type="pres">
      <dgm:prSet presAssocID="{B8AC5206-B567-4AFE-83E9-9CC0C700DDEB}" presName="thickLine" presStyleLbl="alignNode1" presStyleIdx="3" presStyleCnt="5"/>
      <dgm:spPr/>
    </dgm:pt>
    <dgm:pt modelId="{6CE4CF88-0C60-496C-A4F6-1E9082D2C296}" type="pres">
      <dgm:prSet presAssocID="{B8AC5206-B567-4AFE-83E9-9CC0C700DDEB}" presName="horz1" presStyleCnt="0"/>
      <dgm:spPr/>
    </dgm:pt>
    <dgm:pt modelId="{3A4CF7E1-4C18-4290-8C1D-716772AA776F}" type="pres">
      <dgm:prSet presAssocID="{B8AC5206-B567-4AFE-83E9-9CC0C700DDEB}" presName="tx1" presStyleLbl="revTx" presStyleIdx="3" presStyleCnt="5"/>
      <dgm:spPr/>
    </dgm:pt>
    <dgm:pt modelId="{31D0B229-8247-41FE-B5C6-0AF14AB8B43E}" type="pres">
      <dgm:prSet presAssocID="{B8AC5206-B567-4AFE-83E9-9CC0C700DDEB}" presName="vert1" presStyleCnt="0"/>
      <dgm:spPr/>
    </dgm:pt>
    <dgm:pt modelId="{7A036E87-71D4-438E-876C-3EB52FFA6279}" type="pres">
      <dgm:prSet presAssocID="{651861B4-865D-46E1-895D-C32A3252BB0C}" presName="thickLine" presStyleLbl="alignNode1" presStyleIdx="4" presStyleCnt="5"/>
      <dgm:spPr/>
    </dgm:pt>
    <dgm:pt modelId="{9808B1C2-6BE4-4349-80C6-5A004D287CC3}" type="pres">
      <dgm:prSet presAssocID="{651861B4-865D-46E1-895D-C32A3252BB0C}" presName="horz1" presStyleCnt="0"/>
      <dgm:spPr/>
    </dgm:pt>
    <dgm:pt modelId="{200DBE95-8A98-419C-AACC-FABF5A6776AD}" type="pres">
      <dgm:prSet presAssocID="{651861B4-865D-46E1-895D-C32A3252BB0C}" presName="tx1" presStyleLbl="revTx" presStyleIdx="4" presStyleCnt="5"/>
      <dgm:spPr/>
    </dgm:pt>
    <dgm:pt modelId="{23000709-3ED6-4BB5-80CA-65C3E7A71F9D}" type="pres">
      <dgm:prSet presAssocID="{651861B4-865D-46E1-895D-C32A3252BB0C}" presName="vert1" presStyleCnt="0"/>
      <dgm:spPr/>
    </dgm:pt>
  </dgm:ptLst>
  <dgm:cxnLst>
    <dgm:cxn modelId="{D6CB2302-5E43-445B-B6B4-03AD4549B061}" srcId="{2D57F671-5298-4108-B97F-A986986D9A58}" destId="{E1C5399E-A609-4E26-980D-43869659FE82}" srcOrd="2" destOrd="0" parTransId="{7437D931-62B0-4B08-8646-7DA76DF1008F}" sibTransId="{9A0C47E3-8A42-4C35-A73B-5B384AEA5495}"/>
    <dgm:cxn modelId="{B617FF06-C3B3-4ED5-B67A-09C00ABE95CB}" srcId="{2D57F671-5298-4108-B97F-A986986D9A58}" destId="{54D03EBB-4690-4AF7-8E05-7406C4DFD723}" srcOrd="0" destOrd="0" parTransId="{9BC445FF-0523-418F-A40B-E6D3E461A939}" sibTransId="{2EFF9C86-C68E-42A8-B9BC-35738A43920C}"/>
    <dgm:cxn modelId="{2A84C00E-AEF8-4DCB-A180-63CE9E504286}" srcId="{2D57F671-5298-4108-B97F-A986986D9A58}" destId="{651861B4-865D-46E1-895D-C32A3252BB0C}" srcOrd="4" destOrd="0" parTransId="{3D195740-8649-4B3A-93F1-BA3CCBD193CB}" sibTransId="{3D90B8A8-1B7D-49B8-8691-892BB0543026}"/>
    <dgm:cxn modelId="{7EBED91D-BA56-4636-8E8A-5A00E699CD6F}" srcId="{2D57F671-5298-4108-B97F-A986986D9A58}" destId="{940A1357-DD18-401B-8D23-B11B2AD1D834}" srcOrd="1" destOrd="0" parTransId="{F6ECCFAB-61EE-4DD2-9F76-A1206FEBE073}" sibTransId="{0A294161-D6BC-4CC7-BA01-F2A288DCD53B}"/>
    <dgm:cxn modelId="{B5799462-8E72-4B24-9B01-82315177D931}" type="presOf" srcId="{54D03EBB-4690-4AF7-8E05-7406C4DFD723}" destId="{4E201084-7CEA-456B-9241-35448D5608F5}" srcOrd="0" destOrd="0" presId="urn:microsoft.com/office/officeart/2008/layout/LinedList"/>
    <dgm:cxn modelId="{6DDC8C7F-01E2-4F30-9363-E376CE18691C}" type="presOf" srcId="{B8AC5206-B567-4AFE-83E9-9CC0C700DDEB}" destId="{3A4CF7E1-4C18-4290-8C1D-716772AA776F}" srcOrd="0" destOrd="0" presId="urn:microsoft.com/office/officeart/2008/layout/LinedList"/>
    <dgm:cxn modelId="{FB7511BE-AA46-43C0-99A2-88FA974FBB6B}" type="presOf" srcId="{E1C5399E-A609-4E26-980D-43869659FE82}" destId="{9C22EACE-74C5-405E-ADC0-EF5F794B29D9}" srcOrd="0" destOrd="0" presId="urn:microsoft.com/office/officeart/2008/layout/LinedList"/>
    <dgm:cxn modelId="{D7E171CF-16A0-4458-ACF3-F244CB576D4B}" type="presOf" srcId="{651861B4-865D-46E1-895D-C32A3252BB0C}" destId="{200DBE95-8A98-419C-AACC-FABF5A6776AD}" srcOrd="0" destOrd="0" presId="urn:microsoft.com/office/officeart/2008/layout/LinedList"/>
    <dgm:cxn modelId="{4DA21BEC-3DCD-439D-A4C1-FDCD5FC5FB4F}" srcId="{2D57F671-5298-4108-B97F-A986986D9A58}" destId="{B8AC5206-B567-4AFE-83E9-9CC0C700DDEB}" srcOrd="3" destOrd="0" parTransId="{416AFBFD-E244-4E77-BDF3-A8A25A1C97D4}" sibTransId="{02DDA7F6-AB7D-4641-A29A-404091872753}"/>
    <dgm:cxn modelId="{97DD1FEC-270B-4A71-8A1F-D2ADE9C281B3}" type="presOf" srcId="{940A1357-DD18-401B-8D23-B11B2AD1D834}" destId="{2C4FADE3-9786-427B-9326-913A5D9816CA}" srcOrd="0" destOrd="0" presId="urn:microsoft.com/office/officeart/2008/layout/LinedList"/>
    <dgm:cxn modelId="{89F6A0F2-9374-46C3-9F4A-747BA9BCD82A}" type="presOf" srcId="{2D57F671-5298-4108-B97F-A986986D9A58}" destId="{BA8067FF-04F8-4DAA-AAF5-F5CDE26ABC74}" srcOrd="0" destOrd="0" presId="urn:microsoft.com/office/officeart/2008/layout/LinedList"/>
    <dgm:cxn modelId="{B9DA3560-F395-4EA5-A6EA-E699A13F6455}" type="presParOf" srcId="{BA8067FF-04F8-4DAA-AAF5-F5CDE26ABC74}" destId="{41389C55-D3E8-433E-B86A-82EF2082BC35}" srcOrd="0" destOrd="0" presId="urn:microsoft.com/office/officeart/2008/layout/LinedList"/>
    <dgm:cxn modelId="{27F4576E-1C77-42C5-82C3-D100F489BB27}" type="presParOf" srcId="{BA8067FF-04F8-4DAA-AAF5-F5CDE26ABC74}" destId="{8A3D61E7-7970-4687-A122-A3CE15519E8D}" srcOrd="1" destOrd="0" presId="urn:microsoft.com/office/officeart/2008/layout/LinedList"/>
    <dgm:cxn modelId="{D5EFC677-4153-4B60-A28F-F7E07E8DB667}" type="presParOf" srcId="{8A3D61E7-7970-4687-A122-A3CE15519E8D}" destId="{4E201084-7CEA-456B-9241-35448D5608F5}" srcOrd="0" destOrd="0" presId="urn:microsoft.com/office/officeart/2008/layout/LinedList"/>
    <dgm:cxn modelId="{2ED08C6F-808A-431E-8CE2-4937C164316A}" type="presParOf" srcId="{8A3D61E7-7970-4687-A122-A3CE15519E8D}" destId="{71462294-A30B-4864-B127-1A9B0E2C807A}" srcOrd="1" destOrd="0" presId="urn:microsoft.com/office/officeart/2008/layout/LinedList"/>
    <dgm:cxn modelId="{8543F9A0-ED9E-4AD8-8112-0F9085701681}" type="presParOf" srcId="{BA8067FF-04F8-4DAA-AAF5-F5CDE26ABC74}" destId="{91A65806-A570-4AAC-8CC9-E18D75ACB136}" srcOrd="2" destOrd="0" presId="urn:microsoft.com/office/officeart/2008/layout/LinedList"/>
    <dgm:cxn modelId="{D551F669-124B-474F-AD2B-E1CECA0C6ED2}" type="presParOf" srcId="{BA8067FF-04F8-4DAA-AAF5-F5CDE26ABC74}" destId="{20CA3016-4AC8-48E1-A7B1-81A934835CF1}" srcOrd="3" destOrd="0" presId="urn:microsoft.com/office/officeart/2008/layout/LinedList"/>
    <dgm:cxn modelId="{F89440C5-10BE-42F0-AF91-9B6F3AEE3DCE}" type="presParOf" srcId="{20CA3016-4AC8-48E1-A7B1-81A934835CF1}" destId="{2C4FADE3-9786-427B-9326-913A5D9816CA}" srcOrd="0" destOrd="0" presId="urn:microsoft.com/office/officeart/2008/layout/LinedList"/>
    <dgm:cxn modelId="{2E36F2F7-EE1E-4A61-8384-2B4742F9848E}" type="presParOf" srcId="{20CA3016-4AC8-48E1-A7B1-81A934835CF1}" destId="{6433DB6D-498C-4011-A8C7-F9D17498DBFD}" srcOrd="1" destOrd="0" presId="urn:microsoft.com/office/officeart/2008/layout/LinedList"/>
    <dgm:cxn modelId="{15E43A8C-63D1-4C0A-BE6C-46244F3DABA5}" type="presParOf" srcId="{BA8067FF-04F8-4DAA-AAF5-F5CDE26ABC74}" destId="{DDBA4116-DCE2-4C2F-A255-FFD96E7572CE}" srcOrd="4" destOrd="0" presId="urn:microsoft.com/office/officeart/2008/layout/LinedList"/>
    <dgm:cxn modelId="{771C2036-F5FD-4D6C-A796-F1EFC519152A}" type="presParOf" srcId="{BA8067FF-04F8-4DAA-AAF5-F5CDE26ABC74}" destId="{DA5BC78C-531B-4EC1-A8FC-858330A7B734}" srcOrd="5" destOrd="0" presId="urn:microsoft.com/office/officeart/2008/layout/LinedList"/>
    <dgm:cxn modelId="{F2FC0533-C332-410D-BA52-1C2E5DF83DC1}" type="presParOf" srcId="{DA5BC78C-531B-4EC1-A8FC-858330A7B734}" destId="{9C22EACE-74C5-405E-ADC0-EF5F794B29D9}" srcOrd="0" destOrd="0" presId="urn:microsoft.com/office/officeart/2008/layout/LinedList"/>
    <dgm:cxn modelId="{266DB85B-971C-4078-B5FA-CA40080D06F1}" type="presParOf" srcId="{DA5BC78C-531B-4EC1-A8FC-858330A7B734}" destId="{8E7258AA-EB12-421E-8B5C-7A126D60C985}" srcOrd="1" destOrd="0" presId="urn:microsoft.com/office/officeart/2008/layout/LinedList"/>
    <dgm:cxn modelId="{C9D620D7-5CDB-4228-8049-7AB832E56B56}" type="presParOf" srcId="{BA8067FF-04F8-4DAA-AAF5-F5CDE26ABC74}" destId="{BB64ED3E-2EB9-4B7C-84ED-C4C76F2AC852}" srcOrd="6" destOrd="0" presId="urn:microsoft.com/office/officeart/2008/layout/LinedList"/>
    <dgm:cxn modelId="{5B56395F-FB83-4007-B19D-0FA27FC1E0D2}" type="presParOf" srcId="{BA8067FF-04F8-4DAA-AAF5-F5CDE26ABC74}" destId="{6CE4CF88-0C60-496C-A4F6-1E9082D2C296}" srcOrd="7" destOrd="0" presId="urn:microsoft.com/office/officeart/2008/layout/LinedList"/>
    <dgm:cxn modelId="{209FF131-33CC-4531-B6A3-8E30272B5F50}" type="presParOf" srcId="{6CE4CF88-0C60-496C-A4F6-1E9082D2C296}" destId="{3A4CF7E1-4C18-4290-8C1D-716772AA776F}" srcOrd="0" destOrd="0" presId="urn:microsoft.com/office/officeart/2008/layout/LinedList"/>
    <dgm:cxn modelId="{A4292A8E-8494-4227-89AE-A73017568BF0}" type="presParOf" srcId="{6CE4CF88-0C60-496C-A4F6-1E9082D2C296}" destId="{31D0B229-8247-41FE-B5C6-0AF14AB8B43E}" srcOrd="1" destOrd="0" presId="urn:microsoft.com/office/officeart/2008/layout/LinedList"/>
    <dgm:cxn modelId="{4ADCC98F-CCF4-49E1-8D09-F54203127824}" type="presParOf" srcId="{BA8067FF-04F8-4DAA-AAF5-F5CDE26ABC74}" destId="{7A036E87-71D4-438E-876C-3EB52FFA6279}" srcOrd="8" destOrd="0" presId="urn:microsoft.com/office/officeart/2008/layout/LinedList"/>
    <dgm:cxn modelId="{48395DC2-36F2-4603-B714-AF283DAC6B49}" type="presParOf" srcId="{BA8067FF-04F8-4DAA-AAF5-F5CDE26ABC74}" destId="{9808B1C2-6BE4-4349-80C6-5A004D287CC3}" srcOrd="9" destOrd="0" presId="urn:microsoft.com/office/officeart/2008/layout/LinedList"/>
    <dgm:cxn modelId="{A8B18D14-D349-47DB-A735-64219F6555DE}" type="presParOf" srcId="{9808B1C2-6BE4-4349-80C6-5A004D287CC3}" destId="{200DBE95-8A98-419C-AACC-FABF5A6776AD}" srcOrd="0" destOrd="0" presId="urn:microsoft.com/office/officeart/2008/layout/LinedList"/>
    <dgm:cxn modelId="{2B5E3B7E-E7A9-49B6-84B9-EF5E7908156E}" type="presParOf" srcId="{9808B1C2-6BE4-4349-80C6-5A004D287CC3}" destId="{23000709-3ED6-4BB5-80CA-65C3E7A71F9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89C55-D3E8-433E-B86A-82EF2082BC35}">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01084-7CEA-456B-9241-35448D5608F5}">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CO" sz="1800" kern="1200" dirty="0">
              <a:latin typeface="Arial" panose="020B0604020202020204" pitchFamily="34" charset="0"/>
              <a:cs typeface="Arial" panose="020B0604020202020204" pitchFamily="34" charset="0"/>
            </a:rPr>
            <a:t>Al momento de comparar estos dos métodos de interpolación se tuvo en cuenta: Cantidad de puntos, facilidad de comprensión e implementación.</a:t>
          </a:r>
          <a:endParaRPr lang="en-US" sz="1800" kern="1200" dirty="0">
            <a:latin typeface="Arial" panose="020B0604020202020204" pitchFamily="34" charset="0"/>
            <a:cs typeface="Arial" panose="020B0604020202020204" pitchFamily="34" charset="0"/>
          </a:endParaRPr>
        </a:p>
      </dsp:txBody>
      <dsp:txXfrm>
        <a:off x="0" y="623"/>
        <a:ext cx="6492875" cy="1020830"/>
      </dsp:txXfrm>
    </dsp:sp>
    <dsp:sp modelId="{91A65806-A570-4AAC-8CC9-E18D75ACB136}">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4FADE3-9786-427B-9326-913A5D9816CA}">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CO" sz="1800" kern="1200" dirty="0">
              <a:latin typeface="Arial" panose="020B0604020202020204" pitchFamily="34" charset="0"/>
              <a:cs typeface="Arial" panose="020B0604020202020204" pitchFamily="34" charset="0"/>
            </a:rPr>
            <a:t>Graficas sencillas: Bézier -&gt; 11 puntos / </a:t>
          </a:r>
          <a:r>
            <a:rPr lang="es-CO" sz="1800" kern="1200" dirty="0" err="1">
              <a:latin typeface="Arial" panose="020B0604020202020204" pitchFamily="34" charset="0"/>
              <a:cs typeface="Arial" panose="020B0604020202020204" pitchFamily="34" charset="0"/>
            </a:rPr>
            <a:t>Splines</a:t>
          </a:r>
          <a:r>
            <a:rPr lang="es-CO" sz="1800" kern="1200" dirty="0">
              <a:latin typeface="Arial" panose="020B0604020202020204" pitchFamily="34" charset="0"/>
              <a:cs typeface="Arial" panose="020B0604020202020204" pitchFamily="34" charset="0"/>
            </a:rPr>
            <a:t> -&gt; 24 puntos</a:t>
          </a:r>
          <a:endParaRPr lang="en-US" sz="1800" kern="1200" dirty="0">
            <a:latin typeface="Arial" panose="020B0604020202020204" pitchFamily="34" charset="0"/>
            <a:cs typeface="Arial" panose="020B0604020202020204" pitchFamily="34" charset="0"/>
          </a:endParaRPr>
        </a:p>
      </dsp:txBody>
      <dsp:txXfrm>
        <a:off x="0" y="1021453"/>
        <a:ext cx="6492875" cy="1020830"/>
      </dsp:txXfrm>
    </dsp:sp>
    <dsp:sp modelId="{DDBA4116-DCE2-4C2F-A255-FFD96E7572CE}">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22EACE-74C5-405E-ADC0-EF5F794B29D9}">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CO" sz="1800" kern="1200" dirty="0">
              <a:latin typeface="Arial" panose="020B0604020202020204" pitchFamily="34" charset="0"/>
              <a:cs typeface="Arial" panose="020B0604020202020204" pitchFamily="34" charset="0"/>
            </a:rPr>
            <a:t>Graficas con volumen: Bézier -&gt; 79 puntos / </a:t>
          </a:r>
          <a:r>
            <a:rPr lang="es-CO" sz="1800" kern="1200" dirty="0" err="1">
              <a:latin typeface="Arial" panose="020B0604020202020204" pitchFamily="34" charset="0"/>
              <a:cs typeface="Arial" panose="020B0604020202020204" pitchFamily="34" charset="0"/>
            </a:rPr>
            <a:t>Splines</a:t>
          </a:r>
          <a:r>
            <a:rPr lang="es-CO" sz="1800" kern="1200" dirty="0">
              <a:latin typeface="Arial" panose="020B0604020202020204" pitchFamily="34" charset="0"/>
              <a:cs typeface="Arial" panose="020B0604020202020204" pitchFamily="34" charset="0"/>
            </a:rPr>
            <a:t> -&gt; 81 puntos</a:t>
          </a:r>
          <a:endParaRPr lang="en-US" sz="1800" kern="1200" dirty="0">
            <a:latin typeface="Arial" panose="020B0604020202020204" pitchFamily="34" charset="0"/>
            <a:cs typeface="Arial" panose="020B0604020202020204" pitchFamily="34" charset="0"/>
          </a:endParaRPr>
        </a:p>
      </dsp:txBody>
      <dsp:txXfrm>
        <a:off x="0" y="2042284"/>
        <a:ext cx="6492875" cy="1020830"/>
      </dsp:txXfrm>
    </dsp:sp>
    <dsp:sp modelId="{BB64ED3E-2EB9-4B7C-84ED-C4C76F2AC852}">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4CF7E1-4C18-4290-8C1D-716772AA776F}">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CO" sz="1800" kern="1200" dirty="0">
              <a:latin typeface="Arial" panose="020B0604020202020204" pitchFamily="34" charset="0"/>
              <a:cs typeface="Arial" panose="020B0604020202020204" pitchFamily="34" charset="0"/>
            </a:rPr>
            <a:t>Se puede decir que el método de </a:t>
          </a:r>
          <a:r>
            <a:rPr lang="es-CO" sz="1800" kern="1200" dirty="0" err="1">
              <a:latin typeface="Arial" panose="020B0604020202020204" pitchFamily="34" charset="0"/>
              <a:cs typeface="Arial" panose="020B0604020202020204" pitchFamily="34" charset="0"/>
            </a:rPr>
            <a:t>Splines</a:t>
          </a:r>
          <a:r>
            <a:rPr lang="es-CO" sz="1800" kern="1200" dirty="0">
              <a:latin typeface="Arial" panose="020B0604020202020204" pitchFamily="34" charset="0"/>
              <a:cs typeface="Arial" panose="020B0604020202020204" pitchFamily="34" charset="0"/>
            </a:rPr>
            <a:t> es más fácil de comprender puesto que la gráfica no depende de ningún polígono de control, contrario a las curvas de Bézier, lo cual facilita mucho su entendimiento.</a:t>
          </a:r>
          <a:endParaRPr lang="en-US" sz="1800" kern="1200" dirty="0">
            <a:latin typeface="Arial" panose="020B0604020202020204" pitchFamily="34" charset="0"/>
            <a:cs typeface="Arial" panose="020B0604020202020204" pitchFamily="34" charset="0"/>
          </a:endParaRPr>
        </a:p>
      </dsp:txBody>
      <dsp:txXfrm>
        <a:off x="0" y="3063115"/>
        <a:ext cx="6492875" cy="1020830"/>
      </dsp:txXfrm>
    </dsp:sp>
    <dsp:sp modelId="{7A036E87-71D4-438E-876C-3EB52FFA6279}">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0DBE95-8A98-419C-AACC-FABF5A6776AD}">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CO" sz="1800" kern="1200" dirty="0">
              <a:latin typeface="Arial" panose="020B0604020202020204" pitchFamily="34" charset="0"/>
              <a:cs typeface="Arial" panose="020B0604020202020204" pitchFamily="34" charset="0"/>
            </a:rPr>
            <a:t>Sin embargo, esto muchas veces daña la figura ya que muchas veces se cometen errores al pasar los puntos y este retorna líneas sin sentido. Mientras que para las curvas de Bézier solo se necesita manejar los cuatro puntos del polígono de control. </a:t>
          </a:r>
          <a:endParaRPr lang="en-US" sz="1800" kern="1200" dirty="0">
            <a:latin typeface="Arial" panose="020B0604020202020204" pitchFamily="34" charset="0"/>
            <a:cs typeface="Arial" panose="020B0604020202020204" pitchFamily="34" charset="0"/>
          </a:endParaRPr>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5B58E-A0DC-4A6E-88F5-A573830BABB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C65154-48DC-4E04-B220-4872B23157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DB70A87-8351-4626-8661-FFEA363D22A1}"/>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5" name="Marcador de pie de página 4">
            <a:extLst>
              <a:ext uri="{FF2B5EF4-FFF2-40B4-BE49-F238E27FC236}">
                <a16:creationId xmlns:a16="http://schemas.microsoft.com/office/drawing/2014/main" id="{9A11873D-D598-4362-9A76-06443EBE196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6BB1C58-6772-439C-A83D-F642D1205699}"/>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206177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D27D5-604E-4B4C-9312-3255EE37053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0ED879E-1155-4DF3-B76E-579D0E8B1E6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D651A73-7C9E-4268-A964-CC49A0A9830F}"/>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5" name="Marcador de pie de página 4">
            <a:extLst>
              <a:ext uri="{FF2B5EF4-FFF2-40B4-BE49-F238E27FC236}">
                <a16:creationId xmlns:a16="http://schemas.microsoft.com/office/drawing/2014/main" id="{7054E800-325A-403B-8CF7-7D811949EA5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CC291FD-D844-4792-9C17-D57B0E7FCD0B}"/>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360444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CC2264B-997F-41B4-BE7E-5C96CF67D63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F84759C-B402-450D-93FF-09F7CF4D394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211D5DA-6038-4E39-8679-75CCEFBC9EC3}"/>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5" name="Marcador de pie de página 4">
            <a:extLst>
              <a:ext uri="{FF2B5EF4-FFF2-40B4-BE49-F238E27FC236}">
                <a16:creationId xmlns:a16="http://schemas.microsoft.com/office/drawing/2014/main" id="{2628C006-0D89-4735-A466-3B49C10D5EC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B1EDC3C-CA2F-43E9-9363-F400F5039331}"/>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3434522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EB465-E2CC-4A48-AED5-6970C76144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52547D3-942D-447F-83B8-921869F7956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E5EBB26-5914-458E-A7EA-50CDF7ECD64F}"/>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5" name="Marcador de pie de página 4">
            <a:extLst>
              <a:ext uri="{FF2B5EF4-FFF2-40B4-BE49-F238E27FC236}">
                <a16:creationId xmlns:a16="http://schemas.microsoft.com/office/drawing/2014/main" id="{A3D4D654-AFC1-4116-8DBA-0C658235783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04E3CA9-C881-470C-A9CF-5B37F71CE6EE}"/>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100727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F72C41-6850-4B2A-B019-4D05398CD81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BEA4074-92B5-4A20-801E-C7B47479D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5EB7144-F64E-41E6-94EB-B23A13D5CDC9}"/>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5" name="Marcador de pie de página 4">
            <a:extLst>
              <a:ext uri="{FF2B5EF4-FFF2-40B4-BE49-F238E27FC236}">
                <a16:creationId xmlns:a16="http://schemas.microsoft.com/office/drawing/2014/main" id="{2067B665-6CC9-49C7-8D7C-0929CC56CCF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D504AE5-F8E2-4B87-9391-E080156782B0}"/>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187154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8F3712-7FC2-4151-831D-3625DF3F862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7D105F6-9F8E-4DF6-82AB-6BE698AB1B5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DC03C34D-06B1-4568-A5E3-ADC7ECA2ED1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68EEDB44-00F2-4100-AE86-FACD94A3DC00}"/>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6" name="Marcador de pie de página 5">
            <a:extLst>
              <a:ext uri="{FF2B5EF4-FFF2-40B4-BE49-F238E27FC236}">
                <a16:creationId xmlns:a16="http://schemas.microsoft.com/office/drawing/2014/main" id="{09181512-F175-4F85-BEB4-FF742AA6F70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4DF5A66-DF97-4084-87A5-BC7725076628}"/>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319205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9F811-B6A5-482D-8F66-16DE7C2F0BF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A51A27D-EE1E-4ACB-934E-B9EC2F40E6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03C48BE-9698-4512-9AA8-4993E2A79B4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CD38A70-4045-4902-BB19-4DD849D6B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1B55B1F-1CEC-430D-8771-3269EBE5ECC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95B903B-E328-4F28-A3C8-B6E14B69A665}"/>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8" name="Marcador de pie de página 7">
            <a:extLst>
              <a:ext uri="{FF2B5EF4-FFF2-40B4-BE49-F238E27FC236}">
                <a16:creationId xmlns:a16="http://schemas.microsoft.com/office/drawing/2014/main" id="{4AF0320B-7F2D-4C3B-A8D2-3D615FBB9F0A}"/>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2953CBF-ABAA-4E16-A247-BDFEE2786F51}"/>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3974392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E8641-83D2-434B-9C2E-8CA9606E1A4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F802A81-1699-4957-AFF0-23B77359A8BF}"/>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4" name="Marcador de pie de página 3">
            <a:extLst>
              <a:ext uri="{FF2B5EF4-FFF2-40B4-BE49-F238E27FC236}">
                <a16:creationId xmlns:a16="http://schemas.microsoft.com/office/drawing/2014/main" id="{62A0E015-F9F4-4D19-81BF-16787DF468F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8603EE2E-203C-4435-A15A-6CDF6A8F3573}"/>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82056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07C11BB-23E1-4861-BC62-230BAABA631C}"/>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3" name="Marcador de pie de página 2">
            <a:extLst>
              <a:ext uri="{FF2B5EF4-FFF2-40B4-BE49-F238E27FC236}">
                <a16:creationId xmlns:a16="http://schemas.microsoft.com/office/drawing/2014/main" id="{F43C7DE8-FFC9-469A-9130-58A76CD3A5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66ED1774-A344-4E86-BB5A-CACE3DBDE14A}"/>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288165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AA313-B20A-4A63-8CBE-ACAA9E7CD3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825825D-BF35-4DE2-B496-A02111C77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1817DFCD-429C-4F5A-9178-D69993DB3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F1565FD-3577-4B3A-BE4B-02CC30F2BBE6}"/>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6" name="Marcador de pie de página 5">
            <a:extLst>
              <a:ext uri="{FF2B5EF4-FFF2-40B4-BE49-F238E27FC236}">
                <a16:creationId xmlns:a16="http://schemas.microsoft.com/office/drawing/2014/main" id="{3BCD6C20-79F0-4D51-BE9A-75A67AC3783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5A94DF7-770E-4F16-ABD9-8D4126FF48B1}"/>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150978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DFB84-DE01-4933-8BA7-7F0F32FB2F2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17B59977-16C1-4C01-A2B9-791A60E753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0873D01-5C4D-4F2B-833D-262E9801F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D89DF0E-9506-4239-985B-74EB1FF57C15}"/>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6" name="Marcador de pie de página 5">
            <a:extLst>
              <a:ext uri="{FF2B5EF4-FFF2-40B4-BE49-F238E27FC236}">
                <a16:creationId xmlns:a16="http://schemas.microsoft.com/office/drawing/2014/main" id="{188F0ECA-FD11-4A26-82A3-8C09F706F56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F1CCD15-ABC6-4FBE-9280-A6B8F04F8B15}"/>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169129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431F7C3-EC33-44EF-B318-B3C37791FF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89D8F5B-4C51-4C72-B087-1B9F2EA46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0991C91-5291-4E49-9E8B-655B68111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D7704-FEDA-4C94-B6AD-1EC81340D7F4}" type="datetimeFigureOut">
              <a:rPr lang="es-CO" smtClean="0"/>
              <a:t>19/04/2020</a:t>
            </a:fld>
            <a:endParaRPr lang="es-CO"/>
          </a:p>
        </p:txBody>
      </p:sp>
      <p:sp>
        <p:nvSpPr>
          <p:cNvPr id="5" name="Marcador de pie de página 4">
            <a:extLst>
              <a:ext uri="{FF2B5EF4-FFF2-40B4-BE49-F238E27FC236}">
                <a16:creationId xmlns:a16="http://schemas.microsoft.com/office/drawing/2014/main" id="{BE58F85A-E851-483D-8E52-38BA6380F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BEF7ACA3-53E5-49DC-BFFC-1ACD1EEDD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47D7D-6D3F-4168-B073-EE8F575248FD}" type="slidenum">
              <a:rPr lang="es-CO" smtClean="0"/>
              <a:t>‹Nº›</a:t>
            </a:fld>
            <a:endParaRPr lang="es-CO"/>
          </a:p>
        </p:txBody>
      </p:sp>
    </p:spTree>
    <p:extLst>
      <p:ext uri="{BB962C8B-B14F-4D97-AF65-F5344CB8AC3E}">
        <p14:creationId xmlns:p14="http://schemas.microsoft.com/office/powerpoint/2010/main" val="1136130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E92CDB-A406-40CF-A32D-8D1B5C16E4D2}"/>
              </a:ext>
            </a:extLst>
          </p:cNvPr>
          <p:cNvSpPr>
            <a:spLocks noGrp="1"/>
          </p:cNvSpPr>
          <p:nvPr>
            <p:ph type="ctrTitle"/>
          </p:nvPr>
        </p:nvSpPr>
        <p:spPr/>
        <p:txBody>
          <a:bodyPr/>
          <a:lstStyle/>
          <a:p>
            <a:r>
              <a:rPr lang="es-CO" dirty="0"/>
              <a:t>Reto 2 – Interpolación</a:t>
            </a:r>
            <a:br>
              <a:rPr lang="es-CO" dirty="0"/>
            </a:br>
            <a:r>
              <a:rPr lang="es-CO" dirty="0"/>
              <a:t>Análisis </a:t>
            </a:r>
            <a:r>
              <a:rPr lang="es-CO" dirty="0" err="1"/>
              <a:t>Númerico</a:t>
            </a:r>
            <a:endParaRPr lang="es-CO" dirty="0"/>
          </a:p>
        </p:txBody>
      </p:sp>
      <p:sp>
        <p:nvSpPr>
          <p:cNvPr id="3" name="Subtítulo 2">
            <a:extLst>
              <a:ext uri="{FF2B5EF4-FFF2-40B4-BE49-F238E27FC236}">
                <a16:creationId xmlns:a16="http://schemas.microsoft.com/office/drawing/2014/main" id="{2C898B95-67BA-498E-BF0E-C9D356FD4C8B}"/>
              </a:ext>
            </a:extLst>
          </p:cNvPr>
          <p:cNvSpPr>
            <a:spLocks noGrp="1"/>
          </p:cNvSpPr>
          <p:nvPr>
            <p:ph type="subTitle" idx="1"/>
          </p:nvPr>
        </p:nvSpPr>
        <p:spPr/>
        <p:txBody>
          <a:bodyPr/>
          <a:lstStyle/>
          <a:p>
            <a:r>
              <a:rPr lang="es-CO" dirty="0"/>
              <a:t>Gabriel Andrés Niño Carvajal</a:t>
            </a:r>
          </a:p>
          <a:p>
            <a:r>
              <a:rPr lang="es-CO" dirty="0"/>
              <a:t>Juliana García Mogollón</a:t>
            </a:r>
          </a:p>
        </p:txBody>
      </p:sp>
    </p:spTree>
    <p:extLst>
      <p:ext uri="{BB962C8B-B14F-4D97-AF65-F5344CB8AC3E}">
        <p14:creationId xmlns:p14="http://schemas.microsoft.com/office/powerpoint/2010/main" val="1700196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Straight Connector 76">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F59C00-B1A3-470C-B037-2C7FEAACA6E6}"/>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Splines normales</a:t>
            </a:r>
          </a:p>
        </p:txBody>
      </p:sp>
      <p:sp>
        <p:nvSpPr>
          <p:cNvPr id="3" name="Marcador de contenido 2">
            <a:extLst>
              <a:ext uri="{FF2B5EF4-FFF2-40B4-BE49-F238E27FC236}">
                <a16:creationId xmlns:a16="http://schemas.microsoft.com/office/drawing/2014/main" id="{4CA85312-EE72-481A-BAB9-E40FF1CEC8EF}"/>
              </a:ext>
            </a:extLst>
          </p:cNvPr>
          <p:cNvSpPr>
            <a:spLocks noGrp="1"/>
          </p:cNvSpPr>
          <p:nvPr>
            <p:ph idx="1"/>
          </p:nvPr>
        </p:nvSpPr>
        <p:spPr>
          <a:xfrm>
            <a:off x="1339362" y="5815698"/>
            <a:ext cx="9144000" cy="420001"/>
          </a:xfrm>
        </p:spPr>
        <p:txBody>
          <a:bodyPr vert="horz" lIns="91440" tIns="45720" rIns="91440" bIns="45720" rtlCol="0">
            <a:normAutofit/>
          </a:bodyPr>
          <a:lstStyle/>
          <a:p>
            <a:pPr marL="0" indent="0" algn="ctr">
              <a:buNone/>
            </a:pPr>
            <a:r>
              <a:rPr lang="en-US" sz="2000" dirty="0">
                <a:solidFill>
                  <a:srgbClr val="E7E6E6"/>
                </a:solidFill>
              </a:rPr>
              <a:t>Se </a:t>
            </a:r>
            <a:r>
              <a:rPr lang="en-US" sz="2000" dirty="0" err="1">
                <a:solidFill>
                  <a:srgbClr val="E7E6E6"/>
                </a:solidFill>
              </a:rPr>
              <a:t>necesitaron</a:t>
            </a:r>
            <a:r>
              <a:rPr lang="en-US" sz="2000" dirty="0">
                <a:solidFill>
                  <a:srgbClr val="E7E6E6"/>
                </a:solidFill>
              </a:rPr>
              <a:t> 24 puntos </a:t>
            </a:r>
          </a:p>
        </p:txBody>
      </p:sp>
      <p:pic>
        <p:nvPicPr>
          <p:cNvPr id="4104" name="Picture 8">
            <a:extLst>
              <a:ext uri="{FF2B5EF4-FFF2-40B4-BE49-F238E27FC236}">
                <a16:creationId xmlns:a16="http://schemas.microsoft.com/office/drawing/2014/main" id="{B86ED4E0-95FA-4D34-93C1-962CFE7F3F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712084"/>
            <a:ext cx="3425609" cy="318893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CAC9A87-0408-49D0-9B03-7DEADE5578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5711" y="712084"/>
            <a:ext cx="3887646" cy="3253837"/>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15EA6B95-0293-44C6-ADCC-981421369EE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372150" y="330045"/>
            <a:ext cx="1579066"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Connector 82">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0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ítulo 1">
            <a:extLst>
              <a:ext uri="{FF2B5EF4-FFF2-40B4-BE49-F238E27FC236}">
                <a16:creationId xmlns:a16="http://schemas.microsoft.com/office/drawing/2014/main" id="{84870F7E-CC61-46A5-A3CD-351BA0D4B0F8}"/>
              </a:ext>
            </a:extLst>
          </p:cNvPr>
          <p:cNvSpPr>
            <a:spLocks noGrp="1"/>
          </p:cNvSpPr>
          <p:nvPr>
            <p:ph type="title"/>
          </p:nvPr>
        </p:nvSpPr>
        <p:spPr>
          <a:xfrm>
            <a:off x="535020" y="685800"/>
            <a:ext cx="2780271" cy="5105400"/>
          </a:xfrm>
        </p:spPr>
        <p:txBody>
          <a:bodyPr>
            <a:normAutofit/>
          </a:bodyPr>
          <a:lstStyle/>
          <a:p>
            <a:r>
              <a:rPr lang="es-CO" sz="3700">
                <a:solidFill>
                  <a:srgbClr val="FFFFFF"/>
                </a:solidFill>
              </a:rPr>
              <a:t>Conclusiones</a:t>
            </a:r>
          </a:p>
        </p:txBody>
      </p:sp>
      <p:graphicFrame>
        <p:nvGraphicFramePr>
          <p:cNvPr id="5" name="Marcador de contenido 2">
            <a:extLst>
              <a:ext uri="{FF2B5EF4-FFF2-40B4-BE49-F238E27FC236}">
                <a16:creationId xmlns:a16="http://schemas.microsoft.com/office/drawing/2014/main" id="{7230B0BB-E16B-4AE5-8291-BAB66415DB0F}"/>
              </a:ext>
            </a:extLst>
          </p:cNvPr>
          <p:cNvGraphicFramePr>
            <a:graphicFrameLocks noGrp="1"/>
          </p:cNvGraphicFramePr>
          <p:nvPr>
            <p:ph idx="1"/>
            <p:extLst>
              <p:ext uri="{D42A27DB-BD31-4B8C-83A1-F6EECF244321}">
                <p14:modId xmlns:p14="http://schemas.microsoft.com/office/powerpoint/2010/main" val="365825381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339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95E752-A511-48E0-BFDD-E2CEB941305A}"/>
              </a:ext>
            </a:extLst>
          </p:cNvPr>
          <p:cNvSpPr>
            <a:spLocks noGrp="1"/>
          </p:cNvSpPr>
          <p:nvPr>
            <p:ph type="title"/>
          </p:nvPr>
        </p:nvSpPr>
        <p:spPr>
          <a:xfrm>
            <a:off x="6746628" y="1783959"/>
            <a:ext cx="4645250" cy="2889114"/>
          </a:xfrm>
        </p:spPr>
        <p:txBody>
          <a:bodyPr vert="horz" lIns="91440" tIns="45720" rIns="91440" bIns="45720" rtlCol="0" anchor="b">
            <a:normAutofit fontScale="90000"/>
          </a:bodyPr>
          <a:lstStyle/>
          <a:p>
            <a:r>
              <a:rPr lang="en-US" sz="6000" b="1" dirty="0" err="1">
                <a:latin typeface="Arial" panose="020B0604020202020204" pitchFamily="34" charset="0"/>
                <a:cs typeface="Arial" panose="020B0604020202020204" pitchFamily="34" charset="0"/>
              </a:rPr>
              <a:t>Objeto</a:t>
            </a:r>
            <a:r>
              <a:rPr lang="en-US" sz="6000" b="1" dirty="0">
                <a:latin typeface="Arial" panose="020B0604020202020204" pitchFamily="34" charset="0"/>
                <a:cs typeface="Arial" panose="020B0604020202020204" pitchFamily="34" charset="0"/>
              </a:rPr>
              <a:t> que se </a:t>
            </a:r>
            <a:r>
              <a:rPr lang="en-US" sz="6000" b="1" dirty="0" err="1">
                <a:latin typeface="Arial" panose="020B0604020202020204" pitchFamily="34" charset="0"/>
                <a:cs typeface="Arial" panose="020B0604020202020204" pitchFamily="34" charset="0"/>
              </a:rPr>
              <a:t>va</a:t>
            </a:r>
            <a:r>
              <a:rPr lang="en-US" sz="6000" b="1" dirty="0">
                <a:latin typeface="Arial" panose="020B0604020202020204" pitchFamily="34" charset="0"/>
                <a:cs typeface="Arial" panose="020B0604020202020204" pitchFamily="34" charset="0"/>
              </a:rPr>
              <a:t> a interpolar </a:t>
            </a:r>
            <a:r>
              <a:rPr lang="en-US" sz="6000" b="1" dirty="0" err="1">
                <a:latin typeface="Arial" panose="020B0604020202020204" pitchFamily="34" charset="0"/>
                <a:cs typeface="Arial" panose="020B0604020202020204" pitchFamily="34" charset="0"/>
              </a:rPr>
              <a:t>en</a:t>
            </a:r>
            <a:r>
              <a:rPr lang="en-US" sz="6000" b="1" dirty="0">
                <a:latin typeface="Arial" panose="020B0604020202020204" pitchFamily="34" charset="0"/>
                <a:cs typeface="Arial" panose="020B0604020202020204" pitchFamily="34" charset="0"/>
              </a:rPr>
              <a:t> RStudio</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Marcador de contenido 6" descr="Imagen que contiene taza, vajilla, tabla, café&#10;&#10;Descripción generada automáticamente">
            <a:extLst>
              <a:ext uri="{FF2B5EF4-FFF2-40B4-BE49-F238E27FC236}">
                <a16:creationId xmlns:a16="http://schemas.microsoft.com/office/drawing/2014/main" id="{7BA7E95A-3835-4ED9-B380-13B67C30E64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705" r="7454"/>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66285195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BD1C87D-7B83-49A8-844E-433D32C45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024938"/>
            <a:ext cx="6413262" cy="5833063"/>
          </a:xfrm>
          <a:custGeom>
            <a:avLst/>
            <a:gdLst>
              <a:gd name="connsiteX0" fmla="*/ 343517 w 6413262"/>
              <a:gd name="connsiteY0" fmla="*/ 5832222 h 5833063"/>
              <a:gd name="connsiteX1" fmla="*/ 6335225 w 6413262"/>
              <a:gd name="connsiteY1" fmla="*/ 835839 h 5833063"/>
              <a:gd name="connsiteX2" fmla="*/ 6411127 w 6413262"/>
              <a:gd name="connsiteY2" fmla="*/ 123790 h 5833063"/>
              <a:gd name="connsiteX3" fmla="*/ 6413262 w 6413262"/>
              <a:gd name="connsiteY3" fmla="*/ 0 h 5833063"/>
              <a:gd name="connsiteX4" fmla="*/ 0 w 6413262"/>
              <a:gd name="connsiteY4" fmla="*/ 0 h 5833063"/>
              <a:gd name="connsiteX5" fmla="*/ 0 w 6413262"/>
              <a:gd name="connsiteY5" fmla="*/ 5815521 h 5833063"/>
              <a:gd name="connsiteX6" fmla="*/ 51379 w 6413262"/>
              <a:gd name="connsiteY6" fmla="*/ 5820166 h 5833063"/>
              <a:gd name="connsiteX7" fmla="*/ 343517 w 6413262"/>
              <a:gd name="connsiteY7" fmla="*/ 5832222 h 5833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13262" h="5833063">
                <a:moveTo>
                  <a:pt x="343517" y="5832222"/>
                </a:moveTo>
                <a:cubicBezTo>
                  <a:pt x="3254747" y="5881130"/>
                  <a:pt x="5841718" y="3794544"/>
                  <a:pt x="6335225" y="835839"/>
                </a:cubicBezTo>
                <a:cubicBezTo>
                  <a:pt x="6375023" y="597235"/>
                  <a:pt x="6400103" y="359575"/>
                  <a:pt x="6411127" y="123790"/>
                </a:cubicBezTo>
                <a:lnTo>
                  <a:pt x="6413262" y="0"/>
                </a:lnTo>
                <a:lnTo>
                  <a:pt x="0" y="0"/>
                </a:lnTo>
                <a:lnTo>
                  <a:pt x="0" y="5815521"/>
                </a:lnTo>
                <a:lnTo>
                  <a:pt x="51379" y="5820166"/>
                </a:lnTo>
                <a:cubicBezTo>
                  <a:pt x="149075" y="5826589"/>
                  <a:pt x="246476" y="5830592"/>
                  <a:pt x="343517" y="58322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1703047A-2C9B-4E2C-9A75-B67521B6D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324648"/>
            <a:ext cx="6110122" cy="5533351"/>
          </a:xfrm>
          <a:custGeom>
            <a:avLst/>
            <a:gdLst>
              <a:gd name="connsiteX0" fmla="*/ 324583 w 6110122"/>
              <a:gd name="connsiteY0" fmla="*/ 5532549 h 5533351"/>
              <a:gd name="connsiteX1" fmla="*/ 6035604 w 6110122"/>
              <a:gd name="connsiteY1" fmla="*/ 770225 h 5533351"/>
              <a:gd name="connsiteX2" fmla="*/ 6088871 w 6110122"/>
              <a:gd name="connsiteY2" fmla="*/ 362020 h 5533351"/>
              <a:gd name="connsiteX3" fmla="*/ 6110122 w 6110122"/>
              <a:gd name="connsiteY3" fmla="*/ 0 h 5533351"/>
              <a:gd name="connsiteX4" fmla="*/ 0 w 6110122"/>
              <a:gd name="connsiteY4" fmla="*/ 0 h 5533351"/>
              <a:gd name="connsiteX5" fmla="*/ 0 w 6110122"/>
              <a:gd name="connsiteY5" fmla="*/ 5516887 h 5533351"/>
              <a:gd name="connsiteX6" fmla="*/ 46130 w 6110122"/>
              <a:gd name="connsiteY6" fmla="*/ 5521057 h 5533351"/>
              <a:gd name="connsiteX7" fmla="*/ 324583 w 6110122"/>
              <a:gd name="connsiteY7" fmla="*/ 5532549 h 553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10122" h="5533351">
                <a:moveTo>
                  <a:pt x="324583" y="5532549"/>
                </a:moveTo>
                <a:cubicBezTo>
                  <a:pt x="3099434" y="5579166"/>
                  <a:pt x="5565217" y="3590326"/>
                  <a:pt x="6035604" y="770225"/>
                </a:cubicBezTo>
                <a:cubicBezTo>
                  <a:pt x="6058365" y="633768"/>
                  <a:pt x="6076076" y="497636"/>
                  <a:pt x="6088871" y="362020"/>
                </a:cubicBezTo>
                <a:lnTo>
                  <a:pt x="6110122" y="0"/>
                </a:lnTo>
                <a:lnTo>
                  <a:pt x="0" y="0"/>
                </a:lnTo>
                <a:lnTo>
                  <a:pt x="0" y="5516887"/>
                </a:lnTo>
                <a:lnTo>
                  <a:pt x="46130" y="5521057"/>
                </a:lnTo>
                <a:cubicBezTo>
                  <a:pt x="139249" y="5527179"/>
                  <a:pt x="232088" y="5530995"/>
                  <a:pt x="324583" y="5532549"/>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381E534-8327-41BE-BACF-1C5B2B248516}"/>
              </a:ext>
            </a:extLst>
          </p:cNvPr>
          <p:cNvSpPr>
            <a:spLocks noGrp="1"/>
          </p:cNvSpPr>
          <p:nvPr>
            <p:ph type="title"/>
          </p:nvPr>
        </p:nvSpPr>
        <p:spPr>
          <a:xfrm>
            <a:off x="804671" y="2903393"/>
            <a:ext cx="3607841" cy="2625537"/>
          </a:xfrm>
        </p:spPr>
        <p:txBody>
          <a:bodyPr anchor="b">
            <a:normAutofit/>
          </a:bodyPr>
          <a:lstStyle/>
          <a:p>
            <a:r>
              <a:rPr lang="es-CO" sz="4800" b="1" dirty="0">
                <a:latin typeface="Arial" panose="020B0604020202020204" pitchFamily="34" charset="0"/>
                <a:cs typeface="Arial" panose="020B0604020202020204" pitchFamily="34" charset="0"/>
              </a:rPr>
              <a:t>El Reto</a:t>
            </a:r>
          </a:p>
        </p:txBody>
      </p:sp>
      <p:sp>
        <p:nvSpPr>
          <p:cNvPr id="3" name="Marcador de contenido 2">
            <a:extLst>
              <a:ext uri="{FF2B5EF4-FFF2-40B4-BE49-F238E27FC236}">
                <a16:creationId xmlns:a16="http://schemas.microsoft.com/office/drawing/2014/main" id="{702B1B3C-74F2-4426-B285-A4CABA3E486C}"/>
              </a:ext>
            </a:extLst>
          </p:cNvPr>
          <p:cNvSpPr>
            <a:spLocks noGrp="1"/>
          </p:cNvSpPr>
          <p:nvPr>
            <p:ph idx="1"/>
          </p:nvPr>
        </p:nvSpPr>
        <p:spPr>
          <a:xfrm>
            <a:off x="6570921" y="600741"/>
            <a:ext cx="4959662" cy="5673450"/>
          </a:xfrm>
        </p:spPr>
        <p:txBody>
          <a:bodyPr anchor="ctr">
            <a:normAutofit lnSpcReduction="10000"/>
          </a:bodyPr>
          <a:lstStyle/>
          <a:p>
            <a:r>
              <a:rPr lang="es-CO" sz="2400" dirty="0">
                <a:latin typeface="Arial" panose="020B0604020202020204" pitchFamily="34" charset="0"/>
                <a:cs typeface="Arial" panose="020B0604020202020204" pitchFamily="34" charset="0"/>
              </a:rPr>
              <a:t>Para la realización de este reto se utilizaron distintas maneras de interpolación. Se graficó el mortero en R utilizando </a:t>
            </a:r>
            <a:r>
              <a:rPr lang="es-CO" sz="2400" i="1" dirty="0" err="1">
                <a:latin typeface="Arial" panose="020B0604020202020204" pitchFamily="34" charset="0"/>
                <a:cs typeface="Arial" panose="020B0604020202020204" pitchFamily="34" charset="0"/>
              </a:rPr>
              <a:t>Splines</a:t>
            </a:r>
            <a:r>
              <a:rPr lang="es-CO" sz="2400" dirty="0">
                <a:latin typeface="Arial" panose="020B0604020202020204" pitchFamily="34" charset="0"/>
                <a:cs typeface="Arial" panose="020B0604020202020204" pitchFamily="34" charset="0"/>
              </a:rPr>
              <a:t> normales y haciendo uso de las curvas de Bézier.  </a:t>
            </a:r>
          </a:p>
          <a:p>
            <a:r>
              <a:rPr lang="es-CO" sz="2400" dirty="0">
                <a:latin typeface="Arial" panose="020B0604020202020204" pitchFamily="34" charset="0"/>
                <a:cs typeface="Arial" panose="020B0604020202020204" pitchFamily="34" charset="0"/>
              </a:rPr>
              <a:t>Para poder llevar esto a cabo fue necesario la utilización de las librerías </a:t>
            </a:r>
            <a:r>
              <a:rPr lang="es-CO" sz="2400" i="1" dirty="0" err="1">
                <a:latin typeface="Arial" panose="020B0604020202020204" pitchFamily="34" charset="0"/>
                <a:cs typeface="Arial" panose="020B0604020202020204" pitchFamily="34" charset="0"/>
              </a:rPr>
              <a:t>gridBezier</a:t>
            </a:r>
            <a:r>
              <a:rPr lang="es-CO" sz="2400" i="1" dirty="0">
                <a:latin typeface="Arial" panose="020B0604020202020204" pitchFamily="34" charset="0"/>
                <a:cs typeface="Arial" panose="020B0604020202020204" pitchFamily="34" charset="0"/>
              </a:rPr>
              <a:t>, </a:t>
            </a:r>
            <a:r>
              <a:rPr lang="es-CO" sz="2400" i="1" dirty="0" err="1">
                <a:latin typeface="Arial" panose="020B0604020202020204" pitchFamily="34" charset="0"/>
                <a:cs typeface="Arial" panose="020B0604020202020204" pitchFamily="34" charset="0"/>
              </a:rPr>
              <a:t>vwline</a:t>
            </a:r>
            <a:r>
              <a:rPr lang="es-CO" sz="2400" dirty="0">
                <a:latin typeface="Arial" panose="020B0604020202020204" pitchFamily="34" charset="0"/>
                <a:cs typeface="Arial" panose="020B0604020202020204" pitchFamily="34" charset="0"/>
              </a:rPr>
              <a:t>.</a:t>
            </a:r>
          </a:p>
          <a:p>
            <a:r>
              <a:rPr lang="es-CO" sz="2400" dirty="0">
                <a:latin typeface="Arial" panose="020B0604020202020204" pitchFamily="34" charset="0"/>
                <a:cs typeface="Arial" panose="020B0604020202020204" pitchFamily="34" charset="0"/>
              </a:rPr>
              <a:t>Además, fue necesario dividir la figura en cuatro cuadrantes iguales para facilitar el reto. Una vez se tuviera un cuadrante construido era cuestión de reflejar dicho cuadrante en los tres restantes para obtener la figura completa. </a:t>
            </a:r>
            <a:endParaRPr lang="es-CO" sz="2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331320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4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CE7A2D7-3A46-457F-8280-672151CA1769}"/>
              </a:ext>
            </a:extLst>
          </p:cNvPr>
          <p:cNvSpPr>
            <a:spLocks noGrp="1"/>
          </p:cNvSpPr>
          <p:nvPr>
            <p:ph type="title"/>
          </p:nvPr>
        </p:nvSpPr>
        <p:spPr>
          <a:xfrm>
            <a:off x="8954062" y="1227258"/>
            <a:ext cx="2906246" cy="4403484"/>
          </a:xfrm>
        </p:spPr>
        <p:txBody>
          <a:bodyPr vert="horz" lIns="91440" tIns="45720" rIns="91440" bIns="45720" rtlCol="0" anchor="ctr">
            <a:normAutofit/>
          </a:bodyPr>
          <a:lstStyle/>
          <a:p>
            <a:r>
              <a:rPr lang="en-US" sz="2400" dirty="0">
                <a:solidFill>
                  <a:srgbClr val="FFFFFF"/>
                </a:solidFill>
                <a:latin typeface="Arial" panose="020B0604020202020204" pitchFamily="34" charset="0"/>
                <a:cs typeface="Arial" panose="020B0604020202020204" pitchFamily="34" charset="0"/>
              </a:rPr>
              <a:t>Mediante el </a:t>
            </a:r>
            <a:r>
              <a:rPr lang="en-US" sz="2400" dirty="0" err="1">
                <a:solidFill>
                  <a:srgbClr val="FFFFFF"/>
                </a:solidFill>
                <a:latin typeface="Arial" panose="020B0604020202020204" pitchFamily="34" charset="0"/>
                <a:cs typeface="Arial" panose="020B0604020202020204" pitchFamily="34" charset="0"/>
              </a:rPr>
              <a:t>programa</a:t>
            </a:r>
            <a:r>
              <a:rPr lang="en-US" sz="2400" dirty="0">
                <a:solidFill>
                  <a:srgbClr val="FFFFFF"/>
                </a:solidFill>
                <a:latin typeface="Arial" panose="020B0604020202020204" pitchFamily="34" charset="0"/>
                <a:cs typeface="Arial" panose="020B0604020202020204" pitchFamily="34" charset="0"/>
              </a:rPr>
              <a:t> Paint 3D se </a:t>
            </a:r>
            <a:r>
              <a:rPr lang="en-US" sz="2400" dirty="0" err="1">
                <a:solidFill>
                  <a:srgbClr val="FFFFFF"/>
                </a:solidFill>
                <a:latin typeface="Arial" panose="020B0604020202020204" pitchFamily="34" charset="0"/>
                <a:cs typeface="Arial" panose="020B0604020202020204" pitchFamily="34" charset="0"/>
              </a:rPr>
              <a:t>dibuja</a:t>
            </a:r>
            <a:r>
              <a:rPr lang="en-US" sz="2400" dirty="0">
                <a:solidFill>
                  <a:srgbClr val="FFFFFF"/>
                </a:solidFill>
                <a:latin typeface="Arial" panose="020B0604020202020204" pitchFamily="34" charset="0"/>
                <a:cs typeface="Arial" panose="020B0604020202020204" pitchFamily="34" charset="0"/>
              </a:rPr>
              <a:t> un </a:t>
            </a:r>
            <a:r>
              <a:rPr lang="en-US" sz="2400" dirty="0" err="1">
                <a:solidFill>
                  <a:srgbClr val="FFFFFF"/>
                </a:solidFill>
                <a:latin typeface="Arial" panose="020B0604020202020204" pitchFamily="34" charset="0"/>
                <a:cs typeface="Arial" panose="020B0604020202020204" pitchFamily="34" charset="0"/>
              </a:rPr>
              <a:t>esqueleto</a:t>
            </a:r>
            <a:r>
              <a:rPr lang="en-US" sz="2400" dirty="0">
                <a:solidFill>
                  <a:srgbClr val="FFFFFF"/>
                </a:solidFill>
                <a:latin typeface="Arial" panose="020B0604020202020204" pitchFamily="34" charset="0"/>
                <a:cs typeface="Arial" panose="020B0604020202020204" pitchFamily="34" charset="0"/>
              </a:rPr>
              <a:t> de uno de los </a:t>
            </a:r>
            <a:r>
              <a:rPr lang="en-US" sz="2400" dirty="0" err="1">
                <a:solidFill>
                  <a:srgbClr val="FFFFFF"/>
                </a:solidFill>
                <a:latin typeface="Arial" panose="020B0604020202020204" pitchFamily="34" charset="0"/>
                <a:cs typeface="Arial" panose="020B0604020202020204" pitchFamily="34" charset="0"/>
              </a:rPr>
              <a:t>cuadrantes</a:t>
            </a:r>
            <a:r>
              <a:rPr lang="en-US" sz="2400" dirty="0">
                <a:solidFill>
                  <a:srgbClr val="FFFFFF"/>
                </a:solidFill>
                <a:latin typeface="Arial" panose="020B0604020202020204" pitchFamily="34" charset="0"/>
                <a:cs typeface="Arial" panose="020B0604020202020204" pitchFamily="34" charset="0"/>
              </a:rPr>
              <a:t> y se </a:t>
            </a:r>
            <a:r>
              <a:rPr lang="en-US" sz="2400" dirty="0" err="1">
                <a:solidFill>
                  <a:srgbClr val="FFFFFF"/>
                </a:solidFill>
                <a:latin typeface="Arial" panose="020B0604020202020204" pitchFamily="34" charset="0"/>
                <a:cs typeface="Arial" panose="020B0604020202020204" pitchFamily="34" charset="0"/>
              </a:rPr>
              <a:t>dibuja</a:t>
            </a:r>
            <a:r>
              <a:rPr lang="en-US" sz="2400" dirty="0">
                <a:solidFill>
                  <a:srgbClr val="FFFFFF"/>
                </a:solidFill>
                <a:latin typeface="Arial" panose="020B0604020202020204" pitchFamily="34" charset="0"/>
                <a:cs typeface="Arial" panose="020B0604020202020204" pitchFamily="34" charset="0"/>
              </a:rPr>
              <a:t> un </a:t>
            </a:r>
            <a:r>
              <a:rPr lang="en-US" sz="2400" dirty="0" err="1">
                <a:solidFill>
                  <a:srgbClr val="FFFFFF"/>
                </a:solidFill>
                <a:latin typeface="Arial" panose="020B0604020202020204" pitchFamily="34" charset="0"/>
                <a:cs typeface="Arial" panose="020B0604020202020204" pitchFamily="34" charset="0"/>
              </a:rPr>
              <a:t>sistema</a:t>
            </a:r>
            <a:r>
              <a:rPr lang="en-US" sz="2400" dirty="0">
                <a:solidFill>
                  <a:srgbClr val="FFFFFF"/>
                </a:solidFill>
                <a:latin typeface="Arial" panose="020B0604020202020204" pitchFamily="34" charset="0"/>
                <a:cs typeface="Arial" panose="020B0604020202020204" pitchFamily="34" charset="0"/>
              </a:rPr>
              <a:t> de </a:t>
            </a:r>
            <a:r>
              <a:rPr lang="en-US" sz="2400" dirty="0" err="1">
                <a:solidFill>
                  <a:srgbClr val="FFFFFF"/>
                </a:solidFill>
                <a:latin typeface="Arial" panose="020B0604020202020204" pitchFamily="34" charset="0"/>
                <a:cs typeface="Arial" panose="020B0604020202020204" pitchFamily="34" charset="0"/>
              </a:rPr>
              <a:t>coordenadas</a:t>
            </a:r>
            <a:r>
              <a:rPr lang="en-US" sz="2400" dirty="0">
                <a:solidFill>
                  <a:srgbClr val="FFFFFF"/>
                </a:solidFill>
                <a:latin typeface="Arial" panose="020B0604020202020204" pitchFamily="34" charset="0"/>
                <a:cs typeface="Arial" panose="020B0604020202020204" pitchFamily="34" charset="0"/>
              </a:rPr>
              <a:t> </a:t>
            </a:r>
            <a:r>
              <a:rPr lang="en-US" sz="2400" dirty="0" err="1">
                <a:solidFill>
                  <a:srgbClr val="FFFFFF"/>
                </a:solidFill>
                <a:latin typeface="Arial" panose="020B0604020202020204" pitchFamily="34" charset="0"/>
                <a:cs typeface="Arial" panose="020B0604020202020204" pitchFamily="34" charset="0"/>
              </a:rPr>
              <a:t>como</a:t>
            </a:r>
            <a:r>
              <a:rPr lang="en-US" sz="2400" dirty="0">
                <a:solidFill>
                  <a:srgbClr val="FFFFFF"/>
                </a:solidFill>
                <a:latin typeface="Arial" panose="020B0604020202020204" pitchFamily="34" charset="0"/>
                <a:cs typeface="Arial" panose="020B0604020202020204" pitchFamily="34" charset="0"/>
              </a:rPr>
              <a:t> se </a:t>
            </a:r>
            <a:r>
              <a:rPr lang="en-US" sz="2400" dirty="0" err="1">
                <a:solidFill>
                  <a:srgbClr val="FFFFFF"/>
                </a:solidFill>
                <a:latin typeface="Arial" panose="020B0604020202020204" pitchFamily="34" charset="0"/>
                <a:cs typeface="Arial" panose="020B0604020202020204" pitchFamily="34" charset="0"/>
              </a:rPr>
              <a:t>observa</a:t>
            </a:r>
            <a:r>
              <a:rPr lang="en-US" sz="2400" dirty="0">
                <a:solidFill>
                  <a:srgbClr val="FFFFFF"/>
                </a:solidFill>
                <a:latin typeface="Arial" panose="020B0604020202020204" pitchFamily="34" charset="0"/>
                <a:cs typeface="Arial" panose="020B0604020202020204" pitchFamily="34" charset="0"/>
              </a:rPr>
              <a:t> </a:t>
            </a:r>
            <a:r>
              <a:rPr lang="en-US" sz="2400" dirty="0" err="1">
                <a:solidFill>
                  <a:srgbClr val="FFFFFF"/>
                </a:solidFill>
                <a:latin typeface="Arial" panose="020B0604020202020204" pitchFamily="34" charset="0"/>
                <a:cs typeface="Arial" panose="020B0604020202020204" pitchFamily="34" charset="0"/>
              </a:rPr>
              <a:t>en</a:t>
            </a:r>
            <a:r>
              <a:rPr lang="en-US" sz="2400" dirty="0">
                <a:solidFill>
                  <a:srgbClr val="FFFFFF"/>
                </a:solidFill>
                <a:latin typeface="Arial" panose="020B0604020202020204" pitchFamily="34" charset="0"/>
                <a:cs typeface="Arial" panose="020B0604020202020204" pitchFamily="34" charset="0"/>
              </a:rPr>
              <a:t> la imagen.</a:t>
            </a:r>
          </a:p>
        </p:txBody>
      </p:sp>
      <p:sp>
        <p:nvSpPr>
          <p:cNvPr id="139"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7F43C2C-40AA-49B9-A19F-4798ED4DD41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448"/>
          <a:stretch/>
        </p:blipFill>
        <p:spPr bwMode="auto">
          <a:xfrm>
            <a:off x="493354" y="649224"/>
            <a:ext cx="8059158" cy="540973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19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38E8300-A902-4849-9766-A395B0135539}"/>
              </a:ext>
            </a:extLst>
          </p:cNvPr>
          <p:cNvSpPr>
            <a:spLocks noGrp="1"/>
          </p:cNvSpPr>
          <p:nvPr>
            <p:ph type="title"/>
          </p:nvPr>
        </p:nvSpPr>
        <p:spPr>
          <a:xfrm>
            <a:off x="2311147" y="365760"/>
            <a:ext cx="7569706" cy="1288238"/>
          </a:xfrm>
        </p:spPr>
        <p:txBody>
          <a:bodyPr anchor="ctr">
            <a:normAutofit/>
          </a:bodyPr>
          <a:lstStyle/>
          <a:p>
            <a:pPr algn="ctr"/>
            <a:r>
              <a:rPr lang="es-CO" dirty="0"/>
              <a:t>Coordenadas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7C2E264D-7AF8-43AD-9B78-AD8A9D8CDBE0}"/>
                  </a:ext>
                </a:extLst>
              </p:cNvPr>
              <p:cNvSpPr>
                <a:spLocks noGrp="1"/>
              </p:cNvSpPr>
              <p:nvPr>
                <p:ph idx="1"/>
              </p:nvPr>
            </p:nvSpPr>
            <p:spPr>
              <a:xfrm>
                <a:off x="2165569" y="1956816"/>
                <a:ext cx="7860863" cy="4024884"/>
              </a:xfrm>
            </p:spPr>
            <p:txBody>
              <a:bodyPr anchor="t">
                <a:normAutofit fontScale="92500" lnSpcReduction="10000"/>
              </a:bodyPr>
              <a:lstStyle/>
              <a:p>
                <a:r>
                  <a:rPr lang="es-ES" sz="2400" dirty="0"/>
                  <a:t>Para lograr que la figura graficada fuera la misma de la imagen original, se hizo una medición de los puntos haciendo una regla de 3 con las coordenadas de los pixeles de la imagen ya que el programa Paint permite conocer esta información dependiendo  donde ubiquemos el cursor.</a:t>
                </a:r>
              </a:p>
              <a:p>
                <a:r>
                  <a:rPr lang="es-CO" sz="2400" dirty="0"/>
                  <a:t>Fórmula para X: </a:t>
                </a:r>
                <a14:m>
                  <m:oMath xmlns:m="http://schemas.openxmlformats.org/officeDocument/2006/math">
                    <m:d>
                      <m:dPr>
                        <m:ctrlPr>
                          <a:rPr lang="es-CO" sz="2400" b="0" i="1" smtClean="0">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𝑃𝑖𝑥𝑒𝑙</m:t>
                            </m:r>
                          </m:e>
                          <m:sub>
                            <m:r>
                              <a:rPr lang="es-CO" sz="2400" b="0" i="1" smtClean="0">
                                <a:latin typeface="Cambria Math" panose="02040503050406030204" pitchFamily="18" charset="0"/>
                              </a:rPr>
                              <m:t>𝑥</m:t>
                            </m:r>
                            <m:r>
                              <a:rPr lang="es-CO" sz="2400" b="0" i="1" smtClean="0">
                                <a:latin typeface="Cambria Math" panose="02040503050406030204" pitchFamily="18" charset="0"/>
                              </a:rPr>
                              <m:t> </m:t>
                            </m:r>
                          </m:sub>
                        </m:sSub>
                        <m:r>
                          <a:rPr lang="es-CO" sz="2400" b="0" i="1" smtClean="0">
                            <a:latin typeface="Cambria Math" panose="02040503050406030204" pitchFamily="18" charset="0"/>
                          </a:rPr>
                          <m:t>−142</m:t>
                        </m:r>
                      </m:e>
                    </m:d>
                    <m:r>
                      <a:rPr lang="es-CO" sz="2400" b="0" i="1" smtClean="0">
                        <a:latin typeface="Cambria Math" panose="02040503050406030204" pitchFamily="18" charset="0"/>
                        <a:ea typeface="Cambria Math" panose="02040503050406030204" pitchFamily="18" charset="0"/>
                      </a:rPr>
                      <m:t>∗ </m:t>
                    </m:r>
                    <m:f>
                      <m:fPr>
                        <m:ctrlPr>
                          <a:rPr lang="es-CO" sz="2400" b="0" i="1" smtClean="0">
                            <a:latin typeface="Cambria Math" panose="02040503050406030204" pitchFamily="18" charset="0"/>
                            <a:ea typeface="Cambria Math" panose="02040503050406030204" pitchFamily="18" charset="0"/>
                          </a:rPr>
                        </m:ctrlPr>
                      </m:fPr>
                      <m:num>
                        <m:r>
                          <a:rPr lang="es-CO" sz="2400" b="0" i="1" smtClean="0">
                            <a:latin typeface="Cambria Math" panose="02040503050406030204" pitchFamily="18" charset="0"/>
                            <a:ea typeface="Cambria Math" panose="02040503050406030204" pitchFamily="18" charset="0"/>
                          </a:rPr>
                          <m:t>0.75</m:t>
                        </m:r>
                      </m:num>
                      <m:den>
                        <m:r>
                          <a:rPr lang="es-CO" sz="2400" b="0" i="1" smtClean="0">
                            <a:latin typeface="Cambria Math" panose="02040503050406030204" pitchFamily="18" charset="0"/>
                            <a:ea typeface="Cambria Math" panose="02040503050406030204" pitchFamily="18" charset="0"/>
                          </a:rPr>
                          <m:t>865</m:t>
                        </m:r>
                      </m:den>
                    </m:f>
                  </m:oMath>
                </a14:m>
                <a:endParaRPr lang="es-CO" sz="2400" b="0" dirty="0">
                  <a:ea typeface="Cambria Math" panose="02040503050406030204" pitchFamily="18" charset="0"/>
                </a:endParaRPr>
              </a:p>
              <a:p>
                <a:r>
                  <a:rPr lang="es-CO" sz="2400" dirty="0"/>
                  <a:t>Fórmula para Y: </a:t>
                </a:r>
                <a14:m>
                  <m:oMath xmlns:m="http://schemas.openxmlformats.org/officeDocument/2006/math">
                    <m:d>
                      <m:dPr>
                        <m:ctrlPr>
                          <a:rPr lang="es-CO" sz="2400" b="0" i="1" smtClean="0">
                            <a:latin typeface="Cambria Math" panose="02040503050406030204" pitchFamily="18" charset="0"/>
                          </a:rPr>
                        </m:ctrlPr>
                      </m:dPr>
                      <m:e>
                        <m:r>
                          <a:rPr lang="es-CO" sz="2400" b="0" i="1" smtClean="0">
                            <a:latin typeface="Cambria Math" panose="02040503050406030204" pitchFamily="18" charset="0"/>
                          </a:rPr>
                          <m:t>677 −</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𝑃𝑖𝑥𝑒𝑙</m:t>
                            </m:r>
                          </m:e>
                          <m:sub>
                            <m:r>
                              <a:rPr lang="es-CO" sz="2400" b="0" i="1" smtClean="0">
                                <a:latin typeface="Cambria Math" panose="02040503050406030204" pitchFamily="18" charset="0"/>
                              </a:rPr>
                              <m:t>𝑦</m:t>
                            </m:r>
                          </m:sub>
                        </m:sSub>
                      </m:e>
                    </m:d>
                    <m:r>
                      <a:rPr lang="es-CO" sz="2400" b="0" i="1" smtClean="0">
                        <a:latin typeface="Cambria Math" panose="02040503050406030204" pitchFamily="18" charset="0"/>
                        <a:ea typeface="Cambria Math" panose="02040503050406030204" pitchFamily="18" charset="0"/>
                      </a:rPr>
                      <m:t>∗ </m:t>
                    </m:r>
                    <m:f>
                      <m:fPr>
                        <m:ctrlPr>
                          <a:rPr lang="es-CO" sz="2400" b="0" i="1" smtClean="0">
                            <a:latin typeface="Cambria Math" panose="02040503050406030204" pitchFamily="18" charset="0"/>
                            <a:ea typeface="Cambria Math" panose="02040503050406030204" pitchFamily="18" charset="0"/>
                          </a:rPr>
                        </m:ctrlPr>
                      </m:fPr>
                      <m:num>
                        <m:r>
                          <a:rPr lang="es-CO" sz="2400" b="0" i="1" smtClean="0">
                            <a:latin typeface="Cambria Math" panose="02040503050406030204" pitchFamily="18" charset="0"/>
                            <a:ea typeface="Cambria Math" panose="02040503050406030204" pitchFamily="18" charset="0"/>
                          </a:rPr>
                          <m:t>0.55</m:t>
                        </m:r>
                      </m:num>
                      <m:den>
                        <m:r>
                          <a:rPr lang="es-CO" sz="2400" b="0" i="1" smtClean="0">
                            <a:latin typeface="Cambria Math" panose="02040503050406030204" pitchFamily="18" charset="0"/>
                            <a:ea typeface="Cambria Math" panose="02040503050406030204" pitchFamily="18" charset="0"/>
                          </a:rPr>
                          <m:t>638</m:t>
                        </m:r>
                      </m:den>
                    </m:f>
                  </m:oMath>
                </a14:m>
                <a:endParaRPr lang="es-CO" sz="2400" b="0" dirty="0">
                  <a:ea typeface="Cambria Math" panose="02040503050406030204" pitchFamily="18" charset="0"/>
                </a:endParaRPr>
              </a:p>
              <a:p>
                <a:endParaRPr lang="es-CO" sz="2400" b="0" dirty="0">
                  <a:ea typeface="Cambria Math" panose="02040503050406030204" pitchFamily="18" charset="0"/>
                </a:endParaRPr>
              </a:p>
              <a:p>
                <a:r>
                  <a:rPr lang="es-ES" sz="2400" b="0" dirty="0">
                    <a:ea typeface="Cambria Math" panose="02040503050406030204" pitchFamily="18" charset="0"/>
                  </a:rPr>
                  <a:t>Donde (</a:t>
                </a:r>
                <a:r>
                  <a:rPr lang="es-ES" sz="2400" b="0" dirty="0" err="1">
                    <a:ea typeface="Cambria Math" panose="02040503050406030204" pitchFamily="18" charset="0"/>
                  </a:rPr>
                  <a:t>x,y</a:t>
                </a:r>
                <a:r>
                  <a:rPr lang="es-ES" sz="2400" b="0" dirty="0">
                    <a:ea typeface="Cambria Math" panose="02040503050406030204" pitchFamily="18" charset="0"/>
                  </a:rPr>
                  <a:t>) representa un punto del mortero dentro del plano cartesiano establecido. Para los cálculos se utiliz</a:t>
                </a:r>
                <a:r>
                  <a:rPr lang="es-ES" sz="2400" dirty="0">
                    <a:ea typeface="Cambria Math" panose="02040503050406030204" pitchFamily="18" charset="0"/>
                  </a:rPr>
                  <a:t>ó</a:t>
                </a:r>
                <a:r>
                  <a:rPr lang="es-ES" sz="2400" b="0" dirty="0">
                    <a:ea typeface="Cambria Math" panose="02040503050406030204" pitchFamily="18" charset="0"/>
                  </a:rPr>
                  <a:t> una tolerancia de </a:t>
                </a:r>
                <a14:m>
                  <m:oMath xmlns:m="http://schemas.openxmlformats.org/officeDocument/2006/math">
                    <m:sSup>
                      <m:sSupPr>
                        <m:ctrlPr>
                          <a:rPr lang="es-ES" sz="2400" b="0" i="1" smtClean="0">
                            <a:latin typeface="Cambria Math" panose="02040503050406030204" pitchFamily="18" charset="0"/>
                            <a:ea typeface="Cambria Math" panose="02040503050406030204" pitchFamily="18" charset="0"/>
                          </a:rPr>
                        </m:ctrlPr>
                      </m:sSupPr>
                      <m:e>
                        <m:r>
                          <a:rPr lang="es-CO" sz="2400" b="0" i="1" smtClean="0">
                            <a:latin typeface="Cambria Math" panose="02040503050406030204" pitchFamily="18" charset="0"/>
                            <a:ea typeface="Cambria Math" panose="02040503050406030204" pitchFamily="18" charset="0"/>
                          </a:rPr>
                          <m:t>10</m:t>
                        </m:r>
                      </m:e>
                      <m:sup>
                        <m:r>
                          <a:rPr lang="es-CO" sz="2400" b="0" i="1" smtClean="0">
                            <a:latin typeface="Cambria Math" panose="02040503050406030204" pitchFamily="18" charset="0"/>
                            <a:ea typeface="Cambria Math" panose="02040503050406030204" pitchFamily="18" charset="0"/>
                          </a:rPr>
                          <m:t>−6</m:t>
                        </m:r>
                      </m:sup>
                    </m:sSup>
                    <m:r>
                      <a:rPr lang="es-CO" sz="2400" b="0" i="1" smtClean="0">
                        <a:latin typeface="Cambria Math" panose="02040503050406030204" pitchFamily="18" charset="0"/>
                        <a:ea typeface="Cambria Math" panose="02040503050406030204" pitchFamily="18" charset="0"/>
                      </a:rPr>
                      <m:t>.</m:t>
                    </m:r>
                  </m:oMath>
                </a14:m>
                <a:endParaRPr lang="es-CO" sz="2400" b="0" dirty="0">
                  <a:ea typeface="Cambria Math" panose="02040503050406030204" pitchFamily="18" charset="0"/>
                </a:endParaRPr>
              </a:p>
              <a:p>
                <a:pPr marL="0" indent="0">
                  <a:buNone/>
                </a:pPr>
                <a:endParaRPr lang="es-CO" sz="2400" dirty="0"/>
              </a:p>
            </p:txBody>
          </p:sp>
        </mc:Choice>
        <mc:Fallback>
          <p:sp>
            <p:nvSpPr>
              <p:cNvPr id="3" name="Marcador de contenido 2">
                <a:extLst>
                  <a:ext uri="{FF2B5EF4-FFF2-40B4-BE49-F238E27FC236}">
                    <a16:creationId xmlns:a16="http://schemas.microsoft.com/office/drawing/2014/main" id="{7C2E264D-7AF8-43AD-9B78-AD8A9D8CDBE0}"/>
                  </a:ext>
                </a:extLst>
              </p:cNvPr>
              <p:cNvSpPr>
                <a:spLocks noGrp="1" noRot="1" noChangeAspect="1" noMove="1" noResize="1" noEditPoints="1" noAdjustHandles="1" noChangeArrowheads="1" noChangeShapeType="1" noTextEdit="1"/>
              </p:cNvSpPr>
              <p:nvPr>
                <p:ph idx="1"/>
              </p:nvPr>
            </p:nvSpPr>
            <p:spPr>
              <a:xfrm>
                <a:off x="2165569" y="1956816"/>
                <a:ext cx="7860863" cy="4024884"/>
              </a:xfrm>
              <a:blipFill>
                <a:blip r:embed="rId2"/>
                <a:stretch>
                  <a:fillRect l="-853" t="-2576"/>
                </a:stretch>
              </a:blipFill>
            </p:spPr>
            <p:txBody>
              <a:bodyPr/>
              <a:lstStyle/>
              <a:p>
                <a:r>
                  <a:rPr lang="es-CO">
                    <a:noFill/>
                  </a:rPr>
                  <a:t> </a:t>
                </a:r>
              </a:p>
            </p:txBody>
          </p:sp>
        </mc:Fallback>
      </mc:AlternateContent>
    </p:spTree>
    <p:extLst>
      <p:ext uri="{BB962C8B-B14F-4D97-AF65-F5344CB8AC3E}">
        <p14:creationId xmlns:p14="http://schemas.microsoft.com/office/powerpoint/2010/main" val="136648586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2B6DC1-A20C-4FE7-BDBA-23A26FDF7350}"/>
              </a:ext>
            </a:extLst>
          </p:cNvPr>
          <p:cNvSpPr>
            <a:spLocks noGrp="1"/>
          </p:cNvSpPr>
          <p:nvPr>
            <p:ph type="title"/>
          </p:nvPr>
        </p:nvSpPr>
        <p:spPr>
          <a:xfrm>
            <a:off x="6653600" y="1396289"/>
            <a:ext cx="5006336" cy="1325563"/>
          </a:xfrm>
        </p:spPr>
        <p:txBody>
          <a:bodyPr>
            <a:normAutofit/>
          </a:bodyPr>
          <a:lstStyle/>
          <a:p>
            <a:r>
              <a:rPr lang="es-CO"/>
              <a:t>Curvas de Bézier sencillo</a:t>
            </a:r>
            <a:endParaRPr lang="es-CO" dirty="0"/>
          </a:p>
        </p:txBody>
      </p:sp>
      <p:sp>
        <p:nvSpPr>
          <p:cNvPr id="5124" name="Freeform: Shape 7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22" name="Picture 2">
            <a:extLst>
              <a:ext uri="{FF2B5EF4-FFF2-40B4-BE49-F238E27FC236}">
                <a16:creationId xmlns:a16="http://schemas.microsoft.com/office/drawing/2014/main" id="{9679C41D-63F1-4787-8DFF-84DA723B80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5125" y="286808"/>
            <a:ext cx="4003507" cy="4818592"/>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1CA03ED3-2029-41C3-AB51-BCC87536DA04}"/>
              </a:ext>
            </a:extLst>
          </p:cNvPr>
          <p:cNvSpPr>
            <a:spLocks noGrp="1"/>
          </p:cNvSpPr>
          <p:nvPr>
            <p:ph idx="1"/>
          </p:nvPr>
        </p:nvSpPr>
        <p:spPr>
          <a:xfrm>
            <a:off x="6658044" y="2871982"/>
            <a:ext cx="5006336" cy="3181684"/>
          </a:xfrm>
        </p:spPr>
        <p:txBody>
          <a:bodyPr anchor="t">
            <a:normAutofit/>
          </a:bodyPr>
          <a:lstStyle/>
          <a:p>
            <a:r>
              <a:rPr lang="es-ES" sz="2400" dirty="0"/>
              <a:t>Se midieron los puntos más importantes para la </a:t>
            </a:r>
            <a:r>
              <a:rPr lang="es-ES" sz="2400" dirty="0" err="1"/>
              <a:t>ﬁgura</a:t>
            </a:r>
            <a:r>
              <a:rPr lang="es-ES" sz="2400" dirty="0"/>
              <a:t>, aquellos puntos que tienen a y b en su nombre son los puntos intermedios que ayudan a formar el polígono de control de cada curva de Bézier.</a:t>
            </a:r>
            <a:endParaRPr lang="es-CO" sz="2400" dirty="0"/>
          </a:p>
        </p:txBody>
      </p:sp>
    </p:spTree>
    <p:extLst>
      <p:ext uri="{BB962C8B-B14F-4D97-AF65-F5344CB8AC3E}">
        <p14:creationId xmlns:p14="http://schemas.microsoft.com/office/powerpoint/2010/main" val="219321197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97D0D-D516-4694-B1E3-8CA861D64D0C}"/>
              </a:ext>
            </a:extLst>
          </p:cNvPr>
          <p:cNvSpPr>
            <a:spLocks noGrp="1"/>
          </p:cNvSpPr>
          <p:nvPr>
            <p:ph type="title"/>
          </p:nvPr>
        </p:nvSpPr>
        <p:spPr>
          <a:xfrm>
            <a:off x="6598104" y="1396289"/>
            <a:ext cx="5034783" cy="1325563"/>
          </a:xfrm>
        </p:spPr>
        <p:txBody>
          <a:bodyPr vert="horz" lIns="91440" tIns="45720" rIns="91440" bIns="45720" rtlCol="0">
            <a:normAutofit/>
          </a:bodyPr>
          <a:lstStyle/>
          <a:p>
            <a:r>
              <a:rPr lang="en-US" err="1"/>
              <a:t>Curvas</a:t>
            </a:r>
            <a:r>
              <a:rPr lang="en-US"/>
              <a:t> de </a:t>
            </a:r>
            <a:r>
              <a:rPr lang="en-US" err="1"/>
              <a:t>Bézier</a:t>
            </a:r>
            <a:r>
              <a:rPr lang="en-US"/>
              <a:t> </a:t>
            </a:r>
            <a:r>
              <a:rPr lang="en-US" err="1"/>
              <a:t>sencillo</a:t>
            </a:r>
            <a:endParaRPr lang="en-US"/>
          </a:p>
        </p:txBody>
      </p:sp>
      <p:sp>
        <p:nvSpPr>
          <p:cNvPr id="137" name="Freeform: Shape 136">
            <a:extLst>
              <a:ext uri="{FF2B5EF4-FFF2-40B4-BE49-F238E27FC236}">
                <a16:creationId xmlns:a16="http://schemas.microsoft.com/office/drawing/2014/main" id="{DCFD1A13-2B88-47B7-AAE9-AD6F3296E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Freeform: Shape 138">
            <a:extLst>
              <a:ext uri="{FF2B5EF4-FFF2-40B4-BE49-F238E27FC236}">
                <a16:creationId xmlns:a16="http://schemas.microsoft.com/office/drawing/2014/main" id="{F5CE4102-C93A-420A-98A7-5A7DD0C5C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8" name="Picture 4">
            <a:extLst>
              <a:ext uri="{FF2B5EF4-FFF2-40B4-BE49-F238E27FC236}">
                <a16:creationId xmlns:a16="http://schemas.microsoft.com/office/drawing/2014/main" id="{D467B57D-D4F0-4A22-B604-ED416459C0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9989" y="3868614"/>
            <a:ext cx="3171946" cy="2287812"/>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AAEDDD6C-2A98-4117-8769-B1309B0782D9}"/>
              </a:ext>
            </a:extLst>
          </p:cNvPr>
          <p:cNvSpPr>
            <a:spLocks noGrp="1"/>
          </p:cNvSpPr>
          <p:nvPr>
            <p:ph idx="1"/>
          </p:nvPr>
        </p:nvSpPr>
        <p:spPr>
          <a:xfrm>
            <a:off x="6602549" y="2871982"/>
            <a:ext cx="5034784" cy="3181684"/>
          </a:xfrm>
        </p:spPr>
        <p:txBody>
          <a:bodyPr vert="horz" lIns="91440" tIns="45720" rIns="91440" bIns="45720" rtlCol="0" anchor="t">
            <a:normAutofit/>
          </a:bodyPr>
          <a:lstStyle/>
          <a:p>
            <a:pPr marL="0" indent="0">
              <a:buNone/>
            </a:pPr>
            <a:r>
              <a:rPr lang="es-ES" sz="1800">
                <a:latin typeface="Arial" panose="020B0604020202020204" pitchFamily="34" charset="0"/>
                <a:cs typeface="Arial" panose="020B0604020202020204" pitchFamily="34" charset="0"/>
              </a:rPr>
              <a:t>Estos puntos representan un único cuadrante del mortero, de acuerdo con la sugerencia de la profesora, se utilizo el punto base para hacer la rotación en el eje x.</a:t>
            </a:r>
          </a:p>
          <a:p>
            <a:pPr marL="0" indent="0">
              <a:buNone/>
            </a:pPr>
            <a:r>
              <a:rPr lang="es-ES" sz="1800">
                <a:latin typeface="Arial" panose="020B0604020202020204" pitchFamily="34" charset="0"/>
                <a:cs typeface="Arial" panose="020B0604020202020204" pitchFamily="34" charset="0"/>
              </a:rPr>
              <a:t>El punto p1 se utilizó para hacer la rotación en el eje y.</a:t>
            </a:r>
            <a:endParaRPr lang="en-US" sz="1800">
              <a:latin typeface="Arial" panose="020B0604020202020204" pitchFamily="34" charset="0"/>
              <a:cs typeface="Arial" panose="020B0604020202020204" pitchFamily="34" charset="0"/>
            </a:endParaRPr>
          </a:p>
        </p:txBody>
      </p:sp>
      <p:pic>
        <p:nvPicPr>
          <p:cNvPr id="6150" name="Picture 6">
            <a:extLst>
              <a:ext uri="{FF2B5EF4-FFF2-40B4-BE49-F238E27FC236}">
                <a16:creationId xmlns:a16="http://schemas.microsoft.com/office/drawing/2014/main" id="{614EBE82-40CC-4FEC-BD4B-1A83AAB55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86" y="212115"/>
            <a:ext cx="4538701" cy="3656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9964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B1CBA-3324-49EF-9F53-7A3AF827E768}"/>
              </a:ext>
            </a:extLst>
          </p:cNvPr>
          <p:cNvSpPr>
            <a:spLocks noGrp="1"/>
          </p:cNvSpPr>
          <p:nvPr>
            <p:ph type="title"/>
          </p:nvPr>
        </p:nvSpPr>
        <p:spPr>
          <a:xfrm>
            <a:off x="593660" y="599325"/>
            <a:ext cx="4399093" cy="1325563"/>
          </a:xfrm>
        </p:spPr>
        <p:txBody>
          <a:bodyPr>
            <a:normAutofit/>
          </a:bodyPr>
          <a:lstStyle/>
          <a:p>
            <a:r>
              <a:rPr lang="es-CO"/>
              <a:t>Splines con Volumen</a:t>
            </a:r>
          </a:p>
        </p:txBody>
      </p:sp>
      <p:sp>
        <p:nvSpPr>
          <p:cNvPr id="3" name="Marcador de contenido 2">
            <a:extLst>
              <a:ext uri="{FF2B5EF4-FFF2-40B4-BE49-F238E27FC236}">
                <a16:creationId xmlns:a16="http://schemas.microsoft.com/office/drawing/2014/main" id="{A195C2F5-7B41-47CA-A05E-61A0394D6DA0}"/>
              </a:ext>
            </a:extLst>
          </p:cNvPr>
          <p:cNvSpPr>
            <a:spLocks noGrp="1"/>
          </p:cNvSpPr>
          <p:nvPr>
            <p:ph idx="1"/>
          </p:nvPr>
        </p:nvSpPr>
        <p:spPr>
          <a:xfrm>
            <a:off x="555930" y="1969913"/>
            <a:ext cx="4399094" cy="3181684"/>
          </a:xfrm>
        </p:spPr>
        <p:txBody>
          <a:bodyPr anchor="t">
            <a:normAutofit/>
          </a:bodyPr>
          <a:lstStyle/>
          <a:p>
            <a:r>
              <a:rPr lang="es-ES" sz="2400" dirty="0"/>
              <a:t>Se necesitaron 31 puntos principales y 50 puntos intermedios para formar las curvas.</a:t>
            </a:r>
          </a:p>
          <a:p>
            <a:r>
              <a:rPr lang="es-ES" sz="2400" dirty="0"/>
              <a:t>Obteniendo como resultado:</a:t>
            </a:r>
          </a:p>
          <a:p>
            <a:endParaRPr lang="es-ES" sz="1800" dirty="0"/>
          </a:p>
          <a:p>
            <a:endParaRPr lang="es-CO" sz="1800" dirty="0"/>
          </a:p>
        </p:txBody>
      </p:sp>
      <p:sp>
        <p:nvSpPr>
          <p:cNvPr id="81" name="Freeform: Shape 80">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A1944BFF-2ABF-4CF0-A08E-C23B37918B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71964" y="308617"/>
            <a:ext cx="1643848" cy="547949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82C0AA2-6A95-4D98-886C-83CD738B8BC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15812" y="2029959"/>
            <a:ext cx="3876188" cy="29121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CB09F668-4D89-4F2B-AB5B-9B231393C3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646" y="3822736"/>
            <a:ext cx="3496260" cy="2964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51571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65C58-A57A-415A-861A-08F64CC3E2CE}"/>
              </a:ext>
            </a:extLst>
          </p:cNvPr>
          <p:cNvSpPr>
            <a:spLocks noGrp="1"/>
          </p:cNvSpPr>
          <p:nvPr>
            <p:ph type="title"/>
          </p:nvPr>
        </p:nvSpPr>
        <p:spPr>
          <a:xfrm>
            <a:off x="838200" y="723578"/>
            <a:ext cx="4595071" cy="1645501"/>
          </a:xfrm>
        </p:spPr>
        <p:txBody>
          <a:bodyPr>
            <a:normAutofit/>
          </a:bodyPr>
          <a:lstStyle/>
          <a:p>
            <a:r>
              <a:rPr lang="es-CO" dirty="0"/>
              <a:t>Curvas de Bézier con volumen</a:t>
            </a:r>
          </a:p>
        </p:txBody>
      </p:sp>
      <p:sp>
        <p:nvSpPr>
          <p:cNvPr id="3" name="Marcador de contenido 2">
            <a:extLst>
              <a:ext uri="{FF2B5EF4-FFF2-40B4-BE49-F238E27FC236}">
                <a16:creationId xmlns:a16="http://schemas.microsoft.com/office/drawing/2014/main" id="{42A94801-84B3-4508-AC03-A86857F91F54}"/>
              </a:ext>
            </a:extLst>
          </p:cNvPr>
          <p:cNvSpPr>
            <a:spLocks noGrp="1"/>
          </p:cNvSpPr>
          <p:nvPr>
            <p:ph idx="1"/>
          </p:nvPr>
        </p:nvSpPr>
        <p:spPr>
          <a:xfrm>
            <a:off x="838200" y="2548467"/>
            <a:ext cx="4595071" cy="3628495"/>
          </a:xfrm>
        </p:spPr>
        <p:txBody>
          <a:bodyPr>
            <a:normAutofit/>
          </a:bodyPr>
          <a:lstStyle/>
          <a:p>
            <a:r>
              <a:rPr lang="es-ES" sz="3200" dirty="0"/>
              <a:t> Se necesitaron 31 puntos principales y 48 puntos intermedios para formar los polígonos de control de cada curva.</a:t>
            </a:r>
            <a:endParaRPr lang="es-CO" sz="3200" dirty="0"/>
          </a:p>
        </p:txBody>
      </p:sp>
      <p:sp>
        <p:nvSpPr>
          <p:cNvPr id="3080" name="Rectangle 191">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Rectangle 192">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2" name="Rectangle 193">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6" name="Picture 4">
            <a:extLst>
              <a:ext uri="{FF2B5EF4-FFF2-40B4-BE49-F238E27FC236}">
                <a16:creationId xmlns:a16="http://schemas.microsoft.com/office/drawing/2014/main" id="{D222D1C3-488D-4F06-89A7-AE9AA9FA12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5055" y="172408"/>
            <a:ext cx="1064167" cy="3129905"/>
          </a:xfrm>
          <a:prstGeom prst="rect">
            <a:avLst/>
          </a:prstGeom>
          <a:noFill/>
          <a:extLst>
            <a:ext uri="{909E8E84-426E-40DD-AFC4-6F175D3DCCD1}">
              <a14:hiddenFill xmlns:a14="http://schemas.microsoft.com/office/drawing/2010/main">
                <a:solidFill>
                  <a:srgbClr val="FFFFFF"/>
                </a:solidFill>
              </a14:hiddenFill>
            </a:ext>
          </a:extLst>
        </p:spPr>
      </p:pic>
      <p:sp>
        <p:nvSpPr>
          <p:cNvPr id="3083" name="Rectangle 194">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8" name="Picture 6">
            <a:extLst>
              <a:ext uri="{FF2B5EF4-FFF2-40B4-BE49-F238E27FC236}">
                <a16:creationId xmlns:a16="http://schemas.microsoft.com/office/drawing/2014/main" id="{FF8B7717-F854-4CFF-A699-B2964BAC59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88323" y="3656526"/>
            <a:ext cx="4295492" cy="3117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C1D7C366-68B3-4353-861E-530A05E1A98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189719" y="723578"/>
            <a:ext cx="3002281" cy="2084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23623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510</Words>
  <Application>Microsoft Office PowerPoint</Application>
  <PresentationFormat>Panorámica</PresentationFormat>
  <Paragraphs>33</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Cambria Math</vt:lpstr>
      <vt:lpstr>Tema de Office</vt:lpstr>
      <vt:lpstr>Reto 2 – Interpolación Análisis Númerico</vt:lpstr>
      <vt:lpstr>Objeto que se va a interpolar en RStudio</vt:lpstr>
      <vt:lpstr>El Reto</vt:lpstr>
      <vt:lpstr>Mediante el programa Paint 3D se dibuja un esqueleto de uno de los cuadrantes y se dibuja un sistema de coordenadas como se observa en la imagen.</vt:lpstr>
      <vt:lpstr>Coordenadas</vt:lpstr>
      <vt:lpstr>Curvas de Bézier sencillo</vt:lpstr>
      <vt:lpstr>Curvas de Bézier sencillo</vt:lpstr>
      <vt:lpstr>Splines con Volumen</vt:lpstr>
      <vt:lpstr>Curvas de Bézier con volumen</vt:lpstr>
      <vt:lpstr>Splines normales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 2 – Interpolación Análisis Númerico</dc:title>
  <dc:creator>Gabriel Andres Niño Carvajal</dc:creator>
  <cp:lastModifiedBy>Gabriel Andres Niño Carvajal</cp:lastModifiedBy>
  <cp:revision>1</cp:revision>
  <dcterms:created xsi:type="dcterms:W3CDTF">2020-04-19T15:05:18Z</dcterms:created>
  <dcterms:modified xsi:type="dcterms:W3CDTF">2020-04-19T15:06:19Z</dcterms:modified>
</cp:coreProperties>
</file>