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5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E91936-2D88-4DDF-99ED-75B1B5511920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8EEB5D6-E9B3-4C9B-944B-8777EE24B2A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C0BB3D8-A10E-406A-BA36-9BFE2AB86B6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8D8A04-EFC2-4432-9B63-55AE52B4C70B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97F3C7-BA4D-497E-B8E4-387C745579F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E5DB90-1DD9-4D66-80AF-29C2476615C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6AAD32-754D-457E-83AF-FED25AC91BD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E6B8A6-C953-4CD0-AC27-90F3054183A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C04BB1-16E7-44A2-9BED-86FBAC5292D1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E74872-023E-41B5-9B04-719AD5FB8125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232E2C-8E22-4B9E-AC8B-E6657353F50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53920B4-84D3-4512-88C4-B972172F7A44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7FAE6E-6A02-4EB2-8739-9B71CD8B66C3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2FC459-F1EE-4425-9562-355FFDD5C378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386A2D-16E4-4CB3-B8E7-662144CB2BC3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991F40-8725-4355-94FA-A56E0BDF4D5B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4F74EF-AB45-4499-A234-82DEB61082A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3B904F8-52A2-4DD9-8C93-878009C0022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2E5BC2B-B1E7-43C0-83C1-3888578BEB7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21AF024-2E5D-4C05-AA26-1F3C3834440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0892EF7-950C-4531-86FA-6A14C6B1B69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E3A86D2-77FE-4971-93A3-346F20DAFAF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9F27449-0EED-49DB-83F3-C1F4BAF23E3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767613-22B9-4496-9F4E-793867E79B4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8;g109ffa863cd_0_240" descr=""/>
          <p:cNvPicPr/>
          <p:nvPr/>
        </p:nvPicPr>
        <p:blipFill>
          <a:blip r:embed="rId2"/>
          <a:stretch/>
        </p:blipFill>
        <p:spPr>
          <a:xfrm>
            <a:off x="8127360" y="11988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sldNum" idx="1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ED17DD9C-C27D-46E1-B293-0D247092169E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8;g109ffa863cd_0_240" descr=""/>
          <p:cNvPicPr/>
          <p:nvPr/>
        </p:nvPicPr>
        <p:blipFill>
          <a:blip r:embed="rId2"/>
          <a:stretch/>
        </p:blipFill>
        <p:spPr>
          <a:xfrm>
            <a:off x="8127360" y="11988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60030060-F996-44EA-AFB9-D5E045CBF490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discord.com/invite/gFKWUdTkaj" TargetMode="Externa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57;p2"/>
          <p:cNvSpPr/>
          <p:nvPr/>
        </p:nvSpPr>
        <p:spPr>
          <a:xfrm>
            <a:off x="565560" y="3011400"/>
            <a:ext cx="6761520" cy="19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Guilherme Arthur de Carvalho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40a24"/>
                </a:solidFill>
                <a:latin typeface="Calibri"/>
                <a:ea typeface="Calibri"/>
              </a:rPr>
              <a:t>Analista de sistemas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@decarvalhogui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58;p2"/>
          <p:cNvSpPr/>
          <p:nvPr/>
        </p:nvSpPr>
        <p:spPr>
          <a:xfrm>
            <a:off x="565560" y="636480"/>
            <a:ext cx="7990920" cy="19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Introdução ao Python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sldNum" idx="3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7742ED73-6952-4C39-9E31-3CF0170EC4AF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25;g119c8f278e1_0_17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Brasil é treta, Romário eleito o melhor jogador da competição e o Python tem a versão 1.0 lançada!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126;g119c8f278e1_0_17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É tetra!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sldNum" idx="12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6065D491-24D2-4F6E-8882-8DDAC7F9E574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32;g119c8f278e1_0_23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Em 1995 Guido lança a versão 1.2, enquanto trabalhava no CWI. Com o vínculo encerrado com o centro de pesquisa, Van Rossum e a equipe principal de desenvolvedores Python mudaram-se para BeOpen.com, nasce a </a:t>
            </a: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BeOpen Python Labs</a:t>
            </a: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133;g119c8f278e1_0_23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Adeus…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sldNum" idx="13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6280F543-3C35-4B7C-B99A-F5873302EE7D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39;g119c8f278e1_0_29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A segunda versão do Python é publicada em Outubro de 2000, nessa versão nasce </a:t>
            </a: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List Comprehensions </a:t>
            </a: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e uma melhoria no coletor de lixo para remoção de referências cíclicas.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Em 2001 nasce a Python Software Foundation (PSF), que a partir do Python 2.1 possui todo o código, documentação e especificações da linguagem.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Google Shape;140;g119c8f278e1_0_29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Anos 2000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sldNum" idx="14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3E7B0185-389E-4DB7-8DBE-29CDD0E8A211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46;g119c8f278e1_0_36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Em 2008 é lançada a versão 3.0, que resolveu muitos problemas de design da linguagem e melhorou a performance. Algumas mudanças foram muito profundas e dessa forma a versão 3.x não é retrocompatível.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Atualmente estamos na versão </a:t>
            </a: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3.10.2</a:t>
            </a: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 do Python.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47;g119c8f278e1_0_36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Python 3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sldNum" idx="15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C99108C7-9491-4E9A-AFD7-6F9D35467D04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53;g116d3f5ae16_0_0"/>
          <p:cNvSpPr/>
          <p:nvPr/>
        </p:nvSpPr>
        <p:spPr>
          <a:xfrm>
            <a:off x="565560" y="636480"/>
            <a:ext cx="74098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Percurso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54;g116d3f5ae16_0_0"/>
          <p:cNvSpPr/>
          <p:nvPr/>
        </p:nvSpPr>
        <p:spPr>
          <a:xfrm>
            <a:off x="678600" y="185184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sngStrike">
                <a:solidFill>
                  <a:srgbClr val="ffffff"/>
                </a:solidFill>
                <a:latin typeface="Calibri"/>
                <a:ea typeface="Calibri"/>
              </a:rPr>
              <a:t>Etapa 1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55;g116d3f5ae16_0_0"/>
          <p:cNvSpPr/>
          <p:nvPr/>
        </p:nvSpPr>
        <p:spPr>
          <a:xfrm>
            <a:off x="2262600" y="1908720"/>
            <a:ext cx="617400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sngStrike">
                <a:solidFill>
                  <a:srgbClr val="040a24"/>
                </a:solidFill>
                <a:latin typeface="Calibri"/>
                <a:ea typeface="Calibri"/>
              </a:rPr>
              <a:t>Oi, eu sou o Python!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56;g116d3f5ae16_0_0"/>
          <p:cNvSpPr/>
          <p:nvPr/>
        </p:nvSpPr>
        <p:spPr>
          <a:xfrm>
            <a:off x="678600" y="280872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chemeClr val="lt1"/>
                </a:solidFill>
                <a:latin typeface="Calibri"/>
                <a:ea typeface="Calibri"/>
              </a:rPr>
              <a:t>Etapa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2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Google Shape;157;g116d3f5ae16_0_0"/>
          <p:cNvSpPr/>
          <p:nvPr/>
        </p:nvSpPr>
        <p:spPr>
          <a:xfrm>
            <a:off x="2262600" y="2865960"/>
            <a:ext cx="617400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Onde eu devo usar essa linguagem?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sldNum" idx="16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7DD05578-5F1E-4170-997C-17923EB181B2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63;g116295da5bc_1_75"/>
          <p:cNvSpPr/>
          <p:nvPr/>
        </p:nvSpPr>
        <p:spPr>
          <a:xfrm>
            <a:off x="565560" y="3874320"/>
            <a:ext cx="7409880" cy="3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a5a5a5"/>
                </a:solidFill>
                <a:latin typeface="Calibri"/>
                <a:ea typeface="Calibri"/>
              </a:rPr>
              <a:t>// Introdução ao Python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Google Shape;164;g116295da5bc_1_75"/>
          <p:cNvSpPr/>
          <p:nvPr/>
        </p:nvSpPr>
        <p:spPr>
          <a:xfrm>
            <a:off x="565560" y="870480"/>
            <a:ext cx="740988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Etapa 2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Google Shape;165;g116295da5bc_1_75"/>
          <p:cNvSpPr/>
          <p:nvPr/>
        </p:nvSpPr>
        <p:spPr>
          <a:xfrm>
            <a:off x="565560" y="1785600"/>
            <a:ext cx="7409880" cy="16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Onde eu devo usar essa linguagem?</a:t>
            </a:r>
            <a:endParaRPr b="0" lang="pt-BR" sz="4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3" name="Google Shape;166;g116295da5bc_1_75" descr=""/>
          <p:cNvPicPr/>
          <p:nvPr/>
        </p:nvPicPr>
        <p:blipFill>
          <a:blip r:embed="rId1"/>
          <a:stretch/>
        </p:blipFill>
        <p:spPr>
          <a:xfrm>
            <a:off x="8127360" y="12024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134" name="PlaceHolder 1"/>
          <p:cNvSpPr>
            <a:spLocks noGrp="1"/>
          </p:cNvSpPr>
          <p:nvPr>
            <p:ph type="sldNum" idx="17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ea4e60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[</a:t>
            </a:r>
            <a:fld id="{9DAE64C0-10EA-4DFA-95AB-DF71FEC43CEA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72;g116d3f5ae16_1_0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Python é uma linguagem muito versátil!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15000"/>
              </a:lnSpc>
              <a:spcBef>
                <a:spcPts val="1001"/>
              </a:spcBef>
              <a:buClr>
                <a:srgbClr val="040a24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Tipagem dinâmica e forte.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15000"/>
              </a:lnSpc>
              <a:buClr>
                <a:srgbClr val="040a24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Multiplataforma e multiparadigma.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15000"/>
              </a:lnSpc>
              <a:buClr>
                <a:srgbClr val="040a24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Comunidade gigante e ativa.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15000"/>
              </a:lnSpc>
              <a:buClr>
                <a:srgbClr val="040a24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Curva de aprendizado baixa.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173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Só não é boa para APP Mobile!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sldNum" idx="18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4B67DE2B-50DC-4A14-BCE9-13935AAF6693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79;p14"/>
          <p:cNvSpPr/>
          <p:nvPr/>
        </p:nvSpPr>
        <p:spPr>
          <a:xfrm>
            <a:off x="1162080" y="2962440"/>
            <a:ext cx="44424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ea4e60"/>
                </a:solidFill>
                <a:latin typeface="Calibri"/>
                <a:ea typeface="Calibri"/>
              </a:rPr>
              <a:t>&gt;</a:t>
            </a:r>
            <a:r>
              <a:rPr b="0" lang="en-US" sz="2400" spc="-1" strike="noStrike">
                <a:solidFill>
                  <a:schemeClr val="lt1"/>
                </a:solidFill>
                <a:latin typeface="Calibri"/>
                <a:ea typeface="Calibri"/>
              </a:rPr>
              <a:t> Fórum/Artigos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ea4e60"/>
                </a:solidFill>
                <a:latin typeface="Calibri"/>
                <a:ea typeface="Calibri"/>
              </a:rPr>
              <a:t>&gt;</a:t>
            </a:r>
            <a:r>
              <a:rPr b="0" lang="en-US" sz="2400" spc="-1" strike="noStrike">
                <a:solidFill>
                  <a:schemeClr val="lt1"/>
                </a:solidFill>
                <a:latin typeface="Calibri"/>
                <a:ea typeface="Calibri"/>
              </a:rPr>
              <a:t> Comunidade </a:t>
            </a:r>
            <a:r>
              <a:rPr b="0" lang="en-US" sz="2400" spc="-1" strike="noStrike" u="sng">
                <a:solidFill>
                  <a:schemeClr val="lt1"/>
                </a:solidFill>
                <a:uFillTx/>
                <a:latin typeface="Calibri"/>
                <a:ea typeface="Calibri"/>
                <a:hlinkClick r:id="rId1"/>
              </a:rPr>
              <a:t>Online (Discord)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Google Shape;180;p14"/>
          <p:cNvSpPr/>
          <p:nvPr/>
        </p:nvSpPr>
        <p:spPr>
          <a:xfrm>
            <a:off x="1162080" y="1316880"/>
            <a:ext cx="657468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5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Dúvidas?</a:t>
            </a:r>
            <a:endParaRPr b="0" lang="pt-BR" sz="55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0" name="Google Shape;181;p14" descr=""/>
          <p:cNvPicPr/>
          <p:nvPr/>
        </p:nvPicPr>
        <p:blipFill>
          <a:blip r:embed="rId2"/>
          <a:stretch/>
        </p:blipFill>
        <p:spPr>
          <a:xfrm>
            <a:off x="6642720" y="2029680"/>
            <a:ext cx="1484640" cy="1845720"/>
          </a:xfrm>
          <a:prstGeom prst="rect">
            <a:avLst/>
          </a:prstGeom>
          <a:ln w="0">
            <a:noFill/>
          </a:ln>
        </p:spPr>
      </p:pic>
      <p:pic>
        <p:nvPicPr>
          <p:cNvPr id="141" name="Google Shape;182;p14" descr=""/>
          <p:cNvPicPr/>
          <p:nvPr/>
        </p:nvPicPr>
        <p:blipFill>
          <a:blip r:embed="rId3"/>
          <a:stretch/>
        </p:blipFill>
        <p:spPr>
          <a:xfrm>
            <a:off x="8127360" y="12024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sldNum" idx="19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ea4e60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[</a:t>
            </a:r>
            <a:fld id="{6DAD5983-21D4-4633-AE8E-D26994D47D5D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64;g109ffa863cd_0_0"/>
          <p:cNvSpPr/>
          <p:nvPr/>
        </p:nvSpPr>
        <p:spPr>
          <a:xfrm>
            <a:off x="565560" y="636480"/>
            <a:ext cx="362700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Sobre Mim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sldNum" idx="4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4A5EEF97-F741-422C-8C48-B1E88F57385B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Google Shape;66;g109ffa863cd_0_0"/>
          <p:cNvSpPr/>
          <p:nvPr/>
        </p:nvSpPr>
        <p:spPr>
          <a:xfrm>
            <a:off x="565560" y="1481040"/>
            <a:ext cx="7990920" cy="32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361800" indent="-285840">
              <a:lnSpc>
                <a:spcPct val="100000"/>
              </a:lnSpc>
              <a:buClr>
                <a:srgbClr val="040a24"/>
              </a:buClr>
              <a:buFont typeface="Calibri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+9 desenvolvedor backend (Python e Java)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61800" indent="-285840">
              <a:lnSpc>
                <a:spcPct val="100000"/>
              </a:lnSpc>
              <a:buClr>
                <a:srgbClr val="040a24"/>
              </a:buClr>
              <a:buFont typeface="Calibri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De paraquedas… total!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61800" indent="-285840">
              <a:lnSpc>
                <a:spcPct val="100000"/>
              </a:lnSpc>
              <a:buClr>
                <a:srgbClr val="040a24"/>
              </a:buClr>
              <a:buFont typeface="Calibri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Construir sistemas com qualidade.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61800" indent="-285840">
              <a:lnSpc>
                <a:spcPct val="100000"/>
              </a:lnSpc>
              <a:buClr>
                <a:srgbClr val="040a24"/>
              </a:buClr>
              <a:buFont typeface="Calibri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Netflix, Games e Futebol.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61800" indent="-285840">
              <a:lnSpc>
                <a:spcPct val="100000"/>
              </a:lnSpc>
              <a:buClr>
                <a:srgbClr val="040a24"/>
              </a:buClr>
              <a:buFont typeface="Calibri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@guicarvalho (Linkedin e Github)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71;p3"/>
          <p:cNvSpPr/>
          <p:nvPr/>
        </p:nvSpPr>
        <p:spPr>
          <a:xfrm>
            <a:off x="565560" y="1857600"/>
            <a:ext cx="8016480" cy="20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76320"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Conhecer um pouco sobre a história da linguagem, explorando as ideias de seu criador. Responder perguntas como: Onde eu devo usar Python?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72;p3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Objetivo Geral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sldNum" idx="5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6B35F195-FC43-49CB-90AF-2CC627DDC6CB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78;g116295da5bc_0_62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380880" algn="just">
              <a:lnSpc>
                <a:spcPct val="100000"/>
              </a:lnSpc>
              <a:buClr>
                <a:srgbClr val="040a24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40a24"/>
                </a:solidFill>
                <a:latin typeface="Calibri"/>
                <a:ea typeface="Calibri"/>
              </a:rPr>
              <a:t>Gostar</a:t>
            </a: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 de história.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79;g116295da5bc_0_62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Pré-requisitos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sldNum" idx="6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D1B133B4-6A85-40E1-AD85-A33BC0DFC9C8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85;p17"/>
          <p:cNvSpPr/>
          <p:nvPr/>
        </p:nvSpPr>
        <p:spPr>
          <a:xfrm>
            <a:off x="565560" y="636480"/>
            <a:ext cx="74098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Percurso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86;p17"/>
          <p:cNvSpPr/>
          <p:nvPr/>
        </p:nvSpPr>
        <p:spPr>
          <a:xfrm>
            <a:off x="678600" y="185184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Etapa 1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87;p17"/>
          <p:cNvSpPr/>
          <p:nvPr/>
        </p:nvSpPr>
        <p:spPr>
          <a:xfrm>
            <a:off x="2262600" y="1908720"/>
            <a:ext cx="617400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Oi, eu sou o Python!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88;p17"/>
          <p:cNvSpPr/>
          <p:nvPr/>
        </p:nvSpPr>
        <p:spPr>
          <a:xfrm>
            <a:off x="678600" y="280872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chemeClr val="lt1"/>
                </a:solidFill>
                <a:latin typeface="Calibri"/>
                <a:ea typeface="Calibri"/>
              </a:rPr>
              <a:t>Etapa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2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89;p17"/>
          <p:cNvSpPr/>
          <p:nvPr/>
        </p:nvSpPr>
        <p:spPr>
          <a:xfrm>
            <a:off x="2262600" y="2865960"/>
            <a:ext cx="617400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Onde eu devo usar essa linguagem?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sldNum" idx="7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224375F4-3B4A-41F1-88CE-F14567E724A8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5;p5"/>
          <p:cNvSpPr/>
          <p:nvPr/>
        </p:nvSpPr>
        <p:spPr>
          <a:xfrm>
            <a:off x="565560" y="3874320"/>
            <a:ext cx="7409880" cy="3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a5a5a5"/>
                </a:solidFill>
                <a:latin typeface="Calibri"/>
                <a:ea typeface="Calibri"/>
              </a:rPr>
              <a:t>// Introdução ao Python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Google Shape;96;p5"/>
          <p:cNvSpPr/>
          <p:nvPr/>
        </p:nvSpPr>
        <p:spPr>
          <a:xfrm>
            <a:off x="565560" y="870480"/>
            <a:ext cx="740988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Etapa 1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Google Shape;97;p5"/>
          <p:cNvSpPr/>
          <p:nvPr/>
        </p:nvSpPr>
        <p:spPr>
          <a:xfrm>
            <a:off x="565560" y="1785600"/>
            <a:ext cx="7409880" cy="16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Oi, eu sou o Python</a:t>
            </a:r>
            <a:endParaRPr b="0" lang="pt-BR" sz="4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1" name="Google Shape;98;p5" descr=""/>
          <p:cNvPicPr/>
          <p:nvPr/>
        </p:nvPicPr>
        <p:blipFill>
          <a:blip r:embed="rId1"/>
          <a:stretch/>
        </p:blipFill>
        <p:spPr>
          <a:xfrm>
            <a:off x="8127360" y="12024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sldNum" idx="8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ea4e60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[</a:t>
            </a:r>
            <a:fld id="{668C7933-73BA-4F34-AB61-4E99D6F1E723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4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Python nasceu em 1989 como um hobby, do programador Guido Van Rossum. A ideia inicial era dar continuidade a linguagem ABC, que era desenvolvida no Centro de Pesquisa Holandês (CWI).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Google Shape;105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A origem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sldNum" idx="9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D9C87BBC-019A-48EE-87C8-4B498678B998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11;g119c8f278e1_0_1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Python foi influenciada por ABC, que era uma linguagem pensada para iniciantes, devido a sua facilidade de aprendizagem e utilização.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Os objetivos de Van Rossum para a linguagem Python eram: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15000"/>
              </a:lnSpc>
              <a:spcBef>
                <a:spcPts val="1001"/>
              </a:spcBef>
              <a:buClr>
                <a:srgbClr val="040a24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Uma linguagem fácil e intuitiva.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15000"/>
              </a:lnSpc>
              <a:buClr>
                <a:srgbClr val="040a24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Código aberto, para que todos possam contribuir.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15000"/>
              </a:lnSpc>
              <a:buClr>
                <a:srgbClr val="040a24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Código tão inteligível quanto Inglês.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15000"/>
              </a:lnSpc>
              <a:buClr>
                <a:srgbClr val="040a24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Adequada para tarefas diárias, e produtiva!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12;g119c8f278e1_0_1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Os objetivos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sldNum" idx="10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33067ADD-C868-4118-9E14-BC17B2DBE7A9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18;g119c8f278e1_0_11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Guido Van Rossum inicia o desenvolvimento em 1989 e em fevereiro de 1991 é lançada a primeira versão pública: 0.9.0.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19;g119c8f278e1_0_11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Linha do tempo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sldNum" idx="11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4CE09A7F-96C3-4637-9AF1-F6BB60207A0D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E60673-BDD4-4241-BBC2-388F3A8D385A}"/>
</file>

<file path=customXml/itemProps2.xml><?xml version="1.0" encoding="utf-8"?>
<ds:datastoreItem xmlns:ds="http://schemas.openxmlformats.org/officeDocument/2006/customXml" ds:itemID="{39E36DD5-BE0F-4F15-ADE1-06C52BAC6824}"/>
</file>

<file path=customXml/itemProps3.xml><?xml version="1.0" encoding="utf-8"?>
<ds:datastoreItem xmlns:ds="http://schemas.openxmlformats.org/officeDocument/2006/customXml" ds:itemID="{0ACFFE35-8F6B-403B-85A0-BCC04C0C5A1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LibreOffice/7.5.1.2$Linux_X86_64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dc:description/>
  <dc:language>pt-BR</dc:language>
  <cp:lastModifiedBy/>
  <dcterms:modified xsi:type="dcterms:W3CDTF">2023-03-22T17:07:23Z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