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db360f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2db360f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db360f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db360f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2db360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2db360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db360f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db360f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db360f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db360f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db360f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db360f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db360f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db360f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db360f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db360f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db360f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db360f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2db360fc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2db360fc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db360fc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db360fc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hyperlink" Target="https://divvy-tripdata.s3.amazonaws.com/index.html" TargetMode="External"/><Relationship Id="rId5" Type="http://schemas.openxmlformats.org/officeDocument/2006/relationships/hyperlink" Target="https://www.divvybikes.com/data-license-agree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07750"/>
            <a:ext cx="9144003" cy="87514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-28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latin typeface="Lexend"/>
                <a:ea typeface="Lexend"/>
                <a:cs typeface="Lexend"/>
                <a:sym typeface="Lexend"/>
              </a:rPr>
              <a:t>Cyclistic</a:t>
            </a:r>
            <a:endParaRPr sz="4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exend"/>
                <a:ea typeface="Lexend"/>
                <a:cs typeface="Lexend"/>
                <a:sym typeface="Lexend"/>
              </a:rPr>
              <a:t>Nov. 2022 - Out. 2023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exend"/>
                <a:ea typeface="Lexend"/>
                <a:cs typeface="Lexend"/>
                <a:sym typeface="Lexend"/>
              </a:rPr>
              <a:t>Autor: G. Corrêa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Lexend"/>
                <a:ea typeface="Lexend"/>
                <a:cs typeface="Lexend"/>
                <a:sym typeface="Lexend"/>
              </a:rPr>
              <a:t>Dez. 2023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13419" l="38843" r="21664" t="52337"/>
          <a:stretch/>
        </p:blipFill>
        <p:spPr>
          <a:xfrm>
            <a:off x="-685788" y="-838200"/>
            <a:ext cx="10289126" cy="853879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type="ctrTitle"/>
          </p:nvPr>
        </p:nvSpPr>
        <p:spPr>
          <a:xfrm>
            <a:off x="171450" y="3262350"/>
            <a:ext cx="5293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10">
                <a:latin typeface="Lexend"/>
                <a:ea typeface="Lexend"/>
                <a:cs typeface="Lexend"/>
                <a:sym typeface="Lexend"/>
              </a:rPr>
              <a:t>Recomendação</a:t>
            </a:r>
            <a:r>
              <a:rPr b="1" lang="pt-BR" sz="2210">
                <a:latin typeface="Lexend"/>
                <a:ea typeface="Lexend"/>
                <a:cs typeface="Lexend"/>
                <a:sym typeface="Lexend"/>
              </a:rPr>
              <a:t>:</a:t>
            </a:r>
            <a:br>
              <a:rPr b="1" lang="pt-BR" sz="2010">
                <a:latin typeface="Lexend"/>
                <a:ea typeface="Lexend"/>
                <a:cs typeface="Lexend"/>
                <a:sym typeface="Lexend"/>
              </a:rPr>
            </a:br>
            <a:r>
              <a:rPr lang="pt-BR" sz="2010">
                <a:latin typeface="Lexend"/>
                <a:ea typeface="Lexend"/>
                <a:cs typeface="Lexend"/>
                <a:sym typeface="Lexend"/>
              </a:rPr>
              <a:t>Criar promoções diferenciadas e customizadas para tornar MEMBROS os perfis que correspondam aos CASUAIS: tendo como público-alvo os que </a:t>
            </a:r>
            <a:r>
              <a:rPr b="1" lang="pt-BR" sz="2010">
                <a:latin typeface="Lexend"/>
                <a:ea typeface="Lexend"/>
                <a:cs typeface="Lexend"/>
                <a:sym typeface="Lexend"/>
              </a:rPr>
              <a:t>mais passeiam aos fins de semana</a:t>
            </a:r>
            <a:r>
              <a:rPr lang="pt-BR" sz="2010">
                <a:latin typeface="Lexend"/>
                <a:ea typeface="Lexend"/>
                <a:cs typeface="Lexend"/>
                <a:sym typeface="Lexend"/>
              </a:rPr>
              <a:t>, ou que</a:t>
            </a:r>
            <a:r>
              <a:rPr b="1" lang="pt-BR" sz="2010">
                <a:latin typeface="Lexend"/>
                <a:ea typeface="Lexend"/>
                <a:cs typeface="Lexend"/>
                <a:sym typeface="Lexend"/>
              </a:rPr>
              <a:t> registram passeios mais longos</a:t>
            </a:r>
            <a:r>
              <a:rPr lang="pt-BR" sz="2010">
                <a:latin typeface="Lexend"/>
                <a:ea typeface="Lexend"/>
                <a:cs typeface="Lexend"/>
                <a:sym typeface="Lexend"/>
              </a:rPr>
              <a:t>.</a:t>
            </a:r>
            <a:endParaRPr sz="201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1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55422" l="0" r="51897" t="0"/>
          <a:stretch/>
        </p:blipFill>
        <p:spPr>
          <a:xfrm>
            <a:off x="2" y="-2014100"/>
            <a:ext cx="9144003" cy="81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8" y="15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32">
                <a:latin typeface="Lexend"/>
                <a:ea typeface="Lexend"/>
                <a:cs typeface="Lexend"/>
                <a:sym typeface="Lexend"/>
              </a:rPr>
              <a:t>3 sugestões secundárias:</a:t>
            </a:r>
            <a:endParaRPr b="1" sz="2232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10">
                <a:latin typeface="Lexend"/>
                <a:ea typeface="Lexend"/>
                <a:cs typeface="Lexend"/>
                <a:sym typeface="Lexend"/>
              </a:rPr>
              <a:t>Correção e padronização</a:t>
            </a:r>
            <a:r>
              <a:rPr lang="pt-BR" sz="2010">
                <a:latin typeface="Lexend"/>
                <a:ea typeface="Lexend"/>
                <a:cs typeface="Lexend"/>
                <a:sym typeface="Lexend"/>
              </a:rPr>
              <a:t> na produção de dados, incluindo dados individuais dos ciclistas, tipos de bicicletas e das estações de saída para passeio;</a:t>
            </a:r>
            <a:endParaRPr sz="201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1554700"/>
            <a:ext cx="59973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1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Reclassificar registros</a:t>
            </a:r>
            <a:r>
              <a:rPr lang="pt-BR" sz="191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de passeios muito "curtos", que não constituem passeios de fato;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2709700"/>
            <a:ext cx="37338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1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Outras estratégias de </a:t>
            </a:r>
            <a:r>
              <a:rPr b="1" lang="pt-BR" sz="191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marketing devem continuar,</a:t>
            </a:r>
            <a:r>
              <a:rPr lang="pt-BR" sz="191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uma vez que há alguma tendência geral de maior tempo de uso das bicicletas ao longo dos últimos meses.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22019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266700" y="3793950"/>
            <a:ext cx="8113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Dados públicos de uma empresa real, disponibilizados sob licença: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45818E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https://divvy-tripdata.s3.amazonaws.com/index.html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rgbClr val="45818E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https://www.divvybikes.com/data-license-agreement</a:t>
            </a:r>
            <a:endParaRPr sz="1800">
              <a:solidFill>
                <a:srgbClr val="45818E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08000"/>
            <a:ext cx="9144003" cy="87514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197408" y="2935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Desde 2016, a empresa Cyclistic oferece serviços de compartilhamento de bicicletas em Chicago, Illinois, EUA.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O diferencial da Cyclistic é oferecer </a:t>
            </a:r>
            <a:r>
              <a:rPr b="1" lang="pt-BR" sz="1900">
                <a:latin typeface="Lexend"/>
                <a:ea typeface="Lexend"/>
                <a:cs typeface="Lexend"/>
                <a:sym typeface="Lexend"/>
              </a:rPr>
              <a:t>bicicletas reclináveis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b="1" lang="pt-BR" sz="1900">
                <a:latin typeface="Lexend"/>
                <a:ea typeface="Lexend"/>
                <a:cs typeface="Lexend"/>
                <a:sym typeface="Lexend"/>
              </a:rPr>
              <a:t>triciclos manuais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 e </a:t>
            </a:r>
            <a:r>
              <a:rPr b="1" lang="pt-BR" sz="1900">
                <a:latin typeface="Lexend"/>
                <a:ea typeface="Lexend"/>
                <a:cs typeface="Lexend"/>
                <a:sym typeface="Lexend"/>
              </a:rPr>
              <a:t>bicicletas de carga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.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3" cy="87514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-133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A flexibilidade de preços ajuda a atrair clientes, mas os ciclistas 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MEMBROS</a:t>
            </a: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 anuais são mais lucrativos do que os CASUAIS.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Lexend"/>
                <a:ea typeface="Lexend"/>
                <a:cs typeface="Lexend"/>
                <a:sym typeface="Lexend"/>
              </a:rPr>
              <a:t>Como maximizar MEMBROS anuais, em vez de continuar apenas tentando atrair clientes CASUAIS?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22019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24900" y="577950"/>
            <a:ext cx="81132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Análise</a:t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 12 meses, a empresa Cyclistic disponibilizou seus serviços para mais de</a:t>
            </a:r>
            <a:r>
              <a:rPr b="1" lang="pt-BR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5,6 milhões</a:t>
            </a:r>
            <a:r>
              <a:rPr lang="pt-BR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de passeios.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As 5 "estações" mais usadas para retirada de bicicletas: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1º (informação ausente)					15.3%                       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2º Streeter Dr &amp; Grand Ave				1.12 %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3º DuSable Lake Shore Dr &amp; Monroe St	0.71 %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4º Michigan Ave &amp; Oak St				0.66 %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5º DuSable Lake Shore Dr &amp; North Blvd	0.63 %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22019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12175" y="347675"/>
            <a:ext cx="2686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 quantidade de passeios realizados por ciclistas MEMBROS é muito superior à dos CASUAIS.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600" y="347663"/>
            <a:ext cx="57150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22019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112175" y="347675"/>
            <a:ext cx="26862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Entretanto, os CASUAIS utilizam mais os serviços aos fins de semana (para lazer),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enquanto os MEMBROS utilizam mais nos dias de semana (para trabalho).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3600" y="347663"/>
            <a:ext cx="57150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22019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029750" y="4053650"/>
            <a:ext cx="700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 tempo de passeio dos clientes CASUAIS também é mais extenso que dos MEMBROS anuais.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25388"/>
            <a:ext cx="4343400" cy="338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25391"/>
            <a:ext cx="4343400" cy="338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22019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133350" y="3863250"/>
            <a:ext cx="8817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 ambos os casos, principalmente em relação aos CASUAIS, as </a:t>
            </a:r>
            <a:r>
              <a:rPr b="1"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bicicletas elétricas</a:t>
            </a: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têm mais saídas, de modo uniforme. </a:t>
            </a: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Essa</a:t>
            </a: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análise, porém, também revelou dados importantes que estão ausentes/indefinidos.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748" r="748" t="0"/>
          <a:stretch/>
        </p:blipFill>
        <p:spPr>
          <a:xfrm>
            <a:off x="4607975" y="482641"/>
            <a:ext cx="4343400" cy="338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5">
            <a:alphaModFix/>
          </a:blip>
          <a:srcRect b="1465" l="0" r="0" t="1465"/>
          <a:stretch/>
        </p:blipFill>
        <p:spPr>
          <a:xfrm>
            <a:off x="57150" y="482650"/>
            <a:ext cx="4474624" cy="33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22019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133350" y="3863250"/>
            <a:ext cx="8817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Para ambos os casos, também há uma leve tendência geral de maior duração dos passeios, tanto para ciclistas CASUAIS quanto para MEMBROS.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748" r="748" t="0"/>
          <a:stretch/>
        </p:blipFill>
        <p:spPr>
          <a:xfrm>
            <a:off x="4607975" y="482641"/>
            <a:ext cx="4343400" cy="338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5">
            <a:alphaModFix/>
          </a:blip>
          <a:srcRect b="1465" l="0" r="0" t="1465"/>
          <a:stretch/>
        </p:blipFill>
        <p:spPr>
          <a:xfrm>
            <a:off x="57150" y="482650"/>
            <a:ext cx="4474624" cy="33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