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88" r:id="rId4"/>
    <p:sldId id="289" r:id="rId5"/>
    <p:sldId id="257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4FD"/>
    <a:srgbClr val="4F6887"/>
    <a:srgbClr val="8199B5"/>
    <a:srgbClr val="CAD4E0"/>
    <a:srgbClr val="BAD9F8"/>
    <a:srgbClr val="5196D4"/>
    <a:srgbClr val="314154"/>
    <a:srgbClr val="FFFFFF"/>
    <a:srgbClr val="2B4155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2F30-70C8-B92F-C0B2-39821A0D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959F4-E181-E6CB-60F8-FF104765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256F4-CAF1-1511-EE8B-624AE914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36087-A061-1920-A916-4B39B258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5902-C2B8-5C80-E735-E1CB05D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3A6CE-B5EC-C28D-C205-94C5768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2EE93-9A60-B8BE-EE1D-D6D6CC7A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3827-455D-D45E-9978-593D2799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4C725-B1B9-F937-BA6F-6AF9A9F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65243-3DF9-EBFE-5D60-49C11B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1D634F-E640-2A8C-7A09-C477938C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887B5-F24D-0470-0DC6-5A137892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7157A-BFE4-1AF7-377C-431F42A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259A-0619-1EEE-B7F3-A517866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056A-51F5-DCA6-34F4-154DD8B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51D2-5F37-5577-6C50-252E0F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2C89-D031-65AB-F6C5-98A8DC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ECFA-60FB-EB0A-23C4-3775639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81457-A9E1-13C1-4AFE-0496EEA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B149A-EE9D-4FD1-09F9-B8B694C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FA8F-2916-5EAC-E020-3C32D737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08AD-D986-BF6A-E876-7C5B3A26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1E083-4AC3-5F71-D2AB-246E294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172AE-D05D-5E17-4A18-EE2F7F03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163ED-F546-2D77-0172-A3333184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FC7E3-223D-CCFC-ED40-C75C0D0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BA5B-230B-0934-F740-C7FDA468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A036FD-73A8-61C2-772B-8F164270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D5A68-5DF6-A630-9C46-4367664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05A3B-5458-2AC0-E5A7-653A6D5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607D7-2EC7-2EA0-170A-C929AA6B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3BA48-66D3-E182-F840-C9098C3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04823-B8AB-8273-4537-67F08899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6739BA-6A09-00A2-2F0C-9BCE499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118EF-5BF5-2171-A8B9-EE49AFC6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4E89C-6B34-BEE7-7751-3B72B0BA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316C33-B2A4-B2A1-7DB0-3A7724C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77BAA-24ED-1185-90CA-78F55E5C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0D7D7-E68F-5130-4F5E-8ED1E36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C509-8A91-E156-3001-0FA8860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580DF-68DA-BE08-5E0D-54463A3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745D0-65C0-0E72-5F7F-AF90A2A1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4931E6-5B3A-A5E3-1BDA-CE13648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6DEFF6-F7E0-50E2-20EF-00FCEC3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28E525-8559-801F-20EF-0043739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6EF2A-DE00-4377-C0CF-56A16CFD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8E092-E342-D670-CC8D-EDDE55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BEFB-C6AB-D746-BAB7-347A7430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F5B71-57C1-6733-C3DF-1548D6BF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022D7-8335-2F62-E77C-0B95FEB6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DD8D7-6EB5-1E99-80DD-244E202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28DC-E967-43E3-F189-88C2D4A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DE26-6B7A-0694-1A7C-8B23AD2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9BF9EA-CD92-A834-DE10-048A757C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C89E6-51B0-C784-E5CB-D087FE78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B057F-B111-A560-0B64-2E973ECF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A519A-E9AA-2F8A-2A33-2B09BA0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5E57B-52DF-2401-C406-0AA64066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D64849-CD69-9DFC-8904-AC112C6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4FB09-7CB5-E786-F522-E3AB2B18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6D96-C181-85CF-7102-BF89EA62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D7708-0473-A4CB-5463-37B34A0E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9F7C8-046F-CEAC-BB1C-31E5A88B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B22AA3-2D2E-6107-18FC-C625C9DFD2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3725" y="6530340"/>
            <a:ext cx="8763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008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58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39A2-8C1B-29AA-05EE-88281C11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0CAB4-5A05-5E93-ADE9-892ABB25145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7ADDD1-D4AF-83AB-BACF-9CDEF2ED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>
                <a:solidFill>
                  <a:srgbClr val="314154"/>
                </a:solidFill>
              </a:rPr>
              <a:t>Introduction to Python for Finance</a:t>
            </a:r>
            <a:endParaRPr lang="fr-FR" sz="7200" b="1" dirty="0">
              <a:solidFill>
                <a:srgbClr val="314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CE5-DCDA-9B64-1E71-6202143F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B75EB-8D30-6AFC-69B9-156B4553492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CC248B-891F-52A6-58AC-C32B7921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 err="1">
                <a:solidFill>
                  <a:srgbClr val="314154"/>
                </a:solidFill>
              </a:rPr>
              <a:t>History</a:t>
            </a:r>
            <a:r>
              <a:rPr lang="fr-FR" sz="4800" b="1" dirty="0">
                <a:solidFill>
                  <a:srgbClr val="314154"/>
                </a:solidFill>
              </a:rPr>
              <a:t>, </a:t>
            </a:r>
            <a:r>
              <a:rPr lang="fr-FR" sz="4800" b="1" dirty="0" err="1">
                <a:solidFill>
                  <a:srgbClr val="314154"/>
                </a:solidFill>
              </a:rPr>
              <a:t>Industry</a:t>
            </a:r>
            <a:r>
              <a:rPr lang="fr-FR" sz="4800" b="1" dirty="0">
                <a:solidFill>
                  <a:srgbClr val="314154"/>
                </a:solidFill>
              </a:rPr>
              <a:t>, Usage</a:t>
            </a:r>
          </a:p>
        </p:txBody>
      </p:sp>
    </p:spTree>
    <p:extLst>
      <p:ext uri="{BB962C8B-B14F-4D97-AF65-F5344CB8AC3E}">
        <p14:creationId xmlns:p14="http://schemas.microsoft.com/office/powerpoint/2010/main" val="12588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EAD9-BA4F-862B-3701-AB7BB3FF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DCE1E-5AAD-5DFE-BB73-ED5F655544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1D3FC-FF61-3CAF-0E13-C955DF6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programming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language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D0294-6241-E308-7EFA-644D754E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0" y="2549456"/>
            <a:ext cx="3985590" cy="293694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programming language is an artificial language for expressing computer programs”, Wikipedia</a:t>
            </a:r>
            <a:endParaRPr lang="fr-FR" dirty="0"/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5E2A3E2E-0125-C9E5-E1E5-C227F9BE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8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B970-EFCE-3037-DB99-A2ABBC584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A5358-E81F-3BE6-BC96-2E2324785F4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A89550-C0B2-EEFD-8C90-7177692E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python?</a:t>
            </a:r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B616399C-AC5F-EBD3-4189-F2AC3D9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E81F96BC-9843-1A17-9A11-68AD92782CEB}"/>
              </a:ext>
            </a:extLst>
          </p:cNvPr>
          <p:cNvGrpSpPr/>
          <p:nvPr/>
        </p:nvGrpSpPr>
        <p:grpSpPr>
          <a:xfrm>
            <a:off x="5794510" y="1656521"/>
            <a:ext cx="427386" cy="2491409"/>
            <a:chOff x="5794510" y="1656521"/>
            <a:chExt cx="427386" cy="2491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41CB2B-1E54-E5BE-6A6A-75F5D81AEBEE}"/>
                </a:ext>
              </a:extLst>
            </p:cNvPr>
            <p:cNvSpPr/>
            <p:nvPr/>
          </p:nvSpPr>
          <p:spPr>
            <a:xfrm>
              <a:off x="5794510" y="1656521"/>
              <a:ext cx="72887" cy="2491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D32AF-7782-72A9-9019-8A4A00336E7E}"/>
                </a:ext>
              </a:extLst>
            </p:cNvPr>
            <p:cNvSpPr/>
            <p:nvPr/>
          </p:nvSpPr>
          <p:spPr>
            <a:xfrm>
              <a:off x="5794510" y="4070936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933C1-0898-B204-71B4-75C5D826EFBA}"/>
                </a:ext>
              </a:extLst>
            </p:cNvPr>
            <p:cNvSpPr/>
            <p:nvPr/>
          </p:nvSpPr>
          <p:spPr>
            <a:xfrm>
              <a:off x="5794510" y="1656521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omment puis-je apprendre le langage de programmation Python ? - Renerpath">
            <a:extLst>
              <a:ext uri="{FF2B5EF4-FFF2-40B4-BE49-F238E27FC236}">
                <a16:creationId xmlns:a16="http://schemas.microsoft.com/office/drawing/2014/main" id="{864F42A1-47B1-8B53-0C23-901DFE37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70" y="2504883"/>
            <a:ext cx="1412770" cy="7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632EEE4B-ED99-B9FE-F85E-27264E503C39}"/>
              </a:ext>
            </a:extLst>
          </p:cNvPr>
          <p:cNvSpPr txBox="1">
            <a:spLocks/>
          </p:cNvSpPr>
          <p:nvPr/>
        </p:nvSpPr>
        <p:spPr>
          <a:xfrm>
            <a:off x="348819" y="2150959"/>
            <a:ext cx="4448468" cy="3523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fr-FR" dirty="0"/>
              <a:t>Python (prononcé /</a:t>
            </a:r>
            <a:r>
              <a:rPr lang="fr-FR" dirty="0" err="1"/>
              <a:t>pi.tɔ</a:t>
            </a:r>
            <a:r>
              <a:rPr lang="fr-FR" dirty="0"/>
              <a:t>̃/) est un langage de programmation </a:t>
            </a:r>
            <a:r>
              <a:rPr lang="fr-FR" dirty="0">
                <a:highlight>
                  <a:srgbClr val="EBF4FD"/>
                </a:highlight>
              </a:rPr>
              <a:t>interprété</a:t>
            </a:r>
            <a:r>
              <a:rPr lang="fr-FR" dirty="0"/>
              <a:t>, </a:t>
            </a:r>
            <a:r>
              <a:rPr lang="fr-FR" dirty="0">
                <a:highlight>
                  <a:srgbClr val="EBF4FD"/>
                </a:highlight>
              </a:rPr>
              <a:t>multiparadigme</a:t>
            </a:r>
            <a:r>
              <a:rPr lang="fr-FR" dirty="0"/>
              <a:t> et </a:t>
            </a:r>
            <a:r>
              <a:rPr lang="fr-FR" dirty="0">
                <a:highlight>
                  <a:srgbClr val="EBF4FD"/>
                </a:highlight>
              </a:rPr>
              <a:t>multiplateformes</a:t>
            </a:r>
            <a:r>
              <a:rPr lang="fr-FR" dirty="0"/>
              <a:t>. Il favorise la programmation impérative structurée, fonctionnelle et orientée objet.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doté d'un </a:t>
            </a:r>
            <a:r>
              <a:rPr lang="fr-FR" dirty="0">
                <a:highlight>
                  <a:srgbClr val="EBF4FD"/>
                </a:highlight>
              </a:rPr>
              <a:t>typage dynamique fort</a:t>
            </a:r>
            <a:r>
              <a:rPr lang="fr-FR" dirty="0"/>
              <a:t>, d'une </a:t>
            </a:r>
            <a:r>
              <a:rPr lang="fr-FR" dirty="0">
                <a:highlight>
                  <a:srgbClr val="EBF4FD"/>
                </a:highlight>
              </a:rPr>
              <a:t>gestion automatique de la mémoire </a:t>
            </a:r>
            <a:r>
              <a:rPr lang="fr-FR" dirty="0"/>
              <a:t>par ramasse-miettes et d'un système de gestion d'exceptions ;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ainsi similaire à Perl, Ruby, Scheme, </a:t>
            </a:r>
            <a:r>
              <a:rPr lang="fr-FR" dirty="0" err="1"/>
              <a:t>Smalltalk</a:t>
            </a:r>
            <a:r>
              <a:rPr lang="fr-FR" dirty="0"/>
              <a:t> et </a:t>
            </a:r>
            <a:r>
              <a:rPr lang="fr-FR" dirty="0" err="1"/>
              <a:t>Tcl</a:t>
            </a:r>
            <a:r>
              <a:rPr lang="fr-FR" dirty="0"/>
              <a:t>.</a:t>
            </a:r>
            <a:r>
              <a:rPr lang="en-US" dirty="0"/>
              <a:t>”, 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8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13B6-67A9-4AD6-E44F-A470EF1A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E6BA-BF7B-F51C-6782-5A85D0EB86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A418AA-5661-3D1D-7068-AEAB1ED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makes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popular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074" name="Picture 2" descr="The Incredible Growth of Python - Stack Overflow">
            <a:extLst>
              <a:ext uri="{FF2B5EF4-FFF2-40B4-BE49-F238E27FC236}">
                <a16:creationId xmlns:a16="http://schemas.microsoft.com/office/drawing/2014/main" id="{D2AFE4CD-7F01-89F5-C45E-D1B2428C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7997825" cy="4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CEC5E9-F2BE-6136-07E7-E38CFD0D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471" y="2496448"/>
            <a:ext cx="3985590" cy="29369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has been one of the fastest growing programming language of the last decade.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Its ease of use is one 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0330-CA3A-0224-3B2C-A954AA77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06D902-C371-26B7-0E58-ABC7F0F9E2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63263-D897-651F-894F-F2F18F7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</a:t>
            </a:r>
            <a:r>
              <a:rPr lang="fr-FR" b="1" dirty="0" err="1">
                <a:solidFill>
                  <a:schemeClr val="bg1"/>
                </a:solidFill>
              </a:rPr>
              <a:t>wide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community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Top 8 Python Libraries Every Data Scientist Must Know in 2025 🐍📚 | by  ATNO for Data Science | Medium">
            <a:extLst>
              <a:ext uri="{FF2B5EF4-FFF2-40B4-BE49-F238E27FC236}">
                <a16:creationId xmlns:a16="http://schemas.microsoft.com/office/drawing/2014/main" id="{6F0E723C-2AAA-6AA5-3130-D2A3F1D5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91" y="1732930"/>
            <a:ext cx="7684604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DCF5DA7-4207-EEA2-4320-0CE634BF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2635595"/>
            <a:ext cx="3985590" cy="2936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Popularity is a virtuous cycle. Most modern software develop an interface for python, and hence reinforce its attractivity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6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1207-34B3-A779-E287-3923F55B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512DC-FA41-8D06-346D-2B0209288FE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CEC878-29AA-A770-CDE3-C26A7B3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Large </a:t>
            </a:r>
            <a:r>
              <a:rPr lang="fr-FR" b="1" dirty="0" err="1">
                <a:solidFill>
                  <a:schemeClr val="bg1"/>
                </a:solidFill>
              </a:rPr>
              <a:t>interoperability</a:t>
            </a:r>
            <a:r>
              <a:rPr lang="fr-FR" b="1" dirty="0">
                <a:solidFill>
                  <a:schemeClr val="bg1"/>
                </a:solidFill>
              </a:rPr>
              <a:t> balance </a:t>
            </a:r>
            <a:r>
              <a:rPr lang="fr-FR" b="1" dirty="0" err="1">
                <a:solidFill>
                  <a:schemeClr val="bg1"/>
                </a:solidFill>
              </a:rPr>
              <a:t>low</a:t>
            </a:r>
            <a:r>
              <a:rPr lang="fr-FR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6CFED23E-4207-BAB6-EA39-1530235A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0" y="2614182"/>
            <a:ext cx="6881190" cy="29369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Simplicity has a cost, the python interpreter is rather slow (up to 100x slower than C)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balances this by being extremely interoperable. Most popular library are often reimplemented in C / Rust with python binding for performance</a:t>
            </a:r>
            <a:endParaRPr lang="fr-FR" dirty="0"/>
          </a:p>
        </p:txBody>
      </p:sp>
      <p:pic>
        <p:nvPicPr>
          <p:cNvPr id="5122" name="Picture 2" descr="Scooby doo mask reveal Meme Generator - Imgflip">
            <a:extLst>
              <a:ext uri="{FF2B5EF4-FFF2-40B4-BE49-F238E27FC236}">
                <a16:creationId xmlns:a16="http://schemas.microsoft.com/office/drawing/2014/main" id="{53C65599-4533-49CA-2F87-7C88F9C5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71" y="1327427"/>
            <a:ext cx="4147930" cy="55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thon logo - Icônes Médias sociaux et logos">
            <a:extLst>
              <a:ext uri="{FF2B5EF4-FFF2-40B4-BE49-F238E27FC236}">
                <a16:creationId xmlns:a16="http://schemas.microsoft.com/office/drawing/2014/main" id="{2A651E00-8A67-9C0A-4CB8-B6F18DD1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87" y="1824695"/>
            <a:ext cx="1209261" cy="12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59FB9B-D9F0-3B70-FD17-8B46FE0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4" y="4631530"/>
            <a:ext cx="907130" cy="102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6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BA2CC-B207-601A-5AE8-DBB403C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3BED50-2681-ACAE-FC3B-3249FB0818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C193CA-693D-A739-E10E-16C429A5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Even large tech </a:t>
            </a:r>
            <a:r>
              <a:rPr lang="fr-FR" b="1" dirty="0" err="1">
                <a:solidFill>
                  <a:schemeClr val="bg1"/>
                </a:solidFill>
              </a:rPr>
              <a:t>company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different</a:t>
            </a:r>
            <a:r>
              <a:rPr lang="fr-FR" b="1" dirty="0">
                <a:solidFill>
                  <a:schemeClr val="bg1"/>
                </a:solidFill>
              </a:rPr>
              <a:t> stack end up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internally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Top 10 Python Development Company to Hire | by Mahipalsinh Rana | Nerd For  Tech | Medium">
            <a:extLst>
              <a:ext uri="{FF2B5EF4-FFF2-40B4-BE49-F238E27FC236}">
                <a16:creationId xmlns:a16="http://schemas.microsoft.com/office/drawing/2014/main" id="{94C3B9D7-A135-C920-639A-87D876BA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0" y="1579825"/>
            <a:ext cx="9465365" cy="48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8C3E-368B-63A5-8CC6-68711EE7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2603F-6A24-BA91-1249-A78D7C43BDA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B037CA-7131-BD5F-43F9-1DC5BB6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Case </a:t>
            </a:r>
            <a:r>
              <a:rPr lang="fr-FR" b="1" dirty="0" err="1">
                <a:solidFill>
                  <a:schemeClr val="bg1"/>
                </a:solidFill>
              </a:rPr>
              <a:t>where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usefull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2D9568-77D1-7D29-7763-5667C38BD106}"/>
              </a:ext>
            </a:extLst>
          </p:cNvPr>
          <p:cNvSpPr txBox="1"/>
          <p:nvPr/>
        </p:nvSpPr>
        <p:spPr>
          <a:xfrm>
            <a:off x="1292854" y="23058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Individual</a:t>
            </a:r>
            <a:r>
              <a:rPr lang="fr-FR" dirty="0"/>
              <a:t> usage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51D997-ECC5-A5D4-14D7-3CAFD69D23C8}"/>
              </a:ext>
            </a:extLst>
          </p:cNvPr>
          <p:cNvSpPr txBox="1"/>
          <p:nvPr/>
        </p:nvSpPr>
        <p:spPr>
          <a:xfrm>
            <a:off x="5346892" y="229089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tooling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B7577B-6D8B-2072-2A70-32F4E520B392}"/>
              </a:ext>
            </a:extLst>
          </p:cNvPr>
          <p:cNvSpPr txBox="1"/>
          <p:nvPr/>
        </p:nvSpPr>
        <p:spPr>
          <a:xfrm>
            <a:off x="9283142" y="229089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Industrial</a:t>
            </a:r>
            <a:r>
              <a:rPr lang="fr-FR" dirty="0"/>
              <a:t> software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99360FF-ECE6-BED9-4538-7355942F0822}"/>
              </a:ext>
            </a:extLst>
          </p:cNvPr>
          <p:cNvCxnSpPr/>
          <p:nvPr/>
        </p:nvCxnSpPr>
        <p:spPr>
          <a:xfrm>
            <a:off x="4218099" y="3054626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026A6CC-5771-56F9-F298-80830C3C662F}"/>
              </a:ext>
            </a:extLst>
          </p:cNvPr>
          <p:cNvCxnSpPr/>
          <p:nvPr/>
        </p:nvCxnSpPr>
        <p:spPr>
          <a:xfrm>
            <a:off x="8154350" y="3127513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779172" y="3127513"/>
            <a:ext cx="32584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Count documents </a:t>
            </a:r>
            <a:r>
              <a:rPr lang="fr-FR" dirty="0" err="1"/>
              <a:t>with</a:t>
            </a:r>
            <a:r>
              <a:rPr lang="fr-FR" dirty="0"/>
              <a:t> certain patterns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information in a large folder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Categorize</a:t>
            </a:r>
            <a:r>
              <a:rPr lang="fr-FR" dirty="0"/>
              <a:t> emails and </a:t>
            </a:r>
            <a:r>
              <a:rPr lang="fr-FR" dirty="0" err="1"/>
              <a:t>send</a:t>
            </a:r>
            <a:r>
              <a:rPr lang="fr-FR" dirty="0"/>
              <a:t> custom </a:t>
            </a:r>
            <a:r>
              <a:rPr lang="fr-FR" dirty="0" err="1"/>
              <a:t>answer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media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GenAI</a:t>
            </a:r>
            <a:r>
              <a:rPr lang="fr-FR" dirty="0"/>
              <a:t> automations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4662059" y="3054626"/>
            <a:ext cx="32584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Quick interactive </a:t>
            </a:r>
            <a:r>
              <a:rPr lang="fr-FR" dirty="0" err="1"/>
              <a:t>dashboards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Team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Document </a:t>
            </a:r>
            <a:r>
              <a:rPr lang="fr-FR" dirty="0" err="1"/>
              <a:t>parsing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RAGs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Self serve APIs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366855-0339-79DF-D5A6-B798993B2BCC}"/>
              </a:ext>
            </a:extLst>
          </p:cNvPr>
          <p:cNvSpPr txBox="1"/>
          <p:nvPr/>
        </p:nvSpPr>
        <p:spPr>
          <a:xfrm>
            <a:off x="8818870" y="3385927"/>
            <a:ext cx="3258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Backend application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Data / DevOps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66862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345-D153-CA88-186A-6C76D27B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298A9F-75CD-2F56-74A4-737106BDCC4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7F505D-BD76-BED2-3BA8-D655443E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Python as a </a:t>
            </a:r>
            <a:r>
              <a:rPr lang="fr-FR" b="1" dirty="0" err="1">
                <a:solidFill>
                  <a:schemeClr val="bg1"/>
                </a:solidFill>
              </a:rPr>
              <a:t>Productivity</a:t>
            </a:r>
            <a:r>
              <a:rPr lang="fr-FR" b="1" dirty="0">
                <a:solidFill>
                  <a:schemeClr val="bg1"/>
                </a:solidFill>
              </a:rPr>
              <a:t> booster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71E8F6-A04A-0B92-B031-630AD2D47BD7}"/>
              </a:ext>
            </a:extLst>
          </p:cNvPr>
          <p:cNvSpPr txBox="1"/>
          <p:nvPr/>
        </p:nvSpPr>
        <p:spPr>
          <a:xfrm>
            <a:off x="1179179" y="2941983"/>
            <a:ext cx="371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Developer</a:t>
            </a:r>
            <a:r>
              <a:rPr lang="fr-FR" dirty="0"/>
              <a:t> have free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most</a:t>
            </a:r>
            <a:endParaRPr lang="fr-FR" dirty="0"/>
          </a:p>
          <a:p>
            <a:pPr algn="ctr"/>
            <a:r>
              <a:rPr lang="fr-FR" dirty="0"/>
              <a:t>new </a:t>
            </a:r>
            <a:r>
              <a:rPr lang="fr-FR" dirty="0" err="1"/>
              <a:t>tools</a:t>
            </a:r>
            <a:r>
              <a:rPr lang="fr-FR" dirty="0"/>
              <a:t> about 2y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anyone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01754C-0DCC-10F5-A40B-192CD54765EC}"/>
              </a:ext>
            </a:extLst>
          </p:cNvPr>
          <p:cNvSpPr txBox="1"/>
          <p:nvPr/>
        </p:nvSpPr>
        <p:spPr>
          <a:xfrm>
            <a:off x="1342389" y="3588314"/>
            <a:ext cx="2622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Media </a:t>
            </a:r>
            <a:r>
              <a:rPr lang="fr-FR" dirty="0" err="1"/>
              <a:t>categorisation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llm</a:t>
            </a:r>
            <a:r>
              <a:rPr lang="fr-FR" dirty="0"/>
              <a:t> prompts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Transcription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Image </a:t>
            </a:r>
            <a:r>
              <a:rPr lang="fr-FR" dirty="0" err="1"/>
              <a:t>generation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0B912030-61C9-EED2-D47A-3C68161E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1AFC-08C5-F71C-BB20-3B728BC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489C1-DA30-80D2-2C13-04DABB5D3CE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E0B8D49-086E-F79C-AC0E-ED42A95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14210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60763-9A9D-22C2-3DDF-95BA4957647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DAF34F8-0DED-ABEA-03A6-C67AB7D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Prologue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Objectives, planning, Evals</a:t>
            </a:r>
          </a:p>
        </p:txBody>
      </p:sp>
    </p:spTree>
    <p:extLst>
      <p:ext uri="{BB962C8B-B14F-4D97-AF65-F5344CB8AC3E}">
        <p14:creationId xmlns:p14="http://schemas.microsoft.com/office/powerpoint/2010/main" val="19447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A168-327D-13AB-F14B-AE563A42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D1D73-BCAD-0B76-FE20-76FC63B48BD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C19E6-15E9-E390-4B02-95857D6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D8F0C4-DA78-C7B0-8865-2C1B925A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25563"/>
            <a:ext cx="8825949" cy="4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BFE1-D2D8-E653-7105-B5A08D93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5D5D4F-BCC2-D566-46A7-02382442BC0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DF4997-2FCF-C0DE-1800-70459F0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C8E630-5D07-18EE-4D73-D2DAC7765C41}"/>
              </a:ext>
            </a:extLst>
          </p:cNvPr>
          <p:cNvSpPr txBox="1"/>
          <p:nvPr/>
        </p:nvSpPr>
        <p:spPr>
          <a:xfrm>
            <a:off x="10624929" y="3638543"/>
            <a:ext cx="130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Embedded 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B0E9AC-96A1-06F1-DD10-292B87987E15}"/>
              </a:ext>
            </a:extLst>
          </p:cNvPr>
          <p:cNvSpPr txBox="1"/>
          <p:nvPr/>
        </p:nvSpPr>
        <p:spPr>
          <a:xfrm>
            <a:off x="4850295" y="6069153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Running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38C78-22B3-2980-93C1-33459DA4BDB2}"/>
              </a:ext>
            </a:extLst>
          </p:cNvPr>
          <p:cNvSpPr txBox="1"/>
          <p:nvPr/>
        </p:nvSpPr>
        <p:spPr>
          <a:xfrm>
            <a:off x="377208" y="1693748"/>
            <a:ext cx="92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File</a:t>
            </a:r>
          </a:p>
          <a:p>
            <a:pPr algn="ctr"/>
            <a:r>
              <a:rPr lang="fr-FR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1FA444-511F-8D8B-F5A8-0512D412B76E}"/>
              </a:ext>
            </a:extLst>
          </p:cNvPr>
          <p:cNvSpPr txBox="1"/>
          <p:nvPr/>
        </p:nvSpPr>
        <p:spPr>
          <a:xfrm>
            <a:off x="203026" y="3531347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F25FDA-3DD9-03A7-005F-342F7D1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38818"/>
            <a:ext cx="8825949" cy="4717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318AC6-5AE6-4B63-A4CE-6CBB0757EEDF}"/>
              </a:ext>
            </a:extLst>
          </p:cNvPr>
          <p:cNvSpPr txBox="1"/>
          <p:nvPr/>
        </p:nvSpPr>
        <p:spPr>
          <a:xfrm>
            <a:off x="6164426" y="182659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Opened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7796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060AC-4DE4-F4CD-61E1-6A24C649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DDDE76-02B3-8DD0-A2DF-89D03ED834A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2964E-11E9-76D2-86D4-6A64517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70640-0D3C-E644-C8A3-0FEFF1CFE13F}"/>
              </a:ext>
            </a:extLst>
          </p:cNvPr>
          <p:cNvSpPr txBox="1"/>
          <p:nvPr/>
        </p:nvSpPr>
        <p:spPr>
          <a:xfrm>
            <a:off x="964849" y="3012340"/>
            <a:ext cx="2255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Open Source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Large </a:t>
            </a:r>
            <a:r>
              <a:rPr lang="fr-FR" dirty="0" err="1"/>
              <a:t>community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Fully</a:t>
            </a:r>
            <a:r>
              <a:rPr lang="fr-FR" dirty="0"/>
              <a:t> configurable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Extension system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B3F3F62-8BBD-C874-D897-EB202D0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09" y="1918251"/>
            <a:ext cx="1818861" cy="18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oft Unveils a New Look - The Official Microsoft Blog">
            <a:extLst>
              <a:ext uri="{FF2B5EF4-FFF2-40B4-BE49-F238E27FC236}">
                <a16:creationId xmlns:a16="http://schemas.microsoft.com/office/drawing/2014/main" id="{A8871C29-7F08-0ABA-2E0F-EB5E6911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55" y="4303850"/>
            <a:ext cx="3631096" cy="13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B25C-87E4-1502-6863-2AE39EE5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DB48B-54A9-D3A2-0561-8C2CACD6F6E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7BF8CD-AF20-0774-F80F-6FA89499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TD: Installation et présentation de vs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01F9A6-6DE8-80F5-0A72-015C5E0E7B99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https://code.visualstudio.com/download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BCEAA-92C5-235F-E581-EB29C2AD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" y="3749099"/>
            <a:ext cx="5734851" cy="15908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28DAB9-E42A-85D7-A3BA-A4502B014D0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4ACFDC-9E3C-D806-50AB-34DDF70C2DF2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BE7A51-3A92-D383-7BE0-834972BAEBF3}"/>
              </a:ext>
            </a:extLst>
          </p:cNvPr>
          <p:cNvSpPr txBox="1"/>
          <p:nvPr/>
        </p:nvSpPr>
        <p:spPr>
          <a:xfrm>
            <a:off x="414158" y="5511966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C46FE9-A658-8433-EE6D-CDA581D9B2BC}"/>
              </a:ext>
            </a:extLst>
          </p:cNvPr>
          <p:cNvSpPr txBox="1"/>
          <p:nvPr/>
        </p:nvSpPr>
        <p:spPr>
          <a:xfrm rot="10800000" flipH="1" flipV="1">
            <a:off x="6956593" y="2126756"/>
            <a:ext cx="4963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 few </a:t>
            </a:r>
            <a:r>
              <a:rPr lang="fr-FR" b="1" dirty="0" err="1"/>
              <a:t>recommended</a:t>
            </a:r>
            <a:r>
              <a:rPr lang="fr-FR" b="1" dirty="0"/>
              <a:t> extensions: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Markdown</a:t>
            </a:r>
            <a:r>
              <a:rPr lang="fr-FR" dirty="0"/>
              <a:t> </a:t>
            </a:r>
            <a:r>
              <a:rPr lang="fr-FR" dirty="0" err="1"/>
              <a:t>Preview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Tldraw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Pylance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Git Graph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Continue (</a:t>
            </a:r>
            <a:r>
              <a:rPr lang="fr-FR" dirty="0" err="1"/>
              <a:t>details</a:t>
            </a:r>
            <a:r>
              <a:rPr lang="fr-FR" dirty="0"/>
              <a:t> in last course)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0A066C3-BBFF-A620-6427-852D84D695D6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AF6FAA-DD79-4451-DF34-DA9C5BE08216}"/>
              </a:ext>
            </a:extLst>
          </p:cNvPr>
          <p:cNvSpPr txBox="1"/>
          <p:nvPr/>
        </p:nvSpPr>
        <p:spPr>
          <a:xfrm>
            <a:off x="414158" y="5955914"/>
            <a:ext cx="559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Use right click : open </a:t>
            </a:r>
            <a:r>
              <a:rPr lang="fr-FR" b="1" dirty="0" err="1"/>
              <a:t>with</a:t>
            </a:r>
            <a:r>
              <a:rPr lang="fr-FR" b="1" dirty="0"/>
              <a:t> code to open in a folder</a:t>
            </a:r>
          </a:p>
        </p:txBody>
      </p:sp>
    </p:spTree>
    <p:extLst>
      <p:ext uri="{BB962C8B-B14F-4D97-AF65-F5344CB8AC3E}">
        <p14:creationId xmlns:p14="http://schemas.microsoft.com/office/powerpoint/2010/main" val="278372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3622-DC3A-3849-565E-AB693991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CFF3B-05C8-2F9C-DBCE-B4EAAD70056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58C2AB-4589-7458-1A45-9656A1B3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7F925-B800-9593-FF6B-4A4303780713}"/>
              </a:ext>
            </a:extLst>
          </p:cNvPr>
          <p:cNvSpPr txBox="1"/>
          <p:nvPr/>
        </p:nvSpPr>
        <p:spPr>
          <a:xfrm>
            <a:off x="939454" y="2569691"/>
            <a:ext cx="5422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are </a:t>
            </a:r>
            <a:r>
              <a:rPr lang="fr-FR" dirty="0" err="1"/>
              <a:t>evolving</a:t>
            </a:r>
            <a:r>
              <a:rPr lang="fr-FR" dirty="0"/>
              <a:t> over time, a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a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version of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using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installed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(</a:t>
            </a:r>
            <a:r>
              <a:rPr lang="fr-FR" dirty="0" err="1"/>
              <a:t>venv</a:t>
            </a:r>
            <a:r>
              <a:rPr lang="fr-FR" dirty="0"/>
              <a:t>, anaconda, …)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miniconda</a:t>
            </a:r>
            <a:r>
              <a:rPr lang="fr-FR" dirty="0"/>
              <a:t> distribution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4343" name="Picture 7" descr="How to install Miniconda | Chris@Machine">
            <a:extLst>
              <a:ext uri="{FF2B5EF4-FFF2-40B4-BE49-F238E27FC236}">
                <a16:creationId xmlns:a16="http://schemas.microsoft.com/office/drawing/2014/main" id="{6E758177-9504-7B12-B0A1-36AB4C36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59" y="2658451"/>
            <a:ext cx="509001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2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1832-5724-91D7-653B-ED314AE1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A7C9D-A63E-4C54-F1A6-B82DA10F55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46302-B02B-D677-AD55-0E2C2DEF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1/6 : </a:t>
            </a:r>
            <a:r>
              <a:rPr lang="fr-FR" b="1" dirty="0" err="1">
                <a:solidFill>
                  <a:schemeClr val="bg1"/>
                </a:solidFill>
              </a:rPr>
              <a:t>Installing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miniconda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71FF58-3576-808A-13AA-25BF0533BBD7}"/>
              </a:ext>
            </a:extLst>
          </p:cNvPr>
          <p:cNvSpPr txBox="1"/>
          <p:nvPr/>
        </p:nvSpPr>
        <p:spPr>
          <a:xfrm>
            <a:off x="1443524" y="2667383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https://repo.anaconda.com/miniconda/Miniconda3-py311_24.9.2-0-Windows-x86_64.exe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167C-5046-7E93-4E94-B5EB12565A66}"/>
              </a:ext>
            </a:extLst>
          </p:cNvPr>
          <p:cNvSpPr txBox="1"/>
          <p:nvPr/>
        </p:nvSpPr>
        <p:spPr>
          <a:xfrm>
            <a:off x="284094" y="2186605"/>
            <a:ext cx="43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Download: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16251C-0A1C-D62E-5EF9-3D3AAB9F590B}"/>
              </a:ext>
            </a:extLst>
          </p:cNvPr>
          <p:cNvCxnSpPr>
            <a:cxnSpLocks/>
          </p:cNvCxnSpPr>
          <p:nvPr/>
        </p:nvCxnSpPr>
        <p:spPr>
          <a:xfrm>
            <a:off x="6402458" y="218660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9E6315-F8AC-AB2D-B98A-E69A83EF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8" y="2673916"/>
            <a:ext cx="690941" cy="5750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ABE22B-2969-1C12-E8E7-98F9AA91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7" y="3365959"/>
            <a:ext cx="663762" cy="6376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F49845-D2D8-B242-6722-CA4A1A83A6DA}"/>
              </a:ext>
            </a:extLst>
          </p:cNvPr>
          <p:cNvSpPr txBox="1"/>
          <p:nvPr/>
        </p:nvSpPr>
        <p:spPr>
          <a:xfrm>
            <a:off x="1443524" y="4013825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https://repo.anaconda.com/miniconda/Miniconda3-py311_24.9.2-0-MacOSX-x86_64.pkg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CD33F4-FA5C-AF1D-20AA-F6B179008E02}"/>
              </a:ext>
            </a:extLst>
          </p:cNvPr>
          <p:cNvSpPr txBox="1"/>
          <p:nvPr/>
        </p:nvSpPr>
        <p:spPr>
          <a:xfrm>
            <a:off x="1443524" y="3340604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https://repo.anaconda.com/miniconda/Miniconda3-py311_24.9.2-0-Linux-x86_64.sh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CD76930-7B86-0C56-8EBF-26561BED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2" y="4129516"/>
            <a:ext cx="443213" cy="4613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8CC3F7-C0BA-4966-B0A4-637CCF782018}"/>
              </a:ext>
            </a:extLst>
          </p:cNvPr>
          <p:cNvSpPr txBox="1"/>
          <p:nvPr/>
        </p:nvSpPr>
        <p:spPr>
          <a:xfrm>
            <a:off x="288316" y="5294239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Install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FBC4E18-79C3-997A-A99F-D2A14CAAC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39" y="1595662"/>
            <a:ext cx="3955773" cy="48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5E24-82A5-306B-F817-13717BDE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F74DE9-F4B9-7480-79D8-3E96EC4B5F5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66BCF-5006-4027-D5C3-1401263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2/6 : </a:t>
            </a:r>
            <a:r>
              <a:rPr lang="fr-FR" b="1" dirty="0" err="1">
                <a:solidFill>
                  <a:schemeClr val="bg1"/>
                </a:solidFill>
              </a:rPr>
              <a:t>Starting</a:t>
            </a:r>
            <a:r>
              <a:rPr lang="fr-FR" b="1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84791-AA3C-4B33-5FFF-63B7C8171674}"/>
              </a:ext>
            </a:extLst>
          </p:cNvPr>
          <p:cNvSpPr txBox="1"/>
          <p:nvPr/>
        </p:nvSpPr>
        <p:spPr>
          <a:xfrm>
            <a:off x="284094" y="2186605"/>
            <a:ext cx="56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In </a:t>
            </a:r>
            <a:r>
              <a:rPr lang="fr-FR" b="1" dirty="0" err="1"/>
              <a:t>vscode</a:t>
            </a:r>
            <a:r>
              <a:rPr lang="fr-FR" b="1" dirty="0"/>
              <a:t>, open a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4A30D3-1F9C-CD1A-BA82-6038549FE2B5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F1EA36E-70BC-C48A-1A03-8063AFD99745}"/>
              </a:ext>
            </a:extLst>
          </p:cNvPr>
          <p:cNvSpPr txBox="1"/>
          <p:nvPr/>
        </p:nvSpPr>
        <p:spPr>
          <a:xfrm>
            <a:off x="284094" y="3291185"/>
            <a:ext cx="612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If the (base)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displayed</a:t>
            </a:r>
            <a:r>
              <a:rPr lang="fr-FR" b="1" dirty="0"/>
              <a:t>, type: </a:t>
            </a:r>
            <a:r>
              <a:rPr lang="fr-FR" b="1" dirty="0" err="1"/>
              <a:t>conda</a:t>
            </a:r>
            <a:r>
              <a:rPr lang="fr-FR" b="1" dirty="0"/>
              <a:t> </a:t>
            </a:r>
            <a:r>
              <a:rPr lang="fr-FR" b="1" dirty="0" err="1"/>
              <a:t>activate</a:t>
            </a:r>
            <a:r>
              <a:rPr lang="fr-FR" b="1" dirty="0"/>
              <a:t> base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447261-2AEE-C79E-47DB-1427FCE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4" y="2752087"/>
            <a:ext cx="4067743" cy="3429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01EED5-F943-6AA5-7A25-A58E1D23A2CD}"/>
              </a:ext>
            </a:extLst>
          </p:cNvPr>
          <p:cNvSpPr txBox="1"/>
          <p:nvPr/>
        </p:nvSpPr>
        <p:spPr>
          <a:xfrm>
            <a:off x="284094" y="3856667"/>
            <a:ext cx="651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Check if python </a:t>
            </a:r>
            <a:r>
              <a:rPr lang="fr-FR" b="1" dirty="0" err="1"/>
              <a:t>was</a:t>
            </a:r>
            <a:r>
              <a:rPr lang="fr-FR" b="1" dirty="0"/>
              <a:t> </a:t>
            </a:r>
            <a:r>
              <a:rPr lang="fr-FR" b="1" dirty="0" err="1"/>
              <a:t>installed</a:t>
            </a:r>
            <a:r>
              <a:rPr lang="fr-FR" b="1" dirty="0"/>
              <a:t> </a:t>
            </a:r>
            <a:r>
              <a:rPr lang="fr-FR" b="1" dirty="0" err="1"/>
              <a:t>properly</a:t>
            </a:r>
            <a:r>
              <a:rPr lang="fr-FR" b="1" dirty="0"/>
              <a:t> by </a:t>
            </a:r>
            <a:r>
              <a:rPr lang="fr-FR" b="1" dirty="0" err="1"/>
              <a:t>typing</a:t>
            </a:r>
            <a:r>
              <a:rPr lang="fr-FR" b="1" dirty="0"/>
              <a:t>: « python »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2CE272-A59F-1102-FA1A-85B9D64C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4" y="4422149"/>
            <a:ext cx="5858819" cy="79244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24A00B3-67E0-14AF-3BF9-1CC81EF6EE4A}"/>
              </a:ext>
            </a:extLst>
          </p:cNvPr>
          <p:cNvSpPr txBox="1"/>
          <p:nvPr/>
        </p:nvSpPr>
        <p:spPr>
          <a:xfrm>
            <a:off x="284094" y="5410746"/>
            <a:ext cx="628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Play </a:t>
            </a:r>
            <a:r>
              <a:rPr lang="fr-FR" b="1" dirty="0" err="1"/>
              <a:t>with</a:t>
            </a:r>
            <a:r>
              <a:rPr lang="fr-FR" b="1" dirty="0"/>
              <a:t> the command on the </a:t>
            </a:r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to </a:t>
            </a:r>
            <a:r>
              <a:rPr lang="fr-FR" b="1" dirty="0" err="1"/>
              <a:t>get</a:t>
            </a:r>
            <a:r>
              <a:rPr lang="fr-FR" b="1" dirty="0"/>
              <a:t> </a:t>
            </a:r>
            <a:r>
              <a:rPr lang="fr-FR" b="1" dirty="0" err="1"/>
              <a:t>started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28F15EF-82FC-F759-A7C0-FE84C09E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45" y="1909964"/>
            <a:ext cx="3463027" cy="38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CFDB-6632-F286-4A36-3845B77A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A3D34D-3278-83F0-C0A4-E7596D3D7F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3590A-300F-6DE3-3E44-DAF7498D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3/6 :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the package manager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BB1CE2C-B2C1-F717-7EF0-49DEF38423C0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1CE3144-6ED4-3730-BDB7-8C1F2C436911}"/>
              </a:ext>
            </a:extLst>
          </p:cNvPr>
          <p:cNvSpPr txBox="1"/>
          <p:nvPr/>
        </p:nvSpPr>
        <p:spPr>
          <a:xfrm>
            <a:off x="673301" y="2224571"/>
            <a:ext cx="6178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default package manager of python,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 and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stick to a few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r>
              <a:rPr lang="fr-FR" dirty="0"/>
              <a:t> : </a:t>
            </a:r>
            <a:r>
              <a:rPr lang="fr-FR" dirty="0" err="1"/>
              <a:t>get</a:t>
            </a:r>
            <a:r>
              <a:rPr lang="fr-FR" dirty="0"/>
              <a:t> interactive notebooks for </a:t>
            </a:r>
            <a:r>
              <a:rPr lang="fr-FR" dirty="0" err="1"/>
              <a:t>development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Pandas : the « </a:t>
            </a:r>
            <a:r>
              <a:rPr lang="fr-FR" dirty="0" err="1"/>
              <a:t>excel</a:t>
            </a:r>
            <a:r>
              <a:rPr lang="fr-FR" dirty="0"/>
              <a:t> » of python,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data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them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Matplotlib</a:t>
            </a:r>
            <a:r>
              <a:rPr lang="fr-FR" dirty="0"/>
              <a:t> / </a:t>
            </a:r>
            <a:r>
              <a:rPr lang="fr-FR" dirty="0" err="1"/>
              <a:t>plotly</a:t>
            </a:r>
            <a:r>
              <a:rPr lang="fr-FR" dirty="0"/>
              <a:t> : Data </a:t>
            </a:r>
            <a:r>
              <a:rPr lang="fr-FR" dirty="0" err="1"/>
              <a:t>viz</a:t>
            </a:r>
            <a:r>
              <a:rPr lang="fr-FR" dirty="0"/>
              <a:t> in python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Numpy</a:t>
            </a:r>
            <a:r>
              <a:rPr lang="fr-FR" dirty="0"/>
              <a:t> : </a:t>
            </a:r>
            <a:r>
              <a:rPr lang="fr-FR" dirty="0" err="1"/>
              <a:t>vector</a:t>
            </a:r>
            <a:r>
              <a:rPr lang="fr-FR" dirty="0"/>
              <a:t> manipulation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env</a:t>
            </a:r>
            <a:r>
              <a:rPr lang="fr-FR" dirty="0"/>
              <a:t> or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have to restart all of </a:t>
            </a:r>
            <a:r>
              <a:rPr lang="fr-FR" dirty="0" err="1"/>
              <a:t>this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6177EB-8FFC-9616-E53B-6ABB9F4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29" y="1458447"/>
            <a:ext cx="2862472" cy="52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206D-74C8-EB66-F681-88E976F7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D39D0-C73C-72E5-2A4B-9BEDB01972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26359-4D98-4752-4504-4365DB3C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4/6 : Hello World in the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C7C7DC-4179-93D7-5BDC-76C226880D23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A96CF5E-2023-4C2F-3FDB-664CF4861CD7}"/>
              </a:ext>
            </a:extLst>
          </p:cNvPr>
          <p:cNvSpPr txBox="1"/>
          <p:nvPr/>
        </p:nvSpPr>
        <p:spPr>
          <a:xfrm>
            <a:off x="673301" y="2224571"/>
            <a:ext cx="64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celebrate</a:t>
            </a:r>
            <a:r>
              <a:rPr lang="fr-FR" dirty="0"/>
              <a:t> a </a:t>
            </a:r>
            <a:r>
              <a:rPr lang="fr-FR" dirty="0" err="1"/>
              <a:t>successful</a:t>
            </a:r>
            <a:r>
              <a:rPr lang="fr-FR" dirty="0"/>
              <a:t> setup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to </a:t>
            </a:r>
            <a:r>
              <a:rPr lang="fr-FR" dirty="0" err="1"/>
              <a:t>print</a:t>
            </a:r>
            <a:r>
              <a:rPr lang="fr-FR" dirty="0"/>
              <a:t> a hello world </a:t>
            </a:r>
            <a:r>
              <a:rPr lang="fr-FR" dirty="0" err="1"/>
              <a:t>statement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python,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throught</a:t>
            </a:r>
            <a:r>
              <a:rPr lang="fr-FR" dirty="0"/>
              <a:t> the « </a:t>
            </a:r>
            <a:r>
              <a:rPr lang="fr-FR" dirty="0" err="1"/>
              <a:t>print</a:t>
            </a:r>
            <a:r>
              <a:rPr lang="fr-FR" dirty="0"/>
              <a:t> »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tells the interpréter to show the content of a </a:t>
            </a:r>
            <a:r>
              <a:rPr lang="fr-FR" dirty="0" err="1"/>
              <a:t>given</a:t>
            </a:r>
            <a:r>
              <a:rPr lang="fr-FR" dirty="0"/>
              <a:t> variable / </a:t>
            </a:r>
            <a:r>
              <a:rPr lang="fr-FR" dirty="0" err="1"/>
              <a:t>object</a:t>
            </a:r>
            <a:r>
              <a:rPr lang="fr-FR" dirty="0"/>
              <a:t> /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terminal </a:t>
            </a:r>
            <a:r>
              <a:rPr lang="fr-FR" dirty="0" err="1"/>
              <a:t>written</a:t>
            </a:r>
            <a:r>
              <a:rPr lang="fr-FR" dirty="0"/>
              <a:t> output.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first hello world, </a:t>
            </a:r>
            <a:r>
              <a:rPr lang="fr-FR" dirty="0" err="1"/>
              <a:t>let’s</a:t>
            </a:r>
            <a:r>
              <a:rPr lang="fr-FR" dirty="0"/>
              <a:t> use the terminal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4D4202-817F-7B99-964E-6B23F60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03" y="2942030"/>
            <a:ext cx="3137220" cy="19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65C8-7473-364E-13FE-1DA166F4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70068D-93F0-5EC8-3CC3-8C9776F0702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32C47-276A-9D1D-0AA0-80BEBC35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5/6 : Hello World in a script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5BEC0D-F264-2E60-6310-2FD29CAD2816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05A25B-DAAF-FAD3-FC7B-3B1DC46C6855}"/>
              </a:ext>
            </a:extLst>
          </p:cNvPr>
          <p:cNvSpPr txBox="1"/>
          <p:nvPr/>
        </p:nvSpPr>
        <p:spPr>
          <a:xfrm>
            <a:off x="520901" y="1866762"/>
            <a:ext cx="6464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 terminal to </a:t>
            </a:r>
            <a:r>
              <a:rPr lang="fr-FR" dirty="0" err="1"/>
              <a:t>write</a:t>
            </a:r>
            <a:r>
              <a:rPr lang="fr-FR" dirty="0"/>
              <a:t> python </a:t>
            </a:r>
            <a:r>
              <a:rPr lang="fr-FR" dirty="0" err="1"/>
              <a:t>is</a:t>
            </a:r>
            <a:r>
              <a:rPr lang="fr-FR" dirty="0"/>
              <a:t> quick, but terminal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utils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in a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editor.</a:t>
            </a:r>
          </a:p>
          <a:p>
            <a:endParaRPr lang="fr-FR" dirty="0"/>
          </a:p>
          <a:p>
            <a:r>
              <a:rPr lang="fr-FR" dirty="0"/>
              <a:t>To tackle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rely</a:t>
            </a:r>
            <a:r>
              <a:rPr lang="fr-FR" dirty="0"/>
              <a:t> on .</a:t>
            </a:r>
            <a:r>
              <a:rPr lang="fr-FR" dirty="0" err="1"/>
              <a:t>py</a:t>
            </a:r>
            <a:r>
              <a:rPr lang="fr-FR" dirty="0"/>
              <a:t> script, </a:t>
            </a:r>
            <a:r>
              <a:rPr lang="fr-FR" dirty="0" err="1"/>
              <a:t>which</a:t>
            </a:r>
            <a:r>
              <a:rPr lang="fr-FR" dirty="0"/>
              <a:t> are simple </a:t>
            </a:r>
            <a:r>
              <a:rPr lang="fr-FR" dirty="0" err="1"/>
              <a:t>text</a:t>
            </a:r>
            <a:r>
              <a:rPr lang="fr-FR" dirty="0"/>
              <a:t> files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with</a:t>
            </a:r>
            <a:r>
              <a:rPr lang="fr-FR" dirty="0"/>
              <a:t> python.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on how to use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script have </a:t>
            </a:r>
            <a:r>
              <a:rPr lang="fr-FR" dirty="0" err="1"/>
              <a:t>two</a:t>
            </a:r>
            <a:r>
              <a:rPr lang="fr-FR" dirty="0"/>
              <a:t> parts: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Imports / définition :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put </a:t>
            </a:r>
            <a:r>
              <a:rPr lang="fr-FR" dirty="0" err="1"/>
              <a:t>that</a:t>
            </a:r>
            <a:r>
              <a:rPr lang="fr-FR" dirty="0"/>
              <a:t> at the top of the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Running </a:t>
            </a:r>
            <a:r>
              <a:rPr lang="fr-FR" dirty="0" err="1"/>
              <a:t>logic</a:t>
            </a:r>
            <a:r>
              <a:rPr lang="fr-FR" dirty="0"/>
              <a:t> : the </a:t>
            </a:r>
            <a:r>
              <a:rPr lang="fr-FR" dirty="0" err="1"/>
              <a:t>logic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ran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 the script </a:t>
            </a:r>
            <a:r>
              <a:rPr lang="fr-FR" dirty="0" err="1"/>
              <a:t>itself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by </a:t>
            </a:r>
            <a:r>
              <a:rPr lang="fr-FR" dirty="0" err="1"/>
              <a:t>adding</a:t>
            </a:r>
            <a:r>
              <a:rPr lang="fr-FR" dirty="0"/>
              <a:t> the line « if __</a:t>
            </a:r>
            <a:r>
              <a:rPr lang="fr-FR" dirty="0" err="1"/>
              <a:t>name</a:t>
            </a:r>
            <a:r>
              <a:rPr lang="fr-FR" dirty="0"/>
              <a:t>__=="__main__": » and </a:t>
            </a:r>
            <a:r>
              <a:rPr lang="fr-FR" dirty="0" err="1"/>
              <a:t>intenting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96DABC-53A1-CC3C-EFAC-6B86E5FF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46" y="1946396"/>
            <a:ext cx="3673246" cy="41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5429-AB4F-A20B-5ACA-2B1969BEA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25D82-F9BC-0AC9-8926-5E120E0CFE2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59A9D-DF44-7582-1A19-0283A91E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32" y="0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A41D4D-9D07-EF59-41CA-F397C1FA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0"/>
          <a:stretch/>
        </p:blipFill>
        <p:spPr>
          <a:xfrm>
            <a:off x="-1" y="1325563"/>
            <a:ext cx="4667012" cy="55464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00FCED-A36B-AC5A-9687-E2F2AF95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9" y="4494812"/>
            <a:ext cx="6782747" cy="1200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6CE143-B212-6334-3264-531C1C46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2" y="169007"/>
            <a:ext cx="1038370" cy="885949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</p:pic>
      <p:pic>
        <p:nvPicPr>
          <p:cNvPr id="17420" name="Picture 12" descr="CentraleSupélec — Wikipédia">
            <a:extLst>
              <a:ext uri="{FF2B5EF4-FFF2-40B4-BE49-F238E27FC236}">
                <a16:creationId xmlns:a16="http://schemas.microsoft.com/office/drawing/2014/main" id="{31B23C4C-4E87-F7AD-A9D7-9F8D3673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61" y="2651001"/>
            <a:ext cx="1913467" cy="9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Ekimetrics - Senior Manager in Strategy &amp; Data Science (H/F/N) - Paris">
            <a:extLst>
              <a:ext uri="{FF2B5EF4-FFF2-40B4-BE49-F238E27FC236}">
                <a16:creationId xmlns:a16="http://schemas.microsoft.com/office/drawing/2014/main" id="{8CD9C2FF-FB4B-1E56-02E9-4CAC56BC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82" y="3294708"/>
            <a:ext cx="1913467" cy="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DF2A15-0D1C-E467-AB27-F0AB0FB9E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1175"/>
            <a:ext cx="4775199" cy="1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C3AD-BE75-DB1A-5800-3076F88F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499E20-22A9-1E5E-2E92-730FEADBC69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B26881-8779-A09D-65D8-3696FFE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6/6 : Hello World in a notebook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6CAA71C-4114-4D04-C432-121B47739FCA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BE47A1D-30BB-4390-09EE-9BC939AE7350}"/>
              </a:ext>
            </a:extLst>
          </p:cNvPr>
          <p:cNvSpPr txBox="1"/>
          <p:nvPr/>
        </p:nvSpPr>
        <p:spPr>
          <a:xfrm>
            <a:off x="520901" y="1866762"/>
            <a:ext cx="6464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file are a simple and efficient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program, and are at the </a:t>
            </a:r>
            <a:r>
              <a:rPr lang="fr-FR" dirty="0" err="1"/>
              <a:t>core</a:t>
            </a:r>
            <a:r>
              <a:rPr lang="fr-FR" dirty="0"/>
              <a:t> of production code.</a:t>
            </a:r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prototyping</a:t>
            </a:r>
            <a:r>
              <a:rPr lang="fr-FR" dirty="0"/>
              <a:t>, or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having</a:t>
            </a:r>
            <a:r>
              <a:rPr lang="fr-FR" dirty="0"/>
              <a:t> the script </a:t>
            </a:r>
            <a:r>
              <a:rPr lang="fr-FR" dirty="0" err="1"/>
              <a:t>separated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terminal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tedious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To tackle the issue, </a:t>
            </a:r>
            <a:r>
              <a:rPr lang="fr-FR" dirty="0" err="1"/>
              <a:t>jupyter</a:t>
            </a:r>
            <a:r>
              <a:rPr lang="fr-FR" dirty="0"/>
              <a:t> notebooks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invented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unified</a:t>
            </a:r>
            <a:r>
              <a:rPr lang="fr-FR" dirty="0"/>
              <a:t> interactive python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are a mix of </a:t>
            </a:r>
            <a:r>
              <a:rPr lang="fr-FR" dirty="0" err="1"/>
              <a:t>json</a:t>
            </a:r>
            <a:r>
              <a:rPr lang="fr-FR" dirty="0"/>
              <a:t> and </a:t>
            </a:r>
            <a:r>
              <a:rPr lang="fr-FR" dirty="0" err="1"/>
              <a:t>markdown</a:t>
            </a:r>
            <a:r>
              <a:rPr lang="fr-FR" dirty="0"/>
              <a:t> files,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by </a:t>
            </a:r>
            <a:r>
              <a:rPr lang="fr-FR" dirty="0" err="1"/>
              <a:t>ther</a:t>
            </a:r>
            <a:r>
              <a:rPr lang="fr-FR" dirty="0"/>
              <a:t> .</a:t>
            </a:r>
            <a:r>
              <a:rPr lang="fr-FR" dirty="0" err="1"/>
              <a:t>ipynb</a:t>
            </a:r>
            <a:r>
              <a:rPr lang="fr-FR" dirty="0"/>
              <a:t> extension.</a:t>
            </a:r>
          </a:p>
          <a:p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the right extension, </a:t>
            </a:r>
            <a:r>
              <a:rPr lang="fr-FR" dirty="0" err="1"/>
              <a:t>vscode</a:t>
            </a:r>
            <a:r>
              <a:rPr lang="fr-FR" dirty="0"/>
              <a:t> enables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directly</a:t>
            </a:r>
            <a:r>
              <a:rPr lang="fr-FR" dirty="0"/>
              <a:t> run notebooks in </a:t>
            </a:r>
            <a:r>
              <a:rPr lang="fr-FR" dirty="0" err="1"/>
              <a:t>your</a:t>
            </a:r>
            <a:r>
              <a:rPr lang="fr-FR" dirty="0"/>
              <a:t> IDE.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102B0F-6F75-8F95-E462-9FBA19CE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93" y="1442689"/>
            <a:ext cx="3861824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9DB3-1D0C-B8E5-FC8F-DDD76D32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728A7-4296-096E-3245-2F00E0644AB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1B52534-7600-1A42-2CDB-15FCC1E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Enterprise python : </a:t>
            </a:r>
            <a:r>
              <a:rPr lang="fr-FR" sz="4800" b="1" dirty="0" err="1">
                <a:solidFill>
                  <a:srgbClr val="314154"/>
                </a:solidFill>
              </a:rPr>
              <a:t>Collaborate</a:t>
            </a:r>
            <a:r>
              <a:rPr lang="fr-FR" sz="4800" b="1" dirty="0">
                <a:solidFill>
                  <a:srgbClr val="314154"/>
                </a:solidFill>
              </a:rPr>
              <a:t>, Document, Frame</a:t>
            </a:r>
          </a:p>
        </p:txBody>
      </p:sp>
    </p:spTree>
    <p:extLst>
      <p:ext uri="{BB962C8B-B14F-4D97-AF65-F5344CB8AC3E}">
        <p14:creationId xmlns:p14="http://schemas.microsoft.com/office/powerpoint/2010/main" val="18468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69F0-0B64-5AF8-8258-5EB6ED7A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23973-E34A-EEE6-1D5E-F6CA3981913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BF3FC1-6880-FB55-703B-B27C5486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Github</a:t>
            </a:r>
            <a:r>
              <a:rPr lang="fr-FR" b="1" dirty="0">
                <a:solidFill>
                  <a:schemeClr val="bg1"/>
                </a:solidFill>
              </a:rPr>
              <a:t> : The collaborative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9666B8-EDA3-37D2-C9BB-59CE31239D4A}"/>
              </a:ext>
            </a:extLst>
          </p:cNvPr>
          <p:cNvSpPr txBox="1"/>
          <p:nvPr/>
        </p:nvSpPr>
        <p:spPr>
          <a:xfrm>
            <a:off x="308900" y="2113722"/>
            <a:ext cx="578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collaborative </a:t>
            </a:r>
            <a:r>
              <a:rPr lang="fr-FR" dirty="0" err="1"/>
              <a:t>development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the must know </a:t>
            </a:r>
            <a:r>
              <a:rPr lang="fr-FR" dirty="0" err="1"/>
              <a:t>tools</a:t>
            </a:r>
            <a:r>
              <a:rPr lang="fr-FR" dirty="0"/>
              <a:t> to enable </a:t>
            </a:r>
            <a:r>
              <a:rPr lang="fr-FR" dirty="0" err="1"/>
              <a:t>development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reason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course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GitHub starts as a simple </a:t>
            </a:r>
            <a:r>
              <a:rPr lang="fr-FR" dirty="0" err="1"/>
              <a:t>util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help version and </a:t>
            </a:r>
            <a:r>
              <a:rPr lang="fr-FR" dirty="0" err="1"/>
              <a:t>evolve</a:t>
            </a:r>
            <a:r>
              <a:rPr lang="fr-FR" dirty="0"/>
              <a:t> </a:t>
            </a:r>
            <a:r>
              <a:rPr lang="fr-FR" dirty="0" err="1"/>
              <a:t>textual</a:t>
            </a:r>
            <a:r>
              <a:rPr lang="fr-FR" dirty="0"/>
              <a:t> content. It </a:t>
            </a:r>
            <a:r>
              <a:rPr lang="fr-FR" dirty="0" err="1"/>
              <a:t>revolves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principle</a:t>
            </a:r>
            <a:r>
              <a:rPr lang="fr-FR" dirty="0"/>
              <a:t> of « diffs »</a:t>
            </a:r>
          </a:p>
          <a:p>
            <a:endParaRPr lang="fr-FR" dirty="0"/>
          </a:p>
          <a:p>
            <a:r>
              <a:rPr lang="fr-FR" dirty="0"/>
              <a:t>A diff </a:t>
            </a:r>
            <a:r>
              <a:rPr lang="fr-FR" dirty="0" err="1"/>
              <a:t>is</a:t>
            </a:r>
            <a:r>
              <a:rPr lang="fr-FR" dirty="0"/>
              <a:t> the minimal set of </a:t>
            </a:r>
            <a:r>
              <a:rPr lang="fr-FR" dirty="0" err="1"/>
              <a:t>editions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do to go </a:t>
            </a:r>
            <a:r>
              <a:rPr lang="fr-FR" dirty="0" err="1"/>
              <a:t>from</a:t>
            </a:r>
            <a:r>
              <a:rPr lang="fr-FR" dirty="0"/>
              <a:t> one </a:t>
            </a:r>
            <a:r>
              <a:rPr lang="fr-FR" dirty="0" err="1"/>
              <a:t>text</a:t>
            </a:r>
            <a:r>
              <a:rPr lang="fr-FR" dirty="0"/>
              <a:t> file to an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file.</a:t>
            </a:r>
          </a:p>
          <a:p>
            <a:endParaRPr lang="fr-FR" dirty="0"/>
          </a:p>
          <a:p>
            <a:r>
              <a:rPr lang="fr-FR" dirty="0" err="1"/>
              <a:t>Hence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one line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text</a:t>
            </a:r>
            <a:r>
              <a:rPr lang="fr-FR" dirty="0"/>
              <a:t> file,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as a diff of « </a:t>
            </a:r>
            <a:r>
              <a:rPr lang="fr-FR" dirty="0" err="1"/>
              <a:t>remove</a:t>
            </a:r>
            <a:r>
              <a:rPr lang="fr-FR" dirty="0"/>
              <a:t> line x »</a:t>
            </a:r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5A8DF5F6-7041-E5F1-571F-32ACA96F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1FF74-5856-475E-C48E-FEC645D2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29549-DDF0-3B67-EA77-CB6434B6EE58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C22806-DFDD-D487-B094-99AF19AF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How to </a:t>
            </a:r>
            <a:r>
              <a:rPr lang="fr-FR" b="1" dirty="0" err="1">
                <a:solidFill>
                  <a:schemeClr val="bg1"/>
                </a:solidFill>
              </a:rPr>
              <a:t>work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6125B0-0F09-C365-8F1D-F584CA129DA1}"/>
              </a:ext>
            </a:extLst>
          </p:cNvPr>
          <p:cNvSpPr txBox="1"/>
          <p:nvPr/>
        </p:nvSpPr>
        <p:spPr>
          <a:xfrm>
            <a:off x="308900" y="2113722"/>
            <a:ext cx="57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collaborate</a:t>
            </a:r>
            <a:r>
              <a:rPr lang="fr-FR" dirty="0"/>
              <a:t>, git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Branches : </a:t>
            </a:r>
            <a:r>
              <a:rPr lang="fr-FR" dirty="0" err="1"/>
              <a:t>these</a:t>
            </a:r>
            <a:r>
              <a:rPr lang="fr-FR" dirty="0"/>
              <a:t> are </a:t>
            </a:r>
            <a:r>
              <a:rPr lang="fr-FR" dirty="0" err="1"/>
              <a:t>several</a:t>
            </a:r>
            <a:r>
              <a:rPr lang="fr-FR" dirty="0"/>
              <a:t> version of the </a:t>
            </a:r>
            <a:r>
              <a:rPr lang="fr-FR" dirty="0" err="1"/>
              <a:t>same</a:t>
            </a:r>
            <a:r>
              <a:rPr lang="fr-FR" dirty="0"/>
              <a:t> codebase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Commits</a:t>
            </a:r>
            <a:r>
              <a:rPr lang="fr-FR" dirty="0"/>
              <a:t> :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tied</a:t>
            </a:r>
            <a:r>
              <a:rPr lang="fr-FR" dirty="0"/>
              <a:t> to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and enable to check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version and by </a:t>
            </a:r>
            <a:r>
              <a:rPr lang="fr-FR" dirty="0" err="1"/>
              <a:t>who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: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merge </a:t>
            </a:r>
            <a:r>
              <a:rPr lang="fr-FR" dirty="0" err="1"/>
              <a:t>two</a:t>
            </a:r>
            <a:r>
              <a:rPr lang="fr-FR" dirty="0"/>
              <a:t> branches. In </a:t>
            </a:r>
            <a:r>
              <a:rPr lang="fr-FR" dirty="0" err="1"/>
              <a:t>that</a:t>
            </a:r>
            <a:r>
              <a:rPr lang="fr-FR" dirty="0"/>
              <a:t> case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</p:txBody>
      </p:sp>
      <p:pic>
        <p:nvPicPr>
          <p:cNvPr id="1028" name="Picture 4" descr="Git Graph : r/neovim">
            <a:extLst>
              <a:ext uri="{FF2B5EF4-FFF2-40B4-BE49-F238E27FC236}">
                <a16:creationId xmlns:a16="http://schemas.microsoft.com/office/drawing/2014/main" id="{C734BFB8-15A5-DF46-4742-269AAFB7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35" y="1328735"/>
            <a:ext cx="3140765" cy="55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0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8B09-0B2F-6C47-7EF6-DA40D2E0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42C207-CA19-C090-CB1B-970E921F78A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2551F-E483-2E01-C634-BD8D7F6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Best practices of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8E2BA8-0539-862D-537A-77581054178C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4DB5EC-04DD-A616-72CF-13CF09C3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AF1E-AB74-A721-66B7-C5DC8EA8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00BBF5-4774-8A36-8DC2-69A871CCF49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274ED9-007B-D1BE-AA2D-75A1EFDD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1/2: Install Git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17A009-C531-DCE9-7B42-A2BA5E272191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https://git-scm.com/downloads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8E6134-A8AF-B29C-25C8-E56C09CB303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1CEF08-A7DF-E1E2-A338-58D1C4E8F29D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924F92-D0BF-ACE3-C34A-6A3911555D09}"/>
              </a:ext>
            </a:extLst>
          </p:cNvPr>
          <p:cNvSpPr txBox="1"/>
          <p:nvPr/>
        </p:nvSpPr>
        <p:spPr>
          <a:xfrm>
            <a:off x="414158" y="5031251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A683057-DA5F-9FE5-6A79-BE4579ED6780}"/>
              </a:ext>
            </a:extLst>
          </p:cNvPr>
          <p:cNvCxnSpPr>
            <a:cxnSpLocks/>
          </p:cNvCxnSpPr>
          <p:nvPr/>
        </p:nvCxnSpPr>
        <p:spPr>
          <a:xfrm>
            <a:off x="4880299" y="2133600"/>
            <a:ext cx="0" cy="3704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BDAB79-7189-AF7C-8D91-684B6C491DA4}"/>
              </a:ext>
            </a:extLst>
          </p:cNvPr>
          <p:cNvSpPr txBox="1"/>
          <p:nvPr/>
        </p:nvSpPr>
        <p:spPr>
          <a:xfrm>
            <a:off x="414158" y="5468276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Restart </a:t>
            </a:r>
            <a:r>
              <a:rPr lang="fr-FR" b="1" dirty="0" err="1"/>
              <a:t>your</a:t>
            </a:r>
            <a:r>
              <a:rPr lang="fr-FR" b="1" dirty="0"/>
              <a:t> computer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7E889F-A11D-0903-A3D5-37EE0DA1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5" y="3833604"/>
            <a:ext cx="2886478" cy="9240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08B804-B7F6-F002-35E9-90B6306DC0D4}"/>
              </a:ext>
            </a:extLst>
          </p:cNvPr>
          <p:cNvSpPr txBox="1"/>
          <p:nvPr/>
        </p:nvSpPr>
        <p:spPr>
          <a:xfrm>
            <a:off x="5339660" y="2676249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77BAC5-A5FE-7520-B199-0C1CE51C445A}"/>
              </a:ext>
            </a:extLst>
          </p:cNvPr>
          <p:cNvSpPr txBox="1"/>
          <p:nvPr/>
        </p:nvSpPr>
        <p:spPr>
          <a:xfrm>
            <a:off x="5339660" y="2229269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AF9210-C105-DCCF-A71A-15432E16DE0A}"/>
              </a:ext>
            </a:extLst>
          </p:cNvPr>
          <p:cNvSpPr txBox="1"/>
          <p:nvPr/>
        </p:nvSpPr>
        <p:spPr>
          <a:xfrm>
            <a:off x="5339660" y="3123229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Create</a:t>
            </a:r>
            <a:r>
              <a:rPr lang="fr-FR" b="1" dirty="0"/>
              <a:t> an </a:t>
            </a:r>
            <a:r>
              <a:rPr lang="fr-FR" b="1" dirty="0" err="1"/>
              <a:t>account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6B675-64B5-CD51-33CD-D9127BE8FF70}"/>
              </a:ext>
            </a:extLst>
          </p:cNvPr>
          <p:cNvSpPr txBox="1"/>
          <p:nvPr/>
        </p:nvSpPr>
        <p:spPr>
          <a:xfrm>
            <a:off x="5339660" y="3570209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639C7F-4120-F08A-C4B5-C51AAEF052E3}"/>
              </a:ext>
            </a:extLst>
          </p:cNvPr>
          <p:cNvSpPr txBox="1"/>
          <p:nvPr/>
        </p:nvSpPr>
        <p:spPr>
          <a:xfrm>
            <a:off x="5339660" y="4017189"/>
            <a:ext cx="6105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https://github.com/gabrielolympie/PythonForFinance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90FF5A-5EFE-8518-6B20-2A3BDB0A8009}"/>
              </a:ext>
            </a:extLst>
          </p:cNvPr>
          <p:cNvSpPr txBox="1"/>
          <p:nvPr/>
        </p:nvSpPr>
        <p:spPr>
          <a:xfrm>
            <a:off x="5339660" y="4464169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</a:t>
            </a:r>
            <a:r>
              <a:rPr lang="fr-FR" b="1" dirty="0" err="1"/>
              <a:t>Reopen</a:t>
            </a:r>
            <a:r>
              <a:rPr lang="fr-FR" b="1" dirty="0"/>
              <a:t> a terminal in </a:t>
            </a:r>
            <a:r>
              <a:rPr lang="fr-FR" b="1" dirty="0" err="1"/>
              <a:t>your</a:t>
            </a:r>
            <a:r>
              <a:rPr lang="fr-FR" b="1" dirty="0"/>
              <a:t> IDE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62C2900-11D0-4E66-9860-292A1FC1B0F8}"/>
              </a:ext>
            </a:extLst>
          </p:cNvPr>
          <p:cNvSpPr txBox="1"/>
          <p:nvPr/>
        </p:nvSpPr>
        <p:spPr>
          <a:xfrm>
            <a:off x="5339660" y="4911149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5. Clone the repository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780289-7628-BDEE-890E-F3D12FCE34B9}"/>
              </a:ext>
            </a:extLst>
          </p:cNvPr>
          <p:cNvSpPr txBox="1"/>
          <p:nvPr/>
        </p:nvSpPr>
        <p:spPr>
          <a:xfrm>
            <a:off x="5339660" y="5358130"/>
            <a:ext cx="6763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git clone https://github.com/gabrielolympie/PythonForFinance.git</a:t>
            </a:r>
          </a:p>
        </p:txBody>
      </p:sp>
    </p:spTree>
    <p:extLst>
      <p:ext uri="{BB962C8B-B14F-4D97-AF65-F5344CB8AC3E}">
        <p14:creationId xmlns:p14="http://schemas.microsoft.com/office/powerpoint/2010/main" val="165389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337C-2A82-9AA7-EE1F-DB18AB93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DBBF3-BE4F-F3C4-FDA3-921A388D41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E48B72-9F16-9BF6-5A6D-6CDF965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2/2 : Push a first file in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755EE5-D554-BCDD-404B-E7458D76BD54}"/>
              </a:ext>
            </a:extLst>
          </p:cNvPr>
          <p:cNvSpPr txBox="1"/>
          <p:nvPr/>
        </p:nvSpPr>
        <p:spPr>
          <a:xfrm>
            <a:off x="76988" y="1746406"/>
            <a:ext cx="7695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As </a:t>
            </a:r>
            <a:r>
              <a:rPr lang="fr-FR" dirty="0" err="1"/>
              <a:t>said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, the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durng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To do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propositions </a:t>
            </a:r>
            <a:r>
              <a:rPr lang="fr-FR" dirty="0" err="1"/>
              <a:t>directly</a:t>
            </a:r>
            <a:r>
              <a:rPr lang="fr-FR" dirty="0"/>
              <a:t> on git,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at least one </a:t>
            </a:r>
            <a:r>
              <a:rPr lang="fr-FR" dirty="0" err="1"/>
              <a:t>proposal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first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git </a:t>
            </a:r>
            <a:r>
              <a:rPr lang="fr-FR" dirty="0" err="1"/>
              <a:t>project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Then</a:t>
            </a:r>
            <a:r>
              <a:rPr lang="fr-FR" dirty="0"/>
              <a:t> change </a:t>
            </a:r>
            <a:r>
              <a:rPr lang="fr-FR" dirty="0" err="1"/>
              <a:t>branch</a:t>
            </a:r>
            <a:r>
              <a:rPr lang="fr-FR" dirty="0"/>
              <a:t> to go on the </a:t>
            </a:r>
            <a:r>
              <a:rPr lang="fr-FR" dirty="0" err="1"/>
              <a:t>project_submission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In the folder </a:t>
            </a:r>
            <a:r>
              <a:rPr lang="fr-FR" dirty="0" err="1"/>
              <a:t>evaluation_projects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dirty="0" err="1"/>
              <a:t>empty</a:t>
            </a:r>
            <a:r>
              <a:rPr lang="fr-FR" dirty="0"/>
              <a:t> file </a:t>
            </a:r>
            <a:r>
              <a:rPr lang="fr-FR" dirty="0" err="1"/>
              <a:t>named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Firstname_Lastname.md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commit and push the file.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11B607-4FD0-84EB-BDC8-3E3AAF3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00" y="1693397"/>
            <a:ext cx="3369862" cy="4144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B39A41-EEB1-EC26-4E03-B77D61EE54F0}"/>
              </a:ext>
            </a:extLst>
          </p:cNvPr>
          <p:cNvSpPr/>
          <p:nvPr/>
        </p:nvSpPr>
        <p:spPr>
          <a:xfrm>
            <a:off x="-1" y="6240170"/>
            <a:ext cx="12192001" cy="617829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Homework for </a:t>
            </a:r>
            <a:r>
              <a:rPr lang="fr-FR" dirty="0" err="1">
                <a:solidFill>
                  <a:schemeClr val="tx1"/>
                </a:solidFill>
              </a:rPr>
              <a:t>next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week</a:t>
            </a:r>
            <a:r>
              <a:rPr lang="fr-FR" dirty="0">
                <a:solidFill>
                  <a:schemeClr val="tx1"/>
                </a:solidFill>
              </a:rPr>
              <a:t>: Propose a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reviewed</a:t>
            </a:r>
            <a:r>
              <a:rPr lang="fr-FR" dirty="0">
                <a:solidFill>
                  <a:schemeClr val="tx1"/>
                </a:solidFill>
              </a:rPr>
              <a:t> for the end of course </a:t>
            </a: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4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B4F-BD4E-9345-3449-DBB68AED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1FDC88-963B-02F4-A1A1-67B98E84521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AEE1D-D83C-9D64-3DD8-1D9A3DF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93F73C-C055-8B8F-7ACE-0D6BE5E67965}"/>
              </a:ext>
            </a:extLst>
          </p:cNvPr>
          <p:cNvSpPr txBox="1"/>
          <p:nvPr/>
        </p:nvSpPr>
        <p:spPr>
          <a:xfrm>
            <a:off x="76989" y="1746406"/>
            <a:ext cx="6940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Working</a:t>
            </a:r>
            <a:r>
              <a:rPr lang="fr-FR" dirty="0"/>
              <a:t> on a python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like </a:t>
            </a:r>
            <a:r>
              <a:rPr lang="fr-FR" dirty="0" err="1"/>
              <a:t>architecturing</a:t>
            </a:r>
            <a:r>
              <a:rPr lang="fr-FR" dirty="0"/>
              <a:t> an invisible building.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leave</a:t>
            </a:r>
            <a:r>
              <a:rPr lang="fr-FR" dirty="0"/>
              <a:t> a correct documentation of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for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développers</a:t>
            </a:r>
            <a:r>
              <a:rPr lang="fr-FR" dirty="0"/>
              <a:t> or </a:t>
            </a:r>
            <a:r>
              <a:rPr lang="fr-FR" dirty="0" err="1"/>
              <a:t>even</a:t>
            </a:r>
            <a:r>
              <a:rPr lang="fr-FR" dirty="0"/>
              <a:t> for future </a:t>
            </a:r>
            <a:r>
              <a:rPr lang="fr-FR" dirty="0" err="1"/>
              <a:t>you</a:t>
            </a:r>
            <a:r>
              <a:rPr lang="fr-FR" dirty="0"/>
              <a:t>, chances are the building </a:t>
            </a:r>
            <a:r>
              <a:rPr lang="fr-FR" dirty="0" err="1"/>
              <a:t>will</a:t>
            </a:r>
            <a:r>
              <a:rPr lang="fr-FR" dirty="0"/>
              <a:t> collapse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There are </a:t>
            </a:r>
            <a:r>
              <a:rPr lang="fr-FR" dirty="0" err="1"/>
              <a:t>several</a:t>
            </a:r>
            <a:r>
              <a:rPr lang="fr-FR" dirty="0"/>
              <a:t> documentation </a:t>
            </a:r>
            <a:r>
              <a:rPr lang="fr-FR" dirty="0" err="1"/>
              <a:t>possibilities</a:t>
            </a:r>
            <a:r>
              <a:rPr lang="fr-FR" dirty="0"/>
              <a:t>, but more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not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« as code » documentation as </a:t>
            </a:r>
            <a:r>
              <a:rPr lang="fr-FR" dirty="0" err="1"/>
              <a:t>often</a:t>
            </a:r>
            <a:r>
              <a:rPr lang="fr-FR" dirty="0"/>
              <a:t> as </a:t>
            </a:r>
            <a:r>
              <a:rPr lang="fr-FR" dirty="0" err="1"/>
              <a:t>you</a:t>
            </a:r>
            <a:r>
              <a:rPr lang="fr-FR" dirty="0"/>
              <a:t> can to </a:t>
            </a:r>
            <a:r>
              <a:rPr lang="fr-FR" dirty="0" err="1"/>
              <a:t>leave</a:t>
            </a:r>
            <a:r>
              <a:rPr lang="fr-FR" dirty="0"/>
              <a:t> a </a:t>
            </a:r>
            <a:r>
              <a:rPr lang="fr-FR" dirty="0" err="1"/>
              <a:t>track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done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In python the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#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commented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, </a:t>
            </a:r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at runtime.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Be </a:t>
            </a:r>
            <a:r>
              <a:rPr lang="fr-FR" dirty="0" err="1"/>
              <a:t>helpful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future </a:t>
            </a:r>
            <a:r>
              <a:rPr lang="fr-FR" dirty="0" err="1"/>
              <a:t>you</a:t>
            </a:r>
            <a:r>
              <a:rPr lang="fr-FR" dirty="0"/>
              <a:t>,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🙏</a:t>
            </a:r>
          </a:p>
        </p:txBody>
      </p:sp>
      <p:pic>
        <p:nvPicPr>
          <p:cNvPr id="1026" name="Picture 2" descr="Only God and I knew : r/ProgrammerHumor">
            <a:extLst>
              <a:ext uri="{FF2B5EF4-FFF2-40B4-BE49-F238E27FC236}">
                <a16:creationId xmlns:a16="http://schemas.microsoft.com/office/drawing/2014/main" id="{BB28ECC0-DEEB-A17F-3FD9-F2E8C97E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2772355"/>
            <a:ext cx="4542183" cy="232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0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6352-246D-1EAA-7171-2D31F63D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E53860-7B6A-24B2-BF65-239E9B504BE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8F26A2-1D6E-A43D-8A24-A85DE74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Debugging</a:t>
            </a:r>
            <a:r>
              <a:rPr lang="fr-FR" b="1" dirty="0">
                <a:solidFill>
                  <a:schemeClr val="bg1"/>
                </a:solidFill>
              </a:rPr>
              <a:t> / Exception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A47142-0852-009E-895A-0CB87E91CE6C}"/>
              </a:ext>
            </a:extLst>
          </p:cNvPr>
          <p:cNvSpPr txBox="1"/>
          <p:nvPr/>
        </p:nvSpPr>
        <p:spPr>
          <a:xfrm>
            <a:off x="76989" y="1746406"/>
            <a:ext cx="6940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Working</a:t>
            </a:r>
            <a:r>
              <a:rPr lang="fr-FR" dirty="0"/>
              <a:t> on code </a:t>
            </a:r>
            <a:r>
              <a:rPr lang="fr-FR" dirty="0" err="1"/>
              <a:t>is</a:t>
            </a:r>
            <a:r>
              <a:rPr lang="fr-FR" dirty="0"/>
              <a:t> like </a:t>
            </a:r>
            <a:r>
              <a:rPr lang="fr-FR" dirty="0" err="1"/>
              <a:t>fighting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alien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speaks</a:t>
            </a:r>
            <a:r>
              <a:rPr lang="fr-FR" dirty="0"/>
              <a:t> in a weird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thats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 good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 </a:t>
            </a:r>
            <a:r>
              <a:rPr lang="fr-FR" dirty="0" err="1"/>
              <a:t>problem</a:t>
            </a:r>
            <a:r>
              <a:rPr lang="fr-FR" dirty="0"/>
              <a:t>, chances are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someone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stumbled</a:t>
            </a:r>
            <a:r>
              <a:rPr lang="fr-FR" dirty="0"/>
              <a:t> over the </a:t>
            </a:r>
            <a:r>
              <a:rPr lang="fr-FR" dirty="0" err="1"/>
              <a:t>error</a:t>
            </a:r>
            <a:r>
              <a:rPr lang="fr-FR" dirty="0"/>
              <a:t>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people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the software </a:t>
            </a:r>
            <a:r>
              <a:rPr lang="fr-FR" dirty="0" err="1"/>
              <a:t>intentionally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protect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One of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of a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</a:t>
            </a:r>
            <a:r>
              <a:rPr lang="fr-FR" dirty="0" err="1"/>
              <a:t>autonomously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root </a:t>
            </a:r>
            <a:r>
              <a:rPr lang="fr-FR" dirty="0" err="1"/>
              <a:t>core</a:t>
            </a:r>
            <a:r>
              <a:rPr lang="fr-FR" dirty="0"/>
              <a:t> of an </a:t>
            </a:r>
            <a:r>
              <a:rPr lang="fr-FR" dirty="0" err="1"/>
              <a:t>error</a:t>
            </a:r>
            <a:r>
              <a:rPr lang="fr-FR" dirty="0"/>
              <a:t>. For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leverage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as </a:t>
            </a:r>
            <a:r>
              <a:rPr lang="fr-FR" dirty="0" err="1"/>
              <a:t>advanced</a:t>
            </a:r>
            <a:r>
              <a:rPr lang="fr-FR" dirty="0"/>
              <a:t> as Google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lead </a:t>
            </a:r>
            <a:r>
              <a:rPr lang="fr-FR" dirty="0" err="1"/>
              <a:t>you</a:t>
            </a:r>
            <a:r>
              <a:rPr lang="fr-FR" dirty="0"/>
              <a:t> to stack </a:t>
            </a:r>
            <a:r>
              <a:rPr lang="fr-FR" dirty="0" err="1"/>
              <a:t>overflow</a:t>
            </a:r>
            <a:r>
              <a:rPr lang="fr-FR" dirty="0"/>
              <a:t> 3 times out of 4) or </a:t>
            </a:r>
            <a:r>
              <a:rPr lang="fr-FR" dirty="0" err="1"/>
              <a:t>any</a:t>
            </a:r>
            <a:r>
              <a:rPr lang="fr-FR" dirty="0"/>
              <a:t> modern AI,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the exact verbatim in a long </a:t>
            </a:r>
            <a:r>
              <a:rPr lang="fr-FR" dirty="0" err="1"/>
              <a:t>error</a:t>
            </a:r>
            <a:r>
              <a:rPr lang="fr-FR" dirty="0"/>
              <a:t> trace.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, </a:t>
            </a:r>
            <a:r>
              <a:rPr lang="fr-FR" dirty="0" err="1"/>
              <a:t>always</a:t>
            </a:r>
            <a:r>
              <a:rPr lang="fr-FR" dirty="0"/>
              <a:t> Google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pic>
        <p:nvPicPr>
          <p:cNvPr id="2050" name="Picture 2" descr="Message d'erreur dans la fenêtre de sortie mal formaté : r/vscode">
            <a:extLst>
              <a:ext uri="{FF2B5EF4-FFF2-40B4-BE49-F238E27FC236}">
                <a16:creationId xmlns:a16="http://schemas.microsoft.com/office/drawing/2014/main" id="{C7DB120A-359B-F9F4-A900-70164F142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7"/>
          <a:stretch/>
        </p:blipFill>
        <p:spPr bwMode="auto">
          <a:xfrm>
            <a:off x="7341705" y="1938563"/>
            <a:ext cx="4660680" cy="36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7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93E90-944A-DD37-FD96-B98B8EF0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39E9D-D027-00B5-7040-148009C6BF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2B417-9880-1148-6E49-62A0A3D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Framing a </a:t>
            </a:r>
            <a:r>
              <a:rPr lang="fr-FR" b="1" dirty="0" err="1">
                <a:solidFill>
                  <a:schemeClr val="bg1"/>
                </a:solidFill>
              </a:rPr>
              <a:t>project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F5A1E-CD41-68B5-BE8F-8B747213C6FA}"/>
              </a:ext>
            </a:extLst>
          </p:cNvPr>
          <p:cNvSpPr txBox="1"/>
          <p:nvPr/>
        </p:nvSpPr>
        <p:spPr>
          <a:xfrm>
            <a:off x="63737" y="1607259"/>
            <a:ext cx="69400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Code, as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simple </a:t>
            </a:r>
            <a:r>
              <a:rPr lang="fr-FR" dirty="0" err="1"/>
              <a:t>tool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can help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impacts </a:t>
            </a:r>
            <a:r>
              <a:rPr lang="fr-FR" dirty="0" err="1"/>
              <a:t>several</a:t>
            </a:r>
            <a:r>
              <a:rPr lang="fr-FR" dirty="0"/>
              <a:t> times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hands.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costly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, </a:t>
            </a:r>
            <a:r>
              <a:rPr lang="fr-FR" dirty="0" err="1"/>
              <a:t>evan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modern AI,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software to </a:t>
            </a:r>
            <a:r>
              <a:rPr lang="fr-FR" dirty="0" err="1"/>
              <a:t>produce</a:t>
            </a:r>
            <a:r>
              <a:rPr lang="fr-FR" dirty="0"/>
              <a:t> a </a:t>
            </a:r>
            <a:r>
              <a:rPr lang="fr-FR" dirty="0" err="1"/>
              <a:t>meaning</a:t>
            </a:r>
            <a:r>
              <a:rPr lang="fr-FR" dirty="0"/>
              <a:t> full output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in the best case a few </a:t>
            </a:r>
            <a:r>
              <a:rPr lang="fr-FR" dirty="0" err="1"/>
              <a:t>hours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scripts, up to </a:t>
            </a:r>
            <a:r>
              <a:rPr lang="fr-FR" dirty="0" err="1"/>
              <a:t>months</a:t>
            </a:r>
            <a:r>
              <a:rPr lang="fr-FR" dirty="0"/>
              <a:t> or </a:t>
            </a:r>
            <a:r>
              <a:rPr lang="fr-FR" dirty="0" err="1"/>
              <a:t>years</a:t>
            </a:r>
            <a:r>
              <a:rPr lang="fr-FR" dirty="0"/>
              <a:t> for full stack application.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expecting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do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nice</a:t>
            </a:r>
            <a:r>
              <a:rPr lang="fr-FR" dirty="0"/>
              <a:t> to have </a:t>
            </a:r>
            <a:r>
              <a:rPr lang="fr-FR" dirty="0" err="1"/>
              <a:t>features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architecture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  <p:pic>
        <p:nvPicPr>
          <p:cNvPr id="3074" name="Picture 2" descr="Failing to Plan is Planning to Fail">
            <a:extLst>
              <a:ext uri="{FF2B5EF4-FFF2-40B4-BE49-F238E27FC236}">
                <a16:creationId xmlns:a16="http://schemas.microsoft.com/office/drawing/2014/main" id="{CA5EECAB-F199-0286-C673-7BF15721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05" y="1607259"/>
            <a:ext cx="4580973" cy="27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56D3D-3C2B-2905-E593-1089473A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4844A4-9516-FBCE-4844-FB0378486E6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67C5A-4786-6650-683D-477338D2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Teaching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philosophy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A2 : Complexité algorithmique.">
            <a:extLst>
              <a:ext uri="{FF2B5EF4-FFF2-40B4-BE49-F238E27FC236}">
                <a16:creationId xmlns:a16="http://schemas.microsoft.com/office/drawing/2014/main" id="{5B9ADF39-E8DA-ADAE-30A2-50B698E86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010"/>
          <a:stretch/>
        </p:blipFill>
        <p:spPr bwMode="auto">
          <a:xfrm>
            <a:off x="791264" y="2506133"/>
            <a:ext cx="4978401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987547-19D7-A0DA-EC83-C502300E0A98}"/>
              </a:ext>
            </a:extLst>
          </p:cNvPr>
          <p:cNvSpPr txBox="1"/>
          <p:nvPr/>
        </p:nvSpPr>
        <p:spPr>
          <a:xfrm rot="10800000" flipH="1" flipV="1">
            <a:off x="6854993" y="1633294"/>
            <a:ext cx="4963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Programing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applied</a:t>
            </a:r>
            <a:r>
              <a:rPr lang="fr-FR" b="1" dirty="0"/>
              <a:t> discipline, the best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to practice, and solve real </a:t>
            </a:r>
            <a:r>
              <a:rPr lang="fr-FR" b="1" dirty="0" err="1"/>
              <a:t>problems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projects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Small automations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Coding Games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Kaggle</a:t>
            </a:r>
            <a:r>
              <a:rPr lang="fr-FR" dirty="0"/>
              <a:t> </a:t>
            </a:r>
            <a:r>
              <a:rPr lang="fr-FR" dirty="0" err="1"/>
              <a:t>competitions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those</a:t>
            </a:r>
            <a:r>
              <a:rPr lang="fr-FR" b="1" dirty="0"/>
              <a:t> </a:t>
            </a:r>
            <a:r>
              <a:rPr lang="fr-FR" b="1" dirty="0" err="1"/>
              <a:t>who</a:t>
            </a:r>
            <a:r>
              <a:rPr lang="fr-FR" b="1" dirty="0"/>
              <a:t> came </a:t>
            </a:r>
            <a:r>
              <a:rPr lang="fr-FR" b="1" dirty="0" err="1"/>
              <a:t>before</a:t>
            </a:r>
            <a:r>
              <a:rPr lang="fr-FR" b="1" dirty="0"/>
              <a:t>, no program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possible, sharing  </a:t>
            </a:r>
            <a:r>
              <a:rPr lang="fr-FR" b="1" dirty="0" err="1"/>
              <a:t>is</a:t>
            </a:r>
            <a:r>
              <a:rPr lang="fr-FR" b="1" dirty="0"/>
              <a:t> at the </a:t>
            </a:r>
            <a:r>
              <a:rPr lang="fr-FR" b="1" dirty="0" err="1"/>
              <a:t>core</a:t>
            </a:r>
            <a:r>
              <a:rPr lang="fr-FR" b="1" dirty="0"/>
              <a:t> of </a:t>
            </a:r>
            <a:r>
              <a:rPr lang="fr-FR" b="1" dirty="0" err="1"/>
              <a:t>programming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D2C72C-48A5-6BCA-669D-F5A2C7A783D5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9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A77A-AE2A-4057-505C-2D165B22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28B9CF-9C5B-210F-ABA2-5E8AFF218AB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F61DA-C9C3-0A3C-CEE0-407F7CF2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Building a user story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D4AF61-C9BB-E00A-CE4C-604F31ECA052}"/>
              </a:ext>
            </a:extLst>
          </p:cNvPr>
          <p:cNvSpPr txBox="1"/>
          <p:nvPr/>
        </p:nvSpPr>
        <p:spPr>
          <a:xfrm>
            <a:off x="63737" y="1607259"/>
            <a:ext cx="10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Most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user story,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user, goal and acceptance </a:t>
            </a:r>
            <a:r>
              <a:rPr lang="fr-FR" dirty="0" err="1"/>
              <a:t>criterion</a:t>
            </a:r>
            <a:endParaRPr lang="fr-FR" dirty="0"/>
          </a:p>
        </p:txBody>
      </p:sp>
      <p:pic>
        <p:nvPicPr>
          <p:cNvPr id="4098" name="Picture 2" descr="20 exemples d'histoires d'utilisateurs utiles pour vous aider à démarrer">
            <a:extLst>
              <a:ext uri="{FF2B5EF4-FFF2-40B4-BE49-F238E27FC236}">
                <a16:creationId xmlns:a16="http://schemas.microsoft.com/office/drawing/2014/main" id="{E4CEF710-61D1-CCF3-8A3C-144E0C2E5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6"/>
          <a:stretch/>
        </p:blipFill>
        <p:spPr bwMode="auto">
          <a:xfrm>
            <a:off x="463826" y="2120346"/>
            <a:ext cx="10101470" cy="4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9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1F37-FD66-9DE3-346B-A75566935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4B4627-D25A-9011-A737-3E318AC3D8E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DF4346-26F9-6343-A5F8-2C8411EC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Defining</a:t>
            </a:r>
            <a:r>
              <a:rPr lang="fr-FR" b="1" dirty="0">
                <a:solidFill>
                  <a:schemeClr val="bg1"/>
                </a:solidFill>
              </a:rPr>
              <a:t> EPIC and FEATURES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41764B-1FC6-850B-5493-2BEA6A07603A}"/>
              </a:ext>
            </a:extLst>
          </p:cNvPr>
          <p:cNvSpPr txBox="1"/>
          <p:nvPr/>
        </p:nvSpPr>
        <p:spPr>
          <a:xfrm>
            <a:off x="63737" y="1607259"/>
            <a:ext cx="1056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Once </a:t>
            </a:r>
            <a:r>
              <a:rPr lang="fr-FR" dirty="0" err="1"/>
              <a:t>you</a:t>
            </a:r>
            <a:r>
              <a:rPr lang="fr-FR" dirty="0"/>
              <a:t> know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bring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5122" name="Picture 2" descr="Epics, Stories, Themes, and Initiatives | Atlassian">
            <a:extLst>
              <a:ext uri="{FF2B5EF4-FFF2-40B4-BE49-F238E27FC236}">
                <a16:creationId xmlns:a16="http://schemas.microsoft.com/office/drawing/2014/main" id="{9AFDE4F2-45D1-D3BA-78A6-3FA844B3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2498962"/>
            <a:ext cx="7987748" cy="41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6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B328-3DF7-8894-70DA-D22D8014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82F452-0D88-79AF-CF86-029285708B6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7C2572-AC0E-B1F0-5ED1-22A9A083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Kanban can help </a:t>
            </a:r>
            <a:r>
              <a:rPr lang="fr-FR" b="1" dirty="0" err="1">
                <a:solidFill>
                  <a:schemeClr val="bg1"/>
                </a:solidFill>
              </a:rPr>
              <a:t>keeping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track</a:t>
            </a:r>
            <a:r>
              <a:rPr lang="fr-FR" b="1" dirty="0">
                <a:solidFill>
                  <a:schemeClr val="bg1"/>
                </a:solidFill>
              </a:rPr>
              <a:t> of progression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104040-8C05-198F-52A3-1A48C9DEC80F}"/>
              </a:ext>
            </a:extLst>
          </p:cNvPr>
          <p:cNvSpPr txBox="1"/>
          <p:nvPr/>
        </p:nvSpPr>
        <p:spPr>
          <a:xfrm>
            <a:off x="63737" y="1607259"/>
            <a:ext cx="1056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Development</a:t>
            </a:r>
            <a:r>
              <a:rPr lang="fr-FR" dirty="0"/>
              <a:t> can have </a:t>
            </a:r>
            <a:r>
              <a:rPr lang="fr-FR" dirty="0" err="1"/>
              <a:t>unpredictable</a:t>
            </a:r>
            <a:r>
              <a:rPr lang="fr-FR" dirty="0"/>
              <a:t> timelines,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completely</a:t>
            </a:r>
            <a:r>
              <a:rPr lang="fr-FR" dirty="0"/>
              <a:t> impossible to </a:t>
            </a:r>
            <a:r>
              <a:rPr lang="fr-FR" dirty="0" err="1"/>
              <a:t>predict</a:t>
            </a:r>
            <a:r>
              <a:rPr lang="fr-FR" dirty="0"/>
              <a:t> how </a:t>
            </a:r>
            <a:r>
              <a:rPr lang="fr-FR" dirty="0" err="1"/>
              <a:t>much</a:t>
            </a:r>
            <a:r>
              <a:rPr lang="fr-FR" dirty="0"/>
              <a:t> time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. A kanban </a:t>
            </a:r>
            <a:r>
              <a:rPr lang="fr-FR" dirty="0" err="1"/>
              <a:t>is</a:t>
            </a:r>
            <a:r>
              <a:rPr lang="fr-FR" dirty="0"/>
              <a:t> a simple </a:t>
            </a:r>
            <a:r>
              <a:rPr lang="fr-FR" dirty="0" err="1"/>
              <a:t>tool</a:t>
            </a:r>
            <a:r>
              <a:rPr lang="fr-FR" dirty="0"/>
              <a:t> to help follow </a:t>
            </a:r>
            <a:r>
              <a:rPr lang="fr-FR" dirty="0" err="1"/>
              <a:t>progress</a:t>
            </a:r>
            <a:r>
              <a:rPr lang="fr-FR" dirty="0"/>
              <a:t> and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adjust</a:t>
            </a:r>
            <a:endParaRPr lang="fr-FR" dirty="0"/>
          </a:p>
        </p:txBody>
      </p:sp>
      <p:pic>
        <p:nvPicPr>
          <p:cNvPr id="6146" name="Picture 2" descr="Kanban Project Management System Flat Cartoon Stock Vector (Royalty Free)  1255748305 | Shutterstock">
            <a:extLst>
              <a:ext uri="{FF2B5EF4-FFF2-40B4-BE49-F238E27FC236}">
                <a16:creationId xmlns:a16="http://schemas.microsoft.com/office/drawing/2014/main" id="{85D966C8-369B-EE14-39DD-6B01DEF95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"/>
          <a:stretch/>
        </p:blipFill>
        <p:spPr bwMode="auto">
          <a:xfrm>
            <a:off x="1718951" y="2722552"/>
            <a:ext cx="8754097" cy="41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78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9CF8-5D65-B0F5-402B-97020AB6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2D2299-D370-5D5B-7043-88F94D8CDAB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3F531-9F7B-EB1B-3C24-81857214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Decompose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task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into</a:t>
            </a:r>
            <a:r>
              <a:rPr lang="fr-FR" b="1" dirty="0">
                <a:solidFill>
                  <a:schemeClr val="bg1"/>
                </a:solidFill>
              </a:rPr>
              <a:t> a pipeline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AF3902-2D5D-8EE0-D94F-77D48FE692A9}"/>
              </a:ext>
            </a:extLst>
          </p:cNvPr>
          <p:cNvSpPr txBox="1"/>
          <p:nvPr/>
        </p:nvSpPr>
        <p:spPr>
          <a:xfrm>
            <a:off x="63737" y="1415105"/>
            <a:ext cx="1056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decompose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micro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usefull</a:t>
            </a:r>
            <a:r>
              <a:rPr lang="fr-FR" dirty="0"/>
              <a:t> for </a:t>
            </a:r>
            <a:r>
              <a:rPr lang="fr-FR" dirty="0" err="1"/>
              <a:t>solving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clearly</a:t>
            </a:r>
            <a:r>
              <a:rPr lang="fr-FR" dirty="0"/>
              <a:t> breakdown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micro </a:t>
            </a:r>
            <a:r>
              <a:rPr lang="fr-FR" dirty="0" err="1"/>
              <a:t>tasks</a:t>
            </a:r>
            <a:r>
              <a:rPr lang="fr-FR" dirty="0"/>
              <a:t>  </a:t>
            </a:r>
            <a:r>
              <a:rPr lang="fr-FR" dirty="0" err="1"/>
              <a:t>will</a:t>
            </a:r>
            <a:r>
              <a:rPr lang="fr-FR" dirty="0"/>
              <a:t> enable </a:t>
            </a:r>
            <a:r>
              <a:rPr lang="fr-FR" dirty="0" err="1"/>
              <a:t>tackling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more </a:t>
            </a:r>
            <a:r>
              <a:rPr lang="fr-FR" dirty="0" err="1"/>
              <a:t>effectively</a:t>
            </a:r>
            <a:endParaRPr lang="fr-FR" dirty="0"/>
          </a:p>
        </p:txBody>
      </p:sp>
      <p:pic>
        <p:nvPicPr>
          <p:cNvPr id="7170" name="Picture 2" descr="Tutorial: Building An Analytics Data Pipeline In Python – Dataquest">
            <a:extLst>
              <a:ext uri="{FF2B5EF4-FFF2-40B4-BE49-F238E27FC236}">
                <a16:creationId xmlns:a16="http://schemas.microsoft.com/office/drawing/2014/main" id="{ADCF81CC-9E89-F2C9-3284-DD1B8A66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48" y="3158661"/>
            <a:ext cx="6632714" cy="35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78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82A1-EECD-808F-1616-4C5C35FC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6E6B87-299C-49E3-F019-BFEF6B15E1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E71CA6-E908-FEF4-E282-C51B9ADC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: Frame a </a:t>
            </a:r>
            <a:r>
              <a:rPr lang="fr-FR" b="1" dirty="0" err="1">
                <a:solidFill>
                  <a:schemeClr val="bg1"/>
                </a:solidFill>
              </a:rPr>
              <a:t>small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framing for </a:t>
            </a:r>
            <a:r>
              <a:rPr lang="fr-FR" b="1" dirty="0" err="1">
                <a:solidFill>
                  <a:schemeClr val="bg1"/>
                </a:solidFill>
              </a:rPr>
              <a:t>common</a:t>
            </a:r>
            <a:r>
              <a:rPr lang="fr-FR" b="1" dirty="0">
                <a:solidFill>
                  <a:schemeClr val="bg1"/>
                </a:solidFill>
              </a:rPr>
              <a:t> single </a:t>
            </a:r>
            <a:r>
              <a:rPr lang="fr-FR" b="1" dirty="0" err="1">
                <a:solidFill>
                  <a:schemeClr val="bg1"/>
                </a:solidFill>
              </a:rPr>
              <a:t>feature</a:t>
            </a:r>
            <a:r>
              <a:rPr lang="fr-FR" b="1" dirty="0">
                <a:solidFill>
                  <a:schemeClr val="bg1"/>
                </a:solidFill>
              </a:rPr>
              <a:t> apps (groups of five)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27300FD-D1DF-FC7A-4CEE-D0DBACF96E56}"/>
              </a:ext>
            </a:extLst>
          </p:cNvPr>
          <p:cNvGrpSpPr/>
          <p:nvPr/>
        </p:nvGrpSpPr>
        <p:grpSpPr>
          <a:xfrm>
            <a:off x="742119" y="2358539"/>
            <a:ext cx="2256183" cy="3138736"/>
            <a:chOff x="742119" y="2583825"/>
            <a:chExt cx="2256183" cy="3138736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9D5D67-0EED-CE75-8AB1-E267D99E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119" y="2583825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9F77F9A-3476-74D4-7299-8D437CD10DEF}"/>
                </a:ext>
              </a:extLst>
            </p:cNvPr>
            <p:cNvSpPr txBox="1"/>
            <p:nvPr/>
          </p:nvSpPr>
          <p:spPr>
            <a:xfrm>
              <a:off x="1265237" y="5076230"/>
              <a:ext cx="1209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Rich</a:t>
              </a:r>
            </a:p>
            <a:p>
              <a:pPr algn="ctr"/>
              <a:r>
                <a:rPr lang="fr-FR" dirty="0" err="1"/>
                <a:t>Text</a:t>
              </a:r>
              <a:r>
                <a:rPr lang="fr-FR" dirty="0"/>
                <a:t> Editor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25C01C9-87D2-EAEA-C899-C563FF86C7E7}"/>
              </a:ext>
            </a:extLst>
          </p:cNvPr>
          <p:cNvGrpSpPr/>
          <p:nvPr/>
        </p:nvGrpSpPr>
        <p:grpSpPr>
          <a:xfrm>
            <a:off x="3619736" y="2358540"/>
            <a:ext cx="2256183" cy="3138735"/>
            <a:chOff x="3372681" y="2583826"/>
            <a:chExt cx="2256183" cy="3138735"/>
          </a:xfrm>
        </p:grpSpPr>
        <p:pic>
          <p:nvPicPr>
            <p:cNvPr id="8198" name="Picture 6" descr="Utilisation de ChatGPT dans l'éducation — Wikipédia">
              <a:extLst>
                <a:ext uri="{FF2B5EF4-FFF2-40B4-BE49-F238E27FC236}">
                  <a16:creationId xmlns:a16="http://schemas.microsoft.com/office/drawing/2014/main" id="{A3D956D7-0E89-D54B-DA01-2A4008F6D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681" y="2583826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E35ECD6-9FC6-E738-F424-611F4B6112E1}"/>
                </a:ext>
              </a:extLst>
            </p:cNvPr>
            <p:cNvSpPr txBox="1"/>
            <p:nvPr/>
          </p:nvSpPr>
          <p:spPr>
            <a:xfrm>
              <a:off x="3999353" y="5076230"/>
              <a:ext cx="1002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Assitant</a:t>
              </a:r>
              <a:endParaRPr lang="fr-FR" dirty="0"/>
            </a:p>
            <a:p>
              <a:r>
                <a:rPr lang="fr-FR" dirty="0" err="1"/>
                <a:t>Chatbot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8C5F8A-8789-2CE3-893D-5C7641923316}"/>
              </a:ext>
            </a:extLst>
          </p:cNvPr>
          <p:cNvGrpSpPr/>
          <p:nvPr/>
        </p:nvGrpSpPr>
        <p:grpSpPr>
          <a:xfrm>
            <a:off x="6497353" y="2358540"/>
            <a:ext cx="2256183" cy="3138735"/>
            <a:chOff x="5996608" y="2583826"/>
            <a:chExt cx="2256183" cy="313873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DDE5228F-B329-737D-4F13-F1BD807C6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608" y="2583826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7D4E12-914F-0A65-71BD-9EFCD496D209}"/>
                </a:ext>
              </a:extLst>
            </p:cNvPr>
            <p:cNvSpPr txBox="1"/>
            <p:nvPr/>
          </p:nvSpPr>
          <p:spPr>
            <a:xfrm>
              <a:off x="6683681" y="5076230"/>
              <a:ext cx="88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Search</a:t>
              </a:r>
              <a:endParaRPr lang="fr-FR" dirty="0"/>
            </a:p>
            <a:p>
              <a:r>
                <a:rPr lang="fr-FR" dirty="0"/>
                <a:t>Engine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7887824-868F-F982-A8F1-F06E3C53755F}"/>
              </a:ext>
            </a:extLst>
          </p:cNvPr>
          <p:cNvGrpSpPr/>
          <p:nvPr/>
        </p:nvGrpSpPr>
        <p:grpSpPr>
          <a:xfrm>
            <a:off x="9374971" y="2421136"/>
            <a:ext cx="2143125" cy="3082208"/>
            <a:chOff x="8748299" y="2640353"/>
            <a:chExt cx="2143125" cy="3082208"/>
          </a:xfrm>
        </p:grpSpPr>
        <p:pic>
          <p:nvPicPr>
            <p:cNvPr id="8202" name="Picture 10" descr="Visual Studio Code — Wikipédia">
              <a:extLst>
                <a:ext uri="{FF2B5EF4-FFF2-40B4-BE49-F238E27FC236}">
                  <a16:creationId xmlns:a16="http://schemas.microsoft.com/office/drawing/2014/main" id="{E3B9CC34-E89E-1966-FD3C-80ADD8D2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299" y="26403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E884004-4E91-80A2-511D-A23B8F4A0DDC}"/>
                </a:ext>
              </a:extLst>
            </p:cNvPr>
            <p:cNvSpPr txBox="1"/>
            <p:nvPr/>
          </p:nvSpPr>
          <p:spPr>
            <a:xfrm>
              <a:off x="9097292" y="5076230"/>
              <a:ext cx="1445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Coding</a:t>
              </a:r>
            </a:p>
            <a:p>
              <a:pPr algn="ctr"/>
              <a:r>
                <a:rPr lang="fr-FR" dirty="0" err="1"/>
                <a:t>Environment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55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0562-18EB-E676-8D98-DA413060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223F85-D02E-DA2F-CC7A-18737D14812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81D69-C2E8-44AA-FFC4-AAE855B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/>
              <a:t>Homework: Deadline 19/09/2025</a:t>
            </a:r>
            <a:br>
              <a:rPr lang="fr-FR" b="1" dirty="0"/>
            </a:br>
            <a:r>
              <a:rPr lang="fr-FR" sz="2400" b="1" dirty="0"/>
              <a:t>Propose </a:t>
            </a:r>
            <a:r>
              <a:rPr lang="fr-FR" sz="2400" b="1" dirty="0" err="1"/>
              <a:t>your</a:t>
            </a:r>
            <a:r>
              <a:rPr lang="fr-FR" sz="2400" b="1" dirty="0"/>
              <a:t> </a:t>
            </a:r>
            <a:r>
              <a:rPr lang="fr-FR" sz="2400" b="1" dirty="0" err="1"/>
              <a:t>dream</a:t>
            </a:r>
            <a:r>
              <a:rPr lang="fr-FR" sz="2400" b="1" dirty="0"/>
              <a:t> </a:t>
            </a:r>
            <a:r>
              <a:rPr lang="fr-FR" sz="2400" b="1" dirty="0" err="1"/>
              <a:t>project</a:t>
            </a:r>
            <a:r>
              <a:rPr lang="fr-FR" sz="2400" b="1" dirty="0"/>
              <a:t> for end of course</a:t>
            </a:r>
            <a:endParaRPr lang="fr-FR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9215384-BDE5-499B-C5EF-BBBF896CF104}"/>
              </a:ext>
            </a:extLst>
          </p:cNvPr>
          <p:cNvCxnSpPr>
            <a:cxnSpLocks/>
          </p:cNvCxnSpPr>
          <p:nvPr/>
        </p:nvCxnSpPr>
        <p:spPr>
          <a:xfrm>
            <a:off x="5662177" y="2100470"/>
            <a:ext cx="0" cy="3704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B1229DD-99E1-7641-68AE-D935FE2C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07706"/>
            <a:ext cx="4879381" cy="37040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FBFFCD1-F6EB-5AC4-7BA2-2523DBA1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7706"/>
            <a:ext cx="5327372" cy="38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72661-BF70-7859-EEDC-EB07820D8A8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43F246-E81C-C7A8-25F8-EE6CF23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Pedagogic</a:t>
            </a:r>
            <a:r>
              <a:rPr lang="fr-FR" b="1" dirty="0">
                <a:solidFill>
                  <a:schemeClr val="bg1"/>
                </a:solidFill>
              </a:rPr>
              <a:t>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90EE0-E410-A9F0-3C76-F0849176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challenges of Python code in business</a:t>
            </a:r>
          </a:p>
          <a:p>
            <a:endParaRPr lang="en-US" dirty="0"/>
          </a:p>
          <a:p>
            <a:r>
              <a:rPr lang="en-US" dirty="0"/>
              <a:t>Understand the basics of Python programming</a:t>
            </a:r>
          </a:p>
          <a:p>
            <a:endParaRPr lang="en-US" dirty="0"/>
          </a:p>
          <a:p>
            <a:r>
              <a:rPr lang="en-US" dirty="0"/>
              <a:t>Be autonomous on simple issues of data analysis and visualization</a:t>
            </a:r>
          </a:p>
          <a:p>
            <a:endParaRPr lang="en-US" dirty="0"/>
          </a:p>
          <a:p>
            <a:r>
              <a:rPr lang="en-US" dirty="0"/>
              <a:t>Know how to manage a software development project 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A2A2-D8BB-4935-4EF6-9CD51AFF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D96A2D-5D3C-0186-78BD-FD05123D7F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04F63-62DD-95AB-637F-720E6FE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Guiding</a:t>
            </a:r>
            <a:r>
              <a:rPr lang="fr-FR" b="1" dirty="0">
                <a:solidFill>
                  <a:schemeClr val="bg1"/>
                </a:solidFill>
              </a:rPr>
              <a:t> Project: News Analytics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6C2BB-EFF8-7E78-2C29-B0A8BB63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a simple full stack application, for news article </a:t>
            </a:r>
            <a:r>
              <a:rPr lang="fr-FR" dirty="0" err="1"/>
              <a:t>analysis</a:t>
            </a:r>
            <a:r>
              <a:rPr lang="fr-FR" dirty="0"/>
              <a:t>. 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Learning to </a:t>
            </a:r>
            <a:r>
              <a:rPr lang="fr-FR" dirty="0" err="1"/>
              <a:t>scrap</a:t>
            </a:r>
            <a:r>
              <a:rPr lang="fr-FR" dirty="0"/>
              <a:t> a news </a:t>
            </a:r>
            <a:r>
              <a:rPr lang="fr-FR" dirty="0" err="1"/>
              <a:t>website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Perform</a:t>
            </a:r>
            <a:r>
              <a:rPr lang="fr-FR" dirty="0"/>
              <a:t> basic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Display the </a:t>
            </a:r>
            <a:r>
              <a:rPr lang="fr-FR" dirty="0" err="1"/>
              <a:t>results</a:t>
            </a:r>
            <a:r>
              <a:rPr lang="fr-FR" dirty="0"/>
              <a:t> in a simple UI</a:t>
            </a:r>
          </a:p>
        </p:txBody>
      </p:sp>
    </p:spTree>
    <p:extLst>
      <p:ext uri="{BB962C8B-B14F-4D97-AF65-F5344CB8AC3E}">
        <p14:creationId xmlns:p14="http://schemas.microsoft.com/office/powerpoint/2010/main" val="33080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CF7F-9190-A152-80E3-29F0BA3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3E851E-6081-069B-9E0C-A72E9465EA6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3EEC5-5248-A4E9-6831-B56F5586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Evaluation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55215-0018-C89E-F430-6BF5109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Evaluation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on a mini </a:t>
            </a:r>
            <a:r>
              <a:rPr lang="fr-FR" dirty="0" err="1"/>
              <a:t>projects</a:t>
            </a:r>
            <a:r>
              <a:rPr lang="fr-FR" dirty="0"/>
              <a:t> by team.</a:t>
            </a:r>
          </a:p>
          <a:p>
            <a:pPr marL="0" indent="0">
              <a:buNone/>
            </a:pPr>
            <a:r>
              <a:rPr lang="fr-FR" dirty="0"/>
              <a:t>The topic of the mini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at the end of first </a:t>
            </a:r>
            <a:r>
              <a:rPr lang="fr-FR" dirty="0" err="1"/>
              <a:t>lesson</a:t>
            </a:r>
            <a:r>
              <a:rPr lang="fr-FR" dirty="0"/>
              <a:t>. Eval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Capability</a:t>
            </a:r>
            <a:r>
              <a:rPr lang="fr-FR" dirty="0"/>
              <a:t> to self </a:t>
            </a:r>
            <a:r>
              <a:rPr lang="fr-FR" dirty="0" err="1"/>
              <a:t>organize</a:t>
            </a:r>
            <a:r>
              <a:rPr lang="fr-FR" dirty="0"/>
              <a:t> the team for collaborative </a:t>
            </a:r>
            <a:r>
              <a:rPr lang="fr-FR" dirty="0" err="1"/>
              <a:t>developping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Business value of the solution</a:t>
            </a:r>
          </a:p>
          <a:p>
            <a:pPr>
              <a:buFontTx/>
              <a:buChar char="-"/>
            </a:pPr>
            <a:r>
              <a:rPr lang="fr-FR" dirty="0"/>
              <a:t>Code and solution </a:t>
            </a:r>
            <a:r>
              <a:rPr lang="fr-FR" dirty="0" err="1"/>
              <a:t>developped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Documentation of the 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1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1AE9-AE71-D231-964F-044A4B5DC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EE2E0-E47A-0E03-0326-C619D98AABE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B81357-4EF0-8D1B-5B25-CF2F8A9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B021DF-8CBE-E6BC-7526-0C9D99BE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728829"/>
            <a:ext cx="9932068" cy="46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5E92-79A7-5CFF-BB5D-9D4C780D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24CBCA-BCA2-1058-95FE-55BCAE487ED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D92EB-0CAF-6DAE-5269-DF46EE4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Course progression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F5544-D68A-3E03-2113-B9192E1F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Theory: </a:t>
            </a:r>
            <a:r>
              <a:rPr lang="fr-FR" dirty="0" err="1"/>
              <a:t>Core</a:t>
            </a:r>
            <a:r>
              <a:rPr lang="fr-FR" dirty="0"/>
              <a:t> notion to </a:t>
            </a:r>
            <a:r>
              <a:rPr lang="fr-FR" dirty="0" err="1"/>
              <a:t>memorize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: Micro use cases to </a:t>
            </a:r>
            <a:r>
              <a:rPr lang="fr-FR" dirty="0" err="1"/>
              <a:t>illustrate</a:t>
            </a:r>
            <a:r>
              <a:rPr lang="fr-FR" dirty="0"/>
              <a:t> the </a:t>
            </a:r>
            <a:r>
              <a:rPr lang="fr-FR" dirty="0" err="1"/>
              <a:t>theory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TD: 20-30min phase to </a:t>
            </a:r>
            <a:r>
              <a:rPr lang="fr-FR" dirty="0" err="1"/>
              <a:t>experiment</a:t>
            </a:r>
            <a:r>
              <a:rPr lang="fr-FR" dirty="0"/>
              <a:t> on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lesson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Hoc: to let the </a:t>
            </a:r>
            <a:r>
              <a:rPr lang="fr-FR" dirty="0" err="1"/>
              <a:t>curiosity</a:t>
            </a:r>
            <a:r>
              <a:rPr lang="fr-FR" dirty="0"/>
              <a:t> flow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119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2318</Words>
  <Application>Microsoft Office PowerPoint</Application>
  <PresentationFormat>Grand écran</PresentationFormat>
  <Paragraphs>302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Arial</vt:lpstr>
      <vt:lpstr>Thème Office</vt:lpstr>
      <vt:lpstr>Introduction to Python for Finance</vt:lpstr>
      <vt:lpstr>Prologue Objectives, planning, Evals</vt:lpstr>
      <vt:lpstr>Presentation</vt:lpstr>
      <vt:lpstr>Teaching philosophy</vt:lpstr>
      <vt:lpstr>Pedagogic objectives</vt:lpstr>
      <vt:lpstr>Guiding Project: News Analytics</vt:lpstr>
      <vt:lpstr>Evaluation Project</vt:lpstr>
      <vt:lpstr>Planning</vt:lpstr>
      <vt:lpstr>Course progression</vt:lpstr>
      <vt:lpstr>ACT I History, Industry, Usage</vt:lpstr>
      <vt:lpstr>What is a programming language?</vt:lpstr>
      <vt:lpstr>What is a python?</vt:lpstr>
      <vt:lpstr>What makes it popular?</vt:lpstr>
      <vt:lpstr>A wide community</vt:lpstr>
      <vt:lpstr>Large interoperability balance low performance</vt:lpstr>
      <vt:lpstr>Even large tech company with different stack end up using python internally</vt:lpstr>
      <vt:lpstr>Case where python is usefull</vt:lpstr>
      <vt:lpstr>Python as a Productivity booster</vt:lpstr>
      <vt:lpstr>ACT II « Hello world »</vt:lpstr>
      <vt:lpstr>The IDE : The developer desktop</vt:lpstr>
      <vt:lpstr>The IDE : The developer desktop</vt:lpstr>
      <vt:lpstr>Visual Studio Code</vt:lpstr>
      <vt:lpstr>TD: Installation et présentation de vs code</vt:lpstr>
      <vt:lpstr>What is a development environment</vt:lpstr>
      <vt:lpstr>TD 1/6 : Installing miniconda</vt:lpstr>
      <vt:lpstr>TD 2/6 : Starting python</vt:lpstr>
      <vt:lpstr>TD 3/6 : Using the package manager</vt:lpstr>
      <vt:lpstr>TD 4/6 : Hello World in the terminal</vt:lpstr>
      <vt:lpstr>TD 5/6 : Hello World in a script</vt:lpstr>
      <vt:lpstr>TD 6/6 : Hello World in a notebook</vt:lpstr>
      <vt:lpstr>ACT III Enterprise python : Collaborate, Document, Frame</vt:lpstr>
      <vt:lpstr>Github : The collaborative development platform</vt:lpstr>
      <vt:lpstr>How to work with github</vt:lpstr>
      <vt:lpstr>Best practices of Github</vt:lpstr>
      <vt:lpstr>TD 1/2: Install Git</vt:lpstr>
      <vt:lpstr>TD 2/2 : Push a first file in it</vt:lpstr>
      <vt:lpstr>Documentation</vt:lpstr>
      <vt:lpstr>Debugging / Exception</vt:lpstr>
      <vt:lpstr>Framing a project</vt:lpstr>
      <vt:lpstr>Building a user story</vt:lpstr>
      <vt:lpstr>Defining EPIC and FEATURES</vt:lpstr>
      <vt:lpstr>A Kanban can help keeping track of progression</vt:lpstr>
      <vt:lpstr>Decompose a task into a pipeline</vt:lpstr>
      <vt:lpstr>TD : Frame a small development framing for common single feature apps (groups of five)</vt:lpstr>
      <vt:lpstr>Homework: Deadline 19/09/2025 Propose your dream project for end of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OLYMPIE Gabriel - MALT</dc:creator>
  <cp:lastModifiedBy>OLYMPIE Gabriel - MALT</cp:lastModifiedBy>
  <cp:revision>116</cp:revision>
  <dcterms:created xsi:type="dcterms:W3CDTF">2025-09-13T15:09:03Z</dcterms:created>
  <dcterms:modified xsi:type="dcterms:W3CDTF">2025-09-14T14:28:32Z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2025-09-13T15:10:14Z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50223ca4-0e3b-4eb7-a58f-8f5680897400</vt:lpwstr>
  </property>
  <property fmtid="{D5CDD505-2E9C-101B-9397-08002B2CF9AE}" pid="8" name="MSIP_Label_f43b7177-c66c-4b22-a350-7ee86f9a1e74_ContentBits">
    <vt:lpwstr>2</vt:lpwstr>
  </property>
  <property fmtid="{D5CDD505-2E9C-101B-9397-08002B2CF9AE}" pid="9" name="MSIP_Label_f43b7177-c66c-4b22-a350-7ee86f9a1e74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C1 - Internal use</vt:lpwstr>
  </property>
</Properties>
</file>