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88" r:id="rId4"/>
    <p:sldId id="289" r:id="rId5"/>
    <p:sldId id="257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90" r:id="rId30"/>
    <p:sldId id="291" r:id="rId31"/>
    <p:sldId id="292" r:id="rId32"/>
    <p:sldId id="293" r:id="rId33"/>
    <p:sldId id="294" r:id="rId34"/>
    <p:sldId id="295" r:id="rId35"/>
    <p:sldId id="297" r:id="rId36"/>
    <p:sldId id="296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4FD"/>
    <a:srgbClr val="4F6887"/>
    <a:srgbClr val="8199B5"/>
    <a:srgbClr val="CAD4E0"/>
    <a:srgbClr val="BAD9F8"/>
    <a:srgbClr val="5196D4"/>
    <a:srgbClr val="314154"/>
    <a:srgbClr val="FFFFFF"/>
    <a:srgbClr val="2B4155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12F30-70C8-B92F-C0B2-39821A0D5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8959F4-E181-E6CB-60F8-FF104765D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1256F4-CAF1-1511-EE8B-624AE914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836087-A061-1920-A916-4B39B258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C45902-C2B8-5C80-E735-E1CB05D4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65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3A6CE-B5EC-C28D-C205-94C5768C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D2EE93-9A60-B8BE-EE1D-D6D6CC7A5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093827-455D-D45E-9978-593D2799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E4C725-B1B9-F937-BA6F-6AF9A9F1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065243-3DF9-EBFE-5D60-49C11B2C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22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1D634F-E640-2A8C-7A09-C477938C0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3887B5-F24D-0470-0DC6-5A137892D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67157A-BFE4-1AF7-377C-431F42AB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FE259A-0619-1EEE-B7F3-A5178660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76056A-51F5-DCA6-34F4-154DD8BE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43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951D2-5F37-5577-6C50-252E0FF5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02C89-D031-65AB-F6C5-98A8DCE73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85ECFA-60FB-EB0A-23C4-3775639A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981457-A9E1-13C1-4AFE-0496EEAD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B149A-EE9D-4FD1-09F9-B8B694CD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63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6FA8F-2916-5EAC-E020-3C32D737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9708AD-D986-BF6A-E876-7C5B3A26E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31E083-4AC3-5F71-D2AB-246E2944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4172AE-D05D-5E17-4A18-EE2F7F03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E163ED-F546-2D77-0172-A3333184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91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FC7E3-223D-CCFC-ED40-C75C0D04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6BA5B-230B-0934-F740-C7FDA4681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A036FD-73A8-61C2-772B-8F1642702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FD5A68-5DF6-A630-9C46-43676642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105A3B-5458-2AC0-E5A7-653A6D56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D607D7-2EC7-2EA0-170A-C929AA6B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09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3BA48-66D3-E182-F840-C9098C36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F04823-B8AB-8273-4537-67F08899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6739BA-6A09-00A2-2F0C-9BCE499C2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5118EF-5BF5-2171-A8B9-EE49AFC657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94E89C-6B34-BEE7-7751-3B72B0BA4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316C33-B2A4-B2A1-7DB0-3A7724C0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977BAA-24ED-1185-90CA-78F55E5C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90D7D7-E68F-5130-4F5E-8ED1E365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999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7C509-8A91-E156-3001-0FA88604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A580DF-68DA-BE08-5E0D-54463A3B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E745D0-65C0-0E72-5F7F-AF90A2A1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4931E6-5B3A-A5E3-1BDA-CE136489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88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6DEFF6-F7E0-50E2-20EF-00FCEC3D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28E525-8559-801F-20EF-00437396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56EF2A-DE00-4377-C0CF-56A16CFD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90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C8E092-E342-D670-CC8D-EDDE5561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7BEFB-C6AB-D746-BAB7-347A74300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EF5B71-57C1-6733-C3DF-1548D6BF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F022D7-8335-2F62-E77C-0B95FEB6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1DD8D7-6EB5-1E99-80DD-244E2025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1728DC-E967-43E3-F189-88C2D4AC0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67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ADE26-6B7A-0694-1A7C-8B23AD26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9BF9EA-CD92-A834-DE10-048A757CA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4C89E6-51B0-C784-E5CB-D087FE781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B057F-B111-A560-0B64-2E973ECF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BE0A-1917-48A2-9955-713B113CF02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5A519A-E9AA-2F8A-2A33-2B09BA05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95E57B-52DF-2401-C406-0AA64066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99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D64849-CD69-9DFC-8904-AC112C69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94FB09-7CB5-E786-F522-E3AB2B183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8D6D96-C181-85CF-7102-BF89EA62C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9BE0A-1917-48A2-9955-713B113CF02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3D7708-0473-A4CB-5463-37B34A0EB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29F7C8-046F-CEAC-BB1C-31E5A88B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59C3A-9E75-4F13-9608-BC122849AD51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3B22AA3-2D2E-6107-18FC-C625C9DFD2C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73725" y="6530340"/>
            <a:ext cx="876300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900">
                <a:solidFill>
                  <a:srgbClr val="008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C1 -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342586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eg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739A2-8C1B-29AA-05EE-88281C11F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30CAB4-5A05-5E93-ADE9-892ABB251453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EB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F7ADDD1-D4AF-83AB-BACF-9CDEF2ED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6" y="2221310"/>
            <a:ext cx="7368208" cy="2415381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7200" b="1" dirty="0">
                <a:solidFill>
                  <a:srgbClr val="314154"/>
                </a:solidFill>
              </a:rPr>
              <a:t>Introduction to Python for Finance</a:t>
            </a:r>
            <a:endParaRPr lang="fr-FR" sz="7200" b="1" dirty="0">
              <a:solidFill>
                <a:srgbClr val="3141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6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9CCE5-DCDA-9B64-1E71-6202143FA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1B75EB-8D30-6AFC-69B9-156B45534924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EB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3CC248B-891F-52A6-58AC-C32B7921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6" y="2221310"/>
            <a:ext cx="7368208" cy="241538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7200" b="1" dirty="0">
                <a:solidFill>
                  <a:srgbClr val="314154"/>
                </a:solidFill>
              </a:rPr>
              <a:t>ACT I</a:t>
            </a:r>
            <a:br>
              <a:rPr lang="fr-FR" sz="4800" b="1" dirty="0">
                <a:solidFill>
                  <a:srgbClr val="314154"/>
                </a:solidFill>
              </a:rPr>
            </a:br>
            <a:r>
              <a:rPr lang="fr-FR" sz="4800" b="1" dirty="0" err="1">
                <a:solidFill>
                  <a:srgbClr val="314154"/>
                </a:solidFill>
              </a:rPr>
              <a:t>History</a:t>
            </a:r>
            <a:r>
              <a:rPr lang="fr-FR" sz="4800" b="1" dirty="0">
                <a:solidFill>
                  <a:srgbClr val="314154"/>
                </a:solidFill>
              </a:rPr>
              <a:t>, </a:t>
            </a:r>
            <a:r>
              <a:rPr lang="fr-FR" sz="4800" b="1" dirty="0" err="1">
                <a:solidFill>
                  <a:srgbClr val="314154"/>
                </a:solidFill>
              </a:rPr>
              <a:t>Industry</a:t>
            </a:r>
            <a:r>
              <a:rPr lang="fr-FR" sz="4800" b="1" dirty="0">
                <a:solidFill>
                  <a:srgbClr val="314154"/>
                </a:solidFill>
              </a:rPr>
              <a:t>, Usage</a:t>
            </a:r>
          </a:p>
        </p:txBody>
      </p:sp>
    </p:spTree>
    <p:extLst>
      <p:ext uri="{BB962C8B-B14F-4D97-AF65-F5344CB8AC3E}">
        <p14:creationId xmlns:p14="http://schemas.microsoft.com/office/powerpoint/2010/main" val="125886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1EAD9-BA4F-862B-3701-AB7BB3FF6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3DCE1E-5AAD-5DFE-BB73-ED5F65554463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E1D3FC-FF61-3CAF-0E13-C955DF69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What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is</a:t>
            </a:r>
            <a:r>
              <a:rPr lang="fr-FR" b="1" dirty="0">
                <a:solidFill>
                  <a:schemeClr val="bg1"/>
                </a:solidFill>
              </a:rPr>
              <a:t> a </a:t>
            </a:r>
            <a:r>
              <a:rPr lang="fr-FR" b="1" dirty="0" err="1">
                <a:solidFill>
                  <a:schemeClr val="bg1"/>
                </a:solidFill>
              </a:rPr>
              <a:t>programming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language</a:t>
            </a:r>
            <a:r>
              <a:rPr lang="fr-FR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4D0294-6241-E308-7EFA-644D754E3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10" y="2549456"/>
            <a:ext cx="3985590" cy="2936944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“A programming language is an artificial language for expressing computer programs”, Wikipedia</a:t>
            </a:r>
            <a:endParaRPr lang="fr-FR" dirty="0"/>
          </a:p>
        </p:txBody>
      </p:sp>
      <p:pic>
        <p:nvPicPr>
          <p:cNvPr id="1026" name="Picture 2" descr="Programming Languages - a.k.a. monster">
            <a:extLst>
              <a:ext uri="{FF2B5EF4-FFF2-40B4-BE49-F238E27FC236}">
                <a16:creationId xmlns:a16="http://schemas.microsoft.com/office/drawing/2014/main" id="{5E2A3E2E-0125-C9E5-E1E5-C227F9BE1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70371"/>
            <a:ext cx="7467600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78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8B970-EFCE-3037-DB99-A2ABBC584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82A5358-E81F-3BE6-BC96-2E2324785F40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A89550-C0B2-EEFD-8C90-7177692E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What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is</a:t>
            </a:r>
            <a:r>
              <a:rPr lang="fr-FR" b="1" dirty="0">
                <a:solidFill>
                  <a:schemeClr val="bg1"/>
                </a:solidFill>
              </a:rPr>
              <a:t> a python?</a:t>
            </a:r>
          </a:p>
        </p:txBody>
      </p:sp>
      <p:pic>
        <p:nvPicPr>
          <p:cNvPr id="1026" name="Picture 2" descr="Programming Languages - a.k.a. monster">
            <a:extLst>
              <a:ext uri="{FF2B5EF4-FFF2-40B4-BE49-F238E27FC236}">
                <a16:creationId xmlns:a16="http://schemas.microsoft.com/office/drawing/2014/main" id="{B616399C-AC5F-EBD3-4189-F2AC3D935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70371"/>
            <a:ext cx="7467600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E81F96BC-9843-1A17-9A11-68AD92782CEB}"/>
              </a:ext>
            </a:extLst>
          </p:cNvPr>
          <p:cNvGrpSpPr/>
          <p:nvPr/>
        </p:nvGrpSpPr>
        <p:grpSpPr>
          <a:xfrm>
            <a:off x="5794510" y="1656521"/>
            <a:ext cx="427386" cy="2491409"/>
            <a:chOff x="5794510" y="1656521"/>
            <a:chExt cx="427386" cy="249140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441CB2B-1E54-E5BE-6A6A-75F5D81AEBEE}"/>
                </a:ext>
              </a:extLst>
            </p:cNvPr>
            <p:cNvSpPr/>
            <p:nvPr/>
          </p:nvSpPr>
          <p:spPr>
            <a:xfrm>
              <a:off x="5794510" y="1656521"/>
              <a:ext cx="72887" cy="249140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AD32AF-7782-72A9-9019-8A4A00336E7E}"/>
                </a:ext>
              </a:extLst>
            </p:cNvPr>
            <p:cNvSpPr/>
            <p:nvPr/>
          </p:nvSpPr>
          <p:spPr>
            <a:xfrm>
              <a:off x="5794510" y="4070936"/>
              <a:ext cx="427386" cy="769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5933C1-0898-B204-71B4-75C5D826EFBA}"/>
                </a:ext>
              </a:extLst>
            </p:cNvPr>
            <p:cNvSpPr/>
            <p:nvPr/>
          </p:nvSpPr>
          <p:spPr>
            <a:xfrm>
              <a:off x="5794510" y="1656521"/>
              <a:ext cx="427386" cy="769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2050" name="Picture 2" descr="Comment puis-je apprendre le langage de programmation Python ? - Renerpath">
            <a:extLst>
              <a:ext uri="{FF2B5EF4-FFF2-40B4-BE49-F238E27FC236}">
                <a16:creationId xmlns:a16="http://schemas.microsoft.com/office/drawing/2014/main" id="{864F42A1-47B1-8B53-0C23-901DFE371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070" y="2504883"/>
            <a:ext cx="1412770" cy="79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5">
            <a:extLst>
              <a:ext uri="{FF2B5EF4-FFF2-40B4-BE49-F238E27FC236}">
                <a16:creationId xmlns:a16="http://schemas.microsoft.com/office/drawing/2014/main" id="{632EEE4B-ED99-B9FE-F85E-27264E503C39}"/>
              </a:ext>
            </a:extLst>
          </p:cNvPr>
          <p:cNvSpPr txBox="1">
            <a:spLocks/>
          </p:cNvSpPr>
          <p:nvPr/>
        </p:nvSpPr>
        <p:spPr>
          <a:xfrm>
            <a:off x="348819" y="2150959"/>
            <a:ext cx="4448468" cy="3523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“</a:t>
            </a:r>
            <a:r>
              <a:rPr lang="fr-FR" dirty="0"/>
              <a:t>Python (prononcé /</a:t>
            </a:r>
            <a:r>
              <a:rPr lang="fr-FR" dirty="0" err="1"/>
              <a:t>pi.tɔ</a:t>
            </a:r>
            <a:r>
              <a:rPr lang="fr-FR" dirty="0"/>
              <a:t>̃/) est un langage de programmation </a:t>
            </a:r>
            <a:r>
              <a:rPr lang="fr-FR" dirty="0">
                <a:highlight>
                  <a:srgbClr val="EBF4FD"/>
                </a:highlight>
              </a:rPr>
              <a:t>interprété</a:t>
            </a:r>
            <a:r>
              <a:rPr lang="fr-FR" dirty="0"/>
              <a:t>, </a:t>
            </a:r>
            <a:r>
              <a:rPr lang="fr-FR" dirty="0">
                <a:highlight>
                  <a:srgbClr val="EBF4FD"/>
                </a:highlight>
              </a:rPr>
              <a:t>multiparadigme</a:t>
            </a:r>
            <a:r>
              <a:rPr lang="fr-FR" dirty="0"/>
              <a:t> et </a:t>
            </a:r>
            <a:r>
              <a:rPr lang="fr-FR" dirty="0">
                <a:highlight>
                  <a:srgbClr val="EBF4FD"/>
                </a:highlight>
              </a:rPr>
              <a:t>multiplateformes</a:t>
            </a:r>
            <a:r>
              <a:rPr lang="fr-FR" dirty="0"/>
              <a:t>. Il favorise la programmation impérative structurée, fonctionnelle et orientée objet.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Il est doté d'un </a:t>
            </a:r>
            <a:r>
              <a:rPr lang="fr-FR" dirty="0">
                <a:highlight>
                  <a:srgbClr val="EBF4FD"/>
                </a:highlight>
              </a:rPr>
              <a:t>typage dynamique fort</a:t>
            </a:r>
            <a:r>
              <a:rPr lang="fr-FR" dirty="0"/>
              <a:t>, d'une </a:t>
            </a:r>
            <a:r>
              <a:rPr lang="fr-FR" dirty="0">
                <a:highlight>
                  <a:srgbClr val="EBF4FD"/>
                </a:highlight>
              </a:rPr>
              <a:t>gestion automatique de la mémoire </a:t>
            </a:r>
            <a:r>
              <a:rPr lang="fr-FR" dirty="0"/>
              <a:t>par ramasse-miettes et d'un système de gestion d'exceptions ;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il est ainsi similaire à Perl, Ruby, Scheme, </a:t>
            </a:r>
            <a:r>
              <a:rPr lang="fr-FR" dirty="0" err="1"/>
              <a:t>Smalltalk</a:t>
            </a:r>
            <a:r>
              <a:rPr lang="fr-FR" dirty="0"/>
              <a:t> et </a:t>
            </a:r>
            <a:r>
              <a:rPr lang="fr-FR" dirty="0" err="1"/>
              <a:t>Tcl</a:t>
            </a:r>
            <a:r>
              <a:rPr lang="fr-FR" dirty="0"/>
              <a:t>.</a:t>
            </a:r>
            <a:r>
              <a:rPr lang="en-US" dirty="0"/>
              <a:t>”, Wikipedia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18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913B6-67A9-4AD6-E44F-A470EF1A1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DFE6BA-BF7B-F51C-6782-5A85D0EB864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A418AA-5661-3D1D-7068-AEAB1ED8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What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makes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it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popular</a:t>
            </a:r>
            <a:r>
              <a:rPr lang="fr-FR" b="1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3074" name="Picture 2" descr="The Incredible Growth of Python - Stack Overflow">
            <a:extLst>
              <a:ext uri="{FF2B5EF4-FFF2-40B4-BE49-F238E27FC236}">
                <a16:creationId xmlns:a16="http://schemas.microsoft.com/office/drawing/2014/main" id="{D2AFE4CD-7F01-89F5-C45E-D1B2428C2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7997825" cy="494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CEC5E9-F2BE-6136-07E7-E38CFD0DC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5471" y="2496448"/>
            <a:ext cx="3985590" cy="293694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Python has been one of the fastest growing programming language of the last decade.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Its ease of use is one factor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67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70330-CA3A-0224-3B2C-A954AA772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06D902-C371-26B7-0E58-ABC7F0F9E221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063263-D897-651F-894F-F2F18F7D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</a:t>
            </a:r>
            <a:r>
              <a:rPr lang="fr-FR" b="1" dirty="0" err="1">
                <a:solidFill>
                  <a:schemeClr val="bg1"/>
                </a:solidFill>
              </a:rPr>
              <a:t>wide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community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Top 8 Python Libraries Every Data Scientist Must Know in 2025 🐍📚 | by  ATNO for Data Science | Medium">
            <a:extLst>
              <a:ext uri="{FF2B5EF4-FFF2-40B4-BE49-F238E27FC236}">
                <a16:creationId xmlns:a16="http://schemas.microsoft.com/office/drawing/2014/main" id="{6F0E723C-2AAA-6AA5-3130-D2A3F1D56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591" y="1732930"/>
            <a:ext cx="7684604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1DCF5DA7-4207-EEA2-4320-0CE634BF6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984" y="2635595"/>
            <a:ext cx="3985590" cy="29369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Popularity is a virtuous cycle. Most modern software develop an interface for python, and hence reinforce its attractivity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8360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D1207-34B3-A779-E287-3923F55BC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F512DC-FA41-8D06-346D-2B0209288FED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CEC878-29AA-A770-CDE3-C26A7B34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Large </a:t>
            </a:r>
            <a:r>
              <a:rPr lang="fr-FR" b="1" dirty="0" err="1">
                <a:solidFill>
                  <a:schemeClr val="bg1"/>
                </a:solidFill>
              </a:rPr>
              <a:t>interoperability</a:t>
            </a:r>
            <a:r>
              <a:rPr lang="fr-FR" b="1" dirty="0">
                <a:solidFill>
                  <a:schemeClr val="bg1"/>
                </a:solidFill>
              </a:rPr>
              <a:t> balance </a:t>
            </a:r>
            <a:r>
              <a:rPr lang="fr-FR" b="1" dirty="0" err="1">
                <a:solidFill>
                  <a:schemeClr val="bg1"/>
                </a:solidFill>
              </a:rPr>
              <a:t>low</a:t>
            </a:r>
            <a:r>
              <a:rPr lang="fr-FR" b="1" dirty="0">
                <a:solidFill>
                  <a:schemeClr val="bg1"/>
                </a:solidFill>
              </a:rPr>
              <a:t> performance</a:t>
            </a:r>
          </a:p>
        </p:txBody>
      </p:sp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6CFED23E-4207-BAB6-EA39-1530235A3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90" y="2614182"/>
            <a:ext cx="6881190" cy="293694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Simplicity has a cost, the python interpreter is rather slow (up to 100x slower than C)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Python balances this by being extremely interoperable. Most popular library are often reimplemented in C / Rust with python binding for performance</a:t>
            </a:r>
            <a:endParaRPr lang="fr-FR" dirty="0"/>
          </a:p>
        </p:txBody>
      </p:sp>
      <p:pic>
        <p:nvPicPr>
          <p:cNvPr id="5122" name="Picture 2" descr="Scooby doo mask reveal Meme Generator - Imgflip">
            <a:extLst>
              <a:ext uri="{FF2B5EF4-FFF2-40B4-BE49-F238E27FC236}">
                <a16:creationId xmlns:a16="http://schemas.microsoft.com/office/drawing/2014/main" id="{53C65599-4533-49CA-2F87-7C88F9C5F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071" y="1327427"/>
            <a:ext cx="4147930" cy="553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ython logo - Icônes Médias sociaux et logos">
            <a:extLst>
              <a:ext uri="{FF2B5EF4-FFF2-40B4-BE49-F238E27FC236}">
                <a16:creationId xmlns:a16="http://schemas.microsoft.com/office/drawing/2014/main" id="{2A651E00-8A67-9C0A-4CB8-B6F18DD1D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487" y="1824695"/>
            <a:ext cx="1209261" cy="120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4F59FB9B-D9F0-3B70-FD17-8B46FE079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284" y="4631530"/>
            <a:ext cx="907130" cy="102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96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BA2CC-B207-601A-5AE8-DBB403CC0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3BED50-2681-ACAE-FC3B-3249FB08186B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C193CA-693D-A739-E10E-16C429A5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Even large tech </a:t>
            </a:r>
            <a:r>
              <a:rPr lang="fr-FR" b="1" dirty="0" err="1">
                <a:solidFill>
                  <a:schemeClr val="bg1"/>
                </a:solidFill>
              </a:rPr>
              <a:t>company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with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different</a:t>
            </a:r>
            <a:r>
              <a:rPr lang="fr-FR" b="1" dirty="0">
                <a:solidFill>
                  <a:schemeClr val="bg1"/>
                </a:solidFill>
              </a:rPr>
              <a:t> stack end up </a:t>
            </a:r>
            <a:r>
              <a:rPr lang="fr-FR" b="1" dirty="0" err="1">
                <a:solidFill>
                  <a:schemeClr val="bg1"/>
                </a:solidFill>
              </a:rPr>
              <a:t>using</a:t>
            </a:r>
            <a:r>
              <a:rPr lang="fr-FR" b="1" dirty="0">
                <a:solidFill>
                  <a:schemeClr val="bg1"/>
                </a:solidFill>
              </a:rPr>
              <a:t> python </a:t>
            </a:r>
            <a:r>
              <a:rPr lang="fr-FR" b="1" dirty="0" err="1">
                <a:solidFill>
                  <a:schemeClr val="bg1"/>
                </a:solidFill>
              </a:rPr>
              <a:t>internally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Top 10 Python Development Company to Hire | by Mahipalsinh Rana | Nerd For  Tech | Medium">
            <a:extLst>
              <a:ext uri="{FF2B5EF4-FFF2-40B4-BE49-F238E27FC236}">
                <a16:creationId xmlns:a16="http://schemas.microsoft.com/office/drawing/2014/main" id="{94C3B9D7-A135-C920-639A-87D876BA1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660" y="1579825"/>
            <a:ext cx="9465365" cy="48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438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F8C3E-368B-63A5-8CC6-68711EE76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F2603F-6A24-BA91-1249-A78D7C43BDA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DB037CA-7131-BD5F-43F9-1DC5BB664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Case </a:t>
            </a:r>
            <a:r>
              <a:rPr lang="fr-FR" b="1" dirty="0" err="1">
                <a:solidFill>
                  <a:schemeClr val="bg1"/>
                </a:solidFill>
              </a:rPr>
              <a:t>where</a:t>
            </a:r>
            <a:r>
              <a:rPr lang="fr-FR" b="1" dirty="0">
                <a:solidFill>
                  <a:schemeClr val="bg1"/>
                </a:solidFill>
              </a:rPr>
              <a:t> python </a:t>
            </a:r>
            <a:r>
              <a:rPr lang="fr-FR" b="1" dirty="0" err="1">
                <a:solidFill>
                  <a:schemeClr val="bg1"/>
                </a:solidFill>
              </a:rPr>
              <a:t>is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usefull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2D9568-77D1-7D29-7763-5667C38BD106}"/>
              </a:ext>
            </a:extLst>
          </p:cNvPr>
          <p:cNvSpPr txBox="1"/>
          <p:nvPr/>
        </p:nvSpPr>
        <p:spPr>
          <a:xfrm>
            <a:off x="1292854" y="2305879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Individual</a:t>
            </a:r>
            <a:r>
              <a:rPr lang="fr-FR" dirty="0"/>
              <a:t> usage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B51D997-ECC5-A5D4-14D7-3CAFD69D23C8}"/>
              </a:ext>
            </a:extLst>
          </p:cNvPr>
          <p:cNvSpPr txBox="1"/>
          <p:nvPr/>
        </p:nvSpPr>
        <p:spPr>
          <a:xfrm>
            <a:off x="5346892" y="2290898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Internal</a:t>
            </a:r>
            <a:r>
              <a:rPr lang="fr-FR" dirty="0"/>
              <a:t> </a:t>
            </a:r>
            <a:r>
              <a:rPr lang="fr-FR" dirty="0" err="1"/>
              <a:t>tooling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3B7577B-6D8B-2072-2A70-32F4E520B392}"/>
              </a:ext>
            </a:extLst>
          </p:cNvPr>
          <p:cNvSpPr txBox="1"/>
          <p:nvPr/>
        </p:nvSpPr>
        <p:spPr>
          <a:xfrm>
            <a:off x="9283142" y="2290898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Industrial</a:t>
            </a:r>
            <a:r>
              <a:rPr lang="fr-FR" dirty="0"/>
              <a:t> software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99360FF-ECE6-BED9-4538-7355942F0822}"/>
              </a:ext>
            </a:extLst>
          </p:cNvPr>
          <p:cNvCxnSpPr/>
          <p:nvPr/>
        </p:nvCxnSpPr>
        <p:spPr>
          <a:xfrm>
            <a:off x="4218099" y="3054626"/>
            <a:ext cx="0" cy="2411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026A6CC-5771-56F9-F298-80830C3C662F}"/>
              </a:ext>
            </a:extLst>
          </p:cNvPr>
          <p:cNvCxnSpPr/>
          <p:nvPr/>
        </p:nvCxnSpPr>
        <p:spPr>
          <a:xfrm>
            <a:off x="8154350" y="3127513"/>
            <a:ext cx="0" cy="2411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C94191B7-08F1-F59E-1CBA-547B450D8F5A}"/>
              </a:ext>
            </a:extLst>
          </p:cNvPr>
          <p:cNvSpPr txBox="1"/>
          <p:nvPr/>
        </p:nvSpPr>
        <p:spPr>
          <a:xfrm>
            <a:off x="779172" y="3127513"/>
            <a:ext cx="32584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Count documents </a:t>
            </a:r>
            <a:r>
              <a:rPr lang="fr-FR" dirty="0" err="1"/>
              <a:t>with</a:t>
            </a:r>
            <a:r>
              <a:rPr lang="fr-FR" dirty="0"/>
              <a:t> certain patterns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Find</a:t>
            </a:r>
            <a:r>
              <a:rPr lang="fr-FR" dirty="0"/>
              <a:t> a </a:t>
            </a:r>
            <a:r>
              <a:rPr lang="fr-FR" dirty="0" err="1"/>
              <a:t>specific</a:t>
            </a:r>
            <a:r>
              <a:rPr lang="fr-FR" dirty="0"/>
              <a:t> information in a large folder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Categorize</a:t>
            </a:r>
            <a:r>
              <a:rPr lang="fr-FR" dirty="0"/>
              <a:t> emails and </a:t>
            </a:r>
            <a:r>
              <a:rPr lang="fr-FR" dirty="0" err="1"/>
              <a:t>send</a:t>
            </a:r>
            <a:r>
              <a:rPr lang="fr-FR" dirty="0"/>
              <a:t> custom </a:t>
            </a:r>
            <a:r>
              <a:rPr lang="fr-FR" dirty="0" err="1"/>
              <a:t>answer</a:t>
            </a:r>
            <a:r>
              <a:rPr lang="fr-FR" dirty="0"/>
              <a:t> in </a:t>
            </a:r>
            <a:r>
              <a:rPr lang="fr-FR" dirty="0" err="1"/>
              <a:t>some</a:t>
            </a:r>
            <a:r>
              <a:rPr lang="fr-FR" dirty="0"/>
              <a:t> cases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media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GenAI</a:t>
            </a:r>
            <a:r>
              <a:rPr lang="fr-FR" dirty="0"/>
              <a:t> automations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94191B7-08F1-F59E-1CBA-547B450D8F5A}"/>
              </a:ext>
            </a:extLst>
          </p:cNvPr>
          <p:cNvSpPr txBox="1"/>
          <p:nvPr/>
        </p:nvSpPr>
        <p:spPr>
          <a:xfrm>
            <a:off x="4662059" y="3054626"/>
            <a:ext cx="325847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Quick interactive </a:t>
            </a:r>
            <a:r>
              <a:rPr lang="fr-FR" dirty="0" err="1"/>
              <a:t>dashboards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Team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tools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Document </a:t>
            </a:r>
            <a:r>
              <a:rPr lang="fr-FR" dirty="0" err="1"/>
              <a:t>parsing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RAGs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Self serve APIs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C366855-0339-79DF-D5A6-B798993B2BCC}"/>
              </a:ext>
            </a:extLst>
          </p:cNvPr>
          <p:cNvSpPr txBox="1"/>
          <p:nvPr/>
        </p:nvSpPr>
        <p:spPr>
          <a:xfrm>
            <a:off x="8818870" y="3385927"/>
            <a:ext cx="32584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Backend application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Data / DevOps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1668627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66345-D153-CA88-186A-6C76D27B7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298A9F-75CD-2F56-74A4-737106BDCC4E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7F505D-BD76-BED2-3BA8-D655443E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Python as a </a:t>
            </a:r>
            <a:r>
              <a:rPr lang="fr-FR" b="1" dirty="0" err="1">
                <a:solidFill>
                  <a:schemeClr val="bg1"/>
                </a:solidFill>
              </a:rPr>
              <a:t>Productivity</a:t>
            </a:r>
            <a:r>
              <a:rPr lang="fr-FR" b="1" dirty="0">
                <a:solidFill>
                  <a:schemeClr val="bg1"/>
                </a:solidFill>
              </a:rPr>
              <a:t> booster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671E8F6-A04A-0B92-B031-630AD2D47BD7}"/>
              </a:ext>
            </a:extLst>
          </p:cNvPr>
          <p:cNvSpPr txBox="1"/>
          <p:nvPr/>
        </p:nvSpPr>
        <p:spPr>
          <a:xfrm>
            <a:off x="1179179" y="2941983"/>
            <a:ext cx="371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Developer</a:t>
            </a:r>
            <a:r>
              <a:rPr lang="fr-FR" dirty="0"/>
              <a:t> have free </a:t>
            </a:r>
            <a:r>
              <a:rPr lang="fr-FR" dirty="0" err="1"/>
              <a:t>access</a:t>
            </a:r>
            <a:r>
              <a:rPr lang="fr-FR" dirty="0"/>
              <a:t> to </a:t>
            </a:r>
            <a:r>
              <a:rPr lang="fr-FR" dirty="0" err="1"/>
              <a:t>most</a:t>
            </a:r>
            <a:endParaRPr lang="fr-FR" dirty="0"/>
          </a:p>
          <a:p>
            <a:pPr algn="ctr"/>
            <a:r>
              <a:rPr lang="fr-FR" dirty="0"/>
              <a:t>new </a:t>
            </a:r>
            <a:r>
              <a:rPr lang="fr-FR" dirty="0" err="1"/>
              <a:t>tools</a:t>
            </a:r>
            <a:r>
              <a:rPr lang="fr-FR" dirty="0"/>
              <a:t> about 2y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anyone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801754C-0DCC-10F5-A40B-192CD54765EC}"/>
              </a:ext>
            </a:extLst>
          </p:cNvPr>
          <p:cNvSpPr txBox="1"/>
          <p:nvPr/>
        </p:nvSpPr>
        <p:spPr>
          <a:xfrm>
            <a:off x="1342389" y="3588314"/>
            <a:ext cx="26223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Translation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Media </a:t>
            </a:r>
            <a:r>
              <a:rPr lang="fr-FR" dirty="0" err="1"/>
              <a:t>categorisation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Serving</a:t>
            </a:r>
            <a:r>
              <a:rPr lang="fr-FR" dirty="0"/>
              <a:t> </a:t>
            </a:r>
            <a:r>
              <a:rPr lang="fr-FR" dirty="0" err="1"/>
              <a:t>llm</a:t>
            </a:r>
            <a:r>
              <a:rPr lang="fr-FR" dirty="0"/>
              <a:t> prompts</a:t>
            </a:r>
          </a:p>
          <a:p>
            <a:pPr marL="285750" indent="-285750">
              <a:buFontTx/>
              <a:buChar char="-"/>
            </a:pPr>
            <a:r>
              <a:rPr lang="fr-FR" dirty="0"/>
              <a:t>Transcription</a:t>
            </a:r>
          </a:p>
          <a:p>
            <a:pPr marL="285750" indent="-285750">
              <a:buFontTx/>
              <a:buChar char="-"/>
            </a:pPr>
            <a:r>
              <a:rPr lang="fr-FR" dirty="0"/>
              <a:t>Image </a:t>
            </a:r>
            <a:r>
              <a:rPr lang="fr-FR" dirty="0" err="1"/>
              <a:t>generation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8194" name="Picture 2" descr="Qu'est-ce que GitHub et comment fonctionne-t-il ? - Développement  Programmation - Dessein-Tech">
            <a:extLst>
              <a:ext uri="{FF2B5EF4-FFF2-40B4-BE49-F238E27FC236}">
                <a16:creationId xmlns:a16="http://schemas.microsoft.com/office/drawing/2014/main" id="{0B912030-61C9-EED2-D47A-3C68161EC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77" y="2200688"/>
            <a:ext cx="6453809" cy="363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562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F1AFC-08C5-F71C-BB20-3B728BC7A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4489C1-DA30-80D2-2C13-04DABB5D3CED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EB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E0B8D49-086E-F79C-AC0E-ED42A953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6" y="2221310"/>
            <a:ext cx="7368208" cy="241538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7200" b="1" dirty="0">
                <a:solidFill>
                  <a:srgbClr val="314154"/>
                </a:solidFill>
              </a:rPr>
              <a:t>ACT II</a:t>
            </a:r>
            <a:br>
              <a:rPr lang="fr-FR" sz="4800" b="1" dirty="0">
                <a:solidFill>
                  <a:srgbClr val="314154"/>
                </a:solidFill>
              </a:rPr>
            </a:br>
            <a:r>
              <a:rPr lang="fr-FR" sz="4800" b="1" dirty="0">
                <a:solidFill>
                  <a:srgbClr val="314154"/>
                </a:solidFill>
              </a:rPr>
              <a:t>« Hello world »</a:t>
            </a:r>
          </a:p>
        </p:txBody>
      </p:sp>
    </p:spTree>
    <p:extLst>
      <p:ext uri="{BB962C8B-B14F-4D97-AF65-F5344CB8AC3E}">
        <p14:creationId xmlns:p14="http://schemas.microsoft.com/office/powerpoint/2010/main" val="142109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660763-9A9D-22C2-3DDF-95BA49576477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EB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DAF34F8-0DED-ABEA-03A6-C67AB7DF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6" y="2221310"/>
            <a:ext cx="7368208" cy="2415381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7200" b="1" dirty="0">
                <a:solidFill>
                  <a:srgbClr val="314154"/>
                </a:solidFill>
              </a:rPr>
              <a:t>Prologue</a:t>
            </a:r>
            <a:br>
              <a:rPr lang="fr-FR" sz="4800" b="1" dirty="0">
                <a:solidFill>
                  <a:srgbClr val="314154"/>
                </a:solidFill>
              </a:rPr>
            </a:br>
            <a:r>
              <a:rPr lang="fr-FR" sz="4800" b="1" dirty="0">
                <a:solidFill>
                  <a:srgbClr val="314154"/>
                </a:solidFill>
              </a:rPr>
              <a:t>Objectives, planning, Evals</a:t>
            </a:r>
          </a:p>
        </p:txBody>
      </p:sp>
    </p:spTree>
    <p:extLst>
      <p:ext uri="{BB962C8B-B14F-4D97-AF65-F5344CB8AC3E}">
        <p14:creationId xmlns:p14="http://schemas.microsoft.com/office/powerpoint/2010/main" val="1944701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8A168-327D-13AB-F14B-AE563A428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2D1D73-BCAD-0B76-FE20-76FC63B48BDF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CC19E6-15E9-E390-4B02-95857D63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The IDE : The </a:t>
            </a:r>
            <a:r>
              <a:rPr lang="fr-FR" b="1" dirty="0" err="1">
                <a:solidFill>
                  <a:schemeClr val="bg1"/>
                </a:solidFill>
              </a:rPr>
              <a:t>developer</a:t>
            </a:r>
            <a:r>
              <a:rPr lang="fr-FR" b="1" dirty="0">
                <a:solidFill>
                  <a:schemeClr val="bg1"/>
                </a:solidFill>
              </a:rPr>
              <a:t> desktop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3D8F0C4-DA78-C7B0-8865-2C1B925AE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5" y="1325563"/>
            <a:ext cx="8825949" cy="471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64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BBFE1-D2D8-E653-7105-B5A08D930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5D5D4F-BCC2-D566-46A7-02382442BC05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DF4997-2FCF-C0DE-1800-70459F06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The IDE : The </a:t>
            </a:r>
            <a:r>
              <a:rPr lang="fr-FR" b="1" dirty="0" err="1">
                <a:solidFill>
                  <a:schemeClr val="bg1"/>
                </a:solidFill>
              </a:rPr>
              <a:t>developer</a:t>
            </a:r>
            <a:r>
              <a:rPr lang="fr-FR" b="1" dirty="0">
                <a:solidFill>
                  <a:schemeClr val="bg1"/>
                </a:solidFill>
              </a:rPr>
              <a:t> desktop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1C8E630-5D07-18EE-4D73-D2DAC7765C41}"/>
              </a:ext>
            </a:extLst>
          </p:cNvPr>
          <p:cNvSpPr txBox="1"/>
          <p:nvPr/>
        </p:nvSpPr>
        <p:spPr>
          <a:xfrm>
            <a:off x="10624929" y="3638543"/>
            <a:ext cx="130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Embedded AI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B0E9AC-96A1-06F1-DD10-292B87987E15}"/>
              </a:ext>
            </a:extLst>
          </p:cNvPr>
          <p:cNvSpPr txBox="1"/>
          <p:nvPr/>
        </p:nvSpPr>
        <p:spPr>
          <a:xfrm>
            <a:off x="4850295" y="6069153"/>
            <a:ext cx="2180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Running </a:t>
            </a:r>
            <a:r>
              <a:rPr lang="fr-FR" dirty="0" err="1"/>
              <a:t>commands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B538C78-22B3-2980-93C1-33459DA4BDB2}"/>
              </a:ext>
            </a:extLst>
          </p:cNvPr>
          <p:cNvSpPr txBox="1"/>
          <p:nvPr/>
        </p:nvSpPr>
        <p:spPr>
          <a:xfrm>
            <a:off x="377208" y="1693748"/>
            <a:ext cx="921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File</a:t>
            </a:r>
          </a:p>
          <a:p>
            <a:pPr algn="ctr"/>
            <a:r>
              <a:rPr lang="fr-FR" dirty="0"/>
              <a:t>System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51FA444-511F-8D8B-F5A8-0512D412B76E}"/>
              </a:ext>
            </a:extLst>
          </p:cNvPr>
          <p:cNvSpPr txBox="1"/>
          <p:nvPr/>
        </p:nvSpPr>
        <p:spPr>
          <a:xfrm>
            <a:off x="203026" y="3531347"/>
            <a:ext cx="127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Extensions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FF25FDA-3DD9-03A7-005F-342F7D1C0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5" y="1338818"/>
            <a:ext cx="8825949" cy="471708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5318AC6-5AE6-4B63-A4CE-6CBB0757EEDF}"/>
              </a:ext>
            </a:extLst>
          </p:cNvPr>
          <p:cNvSpPr txBox="1"/>
          <p:nvPr/>
        </p:nvSpPr>
        <p:spPr>
          <a:xfrm>
            <a:off x="6164426" y="1826594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Opened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dirty="0">
                <a:solidFill>
                  <a:schemeClr val="bg1"/>
                </a:solidFill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3277968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060AC-4DE4-F4CD-61E1-6A24C649D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DDDE76-02B3-8DD0-A2DF-89D03ED834AE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442964E-11E9-76D2-86D4-6A64517E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Visual Studio Code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C970640-0D3C-E644-C8A3-0FEFF1CFE13F}"/>
              </a:ext>
            </a:extLst>
          </p:cNvPr>
          <p:cNvSpPr txBox="1"/>
          <p:nvPr/>
        </p:nvSpPr>
        <p:spPr>
          <a:xfrm>
            <a:off x="964849" y="3012340"/>
            <a:ext cx="2255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Open Source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Large </a:t>
            </a:r>
            <a:r>
              <a:rPr lang="fr-FR" dirty="0" err="1"/>
              <a:t>community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Fully</a:t>
            </a:r>
            <a:r>
              <a:rPr lang="fr-FR" dirty="0"/>
              <a:t> configurable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Extension system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6B3F3F62-8BBD-C874-D897-EB202D00A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709" y="1918251"/>
            <a:ext cx="1818861" cy="181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Microsoft Unveils a New Look - The Official Microsoft Blog">
            <a:extLst>
              <a:ext uri="{FF2B5EF4-FFF2-40B4-BE49-F238E27FC236}">
                <a16:creationId xmlns:a16="http://schemas.microsoft.com/office/drawing/2014/main" id="{A8871C29-7F08-0ABA-2E0F-EB5E69113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055" y="4303850"/>
            <a:ext cx="3631096" cy="1333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941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9B25C-87E4-1502-6863-2AE39EE5D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0DB48B-54A9-D3A2-0561-8C2CACD6F6E6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7BF8CD-AF20-0774-F80F-6FA89499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TD: Installation et présentation de vs code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E01F9A6-6DE8-80F5-0A72-015C5E0E7B99}"/>
              </a:ext>
            </a:extLst>
          </p:cNvPr>
          <p:cNvSpPr txBox="1"/>
          <p:nvPr/>
        </p:nvSpPr>
        <p:spPr>
          <a:xfrm>
            <a:off x="414158" y="2573717"/>
            <a:ext cx="4209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https://code.visualstudio.com/download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7BCEAA-92C5-235F-E581-EB29C2AD6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58" y="3749099"/>
            <a:ext cx="5734851" cy="159089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F28DAB9-E42A-85D7-A3BA-A4502B014D0E}"/>
              </a:ext>
            </a:extLst>
          </p:cNvPr>
          <p:cNvSpPr txBox="1"/>
          <p:nvPr/>
        </p:nvSpPr>
        <p:spPr>
          <a:xfrm>
            <a:off x="414158" y="2186605"/>
            <a:ext cx="167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1. </a:t>
            </a:r>
            <a:r>
              <a:rPr lang="fr-FR" b="1" dirty="0" err="1"/>
              <a:t>Navigate</a:t>
            </a:r>
            <a:r>
              <a:rPr lang="fr-FR" b="1" dirty="0"/>
              <a:t> to: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4ACFDC-9E3C-D806-50AB-34DDF70C2DF2}"/>
              </a:ext>
            </a:extLst>
          </p:cNvPr>
          <p:cNvSpPr txBox="1"/>
          <p:nvPr/>
        </p:nvSpPr>
        <p:spPr>
          <a:xfrm>
            <a:off x="414158" y="3313714"/>
            <a:ext cx="427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2. Download version </a:t>
            </a:r>
            <a:r>
              <a:rPr lang="fr-FR" b="1" dirty="0" err="1"/>
              <a:t>matching</a:t>
            </a:r>
            <a:r>
              <a:rPr lang="fr-FR" b="1" dirty="0"/>
              <a:t> </a:t>
            </a:r>
            <a:r>
              <a:rPr lang="fr-FR" b="1" dirty="0" err="1"/>
              <a:t>your</a:t>
            </a:r>
            <a:r>
              <a:rPr lang="fr-FR" b="1" dirty="0"/>
              <a:t> OS: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FBE7A51-3A92-D383-7BE0-834972BAEBF3}"/>
              </a:ext>
            </a:extLst>
          </p:cNvPr>
          <p:cNvSpPr txBox="1"/>
          <p:nvPr/>
        </p:nvSpPr>
        <p:spPr>
          <a:xfrm>
            <a:off x="414158" y="5511966"/>
            <a:ext cx="292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3. Install, and follow </a:t>
            </a:r>
            <a:r>
              <a:rPr lang="fr-FR" b="1" dirty="0" err="1"/>
              <a:t>steps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CC46FE9-A658-8433-EE6D-CDA581D9B2BC}"/>
              </a:ext>
            </a:extLst>
          </p:cNvPr>
          <p:cNvSpPr txBox="1"/>
          <p:nvPr/>
        </p:nvSpPr>
        <p:spPr>
          <a:xfrm rot="10800000" flipH="1" flipV="1">
            <a:off x="6956593" y="2126756"/>
            <a:ext cx="49637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 few </a:t>
            </a:r>
            <a:r>
              <a:rPr lang="fr-FR" b="1" dirty="0" err="1"/>
              <a:t>recommended</a:t>
            </a:r>
            <a:r>
              <a:rPr lang="fr-FR" b="1" dirty="0"/>
              <a:t> extensions: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Jupyter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Markdown</a:t>
            </a:r>
            <a:r>
              <a:rPr lang="fr-FR" dirty="0"/>
              <a:t> </a:t>
            </a:r>
            <a:r>
              <a:rPr lang="fr-FR" dirty="0" err="1"/>
              <a:t>Preview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Tldraw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Pylance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Git Graph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Continue (</a:t>
            </a:r>
            <a:r>
              <a:rPr lang="fr-FR" dirty="0" err="1"/>
              <a:t>details</a:t>
            </a:r>
            <a:r>
              <a:rPr lang="fr-FR" dirty="0"/>
              <a:t> in last course)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0A066C3-BBFF-A620-6427-852D84D695D6}"/>
              </a:ext>
            </a:extLst>
          </p:cNvPr>
          <p:cNvCxnSpPr/>
          <p:nvPr/>
        </p:nvCxnSpPr>
        <p:spPr>
          <a:xfrm flipH="1">
            <a:off x="6422336" y="2186605"/>
            <a:ext cx="77857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8CAF6FAA-DD79-4451-DF34-DA9C5BE08216}"/>
              </a:ext>
            </a:extLst>
          </p:cNvPr>
          <p:cNvSpPr txBox="1"/>
          <p:nvPr/>
        </p:nvSpPr>
        <p:spPr>
          <a:xfrm>
            <a:off x="414158" y="5955914"/>
            <a:ext cx="5594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4. Use right click : open </a:t>
            </a:r>
            <a:r>
              <a:rPr lang="fr-FR" b="1" dirty="0" err="1"/>
              <a:t>with</a:t>
            </a:r>
            <a:r>
              <a:rPr lang="fr-FR" b="1" dirty="0"/>
              <a:t> code to open in a folder</a:t>
            </a:r>
          </a:p>
        </p:txBody>
      </p:sp>
    </p:spTree>
    <p:extLst>
      <p:ext uri="{BB962C8B-B14F-4D97-AF65-F5344CB8AC3E}">
        <p14:creationId xmlns:p14="http://schemas.microsoft.com/office/powerpoint/2010/main" val="2783725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C3622-DC3A-3849-565E-AB6939911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1CFF3B-05C8-2F9C-DBCE-B4EAAD70056E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58C2AB-4589-7458-1A45-9656A1B3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What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is</a:t>
            </a:r>
            <a:r>
              <a:rPr lang="fr-FR" b="1" dirty="0">
                <a:solidFill>
                  <a:schemeClr val="bg1"/>
                </a:solidFill>
              </a:rPr>
              <a:t> a </a:t>
            </a:r>
            <a:r>
              <a:rPr lang="fr-FR" b="1" dirty="0" err="1">
                <a:solidFill>
                  <a:schemeClr val="bg1"/>
                </a:solidFill>
              </a:rPr>
              <a:t>development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environment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17F925-B800-9593-FF6B-4A4303780713}"/>
              </a:ext>
            </a:extLst>
          </p:cNvPr>
          <p:cNvSpPr txBox="1"/>
          <p:nvPr/>
        </p:nvSpPr>
        <p:spPr>
          <a:xfrm>
            <a:off x="939454" y="2569691"/>
            <a:ext cx="54226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are </a:t>
            </a:r>
            <a:r>
              <a:rPr lang="fr-FR" dirty="0" err="1"/>
              <a:t>evolving</a:t>
            </a:r>
            <a:r>
              <a:rPr lang="fr-FR" dirty="0"/>
              <a:t> over time, a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essentially</a:t>
            </a:r>
            <a:r>
              <a:rPr lang="fr-FR" dirty="0"/>
              <a:t> a </a:t>
            </a:r>
            <a:r>
              <a:rPr lang="fr-FR" dirty="0" err="1"/>
              <a:t>definition</a:t>
            </a:r>
            <a:r>
              <a:rPr lang="fr-FR" dirty="0"/>
              <a:t> of </a:t>
            </a:r>
            <a:r>
              <a:rPr lang="fr-FR" dirty="0" err="1"/>
              <a:t>what</a:t>
            </a:r>
            <a:r>
              <a:rPr lang="fr-FR" dirty="0"/>
              <a:t> version of the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are </a:t>
            </a:r>
            <a:r>
              <a:rPr lang="fr-FR" dirty="0" err="1"/>
              <a:t>using</a:t>
            </a:r>
            <a:r>
              <a:rPr lang="fr-FR" dirty="0"/>
              <a:t> and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third</a:t>
            </a:r>
            <a:r>
              <a:rPr lang="fr-FR" dirty="0"/>
              <a:t> party </a:t>
            </a:r>
            <a:r>
              <a:rPr lang="fr-FR" dirty="0" err="1"/>
              <a:t>library</a:t>
            </a:r>
            <a:r>
              <a:rPr lang="fr-FR" dirty="0"/>
              <a:t> are </a:t>
            </a:r>
            <a:r>
              <a:rPr lang="fr-FR" dirty="0" err="1"/>
              <a:t>installed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pre</a:t>
            </a:r>
            <a:r>
              <a:rPr lang="fr-FR" dirty="0"/>
              <a:t>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(</a:t>
            </a:r>
            <a:r>
              <a:rPr lang="fr-FR" dirty="0" err="1"/>
              <a:t>venv</a:t>
            </a:r>
            <a:r>
              <a:rPr lang="fr-FR" dirty="0"/>
              <a:t>, anaconda, …) for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lesson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a </a:t>
            </a:r>
            <a:r>
              <a:rPr lang="fr-FR" dirty="0" err="1"/>
              <a:t>miniconda</a:t>
            </a:r>
            <a:r>
              <a:rPr lang="fr-FR" dirty="0"/>
              <a:t> distribution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14343" name="Picture 7" descr="How to install Miniconda | Chris@Machine">
            <a:extLst>
              <a:ext uri="{FF2B5EF4-FFF2-40B4-BE49-F238E27FC236}">
                <a16:creationId xmlns:a16="http://schemas.microsoft.com/office/drawing/2014/main" id="{6E758177-9504-7B12-B0A1-36AB4C36F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759" y="2658451"/>
            <a:ext cx="5090011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527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51832-5724-91D7-653B-ED314AE1B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BA7C9D-A63E-4C54-F1A6-B82DA10F554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046302-B02B-D677-AD55-0E2C2DEF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1/6 : </a:t>
            </a:r>
            <a:r>
              <a:rPr lang="fr-FR" b="1" dirty="0" err="1">
                <a:solidFill>
                  <a:schemeClr val="bg1"/>
                </a:solidFill>
              </a:rPr>
              <a:t>Installing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miniconda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71FF58-3576-808A-13AA-25BF0533BBD7}"/>
              </a:ext>
            </a:extLst>
          </p:cNvPr>
          <p:cNvSpPr txBox="1"/>
          <p:nvPr/>
        </p:nvSpPr>
        <p:spPr>
          <a:xfrm>
            <a:off x="1443524" y="2667383"/>
            <a:ext cx="4681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https://repo.anaconda.com/miniconda/Miniconda3-py311_24.9.2-0-Windows-x86_64.exe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AAE167C-5046-7E93-4E94-B5EB12565A66}"/>
              </a:ext>
            </a:extLst>
          </p:cNvPr>
          <p:cNvSpPr txBox="1"/>
          <p:nvPr/>
        </p:nvSpPr>
        <p:spPr>
          <a:xfrm>
            <a:off x="284094" y="2186605"/>
            <a:ext cx="434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1. Download: version </a:t>
            </a:r>
            <a:r>
              <a:rPr lang="fr-FR" b="1" dirty="0" err="1"/>
              <a:t>matching</a:t>
            </a:r>
            <a:r>
              <a:rPr lang="fr-FR" b="1" dirty="0"/>
              <a:t> </a:t>
            </a:r>
            <a:r>
              <a:rPr lang="fr-FR" b="1" dirty="0" err="1"/>
              <a:t>your</a:t>
            </a:r>
            <a:r>
              <a:rPr lang="fr-FR" b="1" dirty="0"/>
              <a:t> OS: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F16251C-0A1C-D62E-5EF9-3D3AAB9F590B}"/>
              </a:ext>
            </a:extLst>
          </p:cNvPr>
          <p:cNvCxnSpPr>
            <a:cxnSpLocks/>
          </p:cNvCxnSpPr>
          <p:nvPr/>
        </p:nvCxnSpPr>
        <p:spPr>
          <a:xfrm>
            <a:off x="6402458" y="2186605"/>
            <a:ext cx="0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0B9E6315-F8AC-AB2D-B98A-E69A83EF9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78" y="2673916"/>
            <a:ext cx="690941" cy="57501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FABE22B-2969-1C12-E8E7-98F9AA912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67" y="3365959"/>
            <a:ext cx="663762" cy="63762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BF49845-D2D8-B242-6722-CA4A1A83A6DA}"/>
              </a:ext>
            </a:extLst>
          </p:cNvPr>
          <p:cNvSpPr txBox="1"/>
          <p:nvPr/>
        </p:nvSpPr>
        <p:spPr>
          <a:xfrm>
            <a:off x="1443524" y="4013825"/>
            <a:ext cx="4681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https://repo.anaconda.com/miniconda/Miniconda3-py311_24.9.2-0-MacOSX-x86_64.pkg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1CD33F4-FA5C-AF1D-20AA-F6B179008E02}"/>
              </a:ext>
            </a:extLst>
          </p:cNvPr>
          <p:cNvSpPr txBox="1"/>
          <p:nvPr/>
        </p:nvSpPr>
        <p:spPr>
          <a:xfrm>
            <a:off x="1443524" y="3340604"/>
            <a:ext cx="4681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https://repo.anaconda.com/miniconda/Miniconda3-py311_24.9.2-0-Linux-x86_64.sh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ACD76930-7B86-0C56-8EBF-26561BEDF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42" y="4129516"/>
            <a:ext cx="443213" cy="46137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68CC3F7-C0BA-4966-B0A4-637CCF782018}"/>
              </a:ext>
            </a:extLst>
          </p:cNvPr>
          <p:cNvSpPr txBox="1"/>
          <p:nvPr/>
        </p:nvSpPr>
        <p:spPr>
          <a:xfrm>
            <a:off x="288316" y="5294239"/>
            <a:ext cx="108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2. Install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AFBC4E18-79C3-997A-A99F-D2A14CAAC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539" y="1595662"/>
            <a:ext cx="3955773" cy="486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19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45E24-82A5-306B-F817-13717BDE5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F74DE9-F4B9-7480-79D8-3E96EC4B5F51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C66BCF-5006-4027-D5C3-1401263A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2/6 : </a:t>
            </a:r>
            <a:r>
              <a:rPr lang="fr-FR" b="1" dirty="0" err="1">
                <a:solidFill>
                  <a:schemeClr val="bg1"/>
                </a:solidFill>
              </a:rPr>
              <a:t>Starting</a:t>
            </a:r>
            <a:r>
              <a:rPr lang="fr-FR" b="1" dirty="0">
                <a:solidFill>
                  <a:schemeClr val="bg1"/>
                </a:solidFill>
              </a:rPr>
              <a:t> python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EA84791-AA3C-4B33-5FFF-63B7C8171674}"/>
              </a:ext>
            </a:extLst>
          </p:cNvPr>
          <p:cNvSpPr txBox="1"/>
          <p:nvPr/>
        </p:nvSpPr>
        <p:spPr>
          <a:xfrm>
            <a:off x="284094" y="2186605"/>
            <a:ext cx="563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b="1" dirty="0"/>
              <a:t>In </a:t>
            </a:r>
            <a:r>
              <a:rPr lang="fr-FR" b="1" dirty="0" err="1"/>
              <a:t>vscode</a:t>
            </a:r>
            <a:r>
              <a:rPr lang="fr-FR" b="1" dirty="0"/>
              <a:t>, open a terminal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34A30D3-1F9C-CD1A-BA82-6038549FE2B5}"/>
              </a:ext>
            </a:extLst>
          </p:cNvPr>
          <p:cNvCxnSpPr>
            <a:cxnSpLocks/>
          </p:cNvCxnSpPr>
          <p:nvPr/>
        </p:nvCxnSpPr>
        <p:spPr>
          <a:xfrm>
            <a:off x="7137954" y="2085385"/>
            <a:ext cx="0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F1EA36E-70BC-C48A-1A03-8063AFD99745}"/>
              </a:ext>
            </a:extLst>
          </p:cNvPr>
          <p:cNvSpPr txBox="1"/>
          <p:nvPr/>
        </p:nvSpPr>
        <p:spPr>
          <a:xfrm>
            <a:off x="284094" y="3291185"/>
            <a:ext cx="612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2. If the (base) </a:t>
            </a:r>
            <a:r>
              <a:rPr lang="fr-FR" b="1" dirty="0" err="1"/>
              <a:t>is</a:t>
            </a:r>
            <a:r>
              <a:rPr lang="fr-FR" b="1" dirty="0"/>
              <a:t> not </a:t>
            </a:r>
            <a:r>
              <a:rPr lang="fr-FR" b="1" dirty="0" err="1"/>
              <a:t>displayed</a:t>
            </a:r>
            <a:r>
              <a:rPr lang="fr-FR" b="1" dirty="0"/>
              <a:t>, type: </a:t>
            </a:r>
            <a:r>
              <a:rPr lang="fr-FR" b="1" dirty="0" err="1"/>
              <a:t>conda</a:t>
            </a:r>
            <a:r>
              <a:rPr lang="fr-FR" b="1" dirty="0"/>
              <a:t> </a:t>
            </a:r>
            <a:r>
              <a:rPr lang="fr-FR" b="1" dirty="0" err="1"/>
              <a:t>activate</a:t>
            </a:r>
            <a:r>
              <a:rPr lang="fr-FR" b="1" dirty="0"/>
              <a:t> base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447261-2AEE-C79E-47DB-1427FCE41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94" y="2752087"/>
            <a:ext cx="4067743" cy="34294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D01EED5-F943-6AA5-7A25-A58E1D23A2CD}"/>
              </a:ext>
            </a:extLst>
          </p:cNvPr>
          <p:cNvSpPr txBox="1"/>
          <p:nvPr/>
        </p:nvSpPr>
        <p:spPr>
          <a:xfrm>
            <a:off x="284094" y="3856667"/>
            <a:ext cx="651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3. Check if python </a:t>
            </a:r>
            <a:r>
              <a:rPr lang="fr-FR" b="1" dirty="0" err="1"/>
              <a:t>was</a:t>
            </a:r>
            <a:r>
              <a:rPr lang="fr-FR" b="1" dirty="0"/>
              <a:t> </a:t>
            </a:r>
            <a:r>
              <a:rPr lang="fr-FR" b="1" dirty="0" err="1"/>
              <a:t>installed</a:t>
            </a:r>
            <a:r>
              <a:rPr lang="fr-FR" b="1" dirty="0"/>
              <a:t> </a:t>
            </a:r>
            <a:r>
              <a:rPr lang="fr-FR" b="1" dirty="0" err="1"/>
              <a:t>properly</a:t>
            </a:r>
            <a:r>
              <a:rPr lang="fr-FR" b="1" dirty="0"/>
              <a:t> by </a:t>
            </a:r>
            <a:r>
              <a:rPr lang="fr-FR" b="1" dirty="0" err="1"/>
              <a:t>typing</a:t>
            </a:r>
            <a:r>
              <a:rPr lang="fr-FR" b="1" dirty="0"/>
              <a:t>: « python »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72CE272-A59F-1102-FA1A-85B9D64C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94" y="4422149"/>
            <a:ext cx="5858819" cy="792446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24A00B3-67E0-14AF-3BF9-1CC81EF6EE4A}"/>
              </a:ext>
            </a:extLst>
          </p:cNvPr>
          <p:cNvSpPr txBox="1"/>
          <p:nvPr/>
        </p:nvSpPr>
        <p:spPr>
          <a:xfrm>
            <a:off x="284094" y="5410746"/>
            <a:ext cx="6284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4. Play </a:t>
            </a:r>
            <a:r>
              <a:rPr lang="fr-FR" b="1" dirty="0" err="1"/>
              <a:t>with</a:t>
            </a:r>
            <a:r>
              <a:rPr lang="fr-FR" b="1" dirty="0"/>
              <a:t> the command on the </a:t>
            </a:r>
            <a:r>
              <a:rPr lang="fr-FR" b="1" dirty="0" err="1"/>
              <a:t>cheat</a:t>
            </a:r>
            <a:r>
              <a:rPr lang="fr-FR" b="1" dirty="0"/>
              <a:t> </a:t>
            </a:r>
            <a:r>
              <a:rPr lang="fr-FR" b="1" dirty="0" err="1"/>
              <a:t>sheet</a:t>
            </a:r>
            <a:r>
              <a:rPr lang="fr-FR" b="1" dirty="0"/>
              <a:t> to </a:t>
            </a:r>
            <a:r>
              <a:rPr lang="fr-FR" b="1" dirty="0" err="1"/>
              <a:t>get</a:t>
            </a:r>
            <a:r>
              <a:rPr lang="fr-FR" b="1" dirty="0"/>
              <a:t> </a:t>
            </a:r>
            <a:r>
              <a:rPr lang="fr-FR" b="1" dirty="0" err="1"/>
              <a:t>started</a:t>
            </a:r>
            <a:endParaRPr lang="fr-FR" b="1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F28F15EF-82FC-F759-A7C0-FE84C09EA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045" y="1909964"/>
            <a:ext cx="3463027" cy="38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79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2CFDB-6632-F286-4A36-3845B77A2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A3D34D-3278-83F0-C0A4-E7596D3D7FC7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E3590A-300F-6DE3-3E44-DAF7498D3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3/6 : </a:t>
            </a:r>
            <a:r>
              <a:rPr lang="fr-FR" b="1" dirty="0" err="1">
                <a:solidFill>
                  <a:schemeClr val="bg1"/>
                </a:solidFill>
              </a:rPr>
              <a:t>Using</a:t>
            </a:r>
            <a:r>
              <a:rPr lang="fr-FR" b="1" dirty="0">
                <a:solidFill>
                  <a:schemeClr val="bg1"/>
                </a:solidFill>
              </a:rPr>
              <a:t> the package manager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BB1CE2C-B2C1-F717-7EF0-49DEF38423C0}"/>
              </a:ext>
            </a:extLst>
          </p:cNvPr>
          <p:cNvCxnSpPr>
            <a:cxnSpLocks/>
          </p:cNvCxnSpPr>
          <p:nvPr/>
        </p:nvCxnSpPr>
        <p:spPr>
          <a:xfrm>
            <a:off x="7137954" y="2085385"/>
            <a:ext cx="0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71CE3144-6ED4-3730-BDB7-8C1F2C436911}"/>
              </a:ext>
            </a:extLst>
          </p:cNvPr>
          <p:cNvSpPr txBox="1"/>
          <p:nvPr/>
        </p:nvSpPr>
        <p:spPr>
          <a:xfrm>
            <a:off x="673301" y="2224571"/>
            <a:ext cx="61780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default package manager of python,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install</a:t>
            </a:r>
            <a:r>
              <a:rPr lang="fr-FR" dirty="0"/>
              <a:t> and </a:t>
            </a:r>
            <a:r>
              <a:rPr lang="fr-FR" dirty="0" err="1"/>
              <a:t>uninstall</a:t>
            </a:r>
            <a:r>
              <a:rPr lang="fr-FR" dirty="0"/>
              <a:t> </a:t>
            </a:r>
            <a:r>
              <a:rPr lang="fr-FR" dirty="0" err="1"/>
              <a:t>libraries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development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now</a:t>
            </a:r>
            <a:r>
              <a:rPr lang="fr-FR" dirty="0"/>
              <a:t>, </a:t>
            </a:r>
            <a:r>
              <a:rPr lang="fr-FR" dirty="0" err="1"/>
              <a:t>let’s</a:t>
            </a:r>
            <a:r>
              <a:rPr lang="fr-FR" dirty="0"/>
              <a:t> stick to a few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libraries</a:t>
            </a:r>
            <a:r>
              <a:rPr lang="fr-FR" dirty="0"/>
              <a:t>: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jupyter</a:t>
            </a:r>
            <a:r>
              <a:rPr lang="fr-FR" dirty="0"/>
              <a:t> : </a:t>
            </a:r>
            <a:r>
              <a:rPr lang="fr-FR" dirty="0" err="1"/>
              <a:t>get</a:t>
            </a:r>
            <a:r>
              <a:rPr lang="fr-FR" dirty="0"/>
              <a:t> interactive notebooks for </a:t>
            </a:r>
            <a:r>
              <a:rPr lang="fr-FR" dirty="0" err="1"/>
              <a:t>development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Pandas : the « </a:t>
            </a:r>
            <a:r>
              <a:rPr lang="fr-FR" dirty="0" err="1"/>
              <a:t>excel</a:t>
            </a:r>
            <a:r>
              <a:rPr lang="fr-FR" dirty="0"/>
              <a:t> » of python, to </a:t>
            </a:r>
            <a:r>
              <a:rPr lang="fr-FR" dirty="0" err="1"/>
              <a:t>handle</a:t>
            </a:r>
            <a:r>
              <a:rPr lang="fr-FR" dirty="0"/>
              <a:t> </a:t>
            </a:r>
            <a:r>
              <a:rPr lang="fr-FR" dirty="0" err="1"/>
              <a:t>structured</a:t>
            </a:r>
            <a:r>
              <a:rPr lang="fr-FR" dirty="0"/>
              <a:t> data and </a:t>
            </a:r>
            <a:r>
              <a:rPr lang="fr-FR" dirty="0" err="1"/>
              <a:t>perform</a:t>
            </a:r>
            <a:r>
              <a:rPr lang="fr-FR" dirty="0"/>
              <a:t> </a:t>
            </a:r>
            <a:r>
              <a:rPr lang="fr-FR" dirty="0" err="1"/>
              <a:t>analytics</a:t>
            </a:r>
            <a:r>
              <a:rPr lang="fr-FR" dirty="0"/>
              <a:t> on </a:t>
            </a:r>
            <a:r>
              <a:rPr lang="fr-FR" dirty="0" err="1"/>
              <a:t>them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Matplotlib</a:t>
            </a:r>
            <a:r>
              <a:rPr lang="fr-FR" dirty="0"/>
              <a:t> / </a:t>
            </a:r>
            <a:r>
              <a:rPr lang="fr-FR" dirty="0" err="1"/>
              <a:t>plotly</a:t>
            </a:r>
            <a:r>
              <a:rPr lang="fr-FR" dirty="0"/>
              <a:t> : Data </a:t>
            </a:r>
            <a:r>
              <a:rPr lang="fr-FR" dirty="0" err="1"/>
              <a:t>viz</a:t>
            </a:r>
            <a:r>
              <a:rPr lang="fr-FR" dirty="0"/>
              <a:t> in python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Numpy</a:t>
            </a:r>
            <a:r>
              <a:rPr lang="fr-FR" dirty="0"/>
              <a:t> : </a:t>
            </a:r>
            <a:r>
              <a:rPr lang="fr-FR" dirty="0" err="1"/>
              <a:t>vector</a:t>
            </a:r>
            <a:r>
              <a:rPr lang="fr-FR" dirty="0"/>
              <a:t> manipulation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noted</a:t>
            </a:r>
            <a:r>
              <a:rPr lang="fr-FR" dirty="0"/>
              <a:t>, </a:t>
            </a:r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are </a:t>
            </a:r>
            <a:r>
              <a:rPr lang="fr-FR" dirty="0" err="1"/>
              <a:t>linked</a:t>
            </a:r>
            <a:r>
              <a:rPr lang="fr-FR" dirty="0"/>
              <a:t> to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miniconda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.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a new </a:t>
            </a:r>
            <a:r>
              <a:rPr lang="fr-FR" dirty="0" err="1"/>
              <a:t>env</a:t>
            </a:r>
            <a:r>
              <a:rPr lang="fr-FR" dirty="0"/>
              <a:t> or </a:t>
            </a:r>
            <a:r>
              <a:rPr lang="fr-FR" dirty="0" err="1"/>
              <a:t>uninstall</a:t>
            </a:r>
            <a:r>
              <a:rPr lang="fr-FR" dirty="0"/>
              <a:t> </a:t>
            </a:r>
            <a:r>
              <a:rPr lang="fr-FR" dirty="0" err="1"/>
              <a:t>miniconda</a:t>
            </a:r>
            <a:r>
              <a:rPr lang="fr-FR" dirty="0"/>
              <a:t>, </a:t>
            </a:r>
            <a:r>
              <a:rPr lang="fr-FR" dirty="0" err="1"/>
              <a:t>you’ll</a:t>
            </a:r>
            <a:r>
              <a:rPr lang="fr-FR" dirty="0"/>
              <a:t> have to restart all of </a:t>
            </a:r>
            <a:r>
              <a:rPr lang="fr-FR" dirty="0" err="1"/>
              <a:t>this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A6177EB-8FFC-9616-E53B-6ABB9F451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216" y="1587941"/>
            <a:ext cx="2636238" cy="485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67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C206D-74C8-EB66-F681-88E976F7A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D39D0-C73C-72E5-2A4B-9BEDB0197263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426359-4D98-4752-4504-4365DB3C4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4/6 : Hello World in the terminal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2C7C7DC-4179-93D7-5BDC-76C226880D23}"/>
              </a:ext>
            </a:extLst>
          </p:cNvPr>
          <p:cNvCxnSpPr>
            <a:cxnSpLocks/>
          </p:cNvCxnSpPr>
          <p:nvPr/>
        </p:nvCxnSpPr>
        <p:spPr>
          <a:xfrm>
            <a:off x="7137954" y="2085385"/>
            <a:ext cx="0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3A96CF5E-2023-4C2F-3FDB-664CF4861CD7}"/>
              </a:ext>
            </a:extLst>
          </p:cNvPr>
          <p:cNvSpPr txBox="1"/>
          <p:nvPr/>
        </p:nvSpPr>
        <p:spPr>
          <a:xfrm>
            <a:off x="673301" y="2224571"/>
            <a:ext cx="64646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One of the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celebrate</a:t>
            </a:r>
            <a:r>
              <a:rPr lang="fr-FR" dirty="0"/>
              <a:t> a </a:t>
            </a:r>
            <a:r>
              <a:rPr lang="fr-FR" dirty="0" err="1"/>
              <a:t>successful</a:t>
            </a:r>
            <a:r>
              <a:rPr lang="fr-FR" dirty="0"/>
              <a:t> setup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simply</a:t>
            </a:r>
            <a:r>
              <a:rPr lang="fr-FR" dirty="0"/>
              <a:t> to </a:t>
            </a:r>
            <a:r>
              <a:rPr lang="fr-FR" dirty="0" err="1"/>
              <a:t>print</a:t>
            </a:r>
            <a:r>
              <a:rPr lang="fr-FR" dirty="0"/>
              <a:t> a hello world </a:t>
            </a:r>
            <a:r>
              <a:rPr lang="fr-FR" dirty="0" err="1"/>
              <a:t>statement</a:t>
            </a:r>
            <a:r>
              <a:rPr lang="fr-FR" dirty="0"/>
              <a:t> in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python,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</a:t>
            </a:r>
            <a:r>
              <a:rPr lang="fr-FR" dirty="0" err="1"/>
              <a:t>throught</a:t>
            </a:r>
            <a:r>
              <a:rPr lang="fr-FR" dirty="0"/>
              <a:t> the « </a:t>
            </a:r>
            <a:r>
              <a:rPr lang="fr-FR" dirty="0" err="1"/>
              <a:t>print</a:t>
            </a:r>
            <a:r>
              <a:rPr lang="fr-FR" dirty="0"/>
              <a:t> » </a:t>
            </a:r>
            <a:r>
              <a:rPr lang="fr-FR" dirty="0" err="1"/>
              <a:t>function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tells the interpréter to show the content of a </a:t>
            </a:r>
            <a:r>
              <a:rPr lang="fr-FR" dirty="0" err="1"/>
              <a:t>given</a:t>
            </a:r>
            <a:r>
              <a:rPr lang="fr-FR" dirty="0"/>
              <a:t> variable / </a:t>
            </a:r>
            <a:r>
              <a:rPr lang="fr-FR" dirty="0" err="1"/>
              <a:t>object</a:t>
            </a:r>
            <a:r>
              <a:rPr lang="fr-FR" dirty="0"/>
              <a:t> /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the terminal </a:t>
            </a:r>
            <a:r>
              <a:rPr lang="fr-FR" dirty="0" err="1"/>
              <a:t>written</a:t>
            </a:r>
            <a:r>
              <a:rPr lang="fr-FR" dirty="0"/>
              <a:t> output.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To </a:t>
            </a:r>
            <a:r>
              <a:rPr lang="fr-FR" dirty="0" err="1"/>
              <a:t>print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first hello world, </a:t>
            </a:r>
            <a:r>
              <a:rPr lang="fr-FR" dirty="0" err="1"/>
              <a:t>let’s</a:t>
            </a:r>
            <a:r>
              <a:rPr lang="fr-FR" dirty="0"/>
              <a:t> use the terminal as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previously</a:t>
            </a:r>
            <a:r>
              <a:rPr lang="fr-FR" dirty="0"/>
              <a:t> </a:t>
            </a:r>
            <a:r>
              <a:rPr lang="fr-FR" dirty="0" err="1"/>
              <a:t>did</a:t>
            </a:r>
            <a:r>
              <a:rPr lang="fr-FR"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4D4202-817F-7B99-964E-6B23F60DA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903" y="2942030"/>
            <a:ext cx="3137220" cy="198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213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F65C8-7473-364E-13FE-1DA166F41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70068D-93F0-5EC8-3CC3-8C9776F07026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C532C47-276A-9D1D-0AA0-80BEBC35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5/6 : Hello World in a script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A5BEC0D-F264-2E60-6310-2FD29CAD2816}"/>
              </a:ext>
            </a:extLst>
          </p:cNvPr>
          <p:cNvCxnSpPr>
            <a:cxnSpLocks/>
          </p:cNvCxnSpPr>
          <p:nvPr/>
        </p:nvCxnSpPr>
        <p:spPr>
          <a:xfrm>
            <a:off x="7137954" y="2085385"/>
            <a:ext cx="0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205A25B-DAAF-FAD3-FC7B-3B1DC46C6855}"/>
              </a:ext>
            </a:extLst>
          </p:cNvPr>
          <p:cNvSpPr txBox="1"/>
          <p:nvPr/>
        </p:nvSpPr>
        <p:spPr>
          <a:xfrm>
            <a:off x="520901" y="1866762"/>
            <a:ext cx="64646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a terminal to </a:t>
            </a:r>
            <a:r>
              <a:rPr lang="fr-FR" dirty="0" err="1"/>
              <a:t>write</a:t>
            </a:r>
            <a:r>
              <a:rPr lang="fr-FR" dirty="0"/>
              <a:t> python </a:t>
            </a:r>
            <a:r>
              <a:rPr lang="fr-FR" dirty="0" err="1"/>
              <a:t>is</a:t>
            </a:r>
            <a:r>
              <a:rPr lang="fr-FR" dirty="0"/>
              <a:t> quick, but terminal 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lack</a:t>
            </a:r>
            <a:r>
              <a:rPr lang="fr-FR" dirty="0"/>
              <a:t> the </a:t>
            </a:r>
            <a:r>
              <a:rPr lang="fr-FR" dirty="0" err="1"/>
              <a:t>features</a:t>
            </a:r>
            <a:r>
              <a:rPr lang="fr-FR" dirty="0"/>
              <a:t> and </a:t>
            </a:r>
            <a:r>
              <a:rPr lang="fr-FR" dirty="0" err="1"/>
              <a:t>utils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find</a:t>
            </a:r>
            <a:r>
              <a:rPr lang="fr-FR" dirty="0"/>
              <a:t> in a </a:t>
            </a:r>
            <a:r>
              <a:rPr lang="fr-FR" dirty="0" err="1"/>
              <a:t>rich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editor.</a:t>
            </a:r>
          </a:p>
          <a:p>
            <a:endParaRPr lang="fr-FR" dirty="0"/>
          </a:p>
          <a:p>
            <a:r>
              <a:rPr lang="fr-FR" dirty="0"/>
              <a:t>To tackle </a:t>
            </a:r>
            <a:r>
              <a:rPr lang="fr-FR" dirty="0" err="1"/>
              <a:t>that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rely</a:t>
            </a:r>
            <a:r>
              <a:rPr lang="fr-FR" dirty="0"/>
              <a:t> on .</a:t>
            </a:r>
            <a:r>
              <a:rPr lang="fr-FR" dirty="0" err="1"/>
              <a:t>py</a:t>
            </a:r>
            <a:r>
              <a:rPr lang="fr-FR" dirty="0"/>
              <a:t> script, </a:t>
            </a:r>
            <a:r>
              <a:rPr lang="fr-FR" dirty="0" err="1"/>
              <a:t>which</a:t>
            </a:r>
            <a:r>
              <a:rPr lang="fr-FR" dirty="0"/>
              <a:t> are simple </a:t>
            </a:r>
            <a:r>
              <a:rPr lang="fr-FR" dirty="0" err="1"/>
              <a:t>text</a:t>
            </a:r>
            <a:r>
              <a:rPr lang="fr-FR" dirty="0"/>
              <a:t> files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run </a:t>
            </a:r>
            <a:r>
              <a:rPr lang="fr-FR" dirty="0" err="1"/>
              <a:t>with</a:t>
            </a:r>
            <a:r>
              <a:rPr lang="fr-FR" dirty="0"/>
              <a:t> python. </a:t>
            </a:r>
            <a:r>
              <a:rPr lang="fr-FR" dirty="0" err="1"/>
              <a:t>We’ll</a:t>
            </a:r>
            <a:r>
              <a:rPr lang="fr-FR" dirty="0"/>
              <a:t> </a:t>
            </a:r>
            <a:r>
              <a:rPr lang="fr-FR" dirty="0" err="1"/>
              <a:t>dig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on how to use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A script have </a:t>
            </a:r>
            <a:r>
              <a:rPr lang="fr-FR" dirty="0" err="1"/>
              <a:t>two</a:t>
            </a:r>
            <a:r>
              <a:rPr lang="fr-FR" dirty="0"/>
              <a:t> parts:</a:t>
            </a:r>
          </a:p>
          <a:p>
            <a:pPr marL="285750" indent="-285750">
              <a:buFontTx/>
              <a:buChar char="-"/>
            </a:pPr>
            <a:r>
              <a:rPr lang="fr-FR" dirty="0"/>
              <a:t>Imports / définition : </a:t>
            </a:r>
            <a:r>
              <a:rPr lang="fr-FR" dirty="0" err="1"/>
              <a:t>you’ll</a:t>
            </a:r>
            <a:r>
              <a:rPr lang="fr-FR" dirty="0"/>
              <a:t> </a:t>
            </a:r>
            <a:r>
              <a:rPr lang="fr-FR" dirty="0" err="1"/>
              <a:t>often</a:t>
            </a:r>
            <a:r>
              <a:rPr lang="fr-FR" dirty="0"/>
              <a:t> put </a:t>
            </a:r>
            <a:r>
              <a:rPr lang="fr-FR" dirty="0" err="1"/>
              <a:t>that</a:t>
            </a:r>
            <a:r>
              <a:rPr lang="fr-FR" dirty="0"/>
              <a:t> at the top of the script</a:t>
            </a:r>
          </a:p>
          <a:p>
            <a:pPr marL="285750" indent="-285750">
              <a:buFontTx/>
              <a:buChar char="-"/>
            </a:pPr>
            <a:r>
              <a:rPr lang="fr-FR" dirty="0"/>
              <a:t>Running </a:t>
            </a:r>
            <a:r>
              <a:rPr lang="fr-FR" dirty="0" err="1"/>
              <a:t>logic</a:t>
            </a:r>
            <a:r>
              <a:rPr lang="fr-FR" dirty="0"/>
              <a:t> : the </a:t>
            </a:r>
            <a:r>
              <a:rPr lang="fr-FR" dirty="0" err="1"/>
              <a:t>logic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ran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execute</a:t>
            </a:r>
            <a:r>
              <a:rPr lang="fr-FR" dirty="0"/>
              <a:t> the script </a:t>
            </a:r>
            <a:r>
              <a:rPr lang="fr-FR" dirty="0" err="1"/>
              <a:t>itself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separation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by </a:t>
            </a:r>
            <a:r>
              <a:rPr lang="fr-FR" dirty="0" err="1"/>
              <a:t>adding</a:t>
            </a:r>
            <a:r>
              <a:rPr lang="fr-FR" dirty="0"/>
              <a:t> the line « if __</a:t>
            </a:r>
            <a:r>
              <a:rPr lang="fr-FR" dirty="0" err="1"/>
              <a:t>name</a:t>
            </a:r>
            <a:r>
              <a:rPr lang="fr-FR" dirty="0"/>
              <a:t>__=="__main__": » and </a:t>
            </a:r>
            <a:r>
              <a:rPr lang="fr-FR" dirty="0" err="1"/>
              <a:t>intenting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after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D96DABC-53A1-CC3C-EFAC-6B86E5FF6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646" y="1946396"/>
            <a:ext cx="3673246" cy="419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03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85429-AB4F-A20B-5ACA-2B1969BEA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625D82-F9BC-0AC9-8926-5E120E0CFE23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B59A9D-DF44-7582-1A19-0283A91E8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032" y="0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Presentation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A41D4D-9D07-EF59-41CA-F397C1FA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060"/>
          <a:stretch/>
        </p:blipFill>
        <p:spPr>
          <a:xfrm>
            <a:off x="-1" y="1325563"/>
            <a:ext cx="4667012" cy="554643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A00FCED-A36B-AC5A-9687-E2F2AF95A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599" y="4494812"/>
            <a:ext cx="6782747" cy="120031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96CE143-B212-6334-3264-531C1C468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82" y="169007"/>
            <a:ext cx="1038370" cy="885949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</p:pic>
      <p:pic>
        <p:nvPicPr>
          <p:cNvPr id="17420" name="Picture 12" descr="CentraleSupélec — Wikipédia">
            <a:extLst>
              <a:ext uri="{FF2B5EF4-FFF2-40B4-BE49-F238E27FC236}">
                <a16:creationId xmlns:a16="http://schemas.microsoft.com/office/drawing/2014/main" id="{31B23C4C-4E87-F7AD-A9D7-9F8D3673F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061" y="2651001"/>
            <a:ext cx="1913467" cy="99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2" name="Picture 14" descr="Ekimetrics - Senior Manager in Strategy &amp; Data Science (H/F/N) - Paris">
            <a:extLst>
              <a:ext uri="{FF2B5EF4-FFF2-40B4-BE49-F238E27FC236}">
                <a16:creationId xmlns:a16="http://schemas.microsoft.com/office/drawing/2014/main" id="{8CD9C2FF-FB4B-1E56-02E9-4CAC56BCC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982" y="3294708"/>
            <a:ext cx="1913467" cy="26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2DF2A15-0D1C-E467-AB27-F0AB0FB9E3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800" y="1175"/>
            <a:ext cx="4775199" cy="133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10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9C3AD-BE75-DB1A-5800-3076F88F8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499E20-22A9-1E5E-2E92-730FEADBC69F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B26881-8779-A09D-65D8-3696FFE0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6/6 : Hello World in a notebook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6CAA71C-4114-4D04-C432-121B47739FCA}"/>
              </a:ext>
            </a:extLst>
          </p:cNvPr>
          <p:cNvCxnSpPr>
            <a:cxnSpLocks/>
          </p:cNvCxnSpPr>
          <p:nvPr/>
        </p:nvCxnSpPr>
        <p:spPr>
          <a:xfrm>
            <a:off x="7137954" y="2085385"/>
            <a:ext cx="0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EBE47A1D-30BB-4390-09EE-9BC939AE7350}"/>
              </a:ext>
            </a:extLst>
          </p:cNvPr>
          <p:cNvSpPr txBox="1"/>
          <p:nvPr/>
        </p:nvSpPr>
        <p:spPr>
          <a:xfrm>
            <a:off x="520901" y="1866762"/>
            <a:ext cx="64646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Python file are a simple and efficient </a:t>
            </a:r>
            <a:r>
              <a:rPr lang="fr-FR" dirty="0" err="1"/>
              <a:t>ways</a:t>
            </a:r>
            <a:r>
              <a:rPr lang="fr-FR" dirty="0"/>
              <a:t> to </a:t>
            </a:r>
            <a:r>
              <a:rPr lang="fr-FR" dirty="0" err="1"/>
              <a:t>define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python program, and are at the </a:t>
            </a:r>
            <a:r>
              <a:rPr lang="fr-FR" dirty="0" err="1"/>
              <a:t>core</a:t>
            </a:r>
            <a:r>
              <a:rPr lang="fr-FR" dirty="0"/>
              <a:t> of production code.</a:t>
            </a:r>
          </a:p>
          <a:p>
            <a:endParaRPr lang="fr-FR" dirty="0"/>
          </a:p>
          <a:p>
            <a:r>
              <a:rPr lang="fr-FR" dirty="0"/>
              <a:t>But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are </a:t>
            </a:r>
            <a:r>
              <a:rPr lang="fr-FR" dirty="0" err="1"/>
              <a:t>prototyping</a:t>
            </a:r>
            <a:r>
              <a:rPr lang="fr-FR" dirty="0"/>
              <a:t>, or </a:t>
            </a:r>
            <a:r>
              <a:rPr lang="fr-FR" dirty="0" err="1"/>
              <a:t>starting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on </a:t>
            </a:r>
            <a:r>
              <a:rPr lang="fr-FR" dirty="0" err="1"/>
              <a:t>idea</a:t>
            </a:r>
            <a:r>
              <a:rPr lang="fr-FR" dirty="0"/>
              <a:t>, </a:t>
            </a:r>
            <a:r>
              <a:rPr lang="fr-FR" dirty="0" err="1"/>
              <a:t>having</a:t>
            </a:r>
            <a:r>
              <a:rPr lang="fr-FR" dirty="0"/>
              <a:t> the script </a:t>
            </a:r>
            <a:r>
              <a:rPr lang="fr-FR" dirty="0" err="1"/>
              <a:t>separated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terminal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tedious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To tackle the issue, </a:t>
            </a:r>
            <a:r>
              <a:rPr lang="fr-FR" dirty="0" err="1"/>
              <a:t>jupyter</a:t>
            </a:r>
            <a:r>
              <a:rPr lang="fr-FR" dirty="0"/>
              <a:t> notebooks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invented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an </a:t>
            </a:r>
            <a:r>
              <a:rPr lang="fr-FR" dirty="0" err="1"/>
              <a:t>unified</a:t>
            </a:r>
            <a:r>
              <a:rPr lang="fr-FR" dirty="0"/>
              <a:t> interactive python </a:t>
            </a:r>
            <a:r>
              <a:rPr lang="fr-FR" dirty="0" err="1"/>
              <a:t>environment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 err="1"/>
              <a:t>Jupyter</a:t>
            </a:r>
            <a:r>
              <a:rPr lang="fr-FR" dirty="0"/>
              <a:t> are a mix of </a:t>
            </a:r>
            <a:r>
              <a:rPr lang="fr-FR" dirty="0" err="1"/>
              <a:t>json</a:t>
            </a:r>
            <a:r>
              <a:rPr lang="fr-FR" dirty="0"/>
              <a:t> and </a:t>
            </a:r>
            <a:r>
              <a:rPr lang="fr-FR" dirty="0" err="1"/>
              <a:t>markdown</a:t>
            </a:r>
            <a:r>
              <a:rPr lang="fr-FR" dirty="0"/>
              <a:t> files,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identified</a:t>
            </a:r>
            <a:r>
              <a:rPr lang="fr-FR" dirty="0"/>
              <a:t> by </a:t>
            </a:r>
            <a:r>
              <a:rPr lang="fr-FR" dirty="0" err="1"/>
              <a:t>ther</a:t>
            </a:r>
            <a:r>
              <a:rPr lang="fr-FR" dirty="0"/>
              <a:t> .</a:t>
            </a:r>
            <a:r>
              <a:rPr lang="fr-FR" dirty="0" err="1"/>
              <a:t>ipynb</a:t>
            </a:r>
            <a:r>
              <a:rPr lang="fr-FR" dirty="0"/>
              <a:t> extension.</a:t>
            </a:r>
          </a:p>
          <a:p>
            <a:endParaRPr lang="fr-FR" dirty="0"/>
          </a:p>
          <a:p>
            <a:r>
              <a:rPr lang="fr-FR" dirty="0" err="1"/>
              <a:t>With</a:t>
            </a:r>
            <a:r>
              <a:rPr lang="fr-FR" dirty="0"/>
              <a:t> the right extension, </a:t>
            </a:r>
            <a:r>
              <a:rPr lang="fr-FR" dirty="0" err="1"/>
              <a:t>vscode</a:t>
            </a:r>
            <a:r>
              <a:rPr lang="fr-FR" dirty="0"/>
              <a:t> enables </a:t>
            </a:r>
            <a:r>
              <a:rPr lang="fr-FR" dirty="0" err="1"/>
              <a:t>you</a:t>
            </a:r>
            <a:r>
              <a:rPr lang="fr-FR" dirty="0"/>
              <a:t> to </a:t>
            </a:r>
            <a:r>
              <a:rPr lang="fr-FR" dirty="0" err="1"/>
              <a:t>directly</a:t>
            </a:r>
            <a:r>
              <a:rPr lang="fr-FR" dirty="0"/>
              <a:t> run notebooks in </a:t>
            </a:r>
            <a:r>
              <a:rPr lang="fr-FR" dirty="0" err="1"/>
              <a:t>your</a:t>
            </a:r>
            <a:r>
              <a:rPr lang="fr-FR" dirty="0"/>
              <a:t> IDE.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7102B0F-6F75-8F95-E462-9FBA19CE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093" y="1442689"/>
            <a:ext cx="3861824" cy="50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7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69DB3-1D0C-B8E5-FC8F-DDD76D329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E728A7-4296-096E-3245-2F00E0644AB8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EB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1B52534-7600-1A42-2CDB-15FCC1E2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1896" y="2221310"/>
            <a:ext cx="7368208" cy="2415381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fr-FR" sz="7200" b="1" dirty="0">
                <a:solidFill>
                  <a:srgbClr val="314154"/>
                </a:solidFill>
              </a:rPr>
              <a:t>ACT III</a:t>
            </a:r>
            <a:br>
              <a:rPr lang="fr-FR" sz="4800" b="1" dirty="0">
                <a:solidFill>
                  <a:srgbClr val="314154"/>
                </a:solidFill>
              </a:rPr>
            </a:br>
            <a:r>
              <a:rPr lang="fr-FR" sz="4800" b="1" dirty="0">
                <a:solidFill>
                  <a:srgbClr val="314154"/>
                </a:solidFill>
              </a:rPr>
              <a:t>Enterprise python : </a:t>
            </a:r>
            <a:r>
              <a:rPr lang="fr-FR" sz="4800" b="1" dirty="0" err="1">
                <a:solidFill>
                  <a:srgbClr val="314154"/>
                </a:solidFill>
              </a:rPr>
              <a:t>Collaborate</a:t>
            </a:r>
            <a:r>
              <a:rPr lang="fr-FR" sz="4800" b="1" dirty="0">
                <a:solidFill>
                  <a:srgbClr val="314154"/>
                </a:solidFill>
              </a:rPr>
              <a:t>, Document, Frame</a:t>
            </a:r>
          </a:p>
        </p:txBody>
      </p:sp>
    </p:spTree>
    <p:extLst>
      <p:ext uri="{BB962C8B-B14F-4D97-AF65-F5344CB8AC3E}">
        <p14:creationId xmlns:p14="http://schemas.microsoft.com/office/powerpoint/2010/main" val="184681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469F0-0B64-5AF8-8258-5EB6ED7A4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223973-E34A-EEE6-1D5E-F6CA39819130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0BF3FC1-6880-FB55-703B-B27C5486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Github</a:t>
            </a:r>
            <a:r>
              <a:rPr lang="fr-FR" b="1" dirty="0">
                <a:solidFill>
                  <a:schemeClr val="bg1"/>
                </a:solidFill>
              </a:rPr>
              <a:t> : The collaborative </a:t>
            </a:r>
            <a:r>
              <a:rPr lang="fr-FR" b="1" dirty="0" err="1">
                <a:solidFill>
                  <a:schemeClr val="bg1"/>
                </a:solidFill>
              </a:rPr>
              <a:t>development</a:t>
            </a:r>
            <a:r>
              <a:rPr lang="fr-FR" b="1" dirty="0">
                <a:solidFill>
                  <a:schemeClr val="bg1"/>
                </a:solidFill>
              </a:rPr>
              <a:t> platform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B9666B8-EDA3-37D2-C9BB-59CE31239D4A}"/>
              </a:ext>
            </a:extLst>
          </p:cNvPr>
          <p:cNvSpPr txBox="1"/>
          <p:nvPr/>
        </p:nvSpPr>
        <p:spPr>
          <a:xfrm>
            <a:off x="308900" y="2113722"/>
            <a:ext cx="5787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comes</a:t>
            </a:r>
            <a:r>
              <a:rPr lang="fr-FR" dirty="0"/>
              <a:t> to collaborative </a:t>
            </a:r>
            <a:r>
              <a:rPr lang="fr-FR" dirty="0" err="1"/>
              <a:t>development</a:t>
            </a:r>
            <a:r>
              <a:rPr lang="fr-FR" dirty="0"/>
              <a:t>, </a:t>
            </a:r>
            <a:r>
              <a:rPr lang="fr-FR" dirty="0" err="1"/>
              <a:t>github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one the must know </a:t>
            </a:r>
            <a:r>
              <a:rPr lang="fr-FR" dirty="0" err="1"/>
              <a:t>tools</a:t>
            </a:r>
            <a:r>
              <a:rPr lang="fr-FR" dirty="0"/>
              <a:t> to enable </a:t>
            </a:r>
            <a:r>
              <a:rPr lang="fr-FR" dirty="0" err="1"/>
              <a:t>development</a:t>
            </a:r>
            <a:r>
              <a:rPr lang="fr-FR" dirty="0"/>
              <a:t>. For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reason</a:t>
            </a:r>
            <a:r>
              <a:rPr lang="fr-FR" dirty="0"/>
              <a:t>, </a:t>
            </a:r>
            <a:r>
              <a:rPr lang="fr-FR" dirty="0" err="1"/>
              <a:t>most</a:t>
            </a:r>
            <a:r>
              <a:rPr lang="fr-FR" dirty="0"/>
              <a:t> of </a:t>
            </a:r>
            <a:r>
              <a:rPr lang="fr-FR" dirty="0" err="1"/>
              <a:t>this</a:t>
            </a:r>
            <a:r>
              <a:rPr lang="fr-FR" dirty="0"/>
              <a:t> course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on </a:t>
            </a:r>
            <a:r>
              <a:rPr lang="fr-FR" dirty="0" err="1"/>
              <a:t>github</a:t>
            </a:r>
            <a:r>
              <a:rPr lang="fr-FR" dirty="0"/>
              <a:t>,</a:t>
            </a:r>
          </a:p>
          <a:p>
            <a:endParaRPr lang="fr-FR" dirty="0"/>
          </a:p>
          <a:p>
            <a:r>
              <a:rPr lang="fr-FR" dirty="0"/>
              <a:t>GitHub starts as a simple </a:t>
            </a:r>
            <a:r>
              <a:rPr lang="fr-FR" dirty="0" err="1"/>
              <a:t>util</a:t>
            </a:r>
            <a:r>
              <a:rPr lang="fr-FR" dirty="0"/>
              <a:t> </a:t>
            </a:r>
            <a:r>
              <a:rPr lang="fr-FR" dirty="0" err="1"/>
              <a:t>designed</a:t>
            </a:r>
            <a:r>
              <a:rPr lang="fr-FR" dirty="0"/>
              <a:t> to help version and </a:t>
            </a:r>
            <a:r>
              <a:rPr lang="fr-FR" dirty="0" err="1"/>
              <a:t>evolve</a:t>
            </a:r>
            <a:r>
              <a:rPr lang="fr-FR" dirty="0"/>
              <a:t> </a:t>
            </a:r>
            <a:r>
              <a:rPr lang="fr-FR" dirty="0" err="1"/>
              <a:t>textual</a:t>
            </a:r>
            <a:r>
              <a:rPr lang="fr-FR" dirty="0"/>
              <a:t> content. It </a:t>
            </a:r>
            <a:r>
              <a:rPr lang="fr-FR" dirty="0" err="1"/>
              <a:t>revolves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the </a:t>
            </a:r>
            <a:r>
              <a:rPr lang="fr-FR" dirty="0" err="1"/>
              <a:t>principle</a:t>
            </a:r>
            <a:r>
              <a:rPr lang="fr-FR" dirty="0"/>
              <a:t> of « diffs »</a:t>
            </a:r>
          </a:p>
          <a:p>
            <a:endParaRPr lang="fr-FR" dirty="0"/>
          </a:p>
          <a:p>
            <a:r>
              <a:rPr lang="fr-FR" dirty="0"/>
              <a:t>A diff </a:t>
            </a:r>
            <a:r>
              <a:rPr lang="fr-FR" dirty="0" err="1"/>
              <a:t>is</a:t>
            </a:r>
            <a:r>
              <a:rPr lang="fr-FR" dirty="0"/>
              <a:t> the minimal set of </a:t>
            </a:r>
            <a:r>
              <a:rPr lang="fr-FR" dirty="0" err="1"/>
              <a:t>editions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must do to go </a:t>
            </a:r>
            <a:r>
              <a:rPr lang="fr-FR" dirty="0" err="1"/>
              <a:t>from</a:t>
            </a:r>
            <a:r>
              <a:rPr lang="fr-FR" dirty="0"/>
              <a:t> one </a:t>
            </a:r>
            <a:r>
              <a:rPr lang="fr-FR" dirty="0" err="1"/>
              <a:t>text</a:t>
            </a:r>
            <a:r>
              <a:rPr lang="fr-FR" dirty="0"/>
              <a:t> file to an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file.</a:t>
            </a:r>
          </a:p>
          <a:p>
            <a:endParaRPr lang="fr-FR" dirty="0"/>
          </a:p>
          <a:p>
            <a:r>
              <a:rPr lang="fr-FR" dirty="0" err="1"/>
              <a:t>Hence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remove</a:t>
            </a:r>
            <a:r>
              <a:rPr lang="fr-FR" dirty="0"/>
              <a:t> one line </a:t>
            </a:r>
            <a:r>
              <a:rPr lang="fr-FR" dirty="0" err="1"/>
              <a:t>from</a:t>
            </a:r>
            <a:r>
              <a:rPr lang="fr-FR" dirty="0"/>
              <a:t> a </a:t>
            </a:r>
            <a:r>
              <a:rPr lang="fr-FR" dirty="0" err="1"/>
              <a:t>text</a:t>
            </a:r>
            <a:r>
              <a:rPr lang="fr-FR" dirty="0"/>
              <a:t> file,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simply</a:t>
            </a:r>
            <a:r>
              <a:rPr lang="fr-FR" dirty="0"/>
              <a:t> </a:t>
            </a:r>
            <a:r>
              <a:rPr lang="fr-FR" dirty="0" err="1"/>
              <a:t>represent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as a diff of « </a:t>
            </a:r>
            <a:r>
              <a:rPr lang="fr-FR" dirty="0" err="1"/>
              <a:t>remove</a:t>
            </a:r>
            <a:r>
              <a:rPr lang="fr-FR" dirty="0"/>
              <a:t> line x »</a:t>
            </a:r>
          </a:p>
        </p:txBody>
      </p:sp>
      <p:pic>
        <p:nvPicPr>
          <p:cNvPr id="8194" name="Picture 2" descr="Qu'est-ce que GitHub et comment fonctionne-t-il ? - Développement  Programmation - Dessein-Tech">
            <a:extLst>
              <a:ext uri="{FF2B5EF4-FFF2-40B4-BE49-F238E27FC236}">
                <a16:creationId xmlns:a16="http://schemas.microsoft.com/office/drawing/2014/main" id="{5A8DF5F6-7041-E5F1-571F-32ACA96F9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077" y="2200688"/>
            <a:ext cx="6453809" cy="363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035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1FF74-5856-475E-C48E-FEC645D26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629549-DDF0-3B67-EA77-CB6434B6EE58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BC22806-DFDD-D487-B094-99AF19AF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How to </a:t>
            </a:r>
            <a:r>
              <a:rPr lang="fr-FR" b="1" dirty="0" err="1">
                <a:solidFill>
                  <a:schemeClr val="bg1"/>
                </a:solidFill>
              </a:rPr>
              <a:t>work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with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github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76125B0-0F09-C365-8F1D-F584CA129DA1}"/>
              </a:ext>
            </a:extLst>
          </p:cNvPr>
          <p:cNvSpPr txBox="1"/>
          <p:nvPr/>
        </p:nvSpPr>
        <p:spPr>
          <a:xfrm>
            <a:off x="308900" y="2113722"/>
            <a:ext cx="5787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To </a:t>
            </a:r>
            <a:r>
              <a:rPr lang="fr-FR" dirty="0" err="1"/>
              <a:t>collaborate</a:t>
            </a:r>
            <a:r>
              <a:rPr lang="fr-FR" dirty="0"/>
              <a:t>, git </a:t>
            </a:r>
            <a:r>
              <a:rPr lang="fr-FR" dirty="0" err="1"/>
              <a:t>offers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Branches : </a:t>
            </a:r>
            <a:r>
              <a:rPr lang="fr-FR" dirty="0" err="1"/>
              <a:t>these</a:t>
            </a:r>
            <a:r>
              <a:rPr lang="fr-FR" dirty="0"/>
              <a:t> are </a:t>
            </a:r>
            <a:r>
              <a:rPr lang="fr-FR" dirty="0" err="1"/>
              <a:t>several</a:t>
            </a:r>
            <a:r>
              <a:rPr lang="fr-FR" dirty="0"/>
              <a:t> version of the </a:t>
            </a:r>
            <a:r>
              <a:rPr lang="fr-FR" dirty="0" err="1"/>
              <a:t>same</a:t>
            </a:r>
            <a:r>
              <a:rPr lang="fr-FR" dirty="0"/>
              <a:t> codebase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Commits</a:t>
            </a:r>
            <a:r>
              <a:rPr lang="fr-FR" dirty="0"/>
              <a:t> :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tied</a:t>
            </a:r>
            <a:r>
              <a:rPr lang="fr-FR" dirty="0"/>
              <a:t> to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, and enable to check </a:t>
            </a:r>
            <a:r>
              <a:rPr lang="fr-FR" dirty="0" err="1"/>
              <a:t>what</a:t>
            </a:r>
            <a:r>
              <a:rPr lang="fr-FR" dirty="0"/>
              <a:t> have been </a:t>
            </a:r>
            <a:r>
              <a:rPr lang="fr-FR" dirty="0" err="1"/>
              <a:t>added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successive version and by </a:t>
            </a:r>
            <a:r>
              <a:rPr lang="fr-FR" dirty="0" err="1"/>
              <a:t>who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Pull </a:t>
            </a:r>
            <a:r>
              <a:rPr lang="fr-FR" dirty="0" err="1"/>
              <a:t>request</a:t>
            </a:r>
            <a:r>
              <a:rPr lang="fr-FR" dirty="0"/>
              <a:t> : </a:t>
            </a:r>
            <a:r>
              <a:rPr lang="fr-FR" dirty="0" err="1"/>
              <a:t>sometime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merge </a:t>
            </a:r>
            <a:r>
              <a:rPr lang="fr-FR" dirty="0" err="1"/>
              <a:t>two</a:t>
            </a:r>
            <a:r>
              <a:rPr lang="fr-FR" dirty="0"/>
              <a:t> branches. In </a:t>
            </a:r>
            <a:r>
              <a:rPr lang="fr-FR" dirty="0" err="1"/>
              <a:t>that</a:t>
            </a:r>
            <a:r>
              <a:rPr lang="fr-FR" dirty="0"/>
              <a:t> case </a:t>
            </a:r>
            <a:r>
              <a:rPr lang="fr-FR" dirty="0" err="1"/>
              <a:t>you’re</a:t>
            </a:r>
            <a:r>
              <a:rPr lang="fr-FR" dirty="0"/>
              <a:t> </a:t>
            </a:r>
            <a:r>
              <a:rPr lang="fr-FR" dirty="0" err="1"/>
              <a:t>gonna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submit</a:t>
            </a:r>
            <a:r>
              <a:rPr lang="fr-FR" dirty="0"/>
              <a:t> a pull </a:t>
            </a:r>
            <a:r>
              <a:rPr lang="fr-FR" dirty="0" err="1"/>
              <a:t>request</a:t>
            </a:r>
            <a:r>
              <a:rPr lang="fr-FR" dirty="0"/>
              <a:t>.</a:t>
            </a:r>
          </a:p>
        </p:txBody>
      </p:sp>
      <p:pic>
        <p:nvPicPr>
          <p:cNvPr id="1028" name="Picture 4" descr="Git Graph : r/neovim">
            <a:extLst>
              <a:ext uri="{FF2B5EF4-FFF2-40B4-BE49-F238E27FC236}">
                <a16:creationId xmlns:a16="http://schemas.microsoft.com/office/drawing/2014/main" id="{C734BFB8-15A5-DF46-4742-269AAFB7B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235" y="1328735"/>
            <a:ext cx="3140765" cy="551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201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28B09-0B2F-6C47-7EF6-DA40D2E0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42C207-CA19-C090-CB1B-970E921F78A5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F2551F-E483-2E01-C634-BD8D7F66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Best practices of </a:t>
            </a:r>
            <a:r>
              <a:rPr lang="fr-FR" b="1" dirty="0" err="1">
                <a:solidFill>
                  <a:schemeClr val="bg1"/>
                </a:solidFill>
              </a:rPr>
              <a:t>Github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A8E2BA8-0539-862D-537A-77581054178C}"/>
              </a:ext>
            </a:extLst>
          </p:cNvPr>
          <p:cNvSpPr txBox="1"/>
          <p:nvPr/>
        </p:nvSpPr>
        <p:spPr>
          <a:xfrm>
            <a:off x="163127" y="1534370"/>
            <a:ext cx="76158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very</a:t>
            </a:r>
            <a:r>
              <a:rPr lang="fr-FR" dirty="0"/>
              <a:t> standard process to </a:t>
            </a:r>
            <a:r>
              <a:rPr lang="fr-FR" dirty="0" err="1"/>
              <a:t>developp</a:t>
            </a:r>
            <a:r>
              <a:rPr lang="fr-FR" dirty="0"/>
              <a:t> </a:t>
            </a:r>
            <a:r>
              <a:rPr lang="fr-FR" dirty="0" err="1"/>
              <a:t>properly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goes</a:t>
            </a:r>
            <a:r>
              <a:rPr lang="fr-FR" dirty="0"/>
              <a:t> </a:t>
            </a:r>
            <a:r>
              <a:rPr lang="fr-FR" dirty="0" err="1"/>
              <a:t>along</a:t>
            </a:r>
            <a:r>
              <a:rPr lang="fr-FR" dirty="0"/>
              <a:t> the line: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Several</a:t>
            </a:r>
            <a:r>
              <a:rPr lang="fr-FR" dirty="0"/>
              <a:t> versions of the application, </a:t>
            </a:r>
            <a:r>
              <a:rPr lang="fr-FR" dirty="0" err="1"/>
              <a:t>often</a:t>
            </a:r>
            <a:r>
              <a:rPr lang="fr-FR" dirty="0"/>
              <a:t> main, </a:t>
            </a:r>
            <a:r>
              <a:rPr lang="fr-FR" dirty="0" err="1"/>
              <a:t>qa</a:t>
            </a:r>
            <a:r>
              <a:rPr lang="fr-FR" dirty="0"/>
              <a:t>, dev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Dev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development</a:t>
            </a:r>
            <a:r>
              <a:rPr lang="fr-FR" dirty="0"/>
              <a:t> version,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iterate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 err="1"/>
              <a:t>Qa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testing</a:t>
            </a:r>
            <a:r>
              <a:rPr lang="fr-FR" dirty="0"/>
              <a:t> version, </a:t>
            </a:r>
            <a:r>
              <a:rPr lang="fr-FR" dirty="0" err="1"/>
              <a:t>used</a:t>
            </a:r>
            <a:r>
              <a:rPr lang="fr-FR" dirty="0"/>
              <a:t> to test a stable candidate of the code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Main </a:t>
            </a:r>
            <a:r>
              <a:rPr lang="fr-FR" dirty="0" err="1"/>
              <a:t>is</a:t>
            </a:r>
            <a:r>
              <a:rPr lang="fr-FR" dirty="0"/>
              <a:t> the production version,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deploy</a:t>
            </a:r>
            <a:r>
              <a:rPr lang="fr-FR" dirty="0"/>
              <a:t> the official version of the app</a:t>
            </a:r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starting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on a new </a:t>
            </a:r>
            <a:r>
              <a:rPr lang="fr-FR" dirty="0" err="1"/>
              <a:t>feature</a:t>
            </a:r>
            <a:r>
              <a:rPr lang="fr-FR" dirty="0"/>
              <a:t> i: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Start </a:t>
            </a:r>
            <a:r>
              <a:rPr lang="fr-FR" dirty="0" err="1"/>
              <a:t>from</a:t>
            </a:r>
            <a:r>
              <a:rPr lang="fr-FR" dirty="0"/>
              <a:t> dev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Create</a:t>
            </a:r>
            <a:r>
              <a:rPr lang="fr-FR" dirty="0"/>
              <a:t> a new branche </a:t>
            </a:r>
            <a:r>
              <a:rPr lang="fr-FR" dirty="0" err="1"/>
              <a:t>with</a:t>
            </a:r>
            <a:r>
              <a:rPr lang="fr-FR" dirty="0"/>
              <a:t> an explicit </a:t>
            </a:r>
            <a:r>
              <a:rPr lang="fr-FR" dirty="0" err="1"/>
              <a:t>name</a:t>
            </a:r>
            <a:r>
              <a:rPr lang="fr-FR" dirty="0"/>
              <a:t> (ex: feat/</a:t>
            </a:r>
            <a:r>
              <a:rPr lang="fr-FR" dirty="0" err="1"/>
              <a:t>feature_name</a:t>
            </a:r>
            <a:r>
              <a:rPr lang="fr-FR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Develop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frequent</a:t>
            </a:r>
            <a:r>
              <a:rPr lang="fr-FR" dirty="0"/>
              <a:t> and explicit </a:t>
            </a:r>
            <a:r>
              <a:rPr lang="fr-FR" dirty="0" err="1"/>
              <a:t>commits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ready</a:t>
            </a:r>
            <a:r>
              <a:rPr lang="fr-FR" dirty="0"/>
              <a:t>, I </a:t>
            </a:r>
            <a:r>
              <a:rPr lang="fr-FR" dirty="0" err="1"/>
              <a:t>make</a:t>
            </a:r>
            <a:r>
              <a:rPr lang="fr-FR" dirty="0"/>
              <a:t> a pull </a:t>
            </a:r>
            <a:r>
              <a:rPr lang="fr-FR" dirty="0" err="1"/>
              <a:t>request</a:t>
            </a:r>
            <a:r>
              <a:rPr lang="fr-FR" dirty="0"/>
              <a:t> to dev </a:t>
            </a:r>
            <a:r>
              <a:rPr lang="fr-FR" dirty="0" err="1"/>
              <a:t>branch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I </a:t>
            </a:r>
            <a:r>
              <a:rPr lang="fr-FR" dirty="0" err="1"/>
              <a:t>review</a:t>
            </a:r>
            <a:r>
              <a:rPr lang="fr-FR" dirty="0"/>
              <a:t> the </a:t>
            </a:r>
            <a:r>
              <a:rPr lang="fr-FR" dirty="0" err="1"/>
              <a:t>request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lead dev to </a:t>
            </a:r>
            <a:r>
              <a:rPr lang="fr-FR" dirty="0" err="1"/>
              <a:t>ensure</a:t>
            </a:r>
            <a:r>
              <a:rPr lang="fr-FR" dirty="0"/>
              <a:t> </a:t>
            </a:r>
            <a:r>
              <a:rPr lang="fr-FR" dirty="0" err="1"/>
              <a:t>proper</a:t>
            </a:r>
            <a:r>
              <a:rPr lang="fr-FR" dirty="0"/>
              <a:t> </a:t>
            </a:r>
            <a:r>
              <a:rPr lang="fr-FR" dirty="0" err="1"/>
              <a:t>interfacing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I merge</a:t>
            </a:r>
          </a:p>
          <a:p>
            <a:pPr marL="742950" lvl="1" indent="-285750">
              <a:buFontTx/>
              <a:buChar char="-"/>
            </a:pPr>
            <a:endParaRPr lang="fr-FR" dirty="0"/>
          </a:p>
          <a:p>
            <a:pPr marL="742950" lvl="1" indent="-285750">
              <a:buFontTx/>
              <a:buChar char="-"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24DB5EC-04DD-A616-72CF-13CF09C3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747" y="1362073"/>
            <a:ext cx="3328307" cy="541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65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9AF1E-AB74-A721-66B7-C5DC8EA84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00BBF5-4774-8A36-8DC2-69A871CCF491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274ED9-007B-D1BE-AA2D-75A1EFDD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1/2: Install Git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F17A009-C531-DCE9-7B42-A2BA5E272191}"/>
              </a:ext>
            </a:extLst>
          </p:cNvPr>
          <p:cNvSpPr txBox="1"/>
          <p:nvPr/>
        </p:nvSpPr>
        <p:spPr>
          <a:xfrm>
            <a:off x="414158" y="2573717"/>
            <a:ext cx="4209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https://git-scm.com/downloads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C8E6134-A8AF-B29C-25C8-E56C09CB303E}"/>
              </a:ext>
            </a:extLst>
          </p:cNvPr>
          <p:cNvSpPr txBox="1"/>
          <p:nvPr/>
        </p:nvSpPr>
        <p:spPr>
          <a:xfrm>
            <a:off x="414158" y="2186605"/>
            <a:ext cx="167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1. </a:t>
            </a:r>
            <a:r>
              <a:rPr lang="fr-FR" b="1" dirty="0" err="1"/>
              <a:t>Navigate</a:t>
            </a:r>
            <a:r>
              <a:rPr lang="fr-FR" b="1" dirty="0"/>
              <a:t> to: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D1CEF08-A7DF-E1E2-A338-58D1C4E8F29D}"/>
              </a:ext>
            </a:extLst>
          </p:cNvPr>
          <p:cNvSpPr txBox="1"/>
          <p:nvPr/>
        </p:nvSpPr>
        <p:spPr>
          <a:xfrm>
            <a:off x="414158" y="3313714"/>
            <a:ext cx="427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2. Download version </a:t>
            </a:r>
            <a:r>
              <a:rPr lang="fr-FR" b="1" dirty="0" err="1"/>
              <a:t>matching</a:t>
            </a:r>
            <a:r>
              <a:rPr lang="fr-FR" b="1" dirty="0"/>
              <a:t> </a:t>
            </a:r>
            <a:r>
              <a:rPr lang="fr-FR" b="1" dirty="0" err="1"/>
              <a:t>your</a:t>
            </a:r>
            <a:r>
              <a:rPr lang="fr-FR" b="1" dirty="0"/>
              <a:t> OS: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8924F92-D0BF-ACE3-C34A-6A3911555D09}"/>
              </a:ext>
            </a:extLst>
          </p:cNvPr>
          <p:cNvSpPr txBox="1"/>
          <p:nvPr/>
        </p:nvSpPr>
        <p:spPr>
          <a:xfrm>
            <a:off x="414158" y="5031251"/>
            <a:ext cx="292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3. Install, and follow </a:t>
            </a:r>
            <a:r>
              <a:rPr lang="fr-FR" b="1" dirty="0" err="1"/>
              <a:t>steps</a:t>
            </a:r>
            <a:endParaRPr lang="fr-FR" b="1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A683057-DA5F-9FE5-6A79-BE4579ED6780}"/>
              </a:ext>
            </a:extLst>
          </p:cNvPr>
          <p:cNvCxnSpPr>
            <a:cxnSpLocks/>
          </p:cNvCxnSpPr>
          <p:nvPr/>
        </p:nvCxnSpPr>
        <p:spPr>
          <a:xfrm>
            <a:off x="4880299" y="2133600"/>
            <a:ext cx="0" cy="3704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4BDAB79-7189-AF7C-8D91-684B6C491DA4}"/>
              </a:ext>
            </a:extLst>
          </p:cNvPr>
          <p:cNvSpPr txBox="1"/>
          <p:nvPr/>
        </p:nvSpPr>
        <p:spPr>
          <a:xfrm>
            <a:off x="414158" y="5468276"/>
            <a:ext cx="277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4. Restart </a:t>
            </a:r>
            <a:r>
              <a:rPr lang="fr-FR" b="1" dirty="0" err="1"/>
              <a:t>your</a:t>
            </a:r>
            <a:r>
              <a:rPr lang="fr-FR" b="1" dirty="0"/>
              <a:t> computer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17E889F-A11D-0903-A3D5-37EE0DA1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55" y="3833604"/>
            <a:ext cx="2886478" cy="92405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F08B804-B7F6-F002-35E9-90B6306DC0D4}"/>
              </a:ext>
            </a:extLst>
          </p:cNvPr>
          <p:cNvSpPr txBox="1"/>
          <p:nvPr/>
        </p:nvSpPr>
        <p:spPr>
          <a:xfrm>
            <a:off x="5339660" y="2676249"/>
            <a:ext cx="4209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https://github.com/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077BAC5-A5FE-7520-B199-0C1CE51C445A}"/>
              </a:ext>
            </a:extLst>
          </p:cNvPr>
          <p:cNvSpPr txBox="1"/>
          <p:nvPr/>
        </p:nvSpPr>
        <p:spPr>
          <a:xfrm>
            <a:off x="5339660" y="2229269"/>
            <a:ext cx="167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1. </a:t>
            </a:r>
            <a:r>
              <a:rPr lang="fr-FR" b="1" dirty="0" err="1"/>
              <a:t>Navigate</a:t>
            </a:r>
            <a:r>
              <a:rPr lang="fr-FR" b="1" dirty="0"/>
              <a:t> to: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BAF9210-C105-DCCF-A71A-15432E16DE0A}"/>
              </a:ext>
            </a:extLst>
          </p:cNvPr>
          <p:cNvSpPr txBox="1"/>
          <p:nvPr/>
        </p:nvSpPr>
        <p:spPr>
          <a:xfrm>
            <a:off x="5339660" y="3123229"/>
            <a:ext cx="234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2. </a:t>
            </a:r>
            <a:r>
              <a:rPr lang="fr-FR" b="1" dirty="0" err="1"/>
              <a:t>Create</a:t>
            </a:r>
            <a:r>
              <a:rPr lang="fr-FR" b="1" dirty="0"/>
              <a:t> an </a:t>
            </a:r>
            <a:r>
              <a:rPr lang="fr-FR" b="1" dirty="0" err="1"/>
              <a:t>account</a:t>
            </a:r>
            <a:endParaRPr lang="fr-FR" b="1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7E6B675-64B5-CD51-33CD-D9127BE8FF70}"/>
              </a:ext>
            </a:extLst>
          </p:cNvPr>
          <p:cNvSpPr txBox="1"/>
          <p:nvPr/>
        </p:nvSpPr>
        <p:spPr>
          <a:xfrm>
            <a:off x="5339660" y="3570209"/>
            <a:ext cx="167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3. </a:t>
            </a:r>
            <a:r>
              <a:rPr lang="fr-FR" b="1" dirty="0" err="1"/>
              <a:t>Navigate</a:t>
            </a:r>
            <a:r>
              <a:rPr lang="fr-FR" b="1" dirty="0"/>
              <a:t> to: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2639C7F-4120-F08A-C4B5-C51AAEF052E3}"/>
              </a:ext>
            </a:extLst>
          </p:cNvPr>
          <p:cNvSpPr txBox="1"/>
          <p:nvPr/>
        </p:nvSpPr>
        <p:spPr>
          <a:xfrm>
            <a:off x="5339660" y="4017189"/>
            <a:ext cx="61059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https://github.com/gabrielolympie/PythonForFinance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390FF5A-5EFE-8518-6B20-2A3BDB0A8009}"/>
              </a:ext>
            </a:extLst>
          </p:cNvPr>
          <p:cNvSpPr txBox="1"/>
          <p:nvPr/>
        </p:nvSpPr>
        <p:spPr>
          <a:xfrm>
            <a:off x="5339660" y="4464169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4. </a:t>
            </a:r>
            <a:r>
              <a:rPr lang="fr-FR" b="1" dirty="0" err="1"/>
              <a:t>Reopen</a:t>
            </a:r>
            <a:r>
              <a:rPr lang="fr-FR" b="1" dirty="0"/>
              <a:t> a terminal in </a:t>
            </a:r>
            <a:r>
              <a:rPr lang="fr-FR" b="1" dirty="0" err="1"/>
              <a:t>your</a:t>
            </a:r>
            <a:r>
              <a:rPr lang="fr-FR" b="1" dirty="0"/>
              <a:t> IDE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62C2900-11D0-4E66-9860-292A1FC1B0F8}"/>
              </a:ext>
            </a:extLst>
          </p:cNvPr>
          <p:cNvSpPr txBox="1"/>
          <p:nvPr/>
        </p:nvSpPr>
        <p:spPr>
          <a:xfrm>
            <a:off x="5339660" y="4911149"/>
            <a:ext cx="256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5. Clone the repository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8780289-7628-BDEE-890E-F3D12FCE34B9}"/>
              </a:ext>
            </a:extLst>
          </p:cNvPr>
          <p:cNvSpPr txBox="1"/>
          <p:nvPr/>
        </p:nvSpPr>
        <p:spPr>
          <a:xfrm>
            <a:off x="5339660" y="5358130"/>
            <a:ext cx="6763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git clone https://github.com/gabrielolympie/PythonForFinance.git</a:t>
            </a:r>
          </a:p>
        </p:txBody>
      </p:sp>
    </p:spTree>
    <p:extLst>
      <p:ext uri="{BB962C8B-B14F-4D97-AF65-F5344CB8AC3E}">
        <p14:creationId xmlns:p14="http://schemas.microsoft.com/office/powerpoint/2010/main" val="1653891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0337C-2A82-9AA7-EE1F-DB18AB935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BDBBF3-BE4F-F3C4-FDA3-921A388D41C7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5E48B72-9F16-9BF6-5A6D-6CDF965A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2/2 : Push a first file in </a:t>
            </a:r>
            <a:r>
              <a:rPr lang="fr-FR" b="1" dirty="0" err="1">
                <a:solidFill>
                  <a:schemeClr val="bg1"/>
                </a:solidFill>
              </a:rPr>
              <a:t>it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7755EE5-D554-BCDD-404B-E7458D76BD54}"/>
              </a:ext>
            </a:extLst>
          </p:cNvPr>
          <p:cNvSpPr txBox="1"/>
          <p:nvPr/>
        </p:nvSpPr>
        <p:spPr>
          <a:xfrm>
            <a:off x="76988" y="1746406"/>
            <a:ext cx="76954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dirty="0"/>
              <a:t>As </a:t>
            </a:r>
            <a:r>
              <a:rPr lang="fr-FR" dirty="0" err="1"/>
              <a:t>said</a:t>
            </a:r>
            <a:r>
              <a:rPr lang="fr-FR" dirty="0"/>
              <a:t> </a:t>
            </a:r>
            <a:r>
              <a:rPr lang="fr-FR" dirty="0" err="1"/>
              <a:t>previously</a:t>
            </a:r>
            <a:r>
              <a:rPr lang="fr-FR" dirty="0"/>
              <a:t>, the </a:t>
            </a:r>
            <a:r>
              <a:rPr lang="fr-FR" dirty="0" err="1"/>
              <a:t>evaluation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choosen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 </a:t>
            </a:r>
            <a:r>
              <a:rPr lang="fr-FR" dirty="0" err="1"/>
              <a:t>durng</a:t>
            </a:r>
            <a:r>
              <a:rPr lang="fr-FR" dirty="0"/>
              <a:t> the </a:t>
            </a:r>
            <a:r>
              <a:rPr lang="fr-FR" dirty="0" err="1"/>
              <a:t>project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To do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are </a:t>
            </a:r>
            <a:r>
              <a:rPr lang="fr-FR" dirty="0" err="1"/>
              <a:t>going</a:t>
            </a:r>
            <a:r>
              <a:rPr lang="fr-FR" dirty="0"/>
              <a:t> to </a:t>
            </a:r>
            <a:r>
              <a:rPr lang="fr-FR" dirty="0" err="1"/>
              <a:t>submit</a:t>
            </a:r>
            <a:r>
              <a:rPr lang="fr-FR" dirty="0"/>
              <a:t> </a:t>
            </a:r>
            <a:r>
              <a:rPr lang="fr-FR" dirty="0" err="1"/>
              <a:t>project</a:t>
            </a:r>
            <a:r>
              <a:rPr lang="fr-FR" dirty="0"/>
              <a:t> propositions </a:t>
            </a:r>
            <a:r>
              <a:rPr lang="fr-FR" dirty="0" err="1"/>
              <a:t>directly</a:t>
            </a:r>
            <a:r>
              <a:rPr lang="fr-FR" dirty="0"/>
              <a:t> on git, </a:t>
            </a:r>
            <a:r>
              <a:rPr lang="fr-FR" dirty="0" err="1"/>
              <a:t>everyone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required</a:t>
            </a:r>
            <a:r>
              <a:rPr lang="fr-FR" dirty="0"/>
              <a:t> to </a:t>
            </a:r>
            <a:r>
              <a:rPr lang="fr-FR" dirty="0" err="1"/>
              <a:t>submit</a:t>
            </a:r>
            <a:r>
              <a:rPr lang="fr-FR" dirty="0"/>
              <a:t> at least one </a:t>
            </a:r>
            <a:r>
              <a:rPr lang="fr-FR" dirty="0" err="1"/>
              <a:t>proposal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For </a:t>
            </a:r>
            <a:r>
              <a:rPr lang="fr-FR" dirty="0" err="1"/>
              <a:t>that</a:t>
            </a:r>
            <a:r>
              <a:rPr lang="fr-FR" dirty="0"/>
              <a:t>, </a:t>
            </a:r>
            <a:r>
              <a:rPr lang="fr-FR" dirty="0" err="1"/>
              <a:t>you’ll</a:t>
            </a:r>
            <a:r>
              <a:rPr lang="fr-FR" dirty="0"/>
              <a:t> first </a:t>
            </a:r>
            <a:r>
              <a:rPr lang="fr-FR" dirty="0" err="1"/>
              <a:t>gonna</a:t>
            </a:r>
            <a:r>
              <a:rPr lang="fr-FR" dirty="0"/>
              <a:t> </a:t>
            </a:r>
            <a:r>
              <a:rPr lang="fr-FR" dirty="0" err="1"/>
              <a:t>navigate</a:t>
            </a:r>
            <a:r>
              <a:rPr lang="fr-FR" dirty="0"/>
              <a:t> </a:t>
            </a:r>
            <a:r>
              <a:rPr lang="fr-FR" dirty="0" err="1"/>
              <a:t>inside</a:t>
            </a:r>
            <a:r>
              <a:rPr lang="fr-FR" dirty="0"/>
              <a:t> the git </a:t>
            </a:r>
            <a:r>
              <a:rPr lang="fr-FR" dirty="0" err="1"/>
              <a:t>project</a:t>
            </a:r>
            <a:r>
              <a:rPr lang="fr-FR" dirty="0"/>
              <a:t>,</a:t>
            </a:r>
          </a:p>
          <a:p>
            <a:pPr lvl="1"/>
            <a:r>
              <a:rPr lang="fr-FR" dirty="0" err="1"/>
              <a:t>Then</a:t>
            </a:r>
            <a:r>
              <a:rPr lang="fr-FR" dirty="0"/>
              <a:t> change </a:t>
            </a:r>
            <a:r>
              <a:rPr lang="fr-FR" dirty="0" err="1"/>
              <a:t>branch</a:t>
            </a:r>
            <a:r>
              <a:rPr lang="fr-FR" dirty="0"/>
              <a:t> to go on the </a:t>
            </a:r>
            <a:r>
              <a:rPr lang="fr-FR" dirty="0" err="1"/>
              <a:t>project_submission</a:t>
            </a:r>
            <a:r>
              <a:rPr lang="fr-FR" dirty="0"/>
              <a:t> </a:t>
            </a:r>
            <a:r>
              <a:rPr lang="fr-FR" dirty="0" err="1"/>
              <a:t>branch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In the folder </a:t>
            </a:r>
            <a:r>
              <a:rPr lang="fr-FR" dirty="0" err="1"/>
              <a:t>evaluation_projects</a:t>
            </a:r>
            <a:r>
              <a:rPr lang="fr-FR" dirty="0"/>
              <a:t>, </a:t>
            </a:r>
            <a:r>
              <a:rPr lang="fr-FR" dirty="0" err="1"/>
              <a:t>add</a:t>
            </a:r>
            <a:r>
              <a:rPr lang="fr-FR" dirty="0"/>
              <a:t> an </a:t>
            </a:r>
            <a:r>
              <a:rPr lang="fr-FR" dirty="0" err="1"/>
              <a:t>empty</a:t>
            </a:r>
            <a:r>
              <a:rPr lang="fr-FR" dirty="0"/>
              <a:t> file </a:t>
            </a:r>
            <a:r>
              <a:rPr lang="fr-FR" dirty="0" err="1"/>
              <a:t>named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Firstname_Lastname.md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And </a:t>
            </a:r>
            <a:r>
              <a:rPr lang="fr-FR" dirty="0" err="1"/>
              <a:t>then</a:t>
            </a:r>
            <a:r>
              <a:rPr lang="fr-FR" dirty="0"/>
              <a:t> commit and push the file.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911B607-4FD0-84EB-BDC8-3E3AAF3D5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300" y="1693397"/>
            <a:ext cx="3369862" cy="41441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B39A41-EEB1-EC26-4E03-B77D61EE54F0}"/>
              </a:ext>
            </a:extLst>
          </p:cNvPr>
          <p:cNvSpPr/>
          <p:nvPr/>
        </p:nvSpPr>
        <p:spPr>
          <a:xfrm>
            <a:off x="-1" y="6240170"/>
            <a:ext cx="12192001" cy="617829"/>
          </a:xfrm>
          <a:prstGeom prst="rect">
            <a:avLst/>
          </a:prstGeom>
          <a:solidFill>
            <a:srgbClr val="EB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  Homework for </a:t>
            </a:r>
            <a:r>
              <a:rPr lang="fr-FR" dirty="0" err="1">
                <a:solidFill>
                  <a:schemeClr val="tx1"/>
                </a:solidFill>
              </a:rPr>
              <a:t>next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week</a:t>
            </a:r>
            <a:r>
              <a:rPr lang="fr-FR" dirty="0">
                <a:solidFill>
                  <a:schemeClr val="tx1"/>
                </a:solidFill>
              </a:rPr>
              <a:t>: Propose a </a:t>
            </a:r>
            <a:r>
              <a:rPr lang="fr-FR" dirty="0" err="1">
                <a:solidFill>
                  <a:schemeClr val="tx1"/>
                </a:solidFill>
              </a:rPr>
              <a:t>project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be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reviewed</a:t>
            </a:r>
            <a:r>
              <a:rPr lang="fr-FR" dirty="0">
                <a:solidFill>
                  <a:schemeClr val="tx1"/>
                </a:solidFill>
              </a:rPr>
              <a:t> for the end of course </a:t>
            </a:r>
            <a:r>
              <a:rPr lang="fr-FR" dirty="0" err="1">
                <a:solidFill>
                  <a:schemeClr val="tx1"/>
                </a:solidFill>
              </a:rPr>
              <a:t>projects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142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1AB4F-BD4E-9345-3449-DBB68AEDD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1FDC88-963B-02F4-A1A1-67B98E845217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6AEE1D-D83C-9D64-3DD8-1D9A3DF8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Documentation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93F73C-C055-8B8F-7ACE-0D6BE5E67965}"/>
              </a:ext>
            </a:extLst>
          </p:cNvPr>
          <p:cNvSpPr txBox="1"/>
          <p:nvPr/>
        </p:nvSpPr>
        <p:spPr>
          <a:xfrm>
            <a:off x="76989" y="1746406"/>
            <a:ext cx="69400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dirty="0" err="1"/>
              <a:t>Working</a:t>
            </a:r>
            <a:r>
              <a:rPr lang="fr-FR" dirty="0"/>
              <a:t> on a python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like </a:t>
            </a:r>
            <a:r>
              <a:rPr lang="fr-FR" dirty="0" err="1"/>
              <a:t>architecturing</a:t>
            </a:r>
            <a:r>
              <a:rPr lang="fr-FR" dirty="0"/>
              <a:t> an invisible building. If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leave</a:t>
            </a:r>
            <a:r>
              <a:rPr lang="fr-FR" dirty="0"/>
              <a:t> a correct documentation of 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r>
              <a:rPr lang="fr-FR" dirty="0"/>
              <a:t> for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développers</a:t>
            </a:r>
            <a:r>
              <a:rPr lang="fr-FR" dirty="0"/>
              <a:t> or </a:t>
            </a:r>
            <a:r>
              <a:rPr lang="fr-FR" dirty="0" err="1"/>
              <a:t>even</a:t>
            </a:r>
            <a:r>
              <a:rPr lang="fr-FR" dirty="0"/>
              <a:t> for future </a:t>
            </a:r>
            <a:r>
              <a:rPr lang="fr-FR" dirty="0" err="1"/>
              <a:t>you</a:t>
            </a:r>
            <a:r>
              <a:rPr lang="fr-FR" dirty="0"/>
              <a:t>, chances are the building </a:t>
            </a:r>
            <a:r>
              <a:rPr lang="fr-FR" dirty="0" err="1"/>
              <a:t>will</a:t>
            </a:r>
            <a:r>
              <a:rPr lang="fr-FR" dirty="0"/>
              <a:t> collapse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soon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There are </a:t>
            </a:r>
            <a:r>
              <a:rPr lang="fr-FR" dirty="0" err="1"/>
              <a:t>several</a:t>
            </a:r>
            <a:r>
              <a:rPr lang="fr-FR" dirty="0"/>
              <a:t> documentation </a:t>
            </a:r>
            <a:r>
              <a:rPr lang="fr-FR" dirty="0" err="1"/>
              <a:t>possibilities</a:t>
            </a:r>
            <a:r>
              <a:rPr lang="fr-FR" dirty="0"/>
              <a:t>, but more 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not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easier</a:t>
            </a:r>
            <a:r>
              <a:rPr lang="fr-FR" dirty="0"/>
              <a:t> to </a:t>
            </a:r>
            <a:r>
              <a:rPr lang="fr-FR" dirty="0" err="1"/>
              <a:t>perform</a:t>
            </a:r>
            <a:r>
              <a:rPr lang="fr-FR" dirty="0"/>
              <a:t> « as code » documentation as </a:t>
            </a:r>
            <a:r>
              <a:rPr lang="fr-FR" dirty="0" err="1"/>
              <a:t>often</a:t>
            </a:r>
            <a:r>
              <a:rPr lang="fr-FR" dirty="0"/>
              <a:t> as </a:t>
            </a:r>
            <a:r>
              <a:rPr lang="fr-FR" dirty="0" err="1"/>
              <a:t>you</a:t>
            </a:r>
            <a:r>
              <a:rPr lang="fr-FR" dirty="0"/>
              <a:t> can to </a:t>
            </a:r>
            <a:r>
              <a:rPr lang="fr-FR" dirty="0" err="1"/>
              <a:t>leave</a:t>
            </a:r>
            <a:r>
              <a:rPr lang="fr-FR" dirty="0"/>
              <a:t> a </a:t>
            </a:r>
            <a:r>
              <a:rPr lang="fr-FR" dirty="0" err="1"/>
              <a:t>track</a:t>
            </a:r>
            <a:r>
              <a:rPr lang="fr-FR" dirty="0"/>
              <a:t> of </a:t>
            </a:r>
            <a:r>
              <a:rPr lang="fr-FR" dirty="0" err="1"/>
              <a:t>what</a:t>
            </a:r>
            <a:r>
              <a:rPr lang="fr-FR" dirty="0"/>
              <a:t> have been </a:t>
            </a:r>
            <a:r>
              <a:rPr lang="fr-FR" dirty="0" err="1"/>
              <a:t>done</a:t>
            </a:r>
            <a:r>
              <a:rPr lang="fr-FR" dirty="0"/>
              <a:t> and </a:t>
            </a:r>
            <a:r>
              <a:rPr lang="fr-FR" dirty="0" err="1"/>
              <a:t>why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In python the </a:t>
            </a:r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character</a:t>
            </a:r>
            <a:r>
              <a:rPr lang="fr-FR" dirty="0"/>
              <a:t> # </a:t>
            </a:r>
            <a:r>
              <a:rPr lang="fr-FR" dirty="0" err="1"/>
              <a:t>means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 </a:t>
            </a:r>
            <a:r>
              <a:rPr lang="fr-FR" dirty="0" err="1"/>
              <a:t>given</a:t>
            </a:r>
            <a:r>
              <a:rPr lang="fr-FR" dirty="0"/>
              <a:t> line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commented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character</a:t>
            </a:r>
            <a:r>
              <a:rPr lang="fr-FR" dirty="0"/>
              <a:t>, </a:t>
            </a:r>
            <a:r>
              <a:rPr lang="fr-FR" dirty="0" err="1"/>
              <a:t>meaning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won’t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executed</a:t>
            </a:r>
            <a:r>
              <a:rPr lang="fr-FR" dirty="0"/>
              <a:t> at runtime.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Be </a:t>
            </a:r>
            <a:r>
              <a:rPr lang="fr-FR" dirty="0" err="1"/>
              <a:t>helpful</a:t>
            </a:r>
            <a:r>
              <a:rPr lang="fr-FR" dirty="0"/>
              <a:t> for </a:t>
            </a:r>
            <a:r>
              <a:rPr lang="fr-FR" dirty="0" err="1"/>
              <a:t>your</a:t>
            </a:r>
            <a:r>
              <a:rPr lang="fr-FR" dirty="0"/>
              <a:t> future </a:t>
            </a:r>
            <a:r>
              <a:rPr lang="fr-FR" dirty="0" err="1"/>
              <a:t>you</a:t>
            </a:r>
            <a:r>
              <a:rPr lang="fr-FR" dirty="0"/>
              <a:t>, </a:t>
            </a:r>
            <a:r>
              <a:rPr lang="fr-FR" dirty="0" err="1"/>
              <a:t>leave</a:t>
            </a:r>
            <a:r>
              <a:rPr lang="fr-FR" dirty="0"/>
              <a:t> </a:t>
            </a:r>
            <a:r>
              <a:rPr lang="fr-FR" dirty="0" err="1"/>
              <a:t>comments</a:t>
            </a:r>
            <a:r>
              <a:rPr lang="fr-FR" dirty="0"/>
              <a:t> 🙏</a:t>
            </a:r>
          </a:p>
        </p:txBody>
      </p:sp>
      <p:pic>
        <p:nvPicPr>
          <p:cNvPr id="1026" name="Picture 2" descr="Only God and I knew : r/ProgrammerHumor">
            <a:extLst>
              <a:ext uri="{FF2B5EF4-FFF2-40B4-BE49-F238E27FC236}">
                <a16:creationId xmlns:a16="http://schemas.microsoft.com/office/drawing/2014/main" id="{BB28ECC0-DEEB-A17F-3FD9-F2E8C97E9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17" y="2772355"/>
            <a:ext cx="4542183" cy="232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980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36352-246D-1EAA-7171-2D31F63D9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E53860-7B6A-24B2-BF65-239E9B504BEB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78F26A2-1D6E-A43D-8A24-A85DE74F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Debugging</a:t>
            </a:r>
            <a:r>
              <a:rPr lang="fr-FR" b="1" dirty="0">
                <a:solidFill>
                  <a:schemeClr val="bg1"/>
                </a:solidFill>
              </a:rPr>
              <a:t> / Exception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EA47142-0852-009E-895A-0CB87E91CE6C}"/>
              </a:ext>
            </a:extLst>
          </p:cNvPr>
          <p:cNvSpPr txBox="1"/>
          <p:nvPr/>
        </p:nvSpPr>
        <p:spPr>
          <a:xfrm>
            <a:off x="76989" y="1746406"/>
            <a:ext cx="69400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dirty="0" err="1"/>
              <a:t>Working</a:t>
            </a:r>
            <a:r>
              <a:rPr lang="fr-FR" dirty="0"/>
              <a:t> on code </a:t>
            </a:r>
            <a:r>
              <a:rPr lang="fr-FR" dirty="0" err="1"/>
              <a:t>is</a:t>
            </a:r>
            <a:r>
              <a:rPr lang="fr-FR" dirty="0"/>
              <a:t> like </a:t>
            </a:r>
            <a:r>
              <a:rPr lang="fr-FR" dirty="0" err="1"/>
              <a:t>fighting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an alien </a:t>
            </a:r>
            <a:r>
              <a:rPr lang="fr-FR" dirty="0" err="1"/>
              <a:t>mind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speaks</a:t>
            </a:r>
            <a:r>
              <a:rPr lang="fr-FR" dirty="0"/>
              <a:t> in a weird </a:t>
            </a:r>
            <a:r>
              <a:rPr lang="fr-FR" dirty="0" err="1"/>
              <a:t>language</a:t>
            </a:r>
            <a:r>
              <a:rPr lang="fr-FR" dirty="0"/>
              <a:t>, </a:t>
            </a:r>
            <a:r>
              <a:rPr lang="fr-FR" dirty="0" err="1"/>
              <a:t>thats</a:t>
            </a:r>
            <a:r>
              <a:rPr lang="fr-FR" dirty="0"/>
              <a:t> </a:t>
            </a: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dirty="0" err="1"/>
              <a:t>coding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The good </a:t>
            </a:r>
            <a:r>
              <a:rPr lang="fr-FR" dirty="0" err="1"/>
              <a:t>thing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have a </a:t>
            </a:r>
            <a:r>
              <a:rPr lang="fr-FR" dirty="0" err="1"/>
              <a:t>problem</a:t>
            </a:r>
            <a:r>
              <a:rPr lang="fr-FR" dirty="0"/>
              <a:t>, chances are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someone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stumbled</a:t>
            </a:r>
            <a:r>
              <a:rPr lang="fr-FR" dirty="0"/>
              <a:t> over the </a:t>
            </a:r>
            <a:r>
              <a:rPr lang="fr-FR" dirty="0" err="1"/>
              <a:t>error</a:t>
            </a:r>
            <a:r>
              <a:rPr lang="fr-FR" dirty="0"/>
              <a:t>, or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people </a:t>
            </a: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the software </a:t>
            </a:r>
            <a:r>
              <a:rPr lang="fr-FR" dirty="0" err="1"/>
              <a:t>intentionally</a:t>
            </a:r>
            <a:r>
              <a:rPr lang="fr-FR" dirty="0"/>
              <a:t> </a:t>
            </a:r>
            <a:r>
              <a:rPr lang="fr-FR" dirty="0" err="1"/>
              <a:t>triggered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protect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One of the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skills</a:t>
            </a:r>
            <a:r>
              <a:rPr lang="fr-FR" dirty="0"/>
              <a:t> of a </a:t>
            </a:r>
            <a:r>
              <a:rPr lang="fr-FR" dirty="0" err="1"/>
              <a:t>developper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dig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an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chain</a:t>
            </a:r>
            <a:r>
              <a:rPr lang="fr-FR" dirty="0"/>
              <a:t> </a:t>
            </a:r>
            <a:r>
              <a:rPr lang="fr-FR" dirty="0" err="1"/>
              <a:t>autonomously</a:t>
            </a:r>
            <a:r>
              <a:rPr lang="fr-FR" dirty="0"/>
              <a:t> to </a:t>
            </a:r>
            <a:r>
              <a:rPr lang="fr-FR" dirty="0" err="1"/>
              <a:t>find</a:t>
            </a:r>
            <a:r>
              <a:rPr lang="fr-FR" dirty="0"/>
              <a:t> the root </a:t>
            </a:r>
            <a:r>
              <a:rPr lang="fr-FR" dirty="0" err="1"/>
              <a:t>core</a:t>
            </a:r>
            <a:r>
              <a:rPr lang="fr-FR" dirty="0"/>
              <a:t> of an </a:t>
            </a:r>
            <a:r>
              <a:rPr lang="fr-FR" dirty="0" err="1"/>
              <a:t>error</a:t>
            </a:r>
            <a:r>
              <a:rPr lang="fr-FR" dirty="0"/>
              <a:t>. For </a:t>
            </a:r>
            <a:r>
              <a:rPr lang="fr-FR" dirty="0" err="1"/>
              <a:t>that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leverage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 as </a:t>
            </a:r>
            <a:r>
              <a:rPr lang="fr-FR" dirty="0" err="1"/>
              <a:t>advanced</a:t>
            </a:r>
            <a:r>
              <a:rPr lang="fr-FR" dirty="0"/>
              <a:t> as Google (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lead </a:t>
            </a:r>
            <a:r>
              <a:rPr lang="fr-FR" dirty="0" err="1"/>
              <a:t>you</a:t>
            </a:r>
            <a:r>
              <a:rPr lang="fr-FR" dirty="0"/>
              <a:t> to stack </a:t>
            </a:r>
            <a:r>
              <a:rPr lang="fr-FR" dirty="0" err="1"/>
              <a:t>overflow</a:t>
            </a:r>
            <a:r>
              <a:rPr lang="fr-FR" dirty="0"/>
              <a:t> 3 times out of 4) or </a:t>
            </a:r>
            <a:r>
              <a:rPr lang="fr-FR" dirty="0" err="1"/>
              <a:t>any</a:t>
            </a:r>
            <a:r>
              <a:rPr lang="fr-FR" dirty="0"/>
              <a:t> modern AI,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the exact verbatim in a long </a:t>
            </a:r>
            <a:r>
              <a:rPr lang="fr-FR" dirty="0" err="1"/>
              <a:t>error</a:t>
            </a:r>
            <a:r>
              <a:rPr lang="fr-FR" dirty="0"/>
              <a:t> trace.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asking</a:t>
            </a:r>
            <a:r>
              <a:rPr lang="fr-FR" dirty="0"/>
              <a:t> </a:t>
            </a:r>
            <a:r>
              <a:rPr lang="fr-FR" dirty="0" err="1"/>
              <a:t>something</a:t>
            </a:r>
            <a:r>
              <a:rPr lang="fr-FR" dirty="0"/>
              <a:t>, </a:t>
            </a:r>
            <a:r>
              <a:rPr lang="fr-FR" dirty="0" err="1"/>
              <a:t>always</a:t>
            </a:r>
            <a:r>
              <a:rPr lang="fr-FR" dirty="0"/>
              <a:t> Google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</p:txBody>
      </p:sp>
      <p:pic>
        <p:nvPicPr>
          <p:cNvPr id="2050" name="Picture 2" descr="Message d'erreur dans la fenêtre de sortie mal formaté : r/vscode">
            <a:extLst>
              <a:ext uri="{FF2B5EF4-FFF2-40B4-BE49-F238E27FC236}">
                <a16:creationId xmlns:a16="http://schemas.microsoft.com/office/drawing/2014/main" id="{C7DB120A-359B-F9F4-A900-70164F142F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217"/>
          <a:stretch/>
        </p:blipFill>
        <p:spPr bwMode="auto">
          <a:xfrm>
            <a:off x="7341705" y="1938563"/>
            <a:ext cx="4660680" cy="363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675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93E90-944A-DD37-FD96-B98B8EF07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139E9D-D027-00B5-7040-148009C6BFC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82B417-9880-1148-6E49-62A0A3D1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Framing a </a:t>
            </a:r>
            <a:r>
              <a:rPr lang="fr-FR" b="1" dirty="0" err="1">
                <a:solidFill>
                  <a:schemeClr val="bg1"/>
                </a:solidFill>
              </a:rPr>
              <a:t>project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B0F5A1E-CD41-68B5-BE8F-8B747213C6FA}"/>
              </a:ext>
            </a:extLst>
          </p:cNvPr>
          <p:cNvSpPr txBox="1"/>
          <p:nvPr/>
        </p:nvSpPr>
        <p:spPr>
          <a:xfrm>
            <a:off x="63737" y="1607259"/>
            <a:ext cx="69400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dirty="0"/>
              <a:t>Code, as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thing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simple </a:t>
            </a:r>
            <a:r>
              <a:rPr lang="fr-FR" dirty="0" err="1"/>
              <a:t>tool</a:t>
            </a:r>
            <a:r>
              <a:rPr lang="fr-FR" dirty="0"/>
              <a:t>,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correctly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can help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impacts </a:t>
            </a:r>
            <a:r>
              <a:rPr lang="fr-FR" dirty="0" err="1"/>
              <a:t>several</a:t>
            </a:r>
            <a:r>
              <a:rPr lang="fr-FR" dirty="0"/>
              <a:t> times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hands.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But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costly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>, </a:t>
            </a:r>
            <a:r>
              <a:rPr lang="fr-FR" dirty="0" err="1"/>
              <a:t>evan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modern AI, </a:t>
            </a:r>
            <a:r>
              <a:rPr lang="fr-FR" dirty="0" err="1"/>
              <a:t>getting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significant</a:t>
            </a:r>
            <a:r>
              <a:rPr lang="fr-FR" dirty="0"/>
              <a:t> software to </a:t>
            </a:r>
            <a:r>
              <a:rPr lang="fr-FR" dirty="0" err="1"/>
              <a:t>produce</a:t>
            </a:r>
            <a:r>
              <a:rPr lang="fr-FR" dirty="0"/>
              <a:t> a </a:t>
            </a:r>
            <a:r>
              <a:rPr lang="fr-FR" dirty="0" err="1"/>
              <a:t>meaning</a:t>
            </a:r>
            <a:r>
              <a:rPr lang="fr-FR" dirty="0"/>
              <a:t> full output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 in the best case a few </a:t>
            </a:r>
            <a:r>
              <a:rPr lang="fr-FR" dirty="0" err="1"/>
              <a:t>hours</a:t>
            </a:r>
            <a:r>
              <a:rPr lang="fr-FR" dirty="0"/>
              <a:t> for </a:t>
            </a:r>
            <a:r>
              <a:rPr lang="fr-FR" dirty="0" err="1"/>
              <a:t>individual</a:t>
            </a:r>
            <a:r>
              <a:rPr lang="fr-FR" dirty="0"/>
              <a:t> scripts, up to </a:t>
            </a:r>
            <a:r>
              <a:rPr lang="fr-FR" dirty="0" err="1"/>
              <a:t>months</a:t>
            </a:r>
            <a:r>
              <a:rPr lang="fr-FR" dirty="0"/>
              <a:t> or </a:t>
            </a:r>
            <a:r>
              <a:rPr lang="fr-FR" dirty="0" err="1"/>
              <a:t>years</a:t>
            </a:r>
            <a:r>
              <a:rPr lang="fr-FR" dirty="0"/>
              <a:t> for full stack application.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starting</a:t>
            </a:r>
            <a:r>
              <a:rPr lang="fr-FR" dirty="0"/>
              <a:t>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anything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assess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stuff</a:t>
            </a:r>
            <a:r>
              <a:rPr lang="fr-FR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are </a:t>
            </a:r>
            <a:r>
              <a:rPr lang="fr-FR" dirty="0" err="1"/>
              <a:t>expecting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do</a:t>
            </a:r>
          </a:p>
          <a:p>
            <a:pPr marL="742950" lvl="1" indent="-285750">
              <a:buFontTx/>
              <a:buChar char="-"/>
            </a:pPr>
            <a:r>
              <a:rPr lang="fr-FR" dirty="0" err="1"/>
              <a:t>Who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 err="1"/>
              <a:t>What</a:t>
            </a:r>
            <a:r>
              <a:rPr lang="fr-FR" dirty="0"/>
              <a:t> are the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 err="1"/>
              <a:t>What</a:t>
            </a:r>
            <a:r>
              <a:rPr lang="fr-FR" dirty="0"/>
              <a:t> are the </a:t>
            </a:r>
            <a:r>
              <a:rPr lang="fr-FR" dirty="0" err="1"/>
              <a:t>nice</a:t>
            </a:r>
            <a:r>
              <a:rPr lang="fr-FR" dirty="0"/>
              <a:t> to have </a:t>
            </a:r>
            <a:r>
              <a:rPr lang="fr-FR" dirty="0" err="1"/>
              <a:t>features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How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architecture </a:t>
            </a:r>
            <a:r>
              <a:rPr lang="fr-FR" dirty="0" err="1"/>
              <a:t>it</a:t>
            </a:r>
            <a:endParaRPr lang="fr-FR" dirty="0"/>
          </a:p>
          <a:p>
            <a:pPr marL="742950" lvl="1" indent="-285750">
              <a:buFontTx/>
              <a:buChar char="-"/>
            </a:pPr>
            <a:r>
              <a:rPr lang="fr-FR" dirty="0"/>
              <a:t>…</a:t>
            </a:r>
          </a:p>
          <a:p>
            <a:pPr lvl="1"/>
            <a:endParaRPr lang="fr-FR" dirty="0"/>
          </a:p>
        </p:txBody>
      </p:sp>
      <p:pic>
        <p:nvPicPr>
          <p:cNvPr id="3074" name="Picture 2" descr="Failing to Plan is Planning to Fail">
            <a:extLst>
              <a:ext uri="{FF2B5EF4-FFF2-40B4-BE49-F238E27FC236}">
                <a16:creationId xmlns:a16="http://schemas.microsoft.com/office/drawing/2014/main" id="{CA5EECAB-F199-0286-C673-7BF15721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105" y="1607259"/>
            <a:ext cx="4580973" cy="274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15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56D3D-3C2B-2905-E593-1089473AF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4844A4-9516-FBCE-4844-FB0378486E64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867C5A-4786-6650-683D-477338D2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Teaching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philosophy</a:t>
            </a:r>
            <a:endParaRPr lang="fr-FR" b="1" dirty="0">
              <a:solidFill>
                <a:schemeClr val="bg1"/>
              </a:solidFill>
            </a:endParaRPr>
          </a:p>
        </p:txBody>
      </p:sp>
      <p:pic>
        <p:nvPicPr>
          <p:cNvPr id="22530" name="Picture 2" descr="A2 : Complexité algorithmique.">
            <a:extLst>
              <a:ext uri="{FF2B5EF4-FFF2-40B4-BE49-F238E27FC236}">
                <a16:creationId xmlns:a16="http://schemas.microsoft.com/office/drawing/2014/main" id="{5B9ADF39-E8DA-ADAE-30A2-50B698E86E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0" r="2010"/>
          <a:stretch/>
        </p:blipFill>
        <p:spPr bwMode="auto">
          <a:xfrm>
            <a:off x="791264" y="2506133"/>
            <a:ext cx="4978401" cy="292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2987547-19D7-A0DA-EC83-C502300E0A98}"/>
              </a:ext>
            </a:extLst>
          </p:cNvPr>
          <p:cNvSpPr txBox="1"/>
          <p:nvPr/>
        </p:nvSpPr>
        <p:spPr>
          <a:xfrm rot="10800000" flipH="1" flipV="1">
            <a:off x="6854993" y="1633294"/>
            <a:ext cx="49637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Programing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an </a:t>
            </a:r>
            <a:r>
              <a:rPr lang="fr-FR" b="1" dirty="0" err="1"/>
              <a:t>applied</a:t>
            </a:r>
            <a:r>
              <a:rPr lang="fr-FR" b="1" dirty="0"/>
              <a:t> discipline, the best </a:t>
            </a:r>
            <a:r>
              <a:rPr lang="fr-FR" b="1" dirty="0" err="1"/>
              <a:t>way</a:t>
            </a:r>
            <a:r>
              <a:rPr lang="fr-FR" b="1" dirty="0"/>
              <a:t> to </a:t>
            </a:r>
            <a:r>
              <a:rPr lang="fr-FR" b="1" dirty="0" err="1"/>
              <a:t>learn</a:t>
            </a:r>
            <a:r>
              <a:rPr lang="fr-FR" b="1" dirty="0"/>
              <a:t> </a:t>
            </a:r>
            <a:r>
              <a:rPr lang="fr-FR" b="1" dirty="0" err="1"/>
              <a:t>it</a:t>
            </a:r>
            <a:r>
              <a:rPr lang="fr-FR" b="1" dirty="0"/>
              <a:t> </a:t>
            </a:r>
            <a:r>
              <a:rPr lang="fr-FR" b="1" dirty="0" err="1"/>
              <a:t>is</a:t>
            </a:r>
            <a:r>
              <a:rPr lang="fr-FR" b="1" dirty="0"/>
              <a:t> to practice, and solve real </a:t>
            </a:r>
            <a:r>
              <a:rPr lang="fr-FR" b="1" dirty="0" err="1"/>
              <a:t>problems</a:t>
            </a:r>
            <a:endParaRPr lang="fr-FR" b="1" dirty="0"/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Personal</a:t>
            </a:r>
            <a:r>
              <a:rPr lang="fr-FR" dirty="0"/>
              <a:t> </a:t>
            </a:r>
            <a:r>
              <a:rPr lang="fr-FR" dirty="0" err="1"/>
              <a:t>projects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Small automations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Coding Games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err="1"/>
              <a:t>Kaggle</a:t>
            </a:r>
            <a:r>
              <a:rPr lang="fr-FR" dirty="0"/>
              <a:t> </a:t>
            </a:r>
            <a:r>
              <a:rPr lang="fr-FR" dirty="0" err="1"/>
              <a:t>competitions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endParaRPr lang="fr-FR" b="1" dirty="0"/>
          </a:p>
          <a:p>
            <a:r>
              <a:rPr lang="fr-FR" b="1" dirty="0" err="1"/>
              <a:t>Without</a:t>
            </a:r>
            <a:r>
              <a:rPr lang="fr-FR" b="1" dirty="0"/>
              <a:t> </a:t>
            </a:r>
            <a:r>
              <a:rPr lang="fr-FR" b="1" dirty="0" err="1"/>
              <a:t>those</a:t>
            </a:r>
            <a:r>
              <a:rPr lang="fr-FR" b="1" dirty="0"/>
              <a:t> </a:t>
            </a:r>
            <a:r>
              <a:rPr lang="fr-FR" b="1" dirty="0" err="1"/>
              <a:t>who</a:t>
            </a:r>
            <a:r>
              <a:rPr lang="fr-FR" b="1" dirty="0"/>
              <a:t> came </a:t>
            </a:r>
            <a:r>
              <a:rPr lang="fr-FR" b="1" dirty="0" err="1"/>
              <a:t>before</a:t>
            </a:r>
            <a:r>
              <a:rPr lang="fr-FR" b="1" dirty="0"/>
              <a:t>, no program </a:t>
            </a:r>
            <a:r>
              <a:rPr lang="fr-FR" b="1" dirty="0" err="1"/>
              <a:t>would</a:t>
            </a:r>
            <a:r>
              <a:rPr lang="fr-FR" b="1" dirty="0"/>
              <a:t> </a:t>
            </a:r>
            <a:r>
              <a:rPr lang="fr-FR" b="1" dirty="0" err="1"/>
              <a:t>be</a:t>
            </a:r>
            <a:r>
              <a:rPr lang="fr-FR" b="1" dirty="0"/>
              <a:t> possible, sharing  </a:t>
            </a:r>
            <a:r>
              <a:rPr lang="fr-FR" b="1" dirty="0" err="1"/>
              <a:t>is</a:t>
            </a:r>
            <a:r>
              <a:rPr lang="fr-FR" b="1" dirty="0"/>
              <a:t> at the </a:t>
            </a:r>
            <a:r>
              <a:rPr lang="fr-FR" b="1" dirty="0" err="1"/>
              <a:t>core</a:t>
            </a:r>
            <a:r>
              <a:rPr lang="fr-FR" b="1" dirty="0"/>
              <a:t> of </a:t>
            </a:r>
            <a:r>
              <a:rPr lang="fr-FR" b="1" dirty="0" err="1"/>
              <a:t>programming</a:t>
            </a:r>
            <a:endParaRPr lang="fr-FR" b="1" dirty="0"/>
          </a:p>
          <a:p>
            <a:pPr marL="285750" indent="-285750">
              <a:buFontTx/>
              <a:buChar char="-"/>
            </a:pP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DD2C72C-48A5-6BCA-669D-F5A2C7A783D5}"/>
              </a:ext>
            </a:extLst>
          </p:cNvPr>
          <p:cNvCxnSpPr/>
          <p:nvPr/>
        </p:nvCxnSpPr>
        <p:spPr>
          <a:xfrm flipH="1">
            <a:off x="6422336" y="2186605"/>
            <a:ext cx="77857" cy="3694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796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3A77A-AE2A-4057-505C-2D165B229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28B9CF-9C5B-210F-ABA2-5E8AFF218AB5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EF61DA-C9C3-0A3C-CEE0-407F7CF2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Building a user story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4D4AF61-C9BB-E00A-CE4C-604F31ECA052}"/>
              </a:ext>
            </a:extLst>
          </p:cNvPr>
          <p:cNvSpPr txBox="1"/>
          <p:nvPr/>
        </p:nvSpPr>
        <p:spPr>
          <a:xfrm>
            <a:off x="63737" y="1607259"/>
            <a:ext cx="1056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dirty="0"/>
              <a:t>Most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comes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a user story,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clearly</a:t>
            </a:r>
            <a:r>
              <a:rPr lang="fr-FR" dirty="0"/>
              <a:t> </a:t>
            </a:r>
            <a:r>
              <a:rPr lang="fr-FR" dirty="0" err="1"/>
              <a:t>defined</a:t>
            </a:r>
            <a:r>
              <a:rPr lang="fr-FR" dirty="0"/>
              <a:t> user, goal and acceptance </a:t>
            </a:r>
            <a:r>
              <a:rPr lang="fr-FR" dirty="0" err="1"/>
              <a:t>criterion</a:t>
            </a:r>
            <a:endParaRPr lang="fr-FR" dirty="0"/>
          </a:p>
        </p:txBody>
      </p:sp>
      <p:pic>
        <p:nvPicPr>
          <p:cNvPr id="4098" name="Picture 2" descr="20 exemples d'histoires d'utilisateurs utiles pour vous aider à démarrer">
            <a:extLst>
              <a:ext uri="{FF2B5EF4-FFF2-40B4-BE49-F238E27FC236}">
                <a16:creationId xmlns:a16="http://schemas.microsoft.com/office/drawing/2014/main" id="{E4CEF710-61D1-CCF3-8A3C-144E0C2E5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86"/>
          <a:stretch/>
        </p:blipFill>
        <p:spPr bwMode="auto">
          <a:xfrm>
            <a:off x="463826" y="2120346"/>
            <a:ext cx="10101470" cy="448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569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61F37-FD66-9DE3-346B-A75566935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4B4627-D25A-9011-A737-3E318AC3D8E7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DF4346-26F9-6343-A5F8-2C8411EC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Defining</a:t>
            </a:r>
            <a:r>
              <a:rPr lang="fr-FR" b="1" dirty="0">
                <a:solidFill>
                  <a:schemeClr val="bg1"/>
                </a:solidFill>
              </a:rPr>
              <a:t> EPIC and FEATURES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B41764B-1FC6-850B-5493-2BEA6A07603A}"/>
              </a:ext>
            </a:extLst>
          </p:cNvPr>
          <p:cNvSpPr txBox="1"/>
          <p:nvPr/>
        </p:nvSpPr>
        <p:spPr>
          <a:xfrm>
            <a:off x="63737" y="1607259"/>
            <a:ext cx="10564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dirty="0"/>
              <a:t>Once </a:t>
            </a:r>
            <a:r>
              <a:rPr lang="fr-FR" dirty="0" err="1"/>
              <a:t>you</a:t>
            </a:r>
            <a:r>
              <a:rPr lang="fr-FR" dirty="0"/>
              <a:t> know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define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clearly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bring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to the </a:t>
            </a:r>
            <a:r>
              <a:rPr lang="fr-FR" dirty="0" err="1"/>
              <a:t>result</a:t>
            </a:r>
            <a:endParaRPr lang="fr-FR" dirty="0"/>
          </a:p>
        </p:txBody>
      </p:sp>
      <p:pic>
        <p:nvPicPr>
          <p:cNvPr id="5122" name="Picture 2" descr="Epics, Stories, Themes, and Initiatives | Atlassian">
            <a:extLst>
              <a:ext uri="{FF2B5EF4-FFF2-40B4-BE49-F238E27FC236}">
                <a16:creationId xmlns:a16="http://schemas.microsoft.com/office/drawing/2014/main" id="{9AFDE4F2-45D1-D3BA-78A6-3FA844B34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78" y="2498962"/>
            <a:ext cx="7987748" cy="415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564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5B328-3DF7-8894-70DA-D22D80147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82F452-0D88-79AF-CF86-029285708B61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7C2572-AC0E-B1F0-5ED1-22A9A083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A Kanban can help </a:t>
            </a:r>
            <a:r>
              <a:rPr lang="fr-FR" b="1" dirty="0" err="1">
                <a:solidFill>
                  <a:schemeClr val="bg1"/>
                </a:solidFill>
              </a:rPr>
              <a:t>keeping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track</a:t>
            </a:r>
            <a:r>
              <a:rPr lang="fr-FR" b="1" dirty="0">
                <a:solidFill>
                  <a:schemeClr val="bg1"/>
                </a:solidFill>
              </a:rPr>
              <a:t> of progression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104040-8C05-198F-52A3-1A48C9DEC80F}"/>
              </a:ext>
            </a:extLst>
          </p:cNvPr>
          <p:cNvSpPr txBox="1"/>
          <p:nvPr/>
        </p:nvSpPr>
        <p:spPr>
          <a:xfrm>
            <a:off x="63737" y="1607259"/>
            <a:ext cx="1056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dirty="0" err="1"/>
              <a:t>Development</a:t>
            </a:r>
            <a:r>
              <a:rPr lang="fr-FR" dirty="0"/>
              <a:t> can have </a:t>
            </a:r>
            <a:r>
              <a:rPr lang="fr-FR" dirty="0" err="1"/>
              <a:t>unpredictable</a:t>
            </a:r>
            <a:r>
              <a:rPr lang="fr-FR" dirty="0"/>
              <a:t> timelines, </a:t>
            </a:r>
            <a:r>
              <a:rPr lang="fr-FR" dirty="0" err="1"/>
              <a:t>sometime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completely</a:t>
            </a:r>
            <a:r>
              <a:rPr lang="fr-FR" dirty="0"/>
              <a:t> impossible to </a:t>
            </a:r>
            <a:r>
              <a:rPr lang="fr-FR" dirty="0" err="1"/>
              <a:t>predict</a:t>
            </a:r>
            <a:r>
              <a:rPr lang="fr-FR" dirty="0"/>
              <a:t> how </a:t>
            </a:r>
            <a:r>
              <a:rPr lang="fr-FR" dirty="0" err="1"/>
              <a:t>much</a:t>
            </a:r>
            <a:r>
              <a:rPr lang="fr-FR" dirty="0"/>
              <a:t> time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take</a:t>
            </a:r>
            <a:r>
              <a:rPr lang="fr-FR" dirty="0"/>
              <a:t>. A kanban </a:t>
            </a:r>
            <a:r>
              <a:rPr lang="fr-FR" dirty="0" err="1"/>
              <a:t>is</a:t>
            </a:r>
            <a:r>
              <a:rPr lang="fr-FR" dirty="0"/>
              <a:t> a simple </a:t>
            </a:r>
            <a:r>
              <a:rPr lang="fr-FR" dirty="0" err="1"/>
              <a:t>tool</a:t>
            </a:r>
            <a:r>
              <a:rPr lang="fr-FR" dirty="0"/>
              <a:t> to help follow </a:t>
            </a:r>
            <a:r>
              <a:rPr lang="fr-FR" dirty="0" err="1"/>
              <a:t>progress</a:t>
            </a:r>
            <a:r>
              <a:rPr lang="fr-FR" dirty="0"/>
              <a:t> and </a:t>
            </a:r>
            <a:r>
              <a:rPr lang="fr-FR" dirty="0" err="1"/>
              <a:t>dynamically</a:t>
            </a:r>
            <a:r>
              <a:rPr lang="fr-FR" dirty="0"/>
              <a:t> </a:t>
            </a:r>
            <a:r>
              <a:rPr lang="fr-FR" dirty="0" err="1"/>
              <a:t>adjust</a:t>
            </a:r>
            <a:endParaRPr lang="fr-FR" dirty="0"/>
          </a:p>
        </p:txBody>
      </p:sp>
      <p:pic>
        <p:nvPicPr>
          <p:cNvPr id="6146" name="Picture 2" descr="Kanban Project Management System Flat Cartoon Stock Vector (Royalty Free)  1255748305 | Shutterstock">
            <a:extLst>
              <a:ext uri="{FF2B5EF4-FFF2-40B4-BE49-F238E27FC236}">
                <a16:creationId xmlns:a16="http://schemas.microsoft.com/office/drawing/2014/main" id="{85D966C8-369B-EE14-39DD-6B01DEF95F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0"/>
          <a:stretch/>
        </p:blipFill>
        <p:spPr bwMode="auto">
          <a:xfrm>
            <a:off x="1718951" y="2722552"/>
            <a:ext cx="8754097" cy="411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378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C9CF8-5D65-B0F5-402B-97020AB68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42D2299-D370-5D5B-7043-88F94D8CDAB6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33F531-9F7B-EB1B-3C24-81857214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Decompose</a:t>
            </a:r>
            <a:r>
              <a:rPr lang="fr-FR" b="1" dirty="0">
                <a:solidFill>
                  <a:schemeClr val="bg1"/>
                </a:solidFill>
              </a:rPr>
              <a:t> a </a:t>
            </a:r>
            <a:r>
              <a:rPr lang="fr-FR" b="1" dirty="0" err="1">
                <a:solidFill>
                  <a:schemeClr val="bg1"/>
                </a:solidFill>
              </a:rPr>
              <a:t>task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into</a:t>
            </a:r>
            <a:r>
              <a:rPr lang="fr-FR" b="1" dirty="0">
                <a:solidFill>
                  <a:schemeClr val="bg1"/>
                </a:solidFill>
              </a:rPr>
              <a:t> a pipeline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1AF3902-2D5D-8EE0-D94F-77D48FE692A9}"/>
              </a:ext>
            </a:extLst>
          </p:cNvPr>
          <p:cNvSpPr txBox="1"/>
          <p:nvPr/>
        </p:nvSpPr>
        <p:spPr>
          <a:xfrm>
            <a:off x="63737" y="1415105"/>
            <a:ext cx="10564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fr-FR" dirty="0"/>
              <a:t>On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decompose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micro </a:t>
            </a:r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usefull</a:t>
            </a:r>
            <a:r>
              <a:rPr lang="fr-FR" dirty="0"/>
              <a:t> for </a:t>
            </a:r>
            <a:r>
              <a:rPr lang="fr-FR" dirty="0" err="1"/>
              <a:t>solving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Being</a:t>
            </a:r>
            <a:r>
              <a:rPr lang="fr-FR" dirty="0"/>
              <a:t> able to </a:t>
            </a:r>
            <a:r>
              <a:rPr lang="fr-FR" dirty="0" err="1"/>
              <a:t>clearly</a:t>
            </a:r>
            <a:r>
              <a:rPr lang="fr-FR" dirty="0"/>
              <a:t> breakdown a </a:t>
            </a:r>
            <a:r>
              <a:rPr lang="fr-FR" dirty="0" err="1"/>
              <a:t>complex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micro </a:t>
            </a:r>
            <a:r>
              <a:rPr lang="fr-FR" dirty="0" err="1"/>
              <a:t>tasks</a:t>
            </a:r>
            <a:r>
              <a:rPr lang="fr-FR" dirty="0"/>
              <a:t>  </a:t>
            </a:r>
            <a:r>
              <a:rPr lang="fr-FR" dirty="0" err="1"/>
              <a:t>will</a:t>
            </a:r>
            <a:r>
              <a:rPr lang="fr-FR" dirty="0"/>
              <a:t> enable </a:t>
            </a:r>
            <a:r>
              <a:rPr lang="fr-FR" dirty="0" err="1"/>
              <a:t>tackling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more </a:t>
            </a:r>
            <a:r>
              <a:rPr lang="fr-FR" dirty="0" err="1"/>
              <a:t>effectively</a:t>
            </a:r>
            <a:endParaRPr lang="fr-FR" dirty="0"/>
          </a:p>
        </p:txBody>
      </p:sp>
      <p:pic>
        <p:nvPicPr>
          <p:cNvPr id="7170" name="Picture 2" descr="Tutorial: Building An Analytics Data Pipeline In Python – Dataquest">
            <a:extLst>
              <a:ext uri="{FF2B5EF4-FFF2-40B4-BE49-F238E27FC236}">
                <a16:creationId xmlns:a16="http://schemas.microsoft.com/office/drawing/2014/main" id="{ADCF81CC-9E89-F2C9-3284-DD1B8A663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548" y="3158661"/>
            <a:ext cx="6632714" cy="350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378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382A1-EECD-808F-1616-4C5C35FC6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6E6B87-299C-49E3-F019-BFEF6B15E13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1E71CA6-E908-FEF4-E282-C51B9ADC2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TD : Frame a </a:t>
            </a:r>
            <a:r>
              <a:rPr lang="fr-FR" b="1" dirty="0" err="1">
                <a:solidFill>
                  <a:schemeClr val="bg1"/>
                </a:solidFill>
              </a:rPr>
              <a:t>small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development</a:t>
            </a:r>
            <a:r>
              <a:rPr lang="fr-FR" b="1" dirty="0">
                <a:solidFill>
                  <a:schemeClr val="bg1"/>
                </a:solidFill>
              </a:rPr>
              <a:t> framing for </a:t>
            </a:r>
            <a:r>
              <a:rPr lang="fr-FR" b="1" dirty="0" err="1">
                <a:solidFill>
                  <a:schemeClr val="bg1"/>
                </a:solidFill>
              </a:rPr>
              <a:t>common</a:t>
            </a:r>
            <a:r>
              <a:rPr lang="fr-FR" b="1" dirty="0">
                <a:solidFill>
                  <a:schemeClr val="bg1"/>
                </a:solidFill>
              </a:rPr>
              <a:t> single </a:t>
            </a:r>
            <a:r>
              <a:rPr lang="fr-FR" b="1" dirty="0" err="1">
                <a:solidFill>
                  <a:schemeClr val="bg1"/>
                </a:solidFill>
              </a:rPr>
              <a:t>feature</a:t>
            </a:r>
            <a:r>
              <a:rPr lang="fr-FR" b="1" dirty="0">
                <a:solidFill>
                  <a:schemeClr val="bg1"/>
                </a:solidFill>
              </a:rPr>
              <a:t> apps (groups of five)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727300FD-D1DF-FC7A-4CEE-D0DBACF96E56}"/>
              </a:ext>
            </a:extLst>
          </p:cNvPr>
          <p:cNvGrpSpPr/>
          <p:nvPr/>
        </p:nvGrpSpPr>
        <p:grpSpPr>
          <a:xfrm>
            <a:off x="742119" y="2358539"/>
            <a:ext cx="2256183" cy="3138736"/>
            <a:chOff x="742119" y="2583825"/>
            <a:chExt cx="2256183" cy="3138736"/>
          </a:xfrm>
        </p:grpSpPr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CB9D5D67-0EED-CE75-8AB1-E267D99E2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119" y="2583825"/>
              <a:ext cx="2256183" cy="2256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E9F77F9A-3476-74D4-7299-8D437CD10DEF}"/>
                </a:ext>
              </a:extLst>
            </p:cNvPr>
            <p:cNvSpPr txBox="1"/>
            <p:nvPr/>
          </p:nvSpPr>
          <p:spPr>
            <a:xfrm>
              <a:off x="1265237" y="5076230"/>
              <a:ext cx="12099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Rich</a:t>
              </a:r>
            </a:p>
            <a:p>
              <a:pPr algn="ctr"/>
              <a:r>
                <a:rPr lang="fr-FR" dirty="0" err="1"/>
                <a:t>Text</a:t>
              </a:r>
              <a:r>
                <a:rPr lang="fr-FR" dirty="0"/>
                <a:t> Editor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25C01C9-87D2-EAEA-C899-C563FF86C7E7}"/>
              </a:ext>
            </a:extLst>
          </p:cNvPr>
          <p:cNvGrpSpPr/>
          <p:nvPr/>
        </p:nvGrpSpPr>
        <p:grpSpPr>
          <a:xfrm>
            <a:off x="3619736" y="2358540"/>
            <a:ext cx="2256183" cy="3138735"/>
            <a:chOff x="3372681" y="2583826"/>
            <a:chExt cx="2256183" cy="3138735"/>
          </a:xfrm>
        </p:grpSpPr>
        <p:pic>
          <p:nvPicPr>
            <p:cNvPr id="8198" name="Picture 6" descr="Utilisation de ChatGPT dans l'éducation — Wikipédia">
              <a:extLst>
                <a:ext uri="{FF2B5EF4-FFF2-40B4-BE49-F238E27FC236}">
                  <a16:creationId xmlns:a16="http://schemas.microsoft.com/office/drawing/2014/main" id="{A3D956D7-0E89-D54B-DA01-2A4008F6D0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681" y="2583826"/>
              <a:ext cx="2256183" cy="2256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3E35ECD6-9FC6-E738-F424-611F4B6112E1}"/>
                </a:ext>
              </a:extLst>
            </p:cNvPr>
            <p:cNvSpPr txBox="1"/>
            <p:nvPr/>
          </p:nvSpPr>
          <p:spPr>
            <a:xfrm>
              <a:off x="3999353" y="5076230"/>
              <a:ext cx="10028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Assitant</a:t>
              </a:r>
              <a:endParaRPr lang="fr-FR" dirty="0"/>
            </a:p>
            <a:p>
              <a:r>
                <a:rPr lang="fr-FR" dirty="0" err="1"/>
                <a:t>Chatbot</a:t>
              </a:r>
              <a:endParaRPr lang="fr-FR" dirty="0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3B8C5F8A-8789-2CE3-893D-5C7641923316}"/>
              </a:ext>
            </a:extLst>
          </p:cNvPr>
          <p:cNvGrpSpPr/>
          <p:nvPr/>
        </p:nvGrpSpPr>
        <p:grpSpPr>
          <a:xfrm>
            <a:off x="6497353" y="2358540"/>
            <a:ext cx="2256183" cy="3138735"/>
            <a:chOff x="5996608" y="2583826"/>
            <a:chExt cx="2256183" cy="3138735"/>
          </a:xfrm>
        </p:grpSpPr>
        <p:pic>
          <p:nvPicPr>
            <p:cNvPr id="8200" name="Picture 8">
              <a:extLst>
                <a:ext uri="{FF2B5EF4-FFF2-40B4-BE49-F238E27FC236}">
                  <a16:creationId xmlns:a16="http://schemas.microsoft.com/office/drawing/2014/main" id="{DDE5228F-B329-737D-4F13-F1BD807C62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6608" y="2583826"/>
              <a:ext cx="2256183" cy="2256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B7D4E12-914F-0A65-71BD-9EFCD496D209}"/>
                </a:ext>
              </a:extLst>
            </p:cNvPr>
            <p:cNvSpPr txBox="1"/>
            <p:nvPr/>
          </p:nvSpPr>
          <p:spPr>
            <a:xfrm>
              <a:off x="6683681" y="5076230"/>
              <a:ext cx="882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Search</a:t>
              </a:r>
              <a:endParaRPr lang="fr-FR" dirty="0"/>
            </a:p>
            <a:p>
              <a:r>
                <a:rPr lang="fr-FR" dirty="0"/>
                <a:t>Engine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67887824-868F-F982-A8F1-F06E3C53755F}"/>
              </a:ext>
            </a:extLst>
          </p:cNvPr>
          <p:cNvGrpSpPr/>
          <p:nvPr/>
        </p:nvGrpSpPr>
        <p:grpSpPr>
          <a:xfrm>
            <a:off x="9374971" y="2421136"/>
            <a:ext cx="2143125" cy="3082208"/>
            <a:chOff x="8748299" y="2640353"/>
            <a:chExt cx="2143125" cy="3082208"/>
          </a:xfrm>
        </p:grpSpPr>
        <p:pic>
          <p:nvPicPr>
            <p:cNvPr id="8202" name="Picture 10" descr="Visual Studio Code — Wikipédia">
              <a:extLst>
                <a:ext uri="{FF2B5EF4-FFF2-40B4-BE49-F238E27FC236}">
                  <a16:creationId xmlns:a16="http://schemas.microsoft.com/office/drawing/2014/main" id="{E3B9CC34-E89E-1966-FD3C-80ADD8D245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48299" y="264035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FE884004-4E91-80A2-511D-A23B8F4A0DDC}"/>
                </a:ext>
              </a:extLst>
            </p:cNvPr>
            <p:cNvSpPr txBox="1"/>
            <p:nvPr/>
          </p:nvSpPr>
          <p:spPr>
            <a:xfrm>
              <a:off x="9097292" y="5076230"/>
              <a:ext cx="14451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dirty="0"/>
                <a:t>Coding</a:t>
              </a:r>
            </a:p>
            <a:p>
              <a:pPr algn="ctr"/>
              <a:r>
                <a:rPr lang="fr-FR" dirty="0" err="1"/>
                <a:t>Environment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3515541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D0562-18EB-E676-8D98-DA4130604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223F85-D02E-DA2F-CC7A-18737D148127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EB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C581D69-C2E8-44AA-FFC4-AAE855B4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8255"/>
            <a:ext cx="11675165" cy="1325563"/>
          </a:xfrm>
        </p:spPr>
        <p:txBody>
          <a:bodyPr>
            <a:normAutofit/>
          </a:bodyPr>
          <a:lstStyle/>
          <a:p>
            <a:r>
              <a:rPr lang="fr-FR" b="1" dirty="0"/>
              <a:t>Homework: Deadline 19/09/2025</a:t>
            </a:r>
            <a:br>
              <a:rPr lang="fr-FR" b="1" dirty="0"/>
            </a:br>
            <a:r>
              <a:rPr lang="fr-FR" sz="2400" b="1" dirty="0"/>
              <a:t>Propose </a:t>
            </a:r>
            <a:r>
              <a:rPr lang="fr-FR" sz="2400" b="1" dirty="0" err="1"/>
              <a:t>your</a:t>
            </a:r>
            <a:r>
              <a:rPr lang="fr-FR" sz="2400" b="1" dirty="0"/>
              <a:t> </a:t>
            </a:r>
            <a:r>
              <a:rPr lang="fr-FR" sz="2400" b="1" dirty="0" err="1"/>
              <a:t>dream</a:t>
            </a:r>
            <a:r>
              <a:rPr lang="fr-FR" sz="2400" b="1" dirty="0"/>
              <a:t> </a:t>
            </a:r>
            <a:r>
              <a:rPr lang="fr-FR" sz="2400" b="1" dirty="0" err="1"/>
              <a:t>project</a:t>
            </a:r>
            <a:r>
              <a:rPr lang="fr-FR" sz="2400" b="1" dirty="0"/>
              <a:t> for end of course</a:t>
            </a:r>
            <a:endParaRPr lang="fr-FR" b="1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9215384-BDE5-499B-C5EF-BBBF896CF104}"/>
              </a:ext>
            </a:extLst>
          </p:cNvPr>
          <p:cNvCxnSpPr>
            <a:cxnSpLocks/>
          </p:cNvCxnSpPr>
          <p:nvPr/>
        </p:nvCxnSpPr>
        <p:spPr>
          <a:xfrm>
            <a:off x="5662177" y="2100470"/>
            <a:ext cx="0" cy="3704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4B1229DD-99E1-7641-68AE-D935FE2C5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2007706"/>
            <a:ext cx="4879381" cy="370400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7FBFFCD1-F6EB-5AC4-7BA2-2523DBA12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7706"/>
            <a:ext cx="5327372" cy="38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8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872661-BF70-7859-EEDC-EB07820D8A80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43F246-E81C-C7A8-25F8-EE6CF233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Pedagogic</a:t>
            </a:r>
            <a:r>
              <a:rPr lang="fr-FR" b="1" dirty="0">
                <a:solidFill>
                  <a:schemeClr val="bg1"/>
                </a:solidFill>
              </a:rPr>
              <a:t> objectives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790EE0-E410-A9F0-3C76-F0849176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challenges of Python code in business</a:t>
            </a:r>
          </a:p>
          <a:p>
            <a:endParaRPr lang="en-US" dirty="0"/>
          </a:p>
          <a:p>
            <a:r>
              <a:rPr lang="en-US" dirty="0"/>
              <a:t>Understand the basics of Python programming</a:t>
            </a:r>
          </a:p>
          <a:p>
            <a:endParaRPr lang="en-US" dirty="0"/>
          </a:p>
          <a:p>
            <a:r>
              <a:rPr lang="en-US" dirty="0"/>
              <a:t>Be autonomous on simple issues of data analysis and visualization</a:t>
            </a:r>
          </a:p>
          <a:p>
            <a:endParaRPr lang="en-US" dirty="0"/>
          </a:p>
          <a:p>
            <a:r>
              <a:rPr lang="en-US" dirty="0"/>
              <a:t>Know how to manage a software development project cycle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809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CA2A2-D8BB-4935-4EF6-9CD51AFFB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DD96A2D-5D3C-0186-78BD-FD05123D7F3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904F63-62DD-95AB-637F-720E6FEF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chemeClr val="bg1"/>
                </a:solidFill>
              </a:rPr>
              <a:t>Guiding</a:t>
            </a:r>
            <a:r>
              <a:rPr lang="fr-FR" b="1" dirty="0">
                <a:solidFill>
                  <a:schemeClr val="bg1"/>
                </a:solidFill>
              </a:rPr>
              <a:t> Project: News Analytics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06C2BB-EFF8-7E78-2C29-B0A8BB63D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Create</a:t>
            </a:r>
            <a:r>
              <a:rPr lang="fr-FR" dirty="0"/>
              <a:t> a simple full stack application, for news article </a:t>
            </a:r>
            <a:r>
              <a:rPr lang="fr-FR" dirty="0" err="1"/>
              <a:t>analysis</a:t>
            </a:r>
            <a:r>
              <a:rPr lang="fr-FR" dirty="0"/>
              <a:t>. This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include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Learning to </a:t>
            </a:r>
            <a:r>
              <a:rPr lang="fr-FR" dirty="0" err="1"/>
              <a:t>scrap</a:t>
            </a:r>
            <a:r>
              <a:rPr lang="fr-FR" dirty="0"/>
              <a:t> a news </a:t>
            </a:r>
            <a:r>
              <a:rPr lang="fr-FR" dirty="0" err="1"/>
              <a:t>website</a:t>
            </a:r>
            <a:endParaRPr lang="fr-FR" dirty="0"/>
          </a:p>
          <a:p>
            <a:pPr>
              <a:buFontTx/>
              <a:buChar char="-"/>
            </a:pPr>
            <a:r>
              <a:rPr lang="fr-FR" dirty="0" err="1"/>
              <a:t>Perform</a:t>
            </a:r>
            <a:r>
              <a:rPr lang="fr-FR" dirty="0"/>
              <a:t> basic </a:t>
            </a:r>
            <a:r>
              <a:rPr lang="fr-FR" dirty="0" err="1"/>
              <a:t>analytics</a:t>
            </a:r>
            <a:r>
              <a:rPr lang="fr-FR" dirty="0"/>
              <a:t> on </a:t>
            </a:r>
            <a:r>
              <a:rPr lang="fr-FR" dirty="0" err="1"/>
              <a:t>it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Display the </a:t>
            </a:r>
            <a:r>
              <a:rPr lang="fr-FR" dirty="0" err="1"/>
              <a:t>results</a:t>
            </a:r>
            <a:r>
              <a:rPr lang="fr-FR" dirty="0"/>
              <a:t> in a simple UI</a:t>
            </a:r>
          </a:p>
        </p:txBody>
      </p:sp>
    </p:spTree>
    <p:extLst>
      <p:ext uri="{BB962C8B-B14F-4D97-AF65-F5344CB8AC3E}">
        <p14:creationId xmlns:p14="http://schemas.microsoft.com/office/powerpoint/2010/main" val="330802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7CF7F-9190-A152-80E3-29F0BA3AC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3E851E-6081-069B-9E0C-A72E9465EA62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63EEC5-5248-A4E9-6831-B56F5586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Evaluation Project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955215-0018-C89E-F430-6BF51091A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Evaluation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performed</a:t>
            </a:r>
            <a:r>
              <a:rPr lang="fr-FR" dirty="0"/>
              <a:t> on a mini </a:t>
            </a:r>
            <a:r>
              <a:rPr lang="fr-FR" dirty="0" err="1"/>
              <a:t>projects</a:t>
            </a:r>
            <a:r>
              <a:rPr lang="fr-FR" dirty="0"/>
              <a:t> by team.</a:t>
            </a:r>
          </a:p>
          <a:p>
            <a:pPr marL="0" indent="0">
              <a:buNone/>
            </a:pPr>
            <a:r>
              <a:rPr lang="fr-FR" dirty="0"/>
              <a:t>The topic of the mini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choosen</a:t>
            </a:r>
            <a:r>
              <a:rPr lang="fr-FR" dirty="0"/>
              <a:t> at the end of first </a:t>
            </a:r>
            <a:r>
              <a:rPr lang="fr-FR" dirty="0" err="1"/>
              <a:t>lesson</a:t>
            </a:r>
            <a:r>
              <a:rPr lang="fr-FR" dirty="0"/>
              <a:t>. Eval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on: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dirty="0"/>
              <a:t>- </a:t>
            </a:r>
            <a:r>
              <a:rPr lang="fr-FR" dirty="0" err="1"/>
              <a:t>Capability</a:t>
            </a:r>
            <a:r>
              <a:rPr lang="fr-FR" dirty="0"/>
              <a:t> to self </a:t>
            </a:r>
            <a:r>
              <a:rPr lang="fr-FR" dirty="0" err="1"/>
              <a:t>organize</a:t>
            </a:r>
            <a:r>
              <a:rPr lang="fr-FR" dirty="0"/>
              <a:t> the team for collaborative </a:t>
            </a:r>
            <a:r>
              <a:rPr lang="fr-FR" dirty="0" err="1"/>
              <a:t>developping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Business value of the solution</a:t>
            </a:r>
          </a:p>
          <a:p>
            <a:pPr>
              <a:buFontTx/>
              <a:buChar char="-"/>
            </a:pPr>
            <a:r>
              <a:rPr lang="fr-FR" dirty="0"/>
              <a:t>Code and solution </a:t>
            </a:r>
            <a:r>
              <a:rPr lang="fr-FR" dirty="0" err="1"/>
              <a:t>developped</a:t>
            </a:r>
            <a:endParaRPr lang="fr-FR" dirty="0"/>
          </a:p>
          <a:p>
            <a:pPr>
              <a:buFontTx/>
              <a:buChar char="-"/>
            </a:pPr>
            <a:r>
              <a:rPr lang="fr-FR" dirty="0"/>
              <a:t>Documentation of the solution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More </a:t>
            </a:r>
            <a:r>
              <a:rPr lang="fr-FR" dirty="0" err="1"/>
              <a:t>details</a:t>
            </a:r>
            <a:r>
              <a:rPr lang="fr-FR" dirty="0"/>
              <a:t> </a:t>
            </a:r>
            <a:r>
              <a:rPr lang="fr-FR" dirty="0" err="1"/>
              <a:t>later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18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C1AE9-AE71-D231-964F-044A4B5DC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7EE2E0-E47A-0E03-0326-C619D98AABE0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B81357-4EF0-8D1B-5B25-CF2F8A96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Planning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0B021DF-8CBE-E6BC-7526-0C9D99BE7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1" y="1728829"/>
            <a:ext cx="9932068" cy="462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5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55E92-79A7-5CFF-BB5D-9D4C780D6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24CBCA-BCA2-1058-95FE-55BCAE487ED0}"/>
              </a:ext>
            </a:extLst>
          </p:cNvPr>
          <p:cNvSpPr/>
          <p:nvPr/>
        </p:nvSpPr>
        <p:spPr>
          <a:xfrm>
            <a:off x="0" y="0"/>
            <a:ext cx="12192000" cy="1325563"/>
          </a:xfrm>
          <a:prstGeom prst="rect">
            <a:avLst/>
          </a:prstGeom>
          <a:gradFill flip="none" rotWithShape="1">
            <a:gsLst>
              <a:gs pos="0">
                <a:srgbClr val="314154">
                  <a:shade val="30000"/>
                  <a:satMod val="115000"/>
                </a:srgbClr>
              </a:gs>
              <a:gs pos="50000">
                <a:srgbClr val="314154">
                  <a:shade val="67500"/>
                  <a:satMod val="115000"/>
                </a:srgbClr>
              </a:gs>
              <a:gs pos="100000">
                <a:srgbClr val="314154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5D92EB-0CAF-6DAE-5269-DF46EE46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353800" cy="1325563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Course progression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8F5544-D68A-3E03-2113-B9192E1F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Theory: </a:t>
            </a:r>
            <a:r>
              <a:rPr lang="fr-FR" dirty="0" err="1"/>
              <a:t>Core</a:t>
            </a:r>
            <a:r>
              <a:rPr lang="fr-FR" dirty="0"/>
              <a:t> notion to </a:t>
            </a:r>
            <a:r>
              <a:rPr lang="fr-FR" dirty="0" err="1"/>
              <a:t>memorize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Applied</a:t>
            </a:r>
            <a:r>
              <a:rPr lang="fr-FR" dirty="0"/>
              <a:t> </a:t>
            </a:r>
            <a:r>
              <a:rPr lang="fr-FR" dirty="0" err="1"/>
              <a:t>theory</a:t>
            </a:r>
            <a:r>
              <a:rPr lang="fr-FR" dirty="0"/>
              <a:t>: Micro use cases to </a:t>
            </a:r>
            <a:r>
              <a:rPr lang="fr-FR" dirty="0" err="1"/>
              <a:t>illustrate</a:t>
            </a:r>
            <a:r>
              <a:rPr lang="fr-FR" dirty="0"/>
              <a:t> the </a:t>
            </a:r>
            <a:r>
              <a:rPr lang="fr-FR" dirty="0" err="1"/>
              <a:t>theory</a:t>
            </a:r>
            <a:endParaRPr lang="fr-FR" dirty="0"/>
          </a:p>
          <a:p>
            <a:endParaRPr lang="fr-FR" dirty="0"/>
          </a:p>
          <a:p>
            <a:r>
              <a:rPr lang="fr-FR" dirty="0"/>
              <a:t>TD: 20-30min phase to </a:t>
            </a:r>
            <a:r>
              <a:rPr lang="fr-FR" dirty="0" err="1"/>
              <a:t>experiment</a:t>
            </a:r>
            <a:r>
              <a:rPr lang="fr-FR" dirty="0"/>
              <a:t> on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lesson</a:t>
            </a:r>
            <a:endParaRPr lang="fr-FR" dirty="0"/>
          </a:p>
          <a:p>
            <a:endParaRPr lang="fr-FR" dirty="0"/>
          </a:p>
          <a:p>
            <a:r>
              <a:rPr lang="fr-FR" dirty="0"/>
              <a:t>Ad Hoc: to let the </a:t>
            </a:r>
            <a:r>
              <a:rPr lang="fr-FR" dirty="0" err="1"/>
              <a:t>curiosity</a:t>
            </a:r>
            <a:r>
              <a:rPr lang="fr-FR" dirty="0"/>
              <a:t> flow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51195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2318</Words>
  <Application>Microsoft Office PowerPoint</Application>
  <PresentationFormat>Grand écran</PresentationFormat>
  <Paragraphs>302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0" baseType="lpstr">
      <vt:lpstr>Aptos</vt:lpstr>
      <vt:lpstr>Aptos Display</vt:lpstr>
      <vt:lpstr>arial</vt:lpstr>
      <vt:lpstr>arial</vt:lpstr>
      <vt:lpstr>Thème Office</vt:lpstr>
      <vt:lpstr>Introduction to Python for Finance</vt:lpstr>
      <vt:lpstr>Prologue Objectives, planning, Evals</vt:lpstr>
      <vt:lpstr>Presentation</vt:lpstr>
      <vt:lpstr>Teaching philosophy</vt:lpstr>
      <vt:lpstr>Pedagogic objectives</vt:lpstr>
      <vt:lpstr>Guiding Project: News Analytics</vt:lpstr>
      <vt:lpstr>Evaluation Project</vt:lpstr>
      <vt:lpstr>Planning</vt:lpstr>
      <vt:lpstr>Course progression</vt:lpstr>
      <vt:lpstr>ACT I History, Industry, Usage</vt:lpstr>
      <vt:lpstr>What is a programming language?</vt:lpstr>
      <vt:lpstr>What is a python?</vt:lpstr>
      <vt:lpstr>What makes it popular?</vt:lpstr>
      <vt:lpstr>A wide community</vt:lpstr>
      <vt:lpstr>Large interoperability balance low performance</vt:lpstr>
      <vt:lpstr>Even large tech company with different stack end up using python internally</vt:lpstr>
      <vt:lpstr>Case where python is usefull</vt:lpstr>
      <vt:lpstr>Python as a Productivity booster</vt:lpstr>
      <vt:lpstr>ACT II « Hello world »</vt:lpstr>
      <vt:lpstr>The IDE : The developer desktop</vt:lpstr>
      <vt:lpstr>The IDE : The developer desktop</vt:lpstr>
      <vt:lpstr>Visual Studio Code</vt:lpstr>
      <vt:lpstr>TD: Installation et présentation de vs code</vt:lpstr>
      <vt:lpstr>What is a development environment</vt:lpstr>
      <vt:lpstr>TD 1/6 : Installing miniconda</vt:lpstr>
      <vt:lpstr>TD 2/6 : Starting python</vt:lpstr>
      <vt:lpstr>TD 3/6 : Using the package manager</vt:lpstr>
      <vt:lpstr>TD 4/6 : Hello World in the terminal</vt:lpstr>
      <vt:lpstr>TD 5/6 : Hello World in a script</vt:lpstr>
      <vt:lpstr>TD 6/6 : Hello World in a notebook</vt:lpstr>
      <vt:lpstr>ACT III Enterprise python : Collaborate, Document, Frame</vt:lpstr>
      <vt:lpstr>Github : The collaborative development platform</vt:lpstr>
      <vt:lpstr>How to work with github</vt:lpstr>
      <vt:lpstr>Best practices of Github</vt:lpstr>
      <vt:lpstr>TD 1/2: Install Git</vt:lpstr>
      <vt:lpstr>TD 2/2 : Push a first file in it</vt:lpstr>
      <vt:lpstr>Documentation</vt:lpstr>
      <vt:lpstr>Debugging / Exception</vt:lpstr>
      <vt:lpstr>Framing a project</vt:lpstr>
      <vt:lpstr>Building a user story</vt:lpstr>
      <vt:lpstr>Defining EPIC and FEATURES</vt:lpstr>
      <vt:lpstr>A Kanban can help keeping track of progression</vt:lpstr>
      <vt:lpstr>Decompose a task into a pipeline</vt:lpstr>
      <vt:lpstr>TD : Frame a small development framing for common single feature apps (groups of five)</vt:lpstr>
      <vt:lpstr>Homework: Deadline 19/09/2025 Propose your dream project for end of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OLYMPIE Gabriel - MALT</dc:creator>
  <cp:lastModifiedBy>OLYMPIE Gabriel - MALT</cp:lastModifiedBy>
  <cp:revision>117</cp:revision>
  <dcterms:created xsi:type="dcterms:W3CDTF">2025-09-13T15:09:03Z</dcterms:created>
  <dcterms:modified xsi:type="dcterms:W3CDTF">2025-09-22T15:56:20Z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etDate">
    <vt:lpwstr>2025-09-13T15:10:14Z</vt:lpwstr>
  </property>
  <property fmtid="{D5CDD505-2E9C-101B-9397-08002B2CF9AE}" pid="4" name="MSIP_Label_f43b7177-c66c-4b22-a350-7ee86f9a1e74_Method">
    <vt:lpwstr>Standard</vt:lpwstr>
  </property>
  <property fmtid="{D5CDD505-2E9C-101B-9397-08002B2CF9AE}" pid="5" name="MSIP_Label_f43b7177-c66c-4b22-a350-7ee86f9a1e74_Name">
    <vt:lpwstr>C1_Internal use</vt:lpwstr>
  </property>
  <property fmtid="{D5CDD505-2E9C-101B-9397-08002B2CF9AE}" pid="6" name="MSIP_Label_f43b7177-c66c-4b22-a350-7ee86f9a1e74_SiteId">
    <vt:lpwstr>e4e1abd9-eac7-4a71-ab52-da5c998aa7ba</vt:lpwstr>
  </property>
  <property fmtid="{D5CDD505-2E9C-101B-9397-08002B2CF9AE}" pid="7" name="MSIP_Label_f43b7177-c66c-4b22-a350-7ee86f9a1e74_ActionId">
    <vt:lpwstr>50223ca4-0e3b-4eb7-a58f-8f5680897400</vt:lpwstr>
  </property>
  <property fmtid="{D5CDD505-2E9C-101B-9397-08002B2CF9AE}" pid="8" name="MSIP_Label_f43b7177-c66c-4b22-a350-7ee86f9a1e74_ContentBits">
    <vt:lpwstr>2</vt:lpwstr>
  </property>
  <property fmtid="{D5CDD505-2E9C-101B-9397-08002B2CF9AE}" pid="9" name="MSIP_Label_f43b7177-c66c-4b22-a350-7ee86f9a1e74_Tag">
    <vt:lpwstr>10, 3, 0, 1</vt:lpwstr>
  </property>
  <property fmtid="{D5CDD505-2E9C-101B-9397-08002B2CF9AE}" pid="10" name="ClassificationContentMarkingFooterLocations">
    <vt:lpwstr>Thème Office:8</vt:lpwstr>
  </property>
  <property fmtid="{D5CDD505-2E9C-101B-9397-08002B2CF9AE}" pid="11" name="ClassificationContentMarkingFooterText">
    <vt:lpwstr>C1 - Internal use</vt:lpwstr>
  </property>
</Properties>
</file>