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92" r:id="rId12"/>
    <p:sldId id="264" r:id="rId13"/>
    <p:sldId id="266" r:id="rId14"/>
    <p:sldId id="295" r:id="rId15"/>
    <p:sldId id="293" r:id="rId16"/>
    <p:sldId id="297" r:id="rId17"/>
    <p:sldId id="294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0662" autoAdjust="0"/>
  </p:normalViewPr>
  <p:slideViewPr>
    <p:cSldViewPr snapToGrid="0">
      <p:cViewPr varScale="1">
        <p:scale>
          <a:sx n="61" d="100"/>
          <a:sy n="61" d="100"/>
        </p:scale>
        <p:origin x="8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ardo Copstein" userId="194b4f03e4c72262" providerId="LiveId" clId="{2B64A421-D3A4-4346-8507-7D7F02E1E51E}"/>
    <pc:docChg chg="custSel modSld">
      <pc:chgData name="Bernardo Copstein" userId="194b4f03e4c72262" providerId="LiveId" clId="{2B64A421-D3A4-4346-8507-7D7F02E1E51E}" dt="2018-03-23T18:11:47.576" v="0" actId="313"/>
      <pc:docMkLst>
        <pc:docMk/>
      </pc:docMkLst>
      <pc:sldChg chg="modSp">
        <pc:chgData name="Bernardo Copstein" userId="194b4f03e4c72262" providerId="LiveId" clId="{2B64A421-D3A4-4346-8507-7D7F02E1E51E}" dt="2018-03-23T18:11:47.576" v="0" actId="313"/>
        <pc:sldMkLst>
          <pc:docMk/>
          <pc:sldMk cId="929446707" sldId="266"/>
        </pc:sldMkLst>
        <pc:spChg chg="mod">
          <ac:chgData name="Bernardo Copstein" userId="194b4f03e4c72262" providerId="LiveId" clId="{2B64A421-D3A4-4346-8507-7D7F02E1E51E}" dt="2018-03-23T18:11:47.576" v="0" actId="313"/>
          <ac:spMkLst>
            <pc:docMk/>
            <pc:sldMk cId="929446707" sldId="26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A617D-83CB-4919-82AC-EDF6FBB5355F}" type="datetimeFigureOut">
              <a:rPr lang="pt-BR" smtClean="0"/>
              <a:t>23/03/2018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934B7-E8C2-4E19-86AA-293DE96C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0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62AD-31D4-4417-853C-E77168BA2A0A}" type="datetimeFigureOut">
              <a:rPr lang="pt-BR" smtClean="0"/>
              <a:t>23/03/2018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5217-7AAC-40DD-A4FE-8F5C5240CE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06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62AD-31D4-4417-853C-E77168BA2A0A}" type="datetimeFigureOut">
              <a:rPr lang="pt-BR" smtClean="0"/>
              <a:t>23/03/2018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5217-7AAC-40DD-A4FE-8F5C5240CE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22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62AD-31D4-4417-853C-E77168BA2A0A}" type="datetimeFigureOut">
              <a:rPr lang="pt-BR" smtClean="0"/>
              <a:t>23/03/2018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5217-7AAC-40DD-A4FE-8F5C5240CE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63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62AD-31D4-4417-853C-E77168BA2A0A}" type="datetimeFigureOut">
              <a:rPr lang="pt-BR" smtClean="0"/>
              <a:t>23/03/2018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5217-7AAC-40DD-A4FE-8F5C5240CE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60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62AD-31D4-4417-853C-E77168BA2A0A}" type="datetimeFigureOut">
              <a:rPr lang="pt-BR" smtClean="0"/>
              <a:t>23/03/2018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5217-7AAC-40DD-A4FE-8F5C5240CE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16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62AD-31D4-4417-853C-E77168BA2A0A}" type="datetimeFigureOut">
              <a:rPr lang="pt-BR" smtClean="0"/>
              <a:t>23/03/2018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5217-7AAC-40DD-A4FE-8F5C5240CE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51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62AD-31D4-4417-853C-E77168BA2A0A}" type="datetimeFigureOut">
              <a:rPr lang="pt-BR" smtClean="0"/>
              <a:t>23/03/2018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5217-7AAC-40DD-A4FE-8F5C5240CE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94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62AD-31D4-4417-853C-E77168BA2A0A}" type="datetimeFigureOut">
              <a:rPr lang="pt-BR" smtClean="0"/>
              <a:t>23/03/2018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5217-7AAC-40DD-A4FE-8F5C5240CE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07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62AD-31D4-4417-853C-E77168BA2A0A}" type="datetimeFigureOut">
              <a:rPr lang="pt-BR" smtClean="0"/>
              <a:t>23/03/2018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5217-7AAC-40DD-A4FE-8F5C5240CE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60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62AD-31D4-4417-853C-E77168BA2A0A}" type="datetimeFigureOut">
              <a:rPr lang="pt-BR" smtClean="0"/>
              <a:t>23/03/2018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5217-7AAC-40DD-A4FE-8F5C5240CE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67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62AD-31D4-4417-853C-E77168BA2A0A}" type="datetimeFigureOut">
              <a:rPr lang="pt-BR" smtClean="0"/>
              <a:t>23/03/2018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5217-7AAC-40DD-A4FE-8F5C5240CE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83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C62AD-31D4-4417-853C-E77168BA2A0A}" type="datetimeFigureOut">
              <a:rPr lang="pt-BR" smtClean="0"/>
              <a:t>23/03/2018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85217-7AAC-40DD-A4FE-8F5C5240CE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46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por Contratos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  <a:p>
            <a:r>
              <a:rPr lang="pt-BR" dirty="0"/>
              <a:t>Prof. Bernardo Copstein</a:t>
            </a:r>
          </a:p>
        </p:txBody>
      </p:sp>
    </p:spTree>
    <p:extLst>
      <p:ext uri="{BB962C8B-B14F-4D97-AF65-F5344CB8AC3E}">
        <p14:creationId xmlns:p14="http://schemas.microsoft.com/office/powerpoint/2010/main" val="3949699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expressar especificações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Especificações informais de software (em língua natural) são sujeitas a ambiguidades</a:t>
            </a:r>
          </a:p>
          <a:p>
            <a:endParaRPr lang="pt-BR" dirty="0"/>
          </a:p>
          <a:p>
            <a:r>
              <a:rPr lang="pt-BR" dirty="0"/>
              <a:t>É importante traduzir estas especificações em uma notação matemática</a:t>
            </a:r>
          </a:p>
          <a:p>
            <a:pPr lvl="1"/>
            <a:r>
              <a:rPr lang="pt-BR" dirty="0"/>
              <a:t>Nos permite identificar ambiguidades e incompletudes</a:t>
            </a:r>
          </a:p>
          <a:p>
            <a:pPr lvl="1"/>
            <a:r>
              <a:rPr lang="pt-BR" dirty="0"/>
              <a:t>Resulta em uma ferramenta poderosa para auxiliar na prova de propriedades ou para a geração de casos de teste</a:t>
            </a:r>
          </a:p>
          <a:p>
            <a:pPr marL="914400" lvl="2" indent="0">
              <a:buNone/>
            </a:pPr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2333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0CB34-1573-4F5A-9F59-ECBFC854A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expressar especificações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4A4807-77C7-46B0-9BAB-D63D9C19A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Uma notação matemática simples pode ser “emprestada” da teoria sobre verificação formal de programas, útil para se tratar da correção de elementos de software:</a:t>
            </a:r>
          </a:p>
          <a:p>
            <a:r>
              <a:rPr lang="pt-BR" dirty="0"/>
              <a:t>{P} A {Q}  (tripla de </a:t>
            </a:r>
            <a:r>
              <a:rPr lang="pt-BR" dirty="0" err="1"/>
              <a:t>Hoare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Qualquer execução de </a:t>
            </a:r>
            <a:r>
              <a:rPr lang="pt-BR" b="1" dirty="0"/>
              <a:t>A</a:t>
            </a:r>
            <a:r>
              <a:rPr lang="pt-BR" dirty="0"/>
              <a:t> em um estado onde </a:t>
            </a:r>
            <a:r>
              <a:rPr lang="pt-BR" b="1" dirty="0"/>
              <a:t>P</a:t>
            </a:r>
            <a:r>
              <a:rPr lang="pt-BR" dirty="0"/>
              <a:t> se aplica, termina em um estado onde </a:t>
            </a:r>
            <a:r>
              <a:rPr lang="pt-BR" b="1" dirty="0"/>
              <a:t>Q</a:t>
            </a:r>
            <a:r>
              <a:rPr lang="pt-BR" dirty="0"/>
              <a:t> se aplica</a:t>
            </a:r>
          </a:p>
          <a:p>
            <a:pPr lvl="1"/>
            <a:r>
              <a:rPr lang="pt-BR" dirty="0"/>
              <a:t>Onde:</a:t>
            </a:r>
          </a:p>
          <a:p>
            <a:pPr lvl="2"/>
            <a:r>
              <a:rPr lang="pt-BR" b="1" dirty="0"/>
              <a:t>A</a:t>
            </a:r>
            <a:r>
              <a:rPr lang="pt-BR" dirty="0"/>
              <a:t> denota uma operação</a:t>
            </a:r>
          </a:p>
          <a:p>
            <a:pPr lvl="2"/>
            <a:r>
              <a:rPr lang="pt-BR" b="1" dirty="0"/>
              <a:t>P</a:t>
            </a:r>
            <a:r>
              <a:rPr lang="pt-BR" dirty="0"/>
              <a:t> e </a:t>
            </a:r>
            <a:r>
              <a:rPr lang="pt-BR" b="1" dirty="0"/>
              <a:t>Q</a:t>
            </a:r>
            <a:r>
              <a:rPr lang="pt-BR" dirty="0"/>
              <a:t> denotam propriedades das entidades envolvidas em tal operação</a:t>
            </a:r>
          </a:p>
          <a:p>
            <a:pPr lvl="2"/>
            <a:r>
              <a:rPr lang="pt-BR" b="1" dirty="0"/>
              <a:t>P</a:t>
            </a:r>
            <a:r>
              <a:rPr lang="pt-BR" dirty="0"/>
              <a:t> é uma precondição</a:t>
            </a:r>
          </a:p>
          <a:p>
            <a:pPr lvl="2"/>
            <a:r>
              <a:rPr lang="pt-BR" b="1" dirty="0"/>
              <a:t>Q</a:t>
            </a:r>
            <a:r>
              <a:rPr lang="pt-BR" dirty="0"/>
              <a:t> é uma pós-condição </a:t>
            </a:r>
          </a:p>
          <a:p>
            <a:pPr lvl="1"/>
            <a:r>
              <a:rPr lang="pt-BR" dirty="0"/>
              <a:t>Exemplo:</a:t>
            </a:r>
          </a:p>
          <a:p>
            <a:pPr lvl="2"/>
            <a:r>
              <a:rPr lang="pt-BR" dirty="0"/>
              <a:t>{x&gt;=9} x = x + 5 {x&gt;=13}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7152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Asserções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183112" cy="4351338"/>
          </a:xfrm>
        </p:spPr>
        <p:txBody>
          <a:bodyPr/>
          <a:lstStyle/>
          <a:p>
            <a:r>
              <a:rPr lang="pt-BR" dirty="0"/>
              <a:t>Correção de software </a:t>
            </a:r>
            <a:r>
              <a:rPr lang="pt-BR" dirty="0">
                <a:sym typeface="Wingdings" panose="05000000000000000000" pitchFamily="2" charset="2"/>
              </a:rPr>
              <a:t> aderência da implementação com a especificação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Especificação expressa através de asserções que indicam </a:t>
            </a:r>
            <a:r>
              <a:rPr lang="pt-BR" dirty="0" err="1">
                <a:sym typeface="Wingdings" panose="05000000000000000000" pitchFamily="2" charset="2"/>
              </a:rPr>
              <a:t>pré</a:t>
            </a:r>
            <a:r>
              <a:rPr lang="pt-BR" dirty="0">
                <a:sym typeface="Wingdings" panose="05000000000000000000" pitchFamily="2" charset="2"/>
              </a:rPr>
              <a:t> e pós condições</a:t>
            </a:r>
          </a:p>
          <a:p>
            <a:r>
              <a:rPr lang="pt-BR" dirty="0">
                <a:sym typeface="Wingdings" panose="05000000000000000000" pitchFamily="2" charset="2"/>
              </a:rPr>
              <a:t>Especificação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“O que” e não “como” !!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Asserções</a:t>
            </a:r>
          </a:p>
          <a:p>
            <a:pPr lvl="2"/>
            <a:r>
              <a:rPr lang="pt-BR" dirty="0">
                <a:sym typeface="Wingdings" panose="05000000000000000000" pitchFamily="2" charset="2"/>
              </a:rPr>
              <a:t>Expressão que envolve entidades do software</a:t>
            </a:r>
          </a:p>
          <a:p>
            <a:pPr lvl="2"/>
            <a:r>
              <a:rPr lang="pt-BR" dirty="0">
                <a:sym typeface="Wingdings" panose="05000000000000000000" pitchFamily="2" charset="2"/>
              </a:rPr>
              <a:t>Expressa propriedades que essas entidades devem satisfazer em certos momentos</a:t>
            </a:r>
          </a:p>
          <a:p>
            <a:pPr lvl="2"/>
            <a:r>
              <a:rPr lang="pt-BR" dirty="0">
                <a:sym typeface="Wingdings" panose="05000000000000000000" pitchFamily="2" charset="2"/>
              </a:rPr>
              <a:t>Expressões booleanas com algumas extensões</a:t>
            </a:r>
          </a:p>
          <a:p>
            <a:pPr lvl="2"/>
            <a:r>
              <a:rPr lang="pt-BR" dirty="0">
                <a:sym typeface="Wingdings" panose="05000000000000000000" pitchFamily="2" charset="2"/>
              </a:rPr>
              <a:t>Exemplos: </a:t>
            </a:r>
          </a:p>
          <a:p>
            <a:pPr lvl="3"/>
            <a:r>
              <a:rPr lang="pt-BR" b="1" dirty="0">
                <a:sym typeface="Wingdings" panose="05000000000000000000" pitchFamily="2" charset="2"/>
              </a:rPr>
              <a:t>x &gt;= 10;</a:t>
            </a:r>
          </a:p>
          <a:p>
            <a:pPr lvl="3"/>
            <a:r>
              <a:rPr lang="pt-BR" b="1" dirty="0" err="1">
                <a:sym typeface="Wingdings" panose="05000000000000000000" pitchFamily="2" charset="2"/>
              </a:rPr>
              <a:t>lst.isEmpty</a:t>
            </a:r>
            <a:r>
              <a:rPr lang="pt-BR" b="1" dirty="0">
                <a:sym typeface="Wingdings" panose="05000000000000000000" pitchFamily="2" charset="2"/>
              </a:rPr>
              <a:t> != false </a:t>
            </a:r>
          </a:p>
        </p:txBody>
      </p:sp>
    </p:spTree>
    <p:extLst>
      <p:ext uri="{BB962C8B-B14F-4D97-AF65-F5344CB8AC3E}">
        <p14:creationId xmlns:p14="http://schemas.microsoft.com/office/powerpoint/2010/main" val="2697990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 por contratos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Especificação por contratos</a:t>
            </a:r>
            <a:r>
              <a:rPr lang="pt-BR" dirty="0"/>
              <a:t> pressupõe explicitar claramente o que um elemento de software (trecho, sub-rotina ou classe) se propõe a fazer, ou seja, os limites de suas responsabilidades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 “redação” do “contrato de uso” de um elemento de software é feita através de:</a:t>
            </a:r>
          </a:p>
          <a:p>
            <a:pPr lvl="1"/>
            <a:r>
              <a:rPr lang="pt-BR" b="1" dirty="0"/>
              <a:t>Pré-condições:</a:t>
            </a:r>
            <a:r>
              <a:rPr lang="pt-BR" dirty="0"/>
              <a:t> condições que devem ser satisfeitas para que o método possa ser usado</a:t>
            </a:r>
          </a:p>
          <a:p>
            <a:pPr lvl="1"/>
            <a:r>
              <a:rPr lang="pt-BR" b="1" dirty="0"/>
              <a:t>Pós-condições: </a:t>
            </a:r>
            <a:r>
              <a:rPr lang="pt-BR" dirty="0"/>
              <a:t>condições que são garantidas caso o método tenha sido executado com todas as pré-condições satisfeitas</a:t>
            </a:r>
          </a:p>
        </p:txBody>
      </p:sp>
    </p:spTree>
    <p:extLst>
      <p:ext uri="{BB962C8B-B14F-4D97-AF65-F5344CB8AC3E}">
        <p14:creationId xmlns:p14="http://schemas.microsoft.com/office/powerpoint/2010/main" val="929446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2A722-73F4-4524-B8F7-ABAD7B4EB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 por contratos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F3C5E6-3B8F-4276-A281-6E07FB552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Envolve dois atores:</a:t>
            </a:r>
          </a:p>
          <a:p>
            <a:pPr lvl="1"/>
            <a:r>
              <a:rPr lang="pt-BR" dirty="0"/>
              <a:t>O desenvolvedor da unidade (fornecedor)</a:t>
            </a:r>
          </a:p>
          <a:p>
            <a:pPr lvl="2"/>
            <a:r>
              <a:rPr lang="pt-BR" dirty="0"/>
              <a:t>Programador que desenvolve uma certa unidade de software usando o paradigma de contratos</a:t>
            </a:r>
          </a:p>
          <a:p>
            <a:pPr lvl="1"/>
            <a:r>
              <a:rPr lang="pt-BR" dirty="0"/>
              <a:t>O usuário da unidade (cliente ou consumidor)</a:t>
            </a:r>
          </a:p>
          <a:p>
            <a:pPr lvl="2"/>
            <a:r>
              <a:rPr lang="pt-BR" dirty="0"/>
              <a:t>Programador que usa uma certa unidade desenvolvida usando o paradigma de contratos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4200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E5056-C8BB-4201-8140-DC327A91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A2143B-21BE-4910-AC1C-4F6226BB9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Enunciado: escrever um método Java chamado “</a:t>
            </a:r>
            <a:r>
              <a:rPr lang="pt-BR" i="1" dirty="0" err="1"/>
              <a:t>fat</a:t>
            </a:r>
            <a:r>
              <a:rPr lang="pt-BR" dirty="0"/>
              <a:t>” que recebe um valor positivo “</a:t>
            </a:r>
            <a:r>
              <a:rPr lang="pt-BR" i="1" dirty="0"/>
              <a:t>n” </a:t>
            </a:r>
            <a:r>
              <a:rPr lang="pt-BR" dirty="0"/>
              <a:t>menor </a:t>
            </a:r>
            <a:r>
              <a:rPr lang="pt-BR"/>
              <a:t>que 20 </a:t>
            </a:r>
            <a:r>
              <a:rPr lang="pt-BR" dirty="0"/>
              <a:t>e retorna o fatorial desse número.</a:t>
            </a:r>
          </a:p>
          <a:p>
            <a:r>
              <a:rPr lang="pt-BR" dirty="0"/>
              <a:t>Contrato:</a:t>
            </a:r>
          </a:p>
          <a:p>
            <a:pPr lvl="1"/>
            <a:r>
              <a:rPr lang="pt-BR" dirty="0"/>
              <a:t>Pré-condição: n &gt; 0 &amp;&amp; n &lt; 20</a:t>
            </a:r>
          </a:p>
          <a:p>
            <a:pPr lvl="1"/>
            <a:r>
              <a:rPr lang="pt-BR" dirty="0"/>
              <a:t>Pós- condição: resultado == n!</a:t>
            </a:r>
          </a:p>
          <a:p>
            <a:endParaRPr lang="pt-BR" dirty="0"/>
          </a:p>
          <a:p>
            <a:pPr marL="0" indent="0" algn="ctr">
              <a:buNone/>
            </a:pPr>
            <a:r>
              <a:rPr lang="pt-BR" dirty="0"/>
              <a:t> </a:t>
            </a:r>
            <a:r>
              <a:rPr lang="pt-BR" b="1" dirty="0"/>
              <a:t>SE</a:t>
            </a:r>
            <a:r>
              <a:rPr lang="pt-BR" dirty="0"/>
              <a:t> n &gt; 0 &amp;&amp; n &lt; 20 </a:t>
            </a:r>
            <a:r>
              <a:rPr lang="pt-BR" b="1" dirty="0"/>
              <a:t>E</a:t>
            </a:r>
            <a:r>
              <a:rPr lang="pt-BR" dirty="0"/>
              <a:t> </a:t>
            </a:r>
            <a:r>
              <a:rPr lang="pt-BR" i="1" dirty="0" err="1"/>
              <a:t>fat</a:t>
            </a:r>
            <a:r>
              <a:rPr lang="pt-BR" dirty="0"/>
              <a:t> termina, </a:t>
            </a:r>
            <a:r>
              <a:rPr lang="pt-BR" b="1" dirty="0"/>
              <a:t>ENTAO</a:t>
            </a:r>
            <a:r>
              <a:rPr lang="pt-BR" dirty="0"/>
              <a:t> resultado == n!</a:t>
            </a:r>
          </a:p>
          <a:p>
            <a:pPr marL="0" indent="0" algn="ctr">
              <a:buNone/>
            </a:pPr>
            <a:r>
              <a:rPr lang="pt-BR" dirty="0"/>
              <a:t>Ou</a:t>
            </a:r>
          </a:p>
          <a:p>
            <a:pPr marL="0" indent="0" algn="ctr">
              <a:buNone/>
            </a:pPr>
            <a:r>
              <a:rPr lang="pt-BR" dirty="0"/>
              <a:t>{n &gt; 0 &amp;&amp; n &lt; 20} </a:t>
            </a:r>
            <a:r>
              <a:rPr lang="pt-BR" dirty="0" err="1"/>
              <a:t>fat</a:t>
            </a:r>
            <a:r>
              <a:rPr lang="pt-BR" dirty="0"/>
              <a:t> {resultado == n!}</a:t>
            </a:r>
          </a:p>
        </p:txBody>
      </p:sp>
    </p:spTree>
    <p:extLst>
      <p:ext uri="{BB962C8B-B14F-4D97-AF65-F5344CB8AC3E}">
        <p14:creationId xmlns:p14="http://schemas.microsoft.com/office/powerpoint/2010/main" val="2377002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D6E19-FC69-4637-8CBD-8C7384F0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Condições fortes e fracas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19B95B1-C058-432C-AE2E-D4956B71B3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9432" y="1825625"/>
                <a:ext cx="10734368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begChr m:val="{"/>
                        <m:endChr m:val="}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𝑟𝑒𝑠𝑢𝑙𝑡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b="1" dirty="0"/>
                  <a:t> condição fraca                                                                    condição fraca</a:t>
                </a:r>
              </a:p>
              <a:p>
                <a:endParaRPr lang="pt-BR" b="1" dirty="0"/>
              </a:p>
              <a:p>
                <a:endParaRPr lang="pt-BR" b="1" dirty="0"/>
              </a:p>
              <a:p>
                <a:r>
                  <a:rPr lang="pt-BR" b="1" dirty="0"/>
                  <a:t>Uma condição forte permite delimitar adequadamente o problema.</a:t>
                </a:r>
              </a:p>
              <a:p>
                <a:r>
                  <a:rPr lang="pt-BR" b="1" dirty="0"/>
                  <a:t>Uma condição fraca provavelmente sempre se aplica e </a:t>
                </a:r>
                <a:r>
                  <a:rPr lang="pt-BR" b="1"/>
                  <a:t>não colabora.</a:t>
                </a:r>
                <a:endParaRPr lang="pt-BR" b="1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19B95B1-C058-432C-AE2E-D4956B71B3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432" y="1825625"/>
                <a:ext cx="10734368" cy="4351338"/>
              </a:xfrm>
              <a:blipFill>
                <a:blip r:embed="rId2"/>
                <a:stretch>
                  <a:fillRect l="-10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D96D50AB-63F2-4C23-9E6A-ECFA749C9CD3}"/>
              </a:ext>
            </a:extLst>
          </p:cNvPr>
          <p:cNvCxnSpPr>
            <a:cxnSpLocks/>
          </p:cNvCxnSpPr>
          <p:nvPr/>
        </p:nvCxnSpPr>
        <p:spPr>
          <a:xfrm>
            <a:off x="7344697" y="2074606"/>
            <a:ext cx="1042219" cy="5014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CC7CBB90-92FC-450F-8CDB-8856314F483C}"/>
              </a:ext>
            </a:extLst>
          </p:cNvPr>
          <p:cNvCxnSpPr>
            <a:cxnSpLocks/>
          </p:cNvCxnSpPr>
          <p:nvPr/>
        </p:nvCxnSpPr>
        <p:spPr>
          <a:xfrm flipV="1">
            <a:off x="3028335" y="2074606"/>
            <a:ext cx="599771" cy="50144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418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8DC68-C5C2-4002-B772-0865F7946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 a primeira lista de exercícios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6C0C7C2E-B5D0-44C2-8934-A9E5520D435E}"/>
              </a:ext>
            </a:extLst>
          </p:cNvPr>
          <p:cNvCxnSpPr/>
          <p:nvPr/>
        </p:nvCxnSpPr>
        <p:spPr>
          <a:xfrm flipV="1">
            <a:off x="831850" y="4562475"/>
            <a:ext cx="10515600" cy="269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37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 I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Correção de software, especificações, contratos, </a:t>
            </a:r>
            <a:r>
              <a:rPr lang="pt-BR" dirty="0" err="1"/>
              <a:t>pré</a:t>
            </a:r>
            <a:r>
              <a:rPr lang="pt-BR" dirty="0"/>
              <a:t> e pós condições</a:t>
            </a:r>
          </a:p>
        </p:txBody>
      </p:sp>
    </p:spTree>
    <p:extLst>
      <p:ext uri="{BB962C8B-B14F-4D97-AF65-F5344CB8AC3E}">
        <p14:creationId xmlns:p14="http://schemas.microsoft.com/office/powerpoint/2010/main" val="302272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Prefácio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Programação por contratos</a:t>
            </a:r>
          </a:p>
          <a:p>
            <a:pPr lvl="1"/>
            <a:r>
              <a:rPr lang="pt-BR" dirty="0"/>
              <a:t>Desenvolvida por Bertrand Meyer</a:t>
            </a:r>
          </a:p>
          <a:p>
            <a:pPr lvl="2"/>
            <a:r>
              <a:rPr lang="pt-BR" dirty="0"/>
              <a:t>Desenvolvida inicialmente com a linguagem Eiffel;</a:t>
            </a:r>
          </a:p>
          <a:p>
            <a:pPr lvl="2"/>
            <a:r>
              <a:rPr lang="pt-BR" dirty="0"/>
              <a:t>Tem como objetivo a construção de programas O.O. mais confiáveis;</a:t>
            </a:r>
          </a:p>
          <a:p>
            <a:pPr lvl="2"/>
            <a:r>
              <a:rPr lang="pt-BR" dirty="0"/>
              <a:t>Usa mecanismos que permitem verificar a </a:t>
            </a:r>
            <a:r>
              <a:rPr lang="pt-BR" dirty="0" err="1"/>
              <a:t>corretude</a:t>
            </a:r>
            <a:r>
              <a:rPr lang="pt-BR" dirty="0"/>
              <a:t> de um sistema;</a:t>
            </a:r>
          </a:p>
          <a:p>
            <a:endParaRPr lang="pt-BR" dirty="0"/>
          </a:p>
          <a:p>
            <a:r>
              <a:rPr lang="pt-BR" dirty="0"/>
              <a:t>Leitura recomendada:</a:t>
            </a:r>
          </a:p>
          <a:p>
            <a:pPr lvl="1"/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Oriented</a:t>
            </a:r>
            <a:r>
              <a:rPr lang="pt-BR" dirty="0"/>
              <a:t> Software </a:t>
            </a:r>
            <a:r>
              <a:rPr lang="pt-BR" dirty="0" err="1"/>
              <a:t>Construction</a:t>
            </a:r>
            <a:r>
              <a:rPr lang="pt-BR" dirty="0"/>
              <a:t> de Bertrand Meyer; capítulo 11</a:t>
            </a:r>
          </a:p>
          <a:p>
            <a:pPr marL="0" indent="0">
              <a:buNone/>
            </a:pPr>
            <a:endParaRPr lang="pt-BR" sz="2400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721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Conceitos básicos de POO vistos até então:</a:t>
            </a:r>
          </a:p>
          <a:p>
            <a:pPr lvl="1"/>
            <a:r>
              <a:rPr lang="pt-BR" dirty="0"/>
              <a:t>Classes, objetos, interfaces, herança, polimorfismo, parâmetros de tipo</a:t>
            </a:r>
          </a:p>
          <a:p>
            <a:r>
              <a:rPr lang="pt-BR" dirty="0"/>
              <a:t>Permitem escrever módulos de software com responsabilidades bem definidas que interagem entre si</a:t>
            </a:r>
          </a:p>
          <a:p>
            <a:r>
              <a:rPr lang="pt-BR" dirty="0"/>
              <a:t>Auxiliam na construção de software:</a:t>
            </a:r>
          </a:p>
          <a:p>
            <a:pPr lvl="1"/>
            <a:r>
              <a:rPr lang="pt-BR" dirty="0"/>
              <a:t>Reusável, extensível, manutenível</a:t>
            </a:r>
          </a:p>
          <a:p>
            <a:r>
              <a:rPr lang="pt-BR" dirty="0"/>
              <a:t>Não se pode esquecer, entretanto de:</a:t>
            </a:r>
          </a:p>
          <a:p>
            <a:pPr lvl="1"/>
            <a:r>
              <a:rPr lang="pt-BR" b="1" dirty="0"/>
              <a:t>Confiabilidade</a:t>
            </a:r>
          </a:p>
          <a:p>
            <a:pPr lvl="2"/>
            <a:r>
              <a:rPr lang="pt-BR" dirty="0" err="1"/>
              <a:t>Corretude</a:t>
            </a:r>
            <a:r>
              <a:rPr lang="pt-BR" dirty="0"/>
              <a:t>: comportar-se como especificado</a:t>
            </a:r>
          </a:p>
          <a:p>
            <a:pPr lvl="2"/>
            <a:r>
              <a:rPr lang="pt-BR" dirty="0"/>
              <a:t>Robustez: reagir aos casos não previstos na especificação</a:t>
            </a:r>
          </a:p>
        </p:txBody>
      </p:sp>
    </p:spTree>
    <p:extLst>
      <p:ext uri="{BB962C8B-B14F-4D97-AF65-F5344CB8AC3E}">
        <p14:creationId xmlns:p14="http://schemas.microsoft.com/office/powerpoint/2010/main" val="339293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Necessário mas não suficiente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Condições necessárias para construção de software confiável:</a:t>
            </a:r>
          </a:p>
          <a:p>
            <a:pPr lvl="1"/>
            <a:r>
              <a:rPr lang="pt-BR" dirty="0"/>
              <a:t>Definição de arquiteturas simples e modulares</a:t>
            </a:r>
          </a:p>
          <a:p>
            <a:pPr lvl="2"/>
            <a:r>
              <a:rPr lang="pt-BR" dirty="0"/>
              <a:t>Modulares e altamente coesas</a:t>
            </a:r>
          </a:p>
          <a:p>
            <a:pPr lvl="1"/>
            <a:r>
              <a:rPr lang="pt-BR" dirty="0"/>
              <a:t>Ênfase na construção de software</a:t>
            </a:r>
          </a:p>
          <a:p>
            <a:pPr lvl="2"/>
            <a:r>
              <a:rPr lang="pt-BR" dirty="0"/>
              <a:t>Elegante </a:t>
            </a:r>
          </a:p>
          <a:p>
            <a:pPr lvl="2"/>
            <a:r>
              <a:rPr lang="pt-BR" dirty="0"/>
              <a:t>Legível</a:t>
            </a:r>
          </a:p>
          <a:p>
            <a:pPr lvl="1"/>
            <a:r>
              <a:rPr lang="pt-BR" dirty="0"/>
              <a:t>Mecanismo eficiente de gerência de memória</a:t>
            </a:r>
          </a:p>
          <a:p>
            <a:pPr lvl="2"/>
            <a:r>
              <a:rPr lang="pt-BR" dirty="0"/>
              <a:t>Sistema de coleta de lixo</a:t>
            </a:r>
          </a:p>
          <a:p>
            <a:pPr lvl="1"/>
            <a:r>
              <a:rPr lang="pt-BR" dirty="0"/>
              <a:t>Linguagem fortemente </a:t>
            </a:r>
            <a:r>
              <a:rPr lang="pt-BR" dirty="0" err="1"/>
              <a:t>tipada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404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Exemplo: em uma loja todo produto com menos de “n” itens no estoque entra em promoção (“n” pode variar conforme o dia). Por essa razão o sistema deve ter uma opção que liste todos os produtos com menos de “n” itens para que se possa gerar um cartaz com as promoções do dia</a:t>
            </a:r>
          </a:p>
          <a:p>
            <a:r>
              <a:rPr lang="pt-BR" dirty="0"/>
              <a:t>Especificação informada ao desenvolvedor: “escrever uma função que retorna uma lista com todos os produtos com menos de “n” unidades no estoque”</a:t>
            </a:r>
          </a:p>
          <a:p>
            <a:r>
              <a:rPr lang="pt-BR" dirty="0"/>
              <a:t>Código desenvolvido:</a:t>
            </a:r>
          </a:p>
          <a:p>
            <a:pPr marL="457200" lvl="1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&lt;Produto&gt;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getProdsEstqBaixo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&lt;Produto&gt;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lstProd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&lt;Produto&gt;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for(Produto p: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lstProd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p.qtdadeEstoque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()&lt;n){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532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corretude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código apresentado esta correto?</a:t>
            </a:r>
          </a:p>
          <a:p>
            <a:pPr lvl="1"/>
            <a:r>
              <a:rPr lang="pt-BR" dirty="0"/>
              <a:t>O trecho de código faz o que foi solicitado</a:t>
            </a:r>
          </a:p>
          <a:p>
            <a:pPr lvl="1"/>
            <a:r>
              <a:rPr lang="pt-BR" dirty="0"/>
              <a:t>O trecho de código não fornece uma resposta adequada para o propósito </a:t>
            </a:r>
          </a:p>
          <a:p>
            <a:pPr lvl="2"/>
            <a:r>
              <a:rPr lang="pt-BR" dirty="0"/>
              <a:t>Não se pode vender produtos que tem estoque zero</a:t>
            </a:r>
          </a:p>
          <a:p>
            <a:r>
              <a:rPr lang="pt-BR" u="sng" dirty="0"/>
              <a:t>Correção</a:t>
            </a:r>
            <a:r>
              <a:rPr lang="pt-BR" dirty="0"/>
              <a:t> é uma noção relativa !!</a:t>
            </a:r>
          </a:p>
          <a:p>
            <a:r>
              <a:rPr lang="pt-BR" dirty="0"/>
              <a:t>O que se vai discutir: </a:t>
            </a:r>
            <a:r>
              <a:rPr lang="pt-BR" dirty="0" err="1"/>
              <a:t>corretude</a:t>
            </a:r>
            <a:r>
              <a:rPr lang="pt-BR" dirty="0"/>
              <a:t> (</a:t>
            </a:r>
            <a:r>
              <a:rPr lang="pt-BR" dirty="0" err="1"/>
              <a:t>correctness</a:t>
            </a:r>
            <a:r>
              <a:rPr lang="pt-BR" dirty="0"/>
              <a:t>)</a:t>
            </a:r>
          </a:p>
          <a:p>
            <a:r>
              <a:rPr lang="pt-BR" dirty="0" err="1"/>
              <a:t>Corretude</a:t>
            </a:r>
            <a:r>
              <a:rPr lang="pt-BR" dirty="0"/>
              <a:t>: consistente em relação ao que foi especificado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7480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Correção de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6183" y="1825625"/>
            <a:ext cx="11185479" cy="4351338"/>
          </a:xfrm>
        </p:spPr>
        <p:txBody>
          <a:bodyPr>
            <a:normAutofit fontScale="92500"/>
          </a:bodyPr>
          <a:lstStyle/>
          <a:p>
            <a:r>
              <a:rPr lang="pt-BR" dirty="0"/>
              <a:t>Especificação mais adequada: “escrever uma função que retorna uma lista com todos os produtos </a:t>
            </a:r>
            <a:r>
              <a:rPr lang="pt-BR" b="1" dirty="0"/>
              <a:t>em estoque</a:t>
            </a:r>
            <a:r>
              <a:rPr lang="pt-BR" dirty="0"/>
              <a:t> dos quais se dispõem menos de “n” unidades”</a:t>
            </a:r>
          </a:p>
          <a:p>
            <a:r>
              <a:rPr lang="pt-BR" dirty="0"/>
              <a:t>Código desenvolvido:</a:t>
            </a:r>
          </a:p>
          <a:p>
            <a:pPr marL="457200" lvl="1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&lt;Produto&gt;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getProdsEstqBaixo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&lt;Produto&gt;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lstProd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&lt;Produto&gt;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for(Produto p: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lstProd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p.qtdadeEstoque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()&lt;n </a:t>
            </a: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pt-BR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p.qtdadeEstoque</a:t>
            </a: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88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Correção de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Especificar adequadamente um problema é o primeiro passo na busca da solução adequada para o problema.</a:t>
            </a:r>
          </a:p>
          <a:p>
            <a:r>
              <a:rPr lang="pt-BR" dirty="0"/>
              <a:t>Noção de </a:t>
            </a:r>
            <a:r>
              <a:rPr lang="pt-BR" dirty="0" err="1"/>
              <a:t>corretude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Permite determinar quando esta propriedade foi alcançada ou pelo menos</a:t>
            </a:r>
          </a:p>
          <a:p>
            <a:pPr lvl="1"/>
            <a:r>
              <a:rPr lang="pt-BR" dirty="0"/>
              <a:t>Permite definir mecanismos que nos ajudem a minimizar a probabilidade desta propriedade não ser alcançada</a:t>
            </a:r>
          </a:p>
          <a:p>
            <a:r>
              <a:rPr lang="pt-BR" dirty="0"/>
              <a:t>Neste curso as expressões “correto” e “</a:t>
            </a:r>
            <a:r>
              <a:rPr lang="pt-BR" dirty="0" err="1"/>
              <a:t>corretude</a:t>
            </a:r>
            <a:r>
              <a:rPr lang="pt-BR" dirty="0"/>
              <a:t>” podem ser usadas como sinônimo, mas sempre com o significado da segunda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5610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1817</TotalTime>
  <Words>1053</Words>
  <Application>Microsoft Office PowerPoint</Application>
  <PresentationFormat>Widescreen</PresentationFormat>
  <Paragraphs>129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Programação por Contratos </vt:lpstr>
      <vt:lpstr>Parte I</vt:lpstr>
      <vt:lpstr>Prefácio</vt:lpstr>
      <vt:lpstr>Introdução</vt:lpstr>
      <vt:lpstr>Necessário mas não suficiente</vt:lpstr>
      <vt:lpstr>Exemplo</vt:lpstr>
      <vt:lpstr>O que é corretude?</vt:lpstr>
      <vt:lpstr>Correção de software</vt:lpstr>
      <vt:lpstr>Correção de software</vt:lpstr>
      <vt:lpstr>Como expressar especificações</vt:lpstr>
      <vt:lpstr>Como expressar especificações</vt:lpstr>
      <vt:lpstr>Asserções</vt:lpstr>
      <vt:lpstr>Especificação por contratos</vt:lpstr>
      <vt:lpstr>Especificação por contratos</vt:lpstr>
      <vt:lpstr>Exemplo</vt:lpstr>
      <vt:lpstr>Condições fortes e fracas</vt:lpstr>
      <vt:lpstr>Ver a primeira lista de 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por Contratos</dc:title>
  <dc:creator>Bernardo Copstein</dc:creator>
  <cp:lastModifiedBy>Bernardo Copstein</cp:lastModifiedBy>
  <cp:revision>35</cp:revision>
  <dcterms:created xsi:type="dcterms:W3CDTF">2015-08-24T15:09:10Z</dcterms:created>
  <dcterms:modified xsi:type="dcterms:W3CDTF">2018-03-23T18:11:58Z</dcterms:modified>
</cp:coreProperties>
</file>