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5" r:id="rId3"/>
    <p:sldId id="306" r:id="rId4"/>
    <p:sldId id="296" r:id="rId5"/>
    <p:sldId id="297" r:id="rId6"/>
    <p:sldId id="30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4" r:id="rId16"/>
    <p:sldId id="292" r:id="rId17"/>
    <p:sldId id="293" r:id="rId18"/>
    <p:sldId id="295" r:id="rId19"/>
    <p:sldId id="308" r:id="rId20"/>
    <p:sldId id="309" r:id="rId21"/>
    <p:sldId id="279" r:id="rId22"/>
    <p:sldId id="310" r:id="rId23"/>
    <p:sldId id="286" r:id="rId24"/>
    <p:sldId id="287" r:id="rId25"/>
    <p:sldId id="28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0662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A617D-83CB-4919-82AC-EDF6FBB5355F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34B7-E8C2-4E19-86AA-293DE96C1D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2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6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94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6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6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8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62AD-31D4-4417-853C-E77168BA2A0A}" type="datetimeFigureOut">
              <a:rPr lang="pt-BR" smtClean="0"/>
              <a:t>11/08/2017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5217-7AAC-40DD-A4FE-8F5C5240CE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por Contratos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  <a:p>
            <a:r>
              <a:rPr lang="pt-BR" dirty="0"/>
              <a:t>Prof. Bernardo Copstein</a:t>
            </a:r>
          </a:p>
        </p:txBody>
      </p:sp>
    </p:spTree>
    <p:extLst>
      <p:ext uri="{BB962C8B-B14F-4D97-AF65-F5344CB8AC3E}">
        <p14:creationId xmlns:p14="http://schemas.microsoft.com/office/powerpoint/2010/main" val="39496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Revisando o contrato da “Pilha”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): armazena o valor no “topo” da pilha.</a:t>
            </a:r>
          </a:p>
          <a:p>
            <a:pPr lvl="1"/>
            <a:r>
              <a:rPr lang="pt-BR" dirty="0" err="1"/>
              <a:t>Pré</a:t>
            </a:r>
            <a:r>
              <a:rPr lang="pt-BR" dirty="0"/>
              <a:t>: a capacidade da pilha não pode estar esgotada</a:t>
            </a:r>
          </a:p>
          <a:p>
            <a:pPr lvl="1"/>
            <a:r>
              <a:rPr lang="pt-BR" dirty="0"/>
              <a:t>Pós: o valor informado está armazenado no topo da pilha; o número de elementos da pilha é incrementado de uma unidade</a:t>
            </a:r>
          </a:p>
          <a:p>
            <a:r>
              <a:rPr lang="pt-BR" dirty="0" err="1"/>
              <a:t>int</a:t>
            </a:r>
            <a:r>
              <a:rPr lang="pt-BR" dirty="0"/>
              <a:t> top(): retorna o valor armazenado no topo da pilha</a:t>
            </a:r>
          </a:p>
          <a:p>
            <a:pPr lvl="1"/>
            <a:r>
              <a:rPr lang="pt-BR" dirty="0" err="1"/>
              <a:t>Pré</a:t>
            </a:r>
            <a:r>
              <a:rPr lang="pt-BR" dirty="0"/>
              <a:t>: a pilha não pode estar vazia</a:t>
            </a:r>
          </a:p>
          <a:p>
            <a:pPr lvl="1"/>
            <a:r>
              <a:rPr lang="pt-BR" dirty="0"/>
              <a:t>Pós: o número de elementos da pilha permanece inalterado</a:t>
            </a:r>
          </a:p>
          <a:p>
            <a:r>
              <a:rPr lang="pt-BR" dirty="0" err="1"/>
              <a:t>int</a:t>
            </a:r>
            <a:r>
              <a:rPr lang="pt-BR" dirty="0"/>
              <a:t> pop(): retorna o valor armazenado no topo da pilha removendo-o</a:t>
            </a:r>
          </a:p>
          <a:p>
            <a:pPr lvl="1"/>
            <a:r>
              <a:rPr lang="pt-BR" dirty="0" err="1"/>
              <a:t>Pré</a:t>
            </a:r>
            <a:r>
              <a:rPr lang="pt-BR" dirty="0"/>
              <a:t>: a pilha não pode estar vazia</a:t>
            </a:r>
          </a:p>
          <a:p>
            <a:pPr lvl="1"/>
            <a:r>
              <a:rPr lang="pt-BR" dirty="0"/>
              <a:t>Pós: o valor retornado corresponde ao valor armazenado no topo da pilha antes da remoção; o número de elementos da pilha é decrementado em uma unidade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(): retorna a quantidade de valores armazenados na pilha</a:t>
            </a:r>
          </a:p>
          <a:p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isEmpty</a:t>
            </a:r>
            <a:r>
              <a:rPr lang="pt-BR" dirty="0"/>
              <a:t>(): retorna </a:t>
            </a:r>
            <a:r>
              <a:rPr lang="pt-BR" dirty="0" err="1"/>
              <a:t>true</a:t>
            </a:r>
            <a:r>
              <a:rPr lang="pt-BR" dirty="0"/>
              <a:t> se a pilha está vazia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boolean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isFull</a:t>
            </a:r>
            <a:r>
              <a:rPr lang="pt-BR" b="1" dirty="0">
                <a:solidFill>
                  <a:srgbClr val="FF0000"/>
                </a:solidFill>
              </a:rPr>
              <a:t>():</a:t>
            </a:r>
            <a:r>
              <a:rPr lang="pt-BR" dirty="0"/>
              <a:t> retorna </a:t>
            </a:r>
            <a:r>
              <a:rPr lang="pt-BR" dirty="0" err="1"/>
              <a:t>true</a:t>
            </a:r>
            <a:r>
              <a:rPr lang="pt-BR" dirty="0"/>
              <a:t> se a capacidade da pilha está esgotada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17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IPilha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4926013" y="365125"/>
            <a:ext cx="7265987" cy="6207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PilhaSemPP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IPilha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TMAX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base, topo;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PilhaSemPP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 = new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[TMAX];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topo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base[topo] = 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topo++;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topo--;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top() {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(base[topo-1]);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(topo);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== 0);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== TMAX);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04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não redundância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nenhuma circunstância o “corpo da rotina” deve testar uma pré-condição</a:t>
            </a:r>
          </a:p>
          <a:p>
            <a:r>
              <a:rPr lang="pt-BR" dirty="0"/>
              <a:t>Vantagens:</a:t>
            </a:r>
          </a:p>
          <a:p>
            <a:pPr lvl="1"/>
            <a:r>
              <a:rPr lang="pt-BR" dirty="0"/>
              <a:t>Código mais limpo</a:t>
            </a:r>
          </a:p>
          <a:p>
            <a:pPr lvl="1"/>
            <a:r>
              <a:rPr lang="pt-BR" dirty="0"/>
              <a:t>Performance (o cliente e o fornecedor acabam por verificar a mesma coisa)</a:t>
            </a:r>
          </a:p>
          <a:p>
            <a:r>
              <a:rPr lang="pt-BR" dirty="0"/>
              <a:t>Desvantagem:</a:t>
            </a:r>
          </a:p>
          <a:p>
            <a:pPr lvl="1"/>
            <a:r>
              <a:rPr lang="pt-BR" dirty="0"/>
              <a:t>Como garantir que os clientes respeitem o contrato?</a:t>
            </a:r>
          </a:p>
        </p:txBody>
      </p:sp>
    </p:spTree>
    <p:extLst>
      <p:ext uri="{BB962C8B-B14F-4D97-AF65-F5344CB8AC3E}">
        <p14:creationId xmlns:p14="http://schemas.microsoft.com/office/powerpoint/2010/main" val="36679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Bom uso x mau uso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Pilha p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PilhaSemPP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(i+1);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Pode levar a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             problemas se não                                   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                   conheço a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capacidade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      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pilha !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p.isEmpty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p.pop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+" - 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Pilha p = new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PilhaSemPP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i&lt;10; i++){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p.isFull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p.push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(i+1);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p.isEmpty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p.pop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+" - 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06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em língua natural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Não é necessário aprender nenhum formalismo</a:t>
            </a:r>
          </a:p>
          <a:p>
            <a:pPr lvl="1"/>
            <a:endParaRPr lang="pt-BR" dirty="0"/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Ambiguidade da língua natural</a:t>
            </a:r>
          </a:p>
          <a:p>
            <a:pPr lvl="1"/>
            <a:r>
              <a:rPr lang="pt-BR" dirty="0"/>
              <a:t>Impossibilidade de verificar se as pré-condições estão sendo respeitadas</a:t>
            </a:r>
          </a:p>
          <a:p>
            <a:pPr lvl="1"/>
            <a:r>
              <a:rPr lang="pt-BR" dirty="0"/>
              <a:t>Impossibilidade de utilizar a especificação para verificar a </a:t>
            </a:r>
            <a:r>
              <a:rPr lang="pt-BR" dirty="0" err="1"/>
              <a:t>corretude</a:t>
            </a:r>
            <a:r>
              <a:rPr lang="pt-BR" dirty="0"/>
              <a:t> do que foi implementado</a:t>
            </a:r>
          </a:p>
        </p:txBody>
      </p:sp>
    </p:spTree>
    <p:extLst>
      <p:ext uri="{BB962C8B-B14F-4D97-AF65-F5344CB8AC3E}">
        <p14:creationId xmlns:p14="http://schemas.microsoft.com/office/powerpoint/2010/main" val="11247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38A8B-2BFE-4A3C-A269-321B9217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 de uma linguagem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49ED7-D859-4D20-8E5D-BA78DE37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especificação de contratos pressupõe o uso de:</a:t>
            </a:r>
          </a:p>
          <a:p>
            <a:pPr lvl="1"/>
            <a:r>
              <a:rPr lang="pt-BR" dirty="0"/>
              <a:t>Asserções para especificar pré-condições</a:t>
            </a:r>
          </a:p>
          <a:p>
            <a:pPr lvl="1"/>
            <a:r>
              <a:rPr lang="pt-BR" dirty="0"/>
              <a:t>Asserções para especificar pós-condições</a:t>
            </a:r>
          </a:p>
          <a:p>
            <a:pPr lvl="1"/>
            <a:endParaRPr lang="pt-BR" dirty="0"/>
          </a:p>
          <a:p>
            <a:r>
              <a:rPr lang="pt-BR" dirty="0"/>
              <a:t>A linguagem que pode ser usada para especificar estas asserções, entretanto pode variar</a:t>
            </a:r>
          </a:p>
          <a:p>
            <a:endParaRPr lang="pt-BR" dirty="0"/>
          </a:p>
          <a:p>
            <a:r>
              <a:rPr lang="pt-BR" dirty="0"/>
              <a:t>JML (Java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), é uma opção que vem se tornando popular</a:t>
            </a:r>
          </a:p>
        </p:txBody>
      </p:sp>
    </p:spTree>
    <p:extLst>
      <p:ext uri="{BB962C8B-B14F-4D97-AF65-F5344CB8AC3E}">
        <p14:creationId xmlns:p14="http://schemas.microsoft.com/office/powerpoint/2010/main" val="321845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02B7F-9FCA-4413-A384-0224EBB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JML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25A37C-7209-4D1F-89A2-7FA8750A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Documentar as interfaces e o comportamento de software existente independente das estratégias de análise e/ou projeto usadas para sua criação;</a:t>
            </a:r>
          </a:p>
          <a:p>
            <a:r>
              <a:rPr lang="pt-BR" dirty="0"/>
              <a:t>A notação usada em JML deve ser facilmente entendida por programadores JAVA incluindo aqueles com treinamento matemático básico;</a:t>
            </a:r>
          </a:p>
          <a:p>
            <a:r>
              <a:rPr lang="pt-BR" dirty="0"/>
              <a:t>A </a:t>
            </a:r>
            <a:r>
              <a:rPr lang="pt-BR"/>
              <a:t>linguagem deve </a:t>
            </a:r>
            <a:r>
              <a:rPr lang="pt-BR" dirty="0"/>
              <a:t>dispor de uma semântica formal rigorosa e ao mesmo tempo ser facilmente suportada por ferramentas.</a:t>
            </a:r>
          </a:p>
        </p:txBody>
      </p:sp>
    </p:spTree>
    <p:extLst>
      <p:ext uri="{BB962C8B-B14F-4D97-AF65-F5344CB8AC3E}">
        <p14:creationId xmlns:p14="http://schemas.microsoft.com/office/powerpoint/2010/main" val="374689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8823D-8BEC-4D6F-867B-AB55ED04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contrato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A0E2D-3C8F-432E-BA61-978968D6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especificação pode expressar propriedades sobre um artefato de software em vários níveis de granularidade;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JML foi projetada para especificação de unidades:</a:t>
            </a:r>
          </a:p>
          <a:p>
            <a:pPr lvl="1"/>
            <a:r>
              <a:rPr lang="pt-BR" dirty="0"/>
              <a:t>Métodos: onde JML especifica o efeito da invocação de um método;</a:t>
            </a:r>
          </a:p>
          <a:p>
            <a:pPr lvl="1"/>
            <a:r>
              <a:rPr lang="pt-BR" dirty="0"/>
              <a:t>Classes: onde JML simplesmente especifica restrições sobre a estrutura interna de um objeto e</a:t>
            </a:r>
          </a:p>
          <a:p>
            <a:pPr lvl="1"/>
            <a:r>
              <a:rPr lang="pt-BR" dirty="0"/>
              <a:t>Interfaces: onde JML especifica o comportamento externo de um objeto</a:t>
            </a:r>
          </a:p>
        </p:txBody>
      </p:sp>
    </p:spTree>
    <p:extLst>
      <p:ext uri="{BB962C8B-B14F-4D97-AF65-F5344CB8AC3E}">
        <p14:creationId xmlns:p14="http://schemas.microsoft.com/office/powerpoint/2010/main" val="71545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7964D-BDDF-4AC5-8C8A-96B554E6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Clausulas de um contrato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7908-6E02-4B62-9C83-0FE49919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Contratos são um acordo (</a:t>
            </a:r>
            <a:r>
              <a:rPr lang="pt-BR" i="1" dirty="0"/>
              <a:t>contrato</a:t>
            </a:r>
            <a:r>
              <a:rPr lang="pt-BR" dirty="0"/>
              <a:t>) entre um </a:t>
            </a:r>
            <a:r>
              <a:rPr lang="pt-BR" i="1" dirty="0"/>
              <a:t>fornecedor </a:t>
            </a:r>
            <a:r>
              <a:rPr lang="pt-BR" dirty="0"/>
              <a:t>e um </a:t>
            </a:r>
            <a:r>
              <a:rPr lang="pt-BR" i="1" dirty="0"/>
              <a:t>cliente;</a:t>
            </a:r>
          </a:p>
          <a:p>
            <a:r>
              <a:rPr lang="pt-BR" dirty="0"/>
              <a:t>Mais especificamente:</a:t>
            </a:r>
          </a:p>
          <a:p>
            <a:pPr lvl="1"/>
            <a:r>
              <a:rPr lang="pt-BR" dirty="0"/>
              <a:t>Descreve que se espera de um código que chama um método (descreve o que se espera do cliente)</a:t>
            </a:r>
          </a:p>
          <a:p>
            <a:pPr lvl="1"/>
            <a:r>
              <a:rPr lang="pt-BR" dirty="0"/>
              <a:t>Descreve quais as garantias fornecidas por um método (descreve o que o fornecedor garante caso o cliente respeite o que se espera dele)</a:t>
            </a:r>
          </a:p>
          <a:p>
            <a:r>
              <a:rPr lang="pt-BR" dirty="0"/>
              <a:t>Em JML um contrato é composto por </a:t>
            </a:r>
            <a:r>
              <a:rPr lang="pt-BR" i="1" dirty="0"/>
              <a:t>casos de especificação</a:t>
            </a:r>
          </a:p>
          <a:p>
            <a:r>
              <a:rPr lang="pt-BR" dirty="0"/>
              <a:t>Cada caso de especificação é composto por várias </a:t>
            </a:r>
            <a:r>
              <a:rPr lang="pt-BR" i="1" dirty="0"/>
              <a:t>cláusulas</a:t>
            </a:r>
          </a:p>
        </p:txBody>
      </p:sp>
    </p:spTree>
    <p:extLst>
      <p:ext uri="{BB962C8B-B14F-4D97-AF65-F5344CB8AC3E}">
        <p14:creationId xmlns:p14="http://schemas.microsoft.com/office/powerpoint/2010/main" val="79743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7461F-EEDF-4201-AC27-284AD023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JML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D0F158-39A2-4BAE-B0B1-654D6596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JML é anotada em comentários que observam a seguinte estrutura: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/*@ ... @*/ ou //@ ...</a:t>
            </a:r>
          </a:p>
          <a:p>
            <a:pPr marL="0" indent="0" algn="ctr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Vantagem do uso de comentários:</a:t>
            </a:r>
          </a:p>
          <a:p>
            <a:pPr lvl="1"/>
            <a:r>
              <a:rPr lang="pt-BR" dirty="0"/>
              <a:t>Se for usada apenas para documentação não implica no uso de ferramentas adicionais</a:t>
            </a:r>
          </a:p>
        </p:txBody>
      </p:sp>
    </p:spTree>
    <p:extLst>
      <p:ext uri="{BB962C8B-B14F-4D97-AF65-F5344CB8AC3E}">
        <p14:creationId xmlns:p14="http://schemas.microsoft.com/office/powerpoint/2010/main" val="28143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II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Introdução a JML</a:t>
            </a:r>
          </a:p>
          <a:p>
            <a:endParaRPr lang="pt-BR" dirty="0"/>
          </a:p>
          <a:p>
            <a:r>
              <a:rPr lang="pt-BR" b="1" dirty="0"/>
              <a:t>Leitura recomendada:</a:t>
            </a:r>
            <a:r>
              <a:rPr lang="pt-BR" dirty="0"/>
              <a:t> </a:t>
            </a:r>
            <a:r>
              <a:rPr lang="pt-BR" dirty="0" err="1"/>
              <a:t>Deductive</a:t>
            </a:r>
            <a:r>
              <a:rPr lang="pt-BR" dirty="0"/>
              <a:t> Software </a:t>
            </a:r>
            <a:r>
              <a:rPr lang="pt-BR" dirty="0" err="1"/>
              <a:t>Verification</a:t>
            </a:r>
            <a:r>
              <a:rPr lang="pt-BR" dirty="0"/>
              <a:t> – The Key Book; Wolfgang </a:t>
            </a:r>
            <a:r>
              <a:rPr lang="pt-BR" dirty="0" err="1"/>
              <a:t>Ahrendt</a:t>
            </a:r>
            <a:r>
              <a:rPr lang="pt-BR" dirty="0"/>
              <a:t> · Bernhard </a:t>
            </a:r>
            <a:r>
              <a:rPr lang="pt-BR" dirty="0" err="1"/>
              <a:t>Beckert</a:t>
            </a:r>
            <a:r>
              <a:rPr lang="pt-BR" dirty="0"/>
              <a:t>, Richard </a:t>
            </a:r>
            <a:r>
              <a:rPr lang="pt-BR" dirty="0" err="1"/>
              <a:t>Bubel</a:t>
            </a:r>
            <a:r>
              <a:rPr lang="pt-BR" dirty="0"/>
              <a:t> · </a:t>
            </a:r>
            <a:r>
              <a:rPr lang="pt-BR" dirty="0" err="1"/>
              <a:t>Reiner</a:t>
            </a:r>
            <a:r>
              <a:rPr lang="pt-BR" dirty="0"/>
              <a:t> </a:t>
            </a:r>
            <a:r>
              <a:rPr lang="pt-BR" dirty="0" err="1"/>
              <a:t>Hähnle</a:t>
            </a:r>
            <a:r>
              <a:rPr lang="pt-BR" dirty="0"/>
              <a:t>, </a:t>
            </a:r>
            <a:r>
              <a:rPr lang="de-DE" dirty="0"/>
              <a:t>Peter H. Schmitt · Mattias Ulbrich (Eds.)</a:t>
            </a:r>
            <a:r>
              <a:rPr lang="pt-BR" dirty="0"/>
              <a:t>; </a:t>
            </a:r>
            <a:r>
              <a:rPr lang="pt-BR" dirty="0" err="1"/>
              <a:t>Lecture</a:t>
            </a:r>
            <a:r>
              <a:rPr lang="pt-BR" dirty="0"/>
              <a:t> Notes in Computer Science; Springer; 2016. </a:t>
            </a:r>
            <a:r>
              <a:rPr lang="pt-BR" b="1"/>
              <a:t>Seção 7.1 </a:t>
            </a: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72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75D35-06C4-4193-8BAE-73F18513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</a:t>
            </a:r>
            <a:r>
              <a:rPr lang="pt-BR" dirty="0" err="1"/>
              <a:t>pré</a:t>
            </a:r>
            <a:r>
              <a:rPr lang="pt-BR" dirty="0"/>
              <a:t> e pós condições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A66BD8C-3506-40E4-963D-3833FBCF6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217160"/>
              </p:ext>
            </p:extLst>
          </p:nvPr>
        </p:nvGraphicFramePr>
        <p:xfrm>
          <a:off x="848032" y="1825625"/>
          <a:ext cx="10515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484">
                  <a:extLst>
                    <a:ext uri="{9D8B030D-6E8A-4147-A177-3AD203B41FA5}">
                      <a16:colId xmlns:a16="http://schemas.microsoft.com/office/drawing/2014/main" val="3389789188"/>
                    </a:ext>
                  </a:extLst>
                </a:gridCol>
                <a:gridCol w="6939116">
                  <a:extLst>
                    <a:ext uri="{9D8B030D-6E8A-4147-A177-3AD203B41FA5}">
                      <a16:colId xmlns:a16="http://schemas.microsoft.com/office/drawing/2014/main" val="3194303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Anotação JML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5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requires</a:t>
                      </a:r>
                      <a:r>
                        <a:rPr lang="pt-BR" dirty="0"/>
                        <a:t> &lt;asserção&gt;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asserção como uma pré-condição do método que segue. A asserção é uma expressão booleana em Java. Estas expressões não podem ter efeitos colaterais.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ensures</a:t>
                      </a:r>
                      <a:r>
                        <a:rPr lang="pt-BR" dirty="0"/>
                        <a:t> &lt;asserção&gt;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a asserção como uma pós condição do método que segue. A asserção é uma expressão booleana em Java. Estas expressões não podem ter efeitos colaterais.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7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Denota que um método não tem efeitos colaterais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old</a:t>
                      </a:r>
                      <a:r>
                        <a:rPr lang="pt-BR" dirty="0"/>
                        <a:t>(&lt;expressão&gt;)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ser usado em pós condições. Refere-se ao valor da expressão </a:t>
                      </a:r>
                      <a:r>
                        <a:rPr lang="pt-BR" i="1" dirty="0"/>
                        <a:t>antes</a:t>
                      </a:r>
                      <a:r>
                        <a:rPr lang="pt-BR" i="0" dirty="0"/>
                        <a:t> da execução do método a que se refere a pós condição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\</a:t>
                      </a:r>
                      <a:r>
                        <a:rPr lang="pt-BR" dirty="0" err="1"/>
                        <a:t>result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ser usado em pós-condições. Denota o valor retornado pelo método a que se refere a pós condição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1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7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43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Um sistema de acompanhamento de pacientes utiliza uma classe chamada “Paciente” que deve ser capaz de armazenar o nome, o peso e a altura de cada paciente monitorado. O peso máximo de um paciente é 600Kg e a altura máxima é de 2.5 </a:t>
            </a:r>
            <a:r>
              <a:rPr lang="pt-BR" dirty="0" err="1"/>
              <a:t>mts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Paciente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88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15086-FB57-4E2C-AF2D-433C3440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Paciente anotado com JML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7FD14-978E-4843-BACA-D94D566B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 Paciente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ensures \result != null &amp;&amp; \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result.length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!=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&amp;&amp; \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600;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/*@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@*/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ensures \result &gt; 0 &amp;&amp; \result &lt;= 2.5;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/*@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@*/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umPeso</a:t>
            </a:r>
            <a:r>
              <a:rPr lang="pt-BR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600;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umPeso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//@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ensures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== \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incrAltura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87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e pós condições: 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Pré-condições:</a:t>
            </a:r>
          </a:p>
          <a:p>
            <a:pPr lvl="1"/>
            <a:r>
              <a:rPr lang="pt-BR" dirty="0"/>
              <a:t>Protegem o “fornecedor” contra o mau uso de suas rotinas</a:t>
            </a:r>
          </a:p>
          <a:p>
            <a:pPr lvl="1"/>
            <a:r>
              <a:rPr lang="pt-BR" dirty="0"/>
              <a:t>Estabelecem para o “cliente” regras claras de utilização dos métodos</a:t>
            </a:r>
          </a:p>
          <a:p>
            <a:r>
              <a:rPr lang="pt-BR" dirty="0"/>
              <a:t>Pós-condições:</a:t>
            </a:r>
          </a:p>
          <a:p>
            <a:pPr lvl="1"/>
            <a:r>
              <a:rPr lang="pt-BR" dirty="0"/>
              <a:t>Definem o que deve ser implementado (pelo “fornecedor”) de forma não ambígua </a:t>
            </a:r>
          </a:p>
          <a:p>
            <a:pPr lvl="1"/>
            <a:r>
              <a:rPr lang="pt-BR" dirty="0"/>
              <a:t>Estabelecem as condições para o “fornecedor” verificar a </a:t>
            </a:r>
            <a:r>
              <a:rPr lang="pt-BR" dirty="0" err="1"/>
              <a:t>corretude</a:t>
            </a:r>
            <a:r>
              <a:rPr lang="pt-BR" dirty="0"/>
              <a:t> de suas implementações</a:t>
            </a:r>
          </a:p>
          <a:p>
            <a:pPr lvl="1"/>
            <a:r>
              <a:rPr lang="pt-BR" dirty="0"/>
              <a:t>Deixam claro para o  “cliente” o que esperar após a execução de um método</a:t>
            </a:r>
          </a:p>
        </p:txBody>
      </p:sp>
    </p:spTree>
    <p:extLst>
      <p:ext uri="{BB962C8B-B14F-4D97-AF65-F5344CB8AC3E}">
        <p14:creationId xmlns:p14="http://schemas.microsoft.com/office/powerpoint/2010/main" val="216281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defensiva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98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Programação defensiva é incompatível com o paradigma de contratos</a:t>
            </a:r>
          </a:p>
          <a:p>
            <a:r>
              <a:rPr lang="pt-BR" dirty="0"/>
              <a:t>Quando se trabalha no paradigma de contratos não faz sentido inserir verificação das pré-condições dentro dos métodos !!</a:t>
            </a:r>
          </a:p>
          <a:p>
            <a:pPr marL="0" indent="0">
              <a:buNone/>
            </a:pPr>
            <a:endParaRPr lang="pt-BR" sz="25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/*@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  @ 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requires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difAlt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&gt; 0;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  @ 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ensures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getAltura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() == \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old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getAltura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()) + </a:t>
            </a:r>
            <a:r>
              <a:rPr lang="pt-BR" sz="2500" dirty="0" err="1">
                <a:solidFill>
                  <a:srgbClr val="3F7F5F"/>
                </a:solidFill>
                <a:latin typeface="Consolas" panose="020B0609020204030204" pitchFamily="49" charset="0"/>
              </a:rPr>
              <a:t>difAlt</a:t>
            </a: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500" dirty="0">
                <a:solidFill>
                  <a:srgbClr val="3F7F5F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pt-BR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incrAltura</a:t>
            </a:r>
            <a:r>
              <a:rPr lang="pt-B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difAlt</a:t>
            </a:r>
            <a:r>
              <a:rPr lang="pt-BR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0){</a:t>
            </a:r>
          </a:p>
          <a:p>
            <a:pPr marL="0" indent="0">
              <a:buNone/>
            </a:pP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("Crescimento negativo");</a:t>
            </a:r>
          </a:p>
          <a:p>
            <a:pPr marL="0" indent="0">
              <a:buNone/>
            </a:pP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pt-BR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altura = altura + </a:t>
            </a:r>
            <a:r>
              <a:rPr lang="pt-BR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difAlt</a:t>
            </a: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500" b="1" dirty="0">
                <a:cs typeface="Courier New" panose="02070309020205020404" pitchFamily="49" charset="0"/>
              </a:rPr>
              <a:t>} </a:t>
            </a:r>
            <a:endParaRPr lang="pt-BR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3B9062-BEFD-4F65-AC45-910C20F8483F}"/>
              </a:ext>
            </a:extLst>
          </p:cNvPr>
          <p:cNvSpPr txBox="1"/>
          <p:nvPr/>
        </p:nvSpPr>
        <p:spPr>
          <a:xfrm>
            <a:off x="10353366" y="4226282"/>
            <a:ext cx="17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SEM SENTIDO !!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8F4E4DE9-CFD2-43E2-889D-5E7942204885}"/>
              </a:ext>
            </a:extLst>
          </p:cNvPr>
          <p:cNvCxnSpPr>
            <a:endCxn id="4" idx="1"/>
          </p:cNvCxnSpPr>
          <p:nvPr/>
        </p:nvCxnSpPr>
        <p:spPr>
          <a:xfrm flipV="1">
            <a:off x="9724103" y="4410948"/>
            <a:ext cx="629263" cy="6231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3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665385" cy="2852737"/>
          </a:xfrm>
        </p:spPr>
        <p:txBody>
          <a:bodyPr/>
          <a:lstStyle/>
          <a:p>
            <a:r>
              <a:rPr lang="pt-BR" dirty="0"/>
              <a:t>Veja a segunda lista de exercícios !</a:t>
            </a:r>
          </a:p>
        </p:txBody>
      </p:sp>
    </p:spTree>
    <p:extLst>
      <p:ext uri="{BB962C8B-B14F-4D97-AF65-F5344CB8AC3E}">
        <p14:creationId xmlns:p14="http://schemas.microsoft.com/office/powerpoint/2010/main" val="4127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6D13-4EDD-4190-9C35-685CC76D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Motivando o uso de contratos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06167-B7D7-47CB-9312-FE2E287E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slide que segue apresenta uma especificação para a construção de uma estrutura de dados do tipo “pilha”</a:t>
            </a:r>
          </a:p>
          <a:p>
            <a:endParaRPr lang="pt-BR" dirty="0"/>
          </a:p>
          <a:p>
            <a:r>
              <a:rPr lang="pt-BR" dirty="0"/>
              <a:t>A especificação não segue o padrão de contratos nem se utiliza de uma linguagem mais formal para especificar </a:t>
            </a:r>
            <a:r>
              <a:rPr lang="pt-BR" dirty="0" err="1"/>
              <a:t>pré</a:t>
            </a:r>
            <a:r>
              <a:rPr lang="pt-BR" dirty="0"/>
              <a:t> e pós condições</a:t>
            </a:r>
          </a:p>
        </p:txBody>
      </p:sp>
    </p:spTree>
    <p:extLst>
      <p:ext uri="{BB962C8B-B14F-4D97-AF65-F5344CB8AC3E}">
        <p14:creationId xmlns:p14="http://schemas.microsoft.com/office/powerpoint/2010/main" val="410102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em língua natural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necessário implementar uma classe Java que modele uma estrutura de dados do tipo </a:t>
            </a:r>
            <a:r>
              <a:rPr lang="pt-BR" i="1" dirty="0"/>
              <a:t>pilha</a:t>
            </a:r>
            <a:r>
              <a:rPr lang="pt-BR" dirty="0"/>
              <a:t>. Esta classe deve ter os métodos listados a seguir</a:t>
            </a:r>
          </a:p>
          <a:p>
            <a:r>
              <a:rPr lang="pt-BR" dirty="0"/>
              <a:t>Métodos: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): armazena o valor no “topo” da pilha.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top(): retorna o valor armazenado no topo da pilha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pop(): retorna o valor armazenado no topo da pilha removendo-o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(): retorna a quantidade de valores armazenados na pilha</a:t>
            </a:r>
          </a:p>
          <a:p>
            <a:pPr lvl="1"/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isEmpty</a:t>
            </a:r>
            <a:r>
              <a:rPr lang="pt-BR" dirty="0"/>
              <a:t>(): retorna </a:t>
            </a:r>
            <a:r>
              <a:rPr lang="pt-BR" dirty="0" err="1"/>
              <a:t>true</a:t>
            </a:r>
            <a:r>
              <a:rPr lang="pt-BR" dirty="0"/>
              <a:t> se a pilha está vazia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5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pontos estão omissos na especificação?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9E557B-2974-41A9-8260-77ADC5B6DAAA}"/>
              </a:ext>
            </a:extLst>
          </p:cNvPr>
          <p:cNvSpPr txBox="1"/>
          <p:nvPr/>
        </p:nvSpPr>
        <p:spPr>
          <a:xfrm>
            <a:off x="4817806" y="1759974"/>
            <a:ext cx="181171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900" dirty="0">
                <a:latin typeface="Bauhaus 93" panose="04030905020B02020C02" pitchFamily="82" charset="0"/>
              </a:rPr>
              <a:t>?</a:t>
            </a:r>
            <a:endParaRPr lang="pt-BR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9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pontos estão omissos na especificação?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sabe em que condições os métodos da classe </a:t>
            </a:r>
            <a:r>
              <a:rPr lang="pt-BR" i="1" dirty="0"/>
              <a:t>Pilha</a:t>
            </a:r>
            <a:r>
              <a:rPr lang="pt-BR" dirty="0"/>
              <a:t> podem ser utilizados</a:t>
            </a:r>
          </a:p>
          <a:p>
            <a:r>
              <a:rPr lang="pt-BR" dirty="0"/>
              <a:t>Não se sabe o comportamento dos métodos quando usados fora das condições para os quais foram projetados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O que acontece se chamamos “top” com a pilha vazia?</a:t>
            </a:r>
          </a:p>
          <a:p>
            <a:pPr lvl="1"/>
            <a:r>
              <a:rPr lang="pt-BR" dirty="0"/>
              <a:t>O que acontece se chamamos “</a:t>
            </a:r>
            <a:r>
              <a:rPr lang="pt-BR" dirty="0" err="1"/>
              <a:t>push</a:t>
            </a:r>
            <a:r>
              <a:rPr lang="pt-BR" dirty="0"/>
              <a:t>” com a pilha “cheia”?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9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usando contratos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Classe “Pilha”</a:t>
            </a:r>
          </a:p>
          <a:p>
            <a:r>
              <a:rPr lang="pt-BR" dirty="0"/>
              <a:t>Métodos: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): armazena o valor no “topo” da pilha.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a capacidade da pilha não pode estar esgotada</a:t>
            </a:r>
          </a:p>
          <a:p>
            <a:pPr lvl="2"/>
            <a:r>
              <a:rPr lang="pt-BR" dirty="0"/>
              <a:t>Pós: o valor informado está armazenado no topo da pilha; o número de elementos da pilha é incrementado de uma unidade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top(): retorna o valor armazenado no topo da pilha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a pilha não pode estar vazia</a:t>
            </a:r>
          </a:p>
          <a:p>
            <a:pPr lvl="2"/>
            <a:r>
              <a:rPr lang="pt-BR" dirty="0"/>
              <a:t>Pós: uma cópia do valor que está no topo da pilha é retornada; o número de elementos da pilha permanece inalterado; 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pop(): retorna o valor armazenado no topo da pilha removendo-o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a pilha não pode estar vazia</a:t>
            </a:r>
          </a:p>
          <a:p>
            <a:pPr lvl="2"/>
            <a:r>
              <a:rPr lang="pt-BR" dirty="0"/>
              <a:t>Pós: o valor retornado corresponde ao valor armazenado no topo da pilha antes da remoção; o número de elementos da pilha é decrementado em uma unidade</a:t>
            </a:r>
          </a:p>
          <a:p>
            <a:pPr lvl="1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/>
              <a:t>(): retorna a quantidade de valores armazenados na pilha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</a:t>
            </a:r>
            <a:r>
              <a:rPr lang="pt-BR" dirty="0" err="1"/>
              <a:t>true</a:t>
            </a:r>
            <a:endParaRPr lang="pt-BR" dirty="0"/>
          </a:p>
          <a:p>
            <a:pPr lvl="2"/>
            <a:r>
              <a:rPr lang="pt-BR" dirty="0"/>
              <a:t>Pós: retorna o valor &gt; 0 (ainda não temos condição de dizer mais)</a:t>
            </a:r>
          </a:p>
          <a:p>
            <a:pPr lvl="1"/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isEmpty</a:t>
            </a:r>
            <a:r>
              <a:rPr lang="pt-BR" dirty="0"/>
              <a:t>(): retorna </a:t>
            </a:r>
            <a:r>
              <a:rPr lang="pt-BR" dirty="0" err="1"/>
              <a:t>true</a:t>
            </a:r>
            <a:r>
              <a:rPr lang="pt-BR" dirty="0"/>
              <a:t> se a pilha está vazia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</a:t>
            </a:r>
            <a:r>
              <a:rPr lang="pt-BR" dirty="0" err="1"/>
              <a:t>true</a:t>
            </a:r>
            <a:endParaRPr lang="pt-BR" dirty="0"/>
          </a:p>
          <a:p>
            <a:pPr lvl="2"/>
            <a:r>
              <a:rPr lang="pt-BR" dirty="0"/>
              <a:t>Pós: retorna </a:t>
            </a:r>
            <a:r>
              <a:rPr lang="pt-BR" dirty="0" err="1"/>
              <a:t>true</a:t>
            </a:r>
            <a:r>
              <a:rPr lang="pt-BR" dirty="0"/>
              <a:t> ou false (ainda não temos condição de dizer mais)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61921" y="4920401"/>
            <a:ext cx="4767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As condições de uso dos métodos estão “perfeitamente” definidas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A responsabilidade de cada método (o que ele deve fazer) também esta definida (o que, não como)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2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Direitos e Obrigações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Se você (cliente) prometer chamar o método “m” com as pré-condições satisfeitas, então eu (fornecedor) prometo entregar um estado final onde as pós-condições são satisfeitas.</a:t>
            </a:r>
          </a:p>
        </p:txBody>
      </p:sp>
    </p:spTree>
    <p:extLst>
      <p:ext uri="{BB962C8B-B14F-4D97-AF65-F5344CB8AC3E}">
        <p14:creationId xmlns:p14="http://schemas.microsoft.com/office/powerpoint/2010/main" val="3384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Cuidados: “contratos draconianos”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Revisando o contrato da classe “Pilha”</a:t>
            </a:r>
          </a:p>
          <a:p>
            <a:pPr lvl="1"/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): armazena o valor no “topo” da pilha.</a:t>
            </a:r>
          </a:p>
          <a:p>
            <a:pPr lvl="2"/>
            <a:r>
              <a:rPr lang="pt-BR" dirty="0" err="1"/>
              <a:t>Pré</a:t>
            </a:r>
            <a:r>
              <a:rPr lang="pt-BR" dirty="0"/>
              <a:t>: </a:t>
            </a:r>
            <a:r>
              <a:rPr lang="pt-BR" dirty="0">
                <a:solidFill>
                  <a:srgbClr val="FF0000"/>
                </a:solidFill>
              </a:rPr>
              <a:t>a capacidade da pilha não pode estar esgotada</a:t>
            </a:r>
          </a:p>
          <a:p>
            <a:pPr lvl="2"/>
            <a:r>
              <a:rPr lang="pt-BR" dirty="0"/>
              <a:t>Pós: o valor informado está armazenado no topo da pilha; o número de elementos da pilha é incrementado de uma unidade</a:t>
            </a:r>
          </a:p>
          <a:p>
            <a:r>
              <a:rPr lang="pt-BR" dirty="0"/>
              <a:t>A classe “Pilha” não prevê método que permita verificar se a capacidade está esgotada !!</a:t>
            </a:r>
          </a:p>
          <a:p>
            <a:r>
              <a:rPr lang="pt-BR" dirty="0"/>
              <a:t>Como o “cliente” irá garantir a pré-condição?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41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2090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Bauhaus 93</vt:lpstr>
      <vt:lpstr>Calibri</vt:lpstr>
      <vt:lpstr>Calibri Light</vt:lpstr>
      <vt:lpstr>Consolas</vt:lpstr>
      <vt:lpstr>Courier New</vt:lpstr>
      <vt:lpstr>Wingdings</vt:lpstr>
      <vt:lpstr>Office Theme</vt:lpstr>
      <vt:lpstr>Programação por Contratos </vt:lpstr>
      <vt:lpstr>Parte II</vt:lpstr>
      <vt:lpstr>Motivando o uso de contratos</vt:lpstr>
      <vt:lpstr>Especificação em língua natural</vt:lpstr>
      <vt:lpstr>Que pontos estão omissos na especificação?</vt:lpstr>
      <vt:lpstr>Que pontos estão omissos na especificação?</vt:lpstr>
      <vt:lpstr>Exemplo: usando contratos</vt:lpstr>
      <vt:lpstr>Direitos e Obrigações</vt:lpstr>
      <vt:lpstr>Cuidados: “contratos draconianos”</vt:lpstr>
      <vt:lpstr>Revisando o contrato da “Pilha”</vt:lpstr>
      <vt:lpstr>Implementação</vt:lpstr>
      <vt:lpstr>Princípio da não redundância</vt:lpstr>
      <vt:lpstr>Bom uso x mau uso</vt:lpstr>
      <vt:lpstr>Especificação em língua natural</vt:lpstr>
      <vt:lpstr>Necessidade de uma linguagem </vt:lpstr>
      <vt:lpstr>Objetivos de JML</vt:lpstr>
      <vt:lpstr>Introdução ao contrato de métodos</vt:lpstr>
      <vt:lpstr>Clausulas de um contrato</vt:lpstr>
      <vt:lpstr>Sintaxe JML</vt:lpstr>
      <vt:lpstr>Sintaxe para pré e pós condições</vt:lpstr>
      <vt:lpstr>Exemplo: </vt:lpstr>
      <vt:lpstr>Paciente anotado com JML</vt:lpstr>
      <vt:lpstr>Pré e pós condições: vantagens</vt:lpstr>
      <vt:lpstr>Programação defensiva</vt:lpstr>
      <vt:lpstr>Veja a segunda lista de exercícios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por Contratos</dc:title>
  <dc:creator>Bernardo Copstein</dc:creator>
  <cp:lastModifiedBy>Bernardo Copstein</cp:lastModifiedBy>
  <cp:revision>35</cp:revision>
  <dcterms:created xsi:type="dcterms:W3CDTF">2015-08-24T15:09:10Z</dcterms:created>
  <dcterms:modified xsi:type="dcterms:W3CDTF">2017-08-11T12:05:13Z</dcterms:modified>
</cp:coreProperties>
</file>