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8" r:id="rId2"/>
    <p:sldId id="260" r:id="rId3"/>
    <p:sldId id="256" r:id="rId4"/>
    <p:sldId id="261"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108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AEA6A-CC3B-4872-BA22-FBC35A6C1231}" type="datetimeFigureOut">
              <a:rPr lang="pt-BR" smtClean="0"/>
              <a:t>10/03/2025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777DE-F5A9-4104-B3FA-EB7025B5FAEF}" type="slidenum">
              <a:rPr lang="pt-BR" smtClean="0"/>
              <a:t>‹nº›</a:t>
            </a:fld>
            <a:endParaRPr lang="pt-BR"/>
          </a:p>
        </p:txBody>
      </p:sp>
    </p:spTree>
    <p:extLst>
      <p:ext uri="{BB962C8B-B14F-4D97-AF65-F5344CB8AC3E}">
        <p14:creationId xmlns:p14="http://schemas.microsoft.com/office/powerpoint/2010/main" val="3977727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3CF0497-3772-45C9-B6BB-31AA49568675}" type="datetimeFigureOut">
              <a:rPr lang="pt-BR" smtClean="0"/>
              <a:t>10/03/2025</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75650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89630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420219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1835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4226064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13CF0497-3772-45C9-B6BB-31AA49568675}" type="datetimeFigureOut">
              <a:rPr lang="pt-BR" smtClean="0"/>
              <a:t>10/03/2025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352659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13CF0497-3772-45C9-B6BB-31AA49568675}" type="datetimeFigureOut">
              <a:rPr lang="pt-BR" smtClean="0"/>
              <a:t>10/03/2025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280993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CF0497-3772-45C9-B6BB-31AA49568675}" type="datetimeFigureOut">
              <a:rPr lang="pt-BR" smtClean="0"/>
              <a:t>10/03/2025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3920285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CF0497-3772-45C9-B6BB-31AA49568675}" type="datetimeFigureOut">
              <a:rPr lang="pt-BR" smtClean="0"/>
              <a:t>10/03/2025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54535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CF0497-3772-45C9-B6BB-31AA49568675}" type="datetimeFigureOut">
              <a:rPr lang="pt-BR" smtClean="0"/>
              <a:t>10/03/2025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423821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3CF0497-3772-45C9-B6BB-31AA49568675}" type="datetimeFigureOut">
              <a:rPr lang="pt-BR" smtClean="0"/>
              <a:t>10/03/2025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72409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3CF0497-3772-45C9-B6BB-31AA49568675}" type="datetimeFigureOut">
              <a:rPr lang="pt-BR" smtClean="0"/>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5680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3CF0497-3772-45C9-B6BB-31AA49568675}" type="datetimeFigureOut">
              <a:rPr lang="pt-BR" smtClean="0"/>
              <a:t>10/03/2025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115306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3CF0497-3772-45C9-B6BB-31AA49568675}" type="datetimeFigureOut">
              <a:rPr lang="pt-BR" smtClean="0"/>
              <a:t>10/03/2025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390605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F0497-3772-45C9-B6BB-31AA49568675}" type="datetimeFigureOut">
              <a:rPr lang="pt-BR" smtClean="0"/>
              <a:t>10/03/2025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89355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60483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355038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CF0497-3772-45C9-B6BB-31AA49568675}" type="datetimeFigureOut">
              <a:rPr lang="pt-BR" smtClean="0"/>
              <a:t>10/03/2025</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D3A90-F39D-4319-8CB0-0058B7A452BF}" type="slidenum">
              <a:rPr lang="pt-BR" smtClean="0"/>
              <a:t>‹nº›</a:t>
            </a:fld>
            <a:endParaRPr lang="pt-BR"/>
          </a:p>
        </p:txBody>
      </p:sp>
    </p:spTree>
    <p:extLst>
      <p:ext uri="{BB962C8B-B14F-4D97-AF65-F5344CB8AC3E}">
        <p14:creationId xmlns:p14="http://schemas.microsoft.com/office/powerpoint/2010/main" val="41390477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EABD34C-46EE-4FA3-9753-2F5654137B95}"/>
              </a:ext>
            </a:extLst>
          </p:cNvPr>
          <p:cNvSpPr txBox="1"/>
          <p:nvPr/>
        </p:nvSpPr>
        <p:spPr>
          <a:xfrm>
            <a:off x="1876425" y="1113282"/>
            <a:ext cx="3734941" cy="2396681"/>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100" b="0" i="0" u="none" strike="noStrike" kern="1200" cap="all" spc="0" normalizeH="0" baseline="0" noProof="0" dirty="0">
                <a:ln w="3175" cmpd="sng">
                  <a:noFill/>
                </a:ln>
                <a:solidFill>
                  <a:prstClr val="white"/>
                </a:solidFill>
                <a:effectLst/>
                <a:uLnTx/>
                <a:uFillTx/>
                <a:latin typeface="Tw Cen MT" panose="020B0602020104020603"/>
                <a:ea typeface="+mn-ea"/>
                <a:cs typeface="+mn-cs"/>
              </a:rPr>
              <a:t>Guia </a:t>
            </a:r>
            <a:r>
              <a:rPr kumimoji="0" lang="en-US" sz="4100" b="0" i="0" u="none" strike="noStrike" kern="1200" cap="all" spc="0" normalizeH="0" baseline="0" noProof="0" dirty="0" err="1">
                <a:ln w="3175" cmpd="sng">
                  <a:noFill/>
                </a:ln>
                <a:solidFill>
                  <a:prstClr val="white"/>
                </a:solidFill>
                <a:effectLst/>
                <a:uLnTx/>
                <a:uFillTx/>
                <a:latin typeface="Tw Cen MT" panose="020B0602020104020603"/>
                <a:ea typeface="+mn-ea"/>
                <a:cs typeface="+mn-cs"/>
              </a:rPr>
              <a:t>definitivo</a:t>
            </a:r>
            <a:r>
              <a:rPr kumimoji="0" lang="en-US" sz="4100" b="0" i="0" u="none" strike="noStrike" kern="1200" cap="all" spc="0" normalizeH="0" baseline="0" noProof="0" dirty="0">
                <a:ln w="3175" cmpd="sng">
                  <a:noFill/>
                </a:ln>
                <a:solidFill>
                  <a:prstClr val="white"/>
                </a:solidFill>
                <a:effectLst/>
                <a:uLnTx/>
                <a:uFillTx/>
                <a:latin typeface="Tw Cen MT" panose="020B0602020104020603"/>
                <a:ea typeface="+mn-ea"/>
                <a:cs typeface="+mn-cs"/>
              </a:rPr>
              <a:t> do Python</a:t>
            </a:r>
          </a:p>
        </p:txBody>
      </p:sp>
      <p:pic>
        <p:nvPicPr>
          <p:cNvPr id="5" name="Imagem 4" descr="Uma imagem contendo relógio&#10;&#10;Descrição gerada automaticamente">
            <a:extLst>
              <a:ext uri="{FF2B5EF4-FFF2-40B4-BE49-F238E27FC236}">
                <a16:creationId xmlns:a16="http://schemas.microsoft.com/office/drawing/2014/main" id="{F53F05E7-C6BF-472A-B919-3211E12E901C}"/>
              </a:ext>
            </a:extLst>
          </p:cNvPr>
          <p:cNvPicPr>
            <a:picLocks noChangeAspect="1"/>
          </p:cNvPicPr>
          <p:nvPr/>
        </p:nvPicPr>
        <p:blipFill rotWithShape="1">
          <a:blip r:embed="rId3">
            <a:extLst>
              <a:ext uri="{28A0092B-C50C-407E-A947-70E740481C1C}">
                <a14:useLocalDpi xmlns:a14="http://schemas.microsoft.com/office/drawing/2010/main" val="0"/>
              </a:ext>
            </a:extLst>
          </a:blip>
          <a:srcRect t="595"/>
          <a:stretch/>
        </p:blipFill>
        <p:spPr>
          <a:xfrm>
            <a:off x="6421396" y="1136606"/>
            <a:ext cx="4635583" cy="4577297"/>
          </a:xfrm>
          <a:prstGeom prst="rect">
            <a:avLst/>
          </a:prstGeom>
        </p:spPr>
      </p:pic>
      <p:sp>
        <p:nvSpPr>
          <p:cNvPr id="3" name="CaixaDeTexto 2">
            <a:extLst>
              <a:ext uri="{FF2B5EF4-FFF2-40B4-BE49-F238E27FC236}">
                <a16:creationId xmlns:a16="http://schemas.microsoft.com/office/drawing/2014/main" id="{EF45C216-0CB1-4A1A-ADEB-FBE1CB02DDD2}"/>
              </a:ext>
            </a:extLst>
          </p:cNvPr>
          <p:cNvSpPr txBox="1"/>
          <p:nvPr/>
        </p:nvSpPr>
        <p:spPr>
          <a:xfrm>
            <a:off x="7552944" y="6092515"/>
            <a:ext cx="622133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pt-BR" sz="2400" b="0" i="0" u="none" strike="noStrike" kern="1200" cap="none" spc="0" normalizeH="0" baseline="0" noProof="0" dirty="0">
                <a:ln>
                  <a:noFill/>
                </a:ln>
                <a:solidFill>
                  <a:prstClr val="white"/>
                </a:solidFill>
                <a:effectLst/>
                <a:uLnTx/>
                <a:uFillTx/>
                <a:latin typeface="Tw Cen MT" panose="020B0602020104020603"/>
                <a:ea typeface="+mn-ea"/>
                <a:cs typeface="+mn-cs"/>
              </a:rPr>
              <a:t>Gabriel Purificação Cavalcanti </a:t>
            </a:r>
          </a:p>
        </p:txBody>
      </p:sp>
    </p:spTree>
    <p:extLst>
      <p:ext uri="{BB962C8B-B14F-4D97-AF65-F5344CB8AC3E}">
        <p14:creationId xmlns:p14="http://schemas.microsoft.com/office/powerpoint/2010/main" val="68776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52A1050-370F-4D4F-9142-49C842FDFE37}"/>
              </a:ext>
            </a:extLst>
          </p:cNvPr>
          <p:cNvSpPr txBox="1"/>
          <p:nvPr/>
        </p:nvSpPr>
        <p:spPr>
          <a:xfrm>
            <a:off x="268448" y="260059"/>
            <a:ext cx="10452682" cy="861774"/>
          </a:xfrm>
          <a:prstGeom prst="rect">
            <a:avLst/>
          </a:prstGeom>
          <a:noFill/>
        </p:spPr>
        <p:txBody>
          <a:bodyPr wrap="square" rtlCol="0">
            <a:spAutoFit/>
          </a:bodyPr>
          <a:lstStyle/>
          <a:p>
            <a:r>
              <a:rPr lang="pt-BR" sz="3200" dirty="0"/>
              <a:t>Criação do ambiente virtual – Segundo método</a:t>
            </a:r>
          </a:p>
          <a:p>
            <a:endParaRPr lang="pt-BR" dirty="0"/>
          </a:p>
        </p:txBody>
      </p:sp>
      <p:sp>
        <p:nvSpPr>
          <p:cNvPr id="3" name="CaixaDeTexto 2">
            <a:extLst>
              <a:ext uri="{FF2B5EF4-FFF2-40B4-BE49-F238E27FC236}">
                <a16:creationId xmlns:a16="http://schemas.microsoft.com/office/drawing/2014/main" id="{B0F5A3ED-C982-4011-BD6C-19CC3AD83683}"/>
              </a:ext>
            </a:extLst>
          </p:cNvPr>
          <p:cNvSpPr txBox="1"/>
          <p:nvPr/>
        </p:nvSpPr>
        <p:spPr>
          <a:xfrm>
            <a:off x="369116" y="922789"/>
            <a:ext cx="9890620" cy="646331"/>
          </a:xfrm>
          <a:prstGeom prst="rect">
            <a:avLst/>
          </a:prstGeom>
          <a:noFill/>
        </p:spPr>
        <p:txBody>
          <a:bodyPr wrap="square" rtlCol="0">
            <a:spAutoFit/>
          </a:bodyPr>
          <a:lstStyle/>
          <a:p>
            <a:r>
              <a:rPr lang="pt-BR" dirty="0"/>
              <a:t>· </a:t>
            </a:r>
            <a:r>
              <a:rPr lang="pt-BR" b="1" dirty="0"/>
              <a:t>Passo 3: </a:t>
            </a:r>
            <a:r>
              <a:rPr lang="pt-BR" dirty="0"/>
              <a:t>Abra o cmd. Digite “mkvirtualenv nome do ambiente”. Da mesma forma, pode colocar o nome que quiser. Com esse comando o ambiente virtual é criado e ativado.</a:t>
            </a:r>
          </a:p>
        </p:txBody>
      </p:sp>
      <p:pic>
        <p:nvPicPr>
          <p:cNvPr id="7" name="Imagem 6" descr="Tela de computador com texto preto sobre fundo branco&#10;&#10;Descrição gerada automaticamente">
            <a:extLst>
              <a:ext uri="{FF2B5EF4-FFF2-40B4-BE49-F238E27FC236}">
                <a16:creationId xmlns:a16="http://schemas.microsoft.com/office/drawing/2014/main" id="{4631D59F-7E88-4874-9353-F4B044C78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16" y="1884460"/>
            <a:ext cx="8697539" cy="3810532"/>
          </a:xfrm>
          <a:prstGeom prst="rect">
            <a:avLst/>
          </a:prstGeom>
        </p:spPr>
      </p:pic>
    </p:spTree>
    <p:extLst>
      <p:ext uri="{BB962C8B-B14F-4D97-AF65-F5344CB8AC3E}">
        <p14:creationId xmlns:p14="http://schemas.microsoft.com/office/powerpoint/2010/main" val="127460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390AA16-7D0D-48BC-8AF2-0295A5D64472}"/>
              </a:ext>
            </a:extLst>
          </p:cNvPr>
          <p:cNvSpPr txBox="1"/>
          <p:nvPr/>
        </p:nvSpPr>
        <p:spPr>
          <a:xfrm>
            <a:off x="285226" y="285226"/>
            <a:ext cx="9731229" cy="861774"/>
          </a:xfrm>
          <a:prstGeom prst="rect">
            <a:avLst/>
          </a:prstGeom>
          <a:noFill/>
        </p:spPr>
        <p:txBody>
          <a:bodyPr wrap="square" rtlCol="0">
            <a:spAutoFit/>
          </a:bodyPr>
          <a:lstStyle/>
          <a:p>
            <a:r>
              <a:rPr lang="pt-BR" sz="3200" dirty="0"/>
              <a:t>Criação do ambiente virtual – Segundo método</a:t>
            </a:r>
          </a:p>
          <a:p>
            <a:endParaRPr lang="pt-BR" dirty="0"/>
          </a:p>
        </p:txBody>
      </p:sp>
      <p:sp>
        <p:nvSpPr>
          <p:cNvPr id="3" name="CaixaDeTexto 2">
            <a:extLst>
              <a:ext uri="{FF2B5EF4-FFF2-40B4-BE49-F238E27FC236}">
                <a16:creationId xmlns:a16="http://schemas.microsoft.com/office/drawing/2014/main" id="{1744075C-95EF-4577-97B5-73F4B64DB974}"/>
              </a:ext>
            </a:extLst>
          </p:cNvPr>
          <p:cNvSpPr txBox="1"/>
          <p:nvPr/>
        </p:nvSpPr>
        <p:spPr>
          <a:xfrm>
            <a:off x="285226" y="964734"/>
            <a:ext cx="10704352" cy="646331"/>
          </a:xfrm>
          <a:prstGeom prst="rect">
            <a:avLst/>
          </a:prstGeom>
          <a:noFill/>
        </p:spPr>
        <p:txBody>
          <a:bodyPr wrap="square" rtlCol="0">
            <a:spAutoFit/>
          </a:bodyPr>
          <a:lstStyle/>
          <a:p>
            <a:r>
              <a:rPr lang="pt-BR" dirty="0"/>
              <a:t>· </a:t>
            </a:r>
            <a:r>
              <a:rPr lang="pt-BR" b="1" dirty="0"/>
              <a:t>Passo 3: </a:t>
            </a:r>
            <a:r>
              <a:rPr lang="pt-BR" dirty="0"/>
              <a:t>Para desativar o ambiente, utilize o comando deactivate e se quiser reativa-lo, utilize o comando workon nome do ambiente virtual. Para deletar, utilize o comando “rmvirtualenv nome do ambiente virtual”</a:t>
            </a:r>
          </a:p>
        </p:txBody>
      </p:sp>
      <p:pic>
        <p:nvPicPr>
          <p:cNvPr id="7" name="Imagem 6" descr="Tela de computador com texto preto sobre fundo branco&#10;&#10;Descrição gerada automaticamente">
            <a:extLst>
              <a:ext uri="{FF2B5EF4-FFF2-40B4-BE49-F238E27FC236}">
                <a16:creationId xmlns:a16="http://schemas.microsoft.com/office/drawing/2014/main" id="{28254E89-4811-4841-8E79-C465ECC22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6" y="1826508"/>
            <a:ext cx="8716591" cy="3820058"/>
          </a:xfrm>
          <a:prstGeom prst="rect">
            <a:avLst/>
          </a:prstGeom>
        </p:spPr>
      </p:pic>
    </p:spTree>
    <p:extLst>
      <p:ext uri="{BB962C8B-B14F-4D97-AF65-F5344CB8AC3E}">
        <p14:creationId xmlns:p14="http://schemas.microsoft.com/office/powerpoint/2010/main" val="273345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48EAAE58-12D8-4A18-96AC-C3CE7B55656A}"/>
              </a:ext>
            </a:extLst>
          </p:cNvPr>
          <p:cNvSpPr txBox="1"/>
          <p:nvPr/>
        </p:nvSpPr>
        <p:spPr>
          <a:xfrm>
            <a:off x="276837" y="8876"/>
            <a:ext cx="8984609" cy="830997"/>
          </a:xfrm>
          <a:prstGeom prst="rect">
            <a:avLst/>
          </a:prstGeom>
          <a:noFill/>
        </p:spPr>
        <p:txBody>
          <a:bodyPr wrap="square" rtlCol="0">
            <a:spAutoFit/>
          </a:bodyPr>
          <a:lstStyle/>
          <a:p>
            <a:r>
              <a:rPr lang="pt-BR" sz="4800" dirty="0"/>
              <a:t>Instalar pacotes  </a:t>
            </a:r>
          </a:p>
        </p:txBody>
      </p:sp>
      <p:sp>
        <p:nvSpPr>
          <p:cNvPr id="5" name="CaixaDeTexto 4">
            <a:extLst>
              <a:ext uri="{FF2B5EF4-FFF2-40B4-BE49-F238E27FC236}">
                <a16:creationId xmlns:a16="http://schemas.microsoft.com/office/drawing/2014/main" id="{2434EEF5-6582-4B82-872F-352FC1B75D0D}"/>
              </a:ext>
            </a:extLst>
          </p:cNvPr>
          <p:cNvSpPr txBox="1"/>
          <p:nvPr/>
        </p:nvSpPr>
        <p:spPr>
          <a:xfrm>
            <a:off x="276837" y="914400"/>
            <a:ext cx="10318458" cy="923330"/>
          </a:xfrm>
          <a:prstGeom prst="rect">
            <a:avLst/>
          </a:prstGeom>
          <a:noFill/>
        </p:spPr>
        <p:txBody>
          <a:bodyPr wrap="square" rtlCol="0">
            <a:spAutoFit/>
          </a:bodyPr>
          <a:lstStyle/>
          <a:p>
            <a:r>
              <a:rPr lang="pt-BR" dirty="0"/>
              <a:t>Já vimos como instalar pacotes, basta utilizar o comando “pip install nome do pacote”. Pip é a abreviação para package installer for Python. Com ele podemos gerenciar todos os nossos pacotes dentro e fora de ambientes virtuais. </a:t>
            </a:r>
          </a:p>
        </p:txBody>
      </p:sp>
      <p:sp>
        <p:nvSpPr>
          <p:cNvPr id="6" name="CaixaDeTexto 5">
            <a:extLst>
              <a:ext uri="{FF2B5EF4-FFF2-40B4-BE49-F238E27FC236}">
                <a16:creationId xmlns:a16="http://schemas.microsoft.com/office/drawing/2014/main" id="{7FCDE08B-B9CD-4760-A0AD-994B60645F76}"/>
              </a:ext>
            </a:extLst>
          </p:cNvPr>
          <p:cNvSpPr txBox="1"/>
          <p:nvPr/>
        </p:nvSpPr>
        <p:spPr>
          <a:xfrm>
            <a:off x="276837" y="1912257"/>
            <a:ext cx="10637240" cy="646331"/>
          </a:xfrm>
          <a:prstGeom prst="rect">
            <a:avLst/>
          </a:prstGeom>
          <a:noFill/>
        </p:spPr>
        <p:txBody>
          <a:bodyPr wrap="square" rtlCol="0">
            <a:spAutoFit/>
          </a:bodyPr>
          <a:lstStyle/>
          <a:p>
            <a:r>
              <a:rPr lang="pt-BR" dirty="0"/>
              <a:t>· Dentro do ambiente virtual que foi criado (ambientevirtual), como exemplo, irei instalar o pacote numpy (muito conhecido, utilizado para computação científica). </a:t>
            </a:r>
          </a:p>
        </p:txBody>
      </p:sp>
      <p:pic>
        <p:nvPicPr>
          <p:cNvPr id="8" name="Imagem 7" descr="Tela de computador com texto preto sobre fundo branco&#10;&#10;Descrição gerada automaticamente">
            <a:extLst>
              <a:ext uri="{FF2B5EF4-FFF2-40B4-BE49-F238E27FC236}">
                <a16:creationId xmlns:a16="http://schemas.microsoft.com/office/drawing/2014/main" id="{813C00C5-1054-442E-8603-30554D76C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37" y="2633115"/>
            <a:ext cx="8707065" cy="3848637"/>
          </a:xfrm>
          <a:prstGeom prst="rect">
            <a:avLst/>
          </a:prstGeom>
        </p:spPr>
      </p:pic>
    </p:spTree>
    <p:extLst>
      <p:ext uri="{BB962C8B-B14F-4D97-AF65-F5344CB8AC3E}">
        <p14:creationId xmlns:p14="http://schemas.microsoft.com/office/powerpoint/2010/main" val="413756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E20252B-1D0C-4173-A1DB-68FC38249162}"/>
              </a:ext>
            </a:extLst>
          </p:cNvPr>
          <p:cNvSpPr/>
          <p:nvPr/>
        </p:nvSpPr>
        <p:spPr>
          <a:xfrm>
            <a:off x="222044" y="0"/>
            <a:ext cx="4224233" cy="830997"/>
          </a:xfrm>
          <a:prstGeom prst="rect">
            <a:avLst/>
          </a:prstGeom>
        </p:spPr>
        <p:txBody>
          <a:bodyPr wrap="none">
            <a:spAutoFit/>
          </a:bodyPr>
          <a:lstStyle/>
          <a:p>
            <a:r>
              <a:rPr lang="pt-BR" sz="4800" dirty="0"/>
              <a:t>Instalar pacotes </a:t>
            </a:r>
          </a:p>
        </p:txBody>
      </p:sp>
      <p:sp>
        <p:nvSpPr>
          <p:cNvPr id="3" name="CaixaDeTexto 2">
            <a:extLst>
              <a:ext uri="{FF2B5EF4-FFF2-40B4-BE49-F238E27FC236}">
                <a16:creationId xmlns:a16="http://schemas.microsoft.com/office/drawing/2014/main" id="{036BC790-6F4C-42DC-B9CC-CA0BFD5C076F}"/>
              </a:ext>
            </a:extLst>
          </p:cNvPr>
          <p:cNvSpPr txBox="1"/>
          <p:nvPr/>
        </p:nvSpPr>
        <p:spPr>
          <a:xfrm>
            <a:off x="310393" y="998290"/>
            <a:ext cx="9689284" cy="369332"/>
          </a:xfrm>
          <a:prstGeom prst="rect">
            <a:avLst/>
          </a:prstGeom>
          <a:noFill/>
        </p:spPr>
        <p:txBody>
          <a:bodyPr wrap="square" rtlCol="0">
            <a:spAutoFit/>
          </a:bodyPr>
          <a:lstStyle/>
          <a:p>
            <a:r>
              <a:rPr lang="pt-BR" dirty="0"/>
              <a:t>· Para visualizar quais são os pacotes instalados dentro da virtual env, utilize o comando pip freeze. </a:t>
            </a:r>
          </a:p>
        </p:txBody>
      </p:sp>
      <p:pic>
        <p:nvPicPr>
          <p:cNvPr id="5" name="Imagem 4" descr="Tela preta com letras brancas&#10;&#10;Descrição gerada automaticamente">
            <a:extLst>
              <a:ext uri="{FF2B5EF4-FFF2-40B4-BE49-F238E27FC236}">
                <a16:creationId xmlns:a16="http://schemas.microsoft.com/office/drawing/2014/main" id="{D1EFADC2-CF0D-44BB-950B-8BBBBC4E0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93" y="1660794"/>
            <a:ext cx="8707065" cy="3829584"/>
          </a:xfrm>
          <a:prstGeom prst="rect">
            <a:avLst/>
          </a:prstGeom>
        </p:spPr>
      </p:pic>
    </p:spTree>
    <p:extLst>
      <p:ext uri="{BB962C8B-B14F-4D97-AF65-F5344CB8AC3E}">
        <p14:creationId xmlns:p14="http://schemas.microsoft.com/office/powerpoint/2010/main" val="143138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6B8773B-90F6-4818-A849-F229C64BCD7B}"/>
              </a:ext>
            </a:extLst>
          </p:cNvPr>
          <p:cNvSpPr/>
          <p:nvPr/>
        </p:nvSpPr>
        <p:spPr>
          <a:xfrm>
            <a:off x="189984" y="0"/>
            <a:ext cx="4394152" cy="830997"/>
          </a:xfrm>
          <a:prstGeom prst="rect">
            <a:avLst/>
          </a:prstGeom>
        </p:spPr>
        <p:txBody>
          <a:bodyPr wrap="none">
            <a:spAutoFit/>
          </a:bodyPr>
          <a:lstStyle/>
          <a:p>
            <a:r>
              <a:rPr lang="pt-BR" sz="4800" dirty="0"/>
              <a:t>Instalar pacotes  </a:t>
            </a:r>
          </a:p>
        </p:txBody>
      </p:sp>
      <p:sp>
        <p:nvSpPr>
          <p:cNvPr id="3" name="CaixaDeTexto 2">
            <a:extLst>
              <a:ext uri="{FF2B5EF4-FFF2-40B4-BE49-F238E27FC236}">
                <a16:creationId xmlns:a16="http://schemas.microsoft.com/office/drawing/2014/main" id="{2FA8DD7C-F876-4A93-AC21-4071AB644C6D}"/>
              </a:ext>
            </a:extLst>
          </p:cNvPr>
          <p:cNvSpPr txBox="1"/>
          <p:nvPr/>
        </p:nvSpPr>
        <p:spPr>
          <a:xfrm>
            <a:off x="268448" y="906011"/>
            <a:ext cx="9102055" cy="369332"/>
          </a:xfrm>
          <a:prstGeom prst="rect">
            <a:avLst/>
          </a:prstGeom>
          <a:noFill/>
        </p:spPr>
        <p:txBody>
          <a:bodyPr wrap="square" rtlCol="0">
            <a:spAutoFit/>
          </a:bodyPr>
          <a:lstStyle/>
          <a:p>
            <a:r>
              <a:rPr lang="pt-BR" dirty="0"/>
              <a:t>Para desinstalar um pacote, utilize o comando pip uninstal “nome do pacote” e confirme com y.</a:t>
            </a:r>
          </a:p>
        </p:txBody>
      </p:sp>
      <p:pic>
        <p:nvPicPr>
          <p:cNvPr id="5" name="Imagem 4" descr="Tela de computador com texto preto sobre fundo branco&#10;&#10;Descrição gerada automaticamente">
            <a:extLst>
              <a:ext uri="{FF2B5EF4-FFF2-40B4-BE49-F238E27FC236}">
                <a16:creationId xmlns:a16="http://schemas.microsoft.com/office/drawing/2014/main" id="{E3CABA76-A684-47B0-AA76-FD91E6E6B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48" y="1528497"/>
            <a:ext cx="8716591" cy="3801005"/>
          </a:xfrm>
          <a:prstGeom prst="rect">
            <a:avLst/>
          </a:prstGeom>
        </p:spPr>
      </p:pic>
    </p:spTree>
    <p:extLst>
      <p:ext uri="{BB962C8B-B14F-4D97-AF65-F5344CB8AC3E}">
        <p14:creationId xmlns:p14="http://schemas.microsoft.com/office/powerpoint/2010/main" val="380735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4A4667C-1F95-4DB8-89F7-9814FA725BA1}"/>
              </a:ext>
            </a:extLst>
          </p:cNvPr>
          <p:cNvSpPr/>
          <p:nvPr/>
        </p:nvSpPr>
        <p:spPr>
          <a:xfrm>
            <a:off x="156428" y="0"/>
            <a:ext cx="4394152" cy="830997"/>
          </a:xfrm>
          <a:prstGeom prst="rect">
            <a:avLst/>
          </a:prstGeom>
        </p:spPr>
        <p:txBody>
          <a:bodyPr wrap="none">
            <a:spAutoFit/>
          </a:bodyPr>
          <a:lstStyle/>
          <a:p>
            <a:r>
              <a:rPr lang="pt-BR" sz="4800" dirty="0"/>
              <a:t>Instalar pacotes  </a:t>
            </a:r>
          </a:p>
        </p:txBody>
      </p:sp>
      <p:sp>
        <p:nvSpPr>
          <p:cNvPr id="3" name="CaixaDeTexto 2">
            <a:extLst>
              <a:ext uri="{FF2B5EF4-FFF2-40B4-BE49-F238E27FC236}">
                <a16:creationId xmlns:a16="http://schemas.microsoft.com/office/drawing/2014/main" id="{5B1C07DE-EE6A-4551-BC04-757A5C47556F}"/>
              </a:ext>
            </a:extLst>
          </p:cNvPr>
          <p:cNvSpPr txBox="1"/>
          <p:nvPr/>
        </p:nvSpPr>
        <p:spPr>
          <a:xfrm>
            <a:off x="268448" y="830997"/>
            <a:ext cx="8749717" cy="923330"/>
          </a:xfrm>
          <a:prstGeom prst="rect">
            <a:avLst/>
          </a:prstGeom>
          <a:noFill/>
        </p:spPr>
        <p:txBody>
          <a:bodyPr wrap="square" rtlCol="0">
            <a:spAutoFit/>
          </a:bodyPr>
          <a:lstStyle/>
          <a:p>
            <a:r>
              <a:rPr lang="pt-BR" dirty="0"/>
              <a:t>· É possível instalar versões específicas dos pacotes. De vez em quando é necessária utilizar uma versão mais antiga para que o programa funcione. Para selecionar uma versão diferente da atual, utilize o comando “pip install nome do pacote==versão que deseja do pacote”. </a:t>
            </a:r>
          </a:p>
        </p:txBody>
      </p:sp>
      <p:pic>
        <p:nvPicPr>
          <p:cNvPr id="9" name="Imagem 8" descr="Tela de computador com texto preto sobre fundo branco&#10;&#10;Descrição gerada automaticamente">
            <a:extLst>
              <a:ext uri="{FF2B5EF4-FFF2-40B4-BE49-F238E27FC236}">
                <a16:creationId xmlns:a16="http://schemas.microsoft.com/office/drawing/2014/main" id="{D9E8EF55-AD01-4D8C-995B-58C76337E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48" y="2000770"/>
            <a:ext cx="8697539" cy="3829584"/>
          </a:xfrm>
          <a:prstGeom prst="rect">
            <a:avLst/>
          </a:prstGeom>
        </p:spPr>
      </p:pic>
    </p:spTree>
    <p:extLst>
      <p:ext uri="{BB962C8B-B14F-4D97-AF65-F5344CB8AC3E}">
        <p14:creationId xmlns:p14="http://schemas.microsoft.com/office/powerpoint/2010/main" val="166510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99091A3-DE0B-4D1E-859D-802B359C58CD}"/>
              </a:ext>
            </a:extLst>
          </p:cNvPr>
          <p:cNvSpPr txBox="1"/>
          <p:nvPr/>
        </p:nvSpPr>
        <p:spPr>
          <a:xfrm>
            <a:off x="226503" y="75501"/>
            <a:ext cx="9764785" cy="769441"/>
          </a:xfrm>
          <a:prstGeom prst="rect">
            <a:avLst/>
          </a:prstGeom>
          <a:noFill/>
        </p:spPr>
        <p:txBody>
          <a:bodyPr wrap="square" rtlCol="0">
            <a:spAutoFit/>
          </a:bodyPr>
          <a:lstStyle/>
          <a:p>
            <a:r>
              <a:rPr lang="pt-BR" sz="4400" dirty="0"/>
              <a:t>Trocar versões do Python </a:t>
            </a:r>
          </a:p>
        </p:txBody>
      </p:sp>
      <p:sp>
        <p:nvSpPr>
          <p:cNvPr id="3" name="CaixaDeTexto 2">
            <a:extLst>
              <a:ext uri="{FF2B5EF4-FFF2-40B4-BE49-F238E27FC236}">
                <a16:creationId xmlns:a16="http://schemas.microsoft.com/office/drawing/2014/main" id="{3554A4FE-1366-46E0-B16E-2025A48CDD67}"/>
              </a:ext>
            </a:extLst>
          </p:cNvPr>
          <p:cNvSpPr txBox="1"/>
          <p:nvPr/>
        </p:nvSpPr>
        <p:spPr>
          <a:xfrm>
            <a:off x="343949" y="844942"/>
            <a:ext cx="10100345" cy="923330"/>
          </a:xfrm>
          <a:prstGeom prst="rect">
            <a:avLst/>
          </a:prstGeom>
          <a:noFill/>
        </p:spPr>
        <p:txBody>
          <a:bodyPr wrap="square" rtlCol="0">
            <a:spAutoFit/>
          </a:bodyPr>
          <a:lstStyle/>
          <a:p>
            <a:r>
              <a:rPr lang="pt-BR" dirty="0"/>
              <a:t>· Em algumas situações é preciso ter várias versões do python instaladas no computador. A troca de versão do Python não é muito bem explicada na internet. Aqui eu resumo como trocar a versão padrão do Python no computador e escolher qual versão do python que será utilizada na virtual env.</a:t>
            </a:r>
          </a:p>
        </p:txBody>
      </p:sp>
      <p:sp>
        <p:nvSpPr>
          <p:cNvPr id="4" name="CaixaDeTexto 3">
            <a:extLst>
              <a:ext uri="{FF2B5EF4-FFF2-40B4-BE49-F238E27FC236}">
                <a16:creationId xmlns:a16="http://schemas.microsoft.com/office/drawing/2014/main" id="{A3074F47-470B-4CF3-A144-37627C1FAD21}"/>
              </a:ext>
            </a:extLst>
          </p:cNvPr>
          <p:cNvSpPr txBox="1"/>
          <p:nvPr/>
        </p:nvSpPr>
        <p:spPr>
          <a:xfrm>
            <a:off x="411061" y="1895912"/>
            <a:ext cx="10771464" cy="646331"/>
          </a:xfrm>
          <a:prstGeom prst="rect">
            <a:avLst/>
          </a:prstGeom>
          <a:noFill/>
        </p:spPr>
        <p:txBody>
          <a:bodyPr wrap="square" rtlCol="0">
            <a:spAutoFit/>
          </a:bodyPr>
          <a:lstStyle/>
          <a:p>
            <a:r>
              <a:rPr lang="pt-BR" dirty="0"/>
              <a:t>· Lembre que tudo que ira ser mostrado só vale se tiver mais de uma versão do Python instalada no computador. Caso não tenha, todos os ambientes virtuais serão criadas no Python que estiver instalada no pc. </a:t>
            </a:r>
          </a:p>
        </p:txBody>
      </p:sp>
    </p:spTree>
    <p:extLst>
      <p:ext uri="{BB962C8B-B14F-4D97-AF65-F5344CB8AC3E}">
        <p14:creationId xmlns:p14="http://schemas.microsoft.com/office/powerpoint/2010/main" val="159269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E88ACD3-B6B7-40AF-A531-6055E1B49BD8}"/>
              </a:ext>
            </a:extLst>
          </p:cNvPr>
          <p:cNvSpPr txBox="1"/>
          <p:nvPr/>
        </p:nvSpPr>
        <p:spPr>
          <a:xfrm>
            <a:off x="167133" y="769441"/>
            <a:ext cx="10771464" cy="923330"/>
          </a:xfrm>
          <a:prstGeom prst="rect">
            <a:avLst/>
          </a:prstGeom>
          <a:noFill/>
        </p:spPr>
        <p:txBody>
          <a:bodyPr wrap="square" rtlCol="0">
            <a:spAutoFit/>
          </a:bodyPr>
          <a:lstStyle/>
          <a:p>
            <a:r>
              <a:rPr lang="pt-BR" dirty="0"/>
              <a:t>· </a:t>
            </a:r>
            <a:r>
              <a:rPr lang="pt-BR" b="1" dirty="0"/>
              <a:t>Passo 1: </a:t>
            </a:r>
            <a:r>
              <a:rPr lang="pt-BR" dirty="0"/>
              <a:t>Volte nas variáveis de ambiente do computador. Selecione Path e clique em editar. A lista que é mostarda tem hierarquia, ou seja, os caminhos que estiver em cima, serão acessados primeiro no path. Se quiser uma versão diferente do python, inverta a ordem da lista (seta vermelha).  </a:t>
            </a:r>
          </a:p>
        </p:txBody>
      </p:sp>
      <p:sp>
        <p:nvSpPr>
          <p:cNvPr id="3" name="Retângulo 2">
            <a:extLst>
              <a:ext uri="{FF2B5EF4-FFF2-40B4-BE49-F238E27FC236}">
                <a16:creationId xmlns:a16="http://schemas.microsoft.com/office/drawing/2014/main" id="{FD7CC138-DA85-4010-A340-9723095E0364}"/>
              </a:ext>
            </a:extLst>
          </p:cNvPr>
          <p:cNvSpPr/>
          <p:nvPr/>
        </p:nvSpPr>
        <p:spPr>
          <a:xfrm>
            <a:off x="167133" y="0"/>
            <a:ext cx="5928867" cy="769441"/>
          </a:xfrm>
          <a:prstGeom prst="rect">
            <a:avLst/>
          </a:prstGeom>
        </p:spPr>
        <p:txBody>
          <a:bodyPr wrap="none">
            <a:spAutoFit/>
          </a:bodyPr>
          <a:lstStyle/>
          <a:p>
            <a:r>
              <a:rPr lang="pt-BR" sz="4400" dirty="0"/>
              <a:t>Trocar versões do Python </a:t>
            </a:r>
          </a:p>
        </p:txBody>
      </p:sp>
      <p:pic>
        <p:nvPicPr>
          <p:cNvPr id="5" name="Imagem 4" descr="Tela de celular com publicação numa rede social&#10;&#10;Descrição gerada automaticamente">
            <a:extLst>
              <a:ext uri="{FF2B5EF4-FFF2-40B4-BE49-F238E27FC236}">
                <a16:creationId xmlns:a16="http://schemas.microsoft.com/office/drawing/2014/main" id="{4F73978F-7613-41EF-9255-02CE28D72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53" y="1771359"/>
            <a:ext cx="5001323" cy="4791744"/>
          </a:xfrm>
          <a:prstGeom prst="rect">
            <a:avLst/>
          </a:prstGeom>
        </p:spPr>
      </p:pic>
      <p:sp>
        <p:nvSpPr>
          <p:cNvPr id="6" name="Seta: para a Direita 5">
            <a:extLst>
              <a:ext uri="{FF2B5EF4-FFF2-40B4-BE49-F238E27FC236}">
                <a16:creationId xmlns:a16="http://schemas.microsoft.com/office/drawing/2014/main" id="{20BAD124-9ED6-458C-9079-1974A53D5FC5}"/>
              </a:ext>
            </a:extLst>
          </p:cNvPr>
          <p:cNvSpPr/>
          <p:nvPr/>
        </p:nvSpPr>
        <p:spPr>
          <a:xfrm>
            <a:off x="5542085" y="3632433"/>
            <a:ext cx="604007" cy="46139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a Direita 6">
            <a:extLst>
              <a:ext uri="{FF2B5EF4-FFF2-40B4-BE49-F238E27FC236}">
                <a16:creationId xmlns:a16="http://schemas.microsoft.com/office/drawing/2014/main" id="{A57FA58D-8560-43FF-927C-44A477279112}"/>
              </a:ext>
            </a:extLst>
          </p:cNvPr>
          <p:cNvSpPr/>
          <p:nvPr/>
        </p:nvSpPr>
        <p:spPr>
          <a:xfrm>
            <a:off x="3884103" y="3850547"/>
            <a:ext cx="318781" cy="2432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a Direita 7">
            <a:extLst>
              <a:ext uri="{FF2B5EF4-FFF2-40B4-BE49-F238E27FC236}">
                <a16:creationId xmlns:a16="http://schemas.microsoft.com/office/drawing/2014/main" id="{B377734A-4FBF-4FE0-8904-691BFF7E9E89}"/>
              </a:ext>
            </a:extLst>
          </p:cNvPr>
          <p:cNvSpPr/>
          <p:nvPr/>
        </p:nvSpPr>
        <p:spPr>
          <a:xfrm>
            <a:off x="3884103" y="4177717"/>
            <a:ext cx="318781" cy="2432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63D430EF-0F7A-400F-8DC3-B5341A731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001" y="1771359"/>
            <a:ext cx="4991797" cy="4772691"/>
          </a:xfrm>
          <a:prstGeom prst="rect">
            <a:avLst/>
          </a:prstGeom>
        </p:spPr>
      </p:pic>
    </p:spTree>
    <p:extLst>
      <p:ext uri="{BB962C8B-B14F-4D97-AF65-F5344CB8AC3E}">
        <p14:creationId xmlns:p14="http://schemas.microsoft.com/office/powerpoint/2010/main" val="403173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09D6596-C22A-4C2B-A1B2-4DE4E8147442}"/>
              </a:ext>
            </a:extLst>
          </p:cNvPr>
          <p:cNvSpPr/>
          <p:nvPr/>
        </p:nvSpPr>
        <p:spPr>
          <a:xfrm>
            <a:off x="247411" y="0"/>
            <a:ext cx="5928867" cy="769441"/>
          </a:xfrm>
          <a:prstGeom prst="rect">
            <a:avLst/>
          </a:prstGeom>
        </p:spPr>
        <p:txBody>
          <a:bodyPr wrap="none">
            <a:spAutoFit/>
          </a:bodyPr>
          <a:lstStyle/>
          <a:p>
            <a:r>
              <a:rPr lang="pt-BR" sz="4400" dirty="0"/>
              <a:t>Trocar versões do Python </a:t>
            </a:r>
          </a:p>
        </p:txBody>
      </p:sp>
      <p:sp>
        <p:nvSpPr>
          <p:cNvPr id="3" name="CaixaDeTexto 2">
            <a:extLst>
              <a:ext uri="{FF2B5EF4-FFF2-40B4-BE49-F238E27FC236}">
                <a16:creationId xmlns:a16="http://schemas.microsoft.com/office/drawing/2014/main" id="{D7D9DA84-6A46-47BA-B332-B1EE2C7AA345}"/>
              </a:ext>
            </a:extLst>
          </p:cNvPr>
          <p:cNvSpPr txBox="1"/>
          <p:nvPr/>
        </p:nvSpPr>
        <p:spPr>
          <a:xfrm>
            <a:off x="352338" y="906011"/>
            <a:ext cx="9957732" cy="646331"/>
          </a:xfrm>
          <a:prstGeom prst="rect">
            <a:avLst/>
          </a:prstGeom>
          <a:noFill/>
        </p:spPr>
        <p:txBody>
          <a:bodyPr wrap="square" rtlCol="0">
            <a:spAutoFit/>
          </a:bodyPr>
          <a:lstStyle/>
          <a:p>
            <a:r>
              <a:rPr lang="pt-BR" dirty="0"/>
              <a:t>· Se voltar no terminal e digitar python ou py, a versão do python não será mais a 3.8.2 e sim a 3.7.7. Lembrando que pode ser qualquer versão do python. Estou utilizando esses duas versões. </a:t>
            </a:r>
          </a:p>
        </p:txBody>
      </p:sp>
      <p:pic>
        <p:nvPicPr>
          <p:cNvPr id="5" name="Imagem 4" descr="Tela de computador com texto preto sobre fundo branco&#10;&#10;Descrição gerada automaticamente">
            <a:extLst>
              <a:ext uri="{FF2B5EF4-FFF2-40B4-BE49-F238E27FC236}">
                <a16:creationId xmlns:a16="http://schemas.microsoft.com/office/drawing/2014/main" id="{CB701FDA-23A2-4EF9-85CD-F79799C39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38" y="1688912"/>
            <a:ext cx="9316750" cy="2181529"/>
          </a:xfrm>
          <a:prstGeom prst="rect">
            <a:avLst/>
          </a:prstGeom>
        </p:spPr>
      </p:pic>
      <p:pic>
        <p:nvPicPr>
          <p:cNvPr id="11" name="Imagem 10" descr="Tela de computador com texto preto sobre fundo branco&#10;&#10;Descrição gerada automaticamente">
            <a:extLst>
              <a:ext uri="{FF2B5EF4-FFF2-40B4-BE49-F238E27FC236}">
                <a16:creationId xmlns:a16="http://schemas.microsoft.com/office/drawing/2014/main" id="{0B3ABFC1-F9E4-4DB1-8A98-8A5A3CFA0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64" y="4007011"/>
            <a:ext cx="9307224" cy="2534004"/>
          </a:xfrm>
          <a:prstGeom prst="rect">
            <a:avLst/>
          </a:prstGeom>
        </p:spPr>
      </p:pic>
      <p:sp>
        <p:nvSpPr>
          <p:cNvPr id="12" name="CaixaDeTexto 11">
            <a:extLst>
              <a:ext uri="{FF2B5EF4-FFF2-40B4-BE49-F238E27FC236}">
                <a16:creationId xmlns:a16="http://schemas.microsoft.com/office/drawing/2014/main" id="{B3AB6F2A-2E91-49E8-9946-23B013B0F629}"/>
              </a:ext>
            </a:extLst>
          </p:cNvPr>
          <p:cNvSpPr txBox="1"/>
          <p:nvPr/>
        </p:nvSpPr>
        <p:spPr>
          <a:xfrm>
            <a:off x="9789952" y="1753299"/>
            <a:ext cx="2231472" cy="923330"/>
          </a:xfrm>
          <a:prstGeom prst="rect">
            <a:avLst/>
          </a:prstGeom>
          <a:noFill/>
        </p:spPr>
        <p:txBody>
          <a:bodyPr wrap="square" rtlCol="0">
            <a:spAutoFit/>
          </a:bodyPr>
          <a:lstStyle/>
          <a:p>
            <a:r>
              <a:rPr lang="pt-BR" dirty="0"/>
              <a:t>· Os primeiros dois itens da lista são do python 3.8.2. </a:t>
            </a:r>
          </a:p>
        </p:txBody>
      </p:sp>
      <p:sp>
        <p:nvSpPr>
          <p:cNvPr id="14" name="Retângulo 13">
            <a:extLst>
              <a:ext uri="{FF2B5EF4-FFF2-40B4-BE49-F238E27FC236}">
                <a16:creationId xmlns:a16="http://schemas.microsoft.com/office/drawing/2014/main" id="{53ED7308-1917-4E6F-BB28-D251EDB5FFA5}"/>
              </a:ext>
            </a:extLst>
          </p:cNvPr>
          <p:cNvSpPr/>
          <p:nvPr/>
        </p:nvSpPr>
        <p:spPr>
          <a:xfrm>
            <a:off x="9692770" y="4007011"/>
            <a:ext cx="2499230" cy="923330"/>
          </a:xfrm>
          <a:prstGeom prst="rect">
            <a:avLst/>
          </a:prstGeom>
        </p:spPr>
        <p:txBody>
          <a:bodyPr wrap="square">
            <a:spAutoFit/>
          </a:bodyPr>
          <a:lstStyle/>
          <a:p>
            <a:r>
              <a:rPr lang="pt-BR" dirty="0"/>
              <a:t>· Os primeiros dois itens da lista são do python 3.7.7</a:t>
            </a:r>
          </a:p>
        </p:txBody>
      </p:sp>
    </p:spTree>
    <p:extLst>
      <p:ext uri="{BB962C8B-B14F-4D97-AF65-F5344CB8AC3E}">
        <p14:creationId xmlns:p14="http://schemas.microsoft.com/office/powerpoint/2010/main" val="194529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BBAD68C-3668-4356-A61B-D419F15FA440}"/>
              </a:ext>
            </a:extLst>
          </p:cNvPr>
          <p:cNvSpPr/>
          <p:nvPr/>
        </p:nvSpPr>
        <p:spPr>
          <a:xfrm>
            <a:off x="167133" y="64907"/>
            <a:ext cx="5928867" cy="769441"/>
          </a:xfrm>
          <a:prstGeom prst="rect">
            <a:avLst/>
          </a:prstGeom>
        </p:spPr>
        <p:txBody>
          <a:bodyPr wrap="none">
            <a:spAutoFit/>
          </a:bodyPr>
          <a:lstStyle/>
          <a:p>
            <a:r>
              <a:rPr lang="pt-BR" sz="4400" dirty="0"/>
              <a:t>Trocar versões do Python </a:t>
            </a:r>
          </a:p>
        </p:txBody>
      </p:sp>
      <p:sp>
        <p:nvSpPr>
          <p:cNvPr id="4" name="CaixaDeTexto 3">
            <a:extLst>
              <a:ext uri="{FF2B5EF4-FFF2-40B4-BE49-F238E27FC236}">
                <a16:creationId xmlns:a16="http://schemas.microsoft.com/office/drawing/2014/main" id="{7EF83A8A-B344-49D4-95FA-EFA2C314C5E1}"/>
              </a:ext>
            </a:extLst>
          </p:cNvPr>
          <p:cNvSpPr txBox="1"/>
          <p:nvPr/>
        </p:nvSpPr>
        <p:spPr>
          <a:xfrm>
            <a:off x="310393" y="906011"/>
            <a:ext cx="10972800" cy="646331"/>
          </a:xfrm>
          <a:prstGeom prst="rect">
            <a:avLst/>
          </a:prstGeom>
          <a:noFill/>
        </p:spPr>
        <p:txBody>
          <a:bodyPr wrap="square" rtlCol="0">
            <a:spAutoFit/>
          </a:bodyPr>
          <a:lstStyle/>
          <a:p>
            <a:r>
              <a:rPr lang="pt-BR" dirty="0"/>
              <a:t>Um jeito mais fácil de trocar se versão de python é definir o padrão, no meu caso, prefiro a 3.8.2. Com isso o comando python e py irá abrir o 3.8.2. Mas se digitar py -3.7, abrirá o python 3.7.7.</a:t>
            </a:r>
          </a:p>
        </p:txBody>
      </p:sp>
      <p:pic>
        <p:nvPicPr>
          <p:cNvPr id="6" name="Imagem 5" descr="Tela de computador com texto preto sobre fundo branco&#10;&#10;Descrição gerada automaticamente">
            <a:extLst>
              <a:ext uri="{FF2B5EF4-FFF2-40B4-BE49-F238E27FC236}">
                <a16:creationId xmlns:a16="http://schemas.microsoft.com/office/drawing/2014/main" id="{7D73EBA7-79C7-447B-8C1B-A299E225E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93" y="1702186"/>
            <a:ext cx="9316750" cy="4896533"/>
          </a:xfrm>
          <a:prstGeom prst="rect">
            <a:avLst/>
          </a:prstGeom>
        </p:spPr>
      </p:pic>
      <p:sp>
        <p:nvSpPr>
          <p:cNvPr id="7" name="CaixaDeTexto 6">
            <a:extLst>
              <a:ext uri="{FF2B5EF4-FFF2-40B4-BE49-F238E27FC236}">
                <a16:creationId xmlns:a16="http://schemas.microsoft.com/office/drawing/2014/main" id="{AE3B0A7B-5C57-48DD-AB85-EDB7F9313743}"/>
              </a:ext>
            </a:extLst>
          </p:cNvPr>
          <p:cNvSpPr txBox="1"/>
          <p:nvPr/>
        </p:nvSpPr>
        <p:spPr>
          <a:xfrm>
            <a:off x="9748007" y="1702186"/>
            <a:ext cx="2133600" cy="1200329"/>
          </a:xfrm>
          <a:prstGeom prst="rect">
            <a:avLst/>
          </a:prstGeom>
          <a:noFill/>
        </p:spPr>
        <p:txBody>
          <a:bodyPr wrap="square" rtlCol="0">
            <a:spAutoFit/>
          </a:bodyPr>
          <a:lstStyle/>
          <a:p>
            <a:r>
              <a:rPr lang="pt-BR" dirty="0"/>
              <a:t>· Podemos sair do terminal do python com os comandos quit() ou exit().</a:t>
            </a:r>
          </a:p>
        </p:txBody>
      </p:sp>
    </p:spTree>
    <p:extLst>
      <p:ext uri="{BB962C8B-B14F-4D97-AF65-F5344CB8AC3E}">
        <p14:creationId xmlns:p14="http://schemas.microsoft.com/office/powerpoint/2010/main" val="20888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pt-BR"/>
              </a:p>
            </p:txBody>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BR"/>
              </a:p>
            </p:txBody>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pt-BR"/>
              </a:p>
            </p:txBody>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pt-BR"/>
              </a:p>
            </p:txBody>
          </p:sp>
        </p:grpSp>
      </p:grpSp>
      <p:sp useBgFill="1">
        <p:nvSpPr>
          <p:cNvPr id="53" name="Rectangle 5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55" name="Group 5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pt-BR"/>
            </a:p>
          </p:txBody>
        </p:sp>
        <p:sp>
          <p:nvSpPr>
            <p:cNvPr id="5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5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5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6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6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6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6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6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6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6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6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BR"/>
            </a:p>
          </p:txBody>
        </p:sp>
        <p:sp>
          <p:nvSpPr>
            <p:cNvPr id="6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6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7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7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7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pt-BR"/>
            </a:p>
          </p:txBody>
        </p:sp>
        <p:sp>
          <p:nvSpPr>
            <p:cNvPr id="7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7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7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7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7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7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7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8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8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8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grpSp>
      <p:pic>
        <p:nvPicPr>
          <p:cNvPr id="8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88" name="Group 8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pt-BR"/>
            </a:p>
          </p:txBody>
        </p:sp>
        <p:sp>
          <p:nvSpPr>
            <p:cNvPr id="9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9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9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9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9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9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BR"/>
            </a:p>
          </p:txBody>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0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0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0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0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pt-BR"/>
            </a:p>
          </p:txBody>
        </p:sp>
        <p:sp>
          <p:nvSpPr>
            <p:cNvPr id="10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0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0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0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1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1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1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1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1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sp>
          <p:nvSpPr>
            <p:cNvPr id="11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pt-BR"/>
            </a:p>
          </p:txBody>
        </p:sp>
      </p:grpSp>
      <p:pic>
        <p:nvPicPr>
          <p:cNvPr id="11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D32CFB44-A1D2-4BA1-B6E2-DB40337388C7}"/>
              </a:ext>
            </a:extLst>
          </p:cNvPr>
          <p:cNvSpPr txBox="1"/>
          <p:nvPr/>
        </p:nvSpPr>
        <p:spPr>
          <a:xfrm>
            <a:off x="496111" y="685801"/>
            <a:ext cx="3028617" cy="51054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600"/>
              </a:spcAft>
              <a:buClrTx/>
              <a:buSzTx/>
              <a:buFontTx/>
              <a:buNone/>
              <a:tabLst/>
              <a:defRPr/>
            </a:pPr>
            <a:r>
              <a:rPr kumimoji="0" lang="en-US" sz="3200" b="0" i="0" u="none" strike="noStrike" kern="1200" cap="none" spc="0" normalizeH="0" baseline="0" noProof="0" dirty="0">
                <a:ln w="3175" cmpd="sng">
                  <a:noFill/>
                </a:ln>
                <a:solidFill>
                  <a:srgbClr val="FFFFFF"/>
                </a:solidFill>
                <a:effectLst/>
                <a:uLnTx/>
                <a:uFillTx/>
                <a:latin typeface="Tw Cen MT" panose="020B0602020104020603"/>
                <a:ea typeface="+mn-ea"/>
                <a:cs typeface="+mn-cs"/>
              </a:rPr>
              <a:t>Ambientes virtuais </a:t>
            </a:r>
          </a:p>
        </p:txBody>
      </p:sp>
      <p:sp>
        <p:nvSpPr>
          <p:cNvPr id="6" name="CaixaDeTexto 5">
            <a:extLst>
              <a:ext uri="{FF2B5EF4-FFF2-40B4-BE49-F238E27FC236}">
                <a16:creationId xmlns:a16="http://schemas.microsoft.com/office/drawing/2014/main" id="{DA15DB30-1033-470E-AC95-EAD7E79D5320}"/>
              </a:ext>
            </a:extLst>
          </p:cNvPr>
          <p:cNvSpPr txBox="1"/>
          <p:nvPr/>
        </p:nvSpPr>
        <p:spPr>
          <a:xfrm>
            <a:off x="4288139" y="2218204"/>
            <a:ext cx="7163864" cy="369332"/>
          </a:xfrm>
          <a:prstGeom prst="rect">
            <a:avLst/>
          </a:prstGeom>
          <a:noFill/>
        </p:spPr>
        <p:txBody>
          <a:bodyPr wrap="square" rtlCol="0">
            <a:spAutoFit/>
          </a:bodyPr>
          <a:lstStyle/>
          <a:p>
            <a:r>
              <a:rPr lang="pt-BR" dirty="0"/>
              <a:t>· Veremos para que serve um ambiente virtual.</a:t>
            </a:r>
          </a:p>
        </p:txBody>
      </p:sp>
      <p:sp>
        <p:nvSpPr>
          <p:cNvPr id="7" name="CaixaDeTexto 6">
            <a:extLst>
              <a:ext uri="{FF2B5EF4-FFF2-40B4-BE49-F238E27FC236}">
                <a16:creationId xmlns:a16="http://schemas.microsoft.com/office/drawing/2014/main" id="{EF1A8E01-0326-4094-939B-0D24B9F954E5}"/>
              </a:ext>
            </a:extLst>
          </p:cNvPr>
          <p:cNvSpPr txBox="1"/>
          <p:nvPr/>
        </p:nvSpPr>
        <p:spPr>
          <a:xfrm>
            <a:off x="4288139" y="2724911"/>
            <a:ext cx="5285064" cy="369332"/>
          </a:xfrm>
          <a:prstGeom prst="rect">
            <a:avLst/>
          </a:prstGeom>
          <a:noFill/>
        </p:spPr>
        <p:txBody>
          <a:bodyPr wrap="square" rtlCol="0">
            <a:spAutoFit/>
          </a:bodyPr>
          <a:lstStyle/>
          <a:p>
            <a:r>
              <a:rPr lang="pt-BR" dirty="0"/>
              <a:t>· Como criar e configurar uma virtual env.</a:t>
            </a:r>
          </a:p>
        </p:txBody>
      </p:sp>
      <p:sp>
        <p:nvSpPr>
          <p:cNvPr id="8" name="CaixaDeTexto 7">
            <a:extLst>
              <a:ext uri="{FF2B5EF4-FFF2-40B4-BE49-F238E27FC236}">
                <a16:creationId xmlns:a16="http://schemas.microsoft.com/office/drawing/2014/main" id="{FF7069C8-77A6-4655-A695-C35F2DAE9DEF}"/>
              </a:ext>
            </a:extLst>
          </p:cNvPr>
          <p:cNvSpPr txBox="1"/>
          <p:nvPr/>
        </p:nvSpPr>
        <p:spPr>
          <a:xfrm>
            <a:off x="4288139" y="3201915"/>
            <a:ext cx="4739780" cy="369332"/>
          </a:xfrm>
          <a:prstGeom prst="rect">
            <a:avLst/>
          </a:prstGeom>
          <a:noFill/>
        </p:spPr>
        <p:txBody>
          <a:bodyPr wrap="square" rtlCol="0">
            <a:spAutoFit/>
          </a:bodyPr>
          <a:lstStyle/>
          <a:p>
            <a:r>
              <a:rPr lang="pt-BR" dirty="0"/>
              <a:t>· Instalar pacotes.</a:t>
            </a:r>
          </a:p>
        </p:txBody>
      </p:sp>
      <p:sp>
        <p:nvSpPr>
          <p:cNvPr id="9" name="CaixaDeTexto 8">
            <a:extLst>
              <a:ext uri="{FF2B5EF4-FFF2-40B4-BE49-F238E27FC236}">
                <a16:creationId xmlns:a16="http://schemas.microsoft.com/office/drawing/2014/main" id="{534C1447-732E-49F1-A045-AD7DF4513810}"/>
              </a:ext>
            </a:extLst>
          </p:cNvPr>
          <p:cNvSpPr txBox="1"/>
          <p:nvPr/>
        </p:nvSpPr>
        <p:spPr>
          <a:xfrm>
            <a:off x="4288139" y="3626107"/>
            <a:ext cx="7089473" cy="646331"/>
          </a:xfrm>
          <a:prstGeom prst="rect">
            <a:avLst/>
          </a:prstGeom>
          <a:noFill/>
        </p:spPr>
        <p:txBody>
          <a:bodyPr wrap="square" rtlCol="0">
            <a:spAutoFit/>
          </a:bodyPr>
          <a:lstStyle/>
          <a:p>
            <a:r>
              <a:rPr lang="pt-BR" dirty="0"/>
              <a:t>· Trocar a versão do Python e utilizar isso para criação de ambientes virtuais.</a:t>
            </a:r>
          </a:p>
        </p:txBody>
      </p:sp>
    </p:spTree>
    <p:extLst>
      <p:ext uri="{BB962C8B-B14F-4D97-AF65-F5344CB8AC3E}">
        <p14:creationId xmlns:p14="http://schemas.microsoft.com/office/powerpoint/2010/main" val="7213541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82ECBDE-B4E7-429C-A8E0-55728F29EAC7}"/>
              </a:ext>
            </a:extLst>
          </p:cNvPr>
          <p:cNvSpPr txBox="1"/>
          <p:nvPr/>
        </p:nvSpPr>
        <p:spPr>
          <a:xfrm>
            <a:off x="234891" y="33556"/>
            <a:ext cx="10645629" cy="769441"/>
          </a:xfrm>
          <a:prstGeom prst="rect">
            <a:avLst/>
          </a:prstGeom>
          <a:noFill/>
        </p:spPr>
        <p:txBody>
          <a:bodyPr wrap="square" rtlCol="0">
            <a:spAutoFit/>
          </a:bodyPr>
          <a:lstStyle/>
          <a:p>
            <a:r>
              <a:rPr lang="pt-BR" sz="4400" dirty="0"/>
              <a:t>Trocar versões do Python </a:t>
            </a:r>
          </a:p>
        </p:txBody>
      </p:sp>
      <p:sp>
        <p:nvSpPr>
          <p:cNvPr id="3" name="CaixaDeTexto 2">
            <a:extLst>
              <a:ext uri="{FF2B5EF4-FFF2-40B4-BE49-F238E27FC236}">
                <a16:creationId xmlns:a16="http://schemas.microsoft.com/office/drawing/2014/main" id="{E4187E3A-ECC6-44BA-B614-955B35DB65FB}"/>
              </a:ext>
            </a:extLst>
          </p:cNvPr>
          <p:cNvSpPr txBox="1"/>
          <p:nvPr/>
        </p:nvSpPr>
        <p:spPr>
          <a:xfrm>
            <a:off x="352338" y="1029500"/>
            <a:ext cx="10242957" cy="646331"/>
          </a:xfrm>
          <a:prstGeom prst="rect">
            <a:avLst/>
          </a:prstGeom>
          <a:noFill/>
        </p:spPr>
        <p:txBody>
          <a:bodyPr wrap="square" rtlCol="0">
            <a:spAutoFit/>
          </a:bodyPr>
          <a:lstStyle/>
          <a:p>
            <a:r>
              <a:rPr lang="pt-BR" dirty="0"/>
              <a:t>· Para criar um ambiente virtual qualquer, basta usar os métodos ensidados antes. O python do ambiente será o python padrão. Podemos verificar isso utilizando o comando “python --version”.</a:t>
            </a:r>
          </a:p>
        </p:txBody>
      </p:sp>
      <p:pic>
        <p:nvPicPr>
          <p:cNvPr id="5" name="Imagem 4" descr="Tela de computador com texto preto sobre fundo branco&#10;&#10;Descrição gerada automaticamente">
            <a:extLst>
              <a:ext uri="{FF2B5EF4-FFF2-40B4-BE49-F238E27FC236}">
                <a16:creationId xmlns:a16="http://schemas.microsoft.com/office/drawing/2014/main" id="{A21630E2-65C5-4099-9C2B-059ADDBA4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38" y="1811029"/>
            <a:ext cx="9326277" cy="4829849"/>
          </a:xfrm>
          <a:prstGeom prst="rect">
            <a:avLst/>
          </a:prstGeom>
        </p:spPr>
      </p:pic>
    </p:spTree>
    <p:extLst>
      <p:ext uri="{BB962C8B-B14F-4D97-AF65-F5344CB8AC3E}">
        <p14:creationId xmlns:p14="http://schemas.microsoft.com/office/powerpoint/2010/main" val="111909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A5D6AF5-C68A-4526-9A03-C9E59E5390C2}"/>
              </a:ext>
            </a:extLst>
          </p:cNvPr>
          <p:cNvSpPr/>
          <p:nvPr/>
        </p:nvSpPr>
        <p:spPr>
          <a:xfrm>
            <a:off x="167133" y="0"/>
            <a:ext cx="5928867" cy="769441"/>
          </a:xfrm>
          <a:prstGeom prst="rect">
            <a:avLst/>
          </a:prstGeom>
        </p:spPr>
        <p:txBody>
          <a:bodyPr wrap="none">
            <a:spAutoFit/>
          </a:bodyPr>
          <a:lstStyle/>
          <a:p>
            <a:r>
              <a:rPr lang="pt-BR" sz="4400" dirty="0"/>
              <a:t>Trocar versões do Python </a:t>
            </a:r>
          </a:p>
        </p:txBody>
      </p:sp>
      <p:sp>
        <p:nvSpPr>
          <p:cNvPr id="3" name="CaixaDeTexto 2">
            <a:extLst>
              <a:ext uri="{FF2B5EF4-FFF2-40B4-BE49-F238E27FC236}">
                <a16:creationId xmlns:a16="http://schemas.microsoft.com/office/drawing/2014/main" id="{1E1866E4-AA87-4CB7-B6DB-5E4EE02E3C39}"/>
              </a:ext>
            </a:extLst>
          </p:cNvPr>
          <p:cNvSpPr txBox="1"/>
          <p:nvPr/>
        </p:nvSpPr>
        <p:spPr>
          <a:xfrm>
            <a:off x="285226" y="855677"/>
            <a:ext cx="11820088" cy="1200329"/>
          </a:xfrm>
          <a:prstGeom prst="rect">
            <a:avLst/>
          </a:prstGeom>
          <a:noFill/>
        </p:spPr>
        <p:txBody>
          <a:bodyPr wrap="square" rtlCol="0">
            <a:spAutoFit/>
          </a:bodyPr>
          <a:lstStyle/>
          <a:p>
            <a:r>
              <a:rPr lang="pt-BR" dirty="0"/>
              <a:t>· Então para criar um ambiente virtual com uma diferente versão, basta mudar as variáveis de ambiente para a versão que deseja e criar a virtual env (simples assim). </a:t>
            </a:r>
          </a:p>
          <a:p>
            <a:r>
              <a:rPr lang="pt-BR" dirty="0"/>
              <a:t>· Uma maneira mais rápida, sem ter que precisar mudar nas variáveis do ambiente e utilizar o comando “virtualenv --python=versão do python nome do ambiente” </a:t>
            </a:r>
          </a:p>
        </p:txBody>
      </p:sp>
      <p:sp>
        <p:nvSpPr>
          <p:cNvPr id="6" name="CaixaDeTexto 5">
            <a:extLst>
              <a:ext uri="{FF2B5EF4-FFF2-40B4-BE49-F238E27FC236}">
                <a16:creationId xmlns:a16="http://schemas.microsoft.com/office/drawing/2014/main" id="{8AD04FE5-81C9-4566-A969-432D9AB9CADF}"/>
              </a:ext>
            </a:extLst>
          </p:cNvPr>
          <p:cNvSpPr txBox="1"/>
          <p:nvPr/>
        </p:nvSpPr>
        <p:spPr>
          <a:xfrm>
            <a:off x="8774884" y="2142242"/>
            <a:ext cx="3131890" cy="923330"/>
          </a:xfrm>
          <a:prstGeom prst="rect">
            <a:avLst/>
          </a:prstGeom>
          <a:noFill/>
        </p:spPr>
        <p:txBody>
          <a:bodyPr wrap="square" rtlCol="0">
            <a:spAutoFit/>
          </a:bodyPr>
          <a:lstStyle/>
          <a:p>
            <a:r>
              <a:rPr lang="pt-BR" dirty="0"/>
              <a:t>· Estamos na versão 3.8.2, mas criamos  um ambiente virtual em outra versão.</a:t>
            </a:r>
          </a:p>
        </p:txBody>
      </p:sp>
      <p:pic>
        <p:nvPicPr>
          <p:cNvPr id="8" name="Imagem 7" descr="Tela de computador com texto preto sobre fundo branco&#10;&#10;Descrição gerada automaticamente">
            <a:extLst>
              <a:ext uri="{FF2B5EF4-FFF2-40B4-BE49-F238E27FC236}">
                <a16:creationId xmlns:a16="http://schemas.microsoft.com/office/drawing/2014/main" id="{A13C3C39-8742-47B9-83AB-A8DF1F84C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6" y="2142242"/>
            <a:ext cx="8395464" cy="4390682"/>
          </a:xfrm>
          <a:prstGeom prst="rect">
            <a:avLst/>
          </a:prstGeom>
        </p:spPr>
      </p:pic>
      <p:sp>
        <p:nvSpPr>
          <p:cNvPr id="9" name="CaixaDeTexto 8">
            <a:extLst>
              <a:ext uri="{FF2B5EF4-FFF2-40B4-BE49-F238E27FC236}">
                <a16:creationId xmlns:a16="http://schemas.microsoft.com/office/drawing/2014/main" id="{53835F24-1E29-4CFC-8661-0A08041A2868}"/>
              </a:ext>
            </a:extLst>
          </p:cNvPr>
          <p:cNvSpPr txBox="1"/>
          <p:nvPr/>
        </p:nvSpPr>
        <p:spPr>
          <a:xfrm>
            <a:off x="8850385" y="3187817"/>
            <a:ext cx="2961314" cy="2585323"/>
          </a:xfrm>
          <a:prstGeom prst="rect">
            <a:avLst/>
          </a:prstGeom>
          <a:noFill/>
        </p:spPr>
        <p:txBody>
          <a:bodyPr wrap="square" rtlCol="0">
            <a:spAutoFit/>
          </a:bodyPr>
          <a:lstStyle/>
          <a:p>
            <a:r>
              <a:rPr lang="pt-BR" dirty="0"/>
              <a:t>· Interessante que com esse método e que se sair do ambiente virtual, o python principal se torna a versão do ambiente virtual. Mas se fechar o cmd e abrir de novo. A versão do python volta a ser a original, no caso a 3.8.2.</a:t>
            </a:r>
          </a:p>
        </p:txBody>
      </p:sp>
    </p:spTree>
    <p:extLst>
      <p:ext uri="{BB962C8B-B14F-4D97-AF65-F5344CB8AC3E}">
        <p14:creationId xmlns:p14="http://schemas.microsoft.com/office/powerpoint/2010/main" val="25315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3B5FBB3-9FD0-4C93-8A01-4C42A02BF51C}"/>
              </a:ext>
            </a:extLst>
          </p:cNvPr>
          <p:cNvSpPr txBox="1"/>
          <p:nvPr/>
        </p:nvSpPr>
        <p:spPr>
          <a:xfrm>
            <a:off x="511728" y="318781"/>
            <a:ext cx="10427515" cy="646331"/>
          </a:xfrm>
          <a:prstGeom prst="rect">
            <a:avLst/>
          </a:prstGeom>
          <a:noFill/>
        </p:spPr>
        <p:txBody>
          <a:bodyPr wrap="square" rtlCol="0">
            <a:spAutoFit/>
          </a:bodyPr>
          <a:lstStyle/>
          <a:p>
            <a:r>
              <a:rPr lang="pt-BR" dirty="0"/>
              <a:t>· Ambientes virtuais é uma de muitas características da linguagem Python. Elas servem para deixar o Python ‘raiz’ intocado e fazer todos os seus testes e instalação de pacotes nas virtuais environments. </a:t>
            </a:r>
          </a:p>
        </p:txBody>
      </p:sp>
      <p:sp>
        <p:nvSpPr>
          <p:cNvPr id="7" name="CaixaDeTexto 6">
            <a:extLst>
              <a:ext uri="{FF2B5EF4-FFF2-40B4-BE49-F238E27FC236}">
                <a16:creationId xmlns:a16="http://schemas.microsoft.com/office/drawing/2014/main" id="{B4B453A4-CCC3-4966-B71E-23826F7351F7}"/>
              </a:ext>
            </a:extLst>
          </p:cNvPr>
          <p:cNvSpPr txBox="1"/>
          <p:nvPr/>
        </p:nvSpPr>
        <p:spPr>
          <a:xfrm>
            <a:off x="511728" y="1103152"/>
            <a:ext cx="9840286" cy="646331"/>
          </a:xfrm>
          <a:prstGeom prst="rect">
            <a:avLst/>
          </a:prstGeom>
          <a:noFill/>
        </p:spPr>
        <p:txBody>
          <a:bodyPr wrap="square" rtlCol="0">
            <a:spAutoFit/>
          </a:bodyPr>
          <a:lstStyle/>
          <a:p>
            <a:r>
              <a:rPr lang="pt-BR" dirty="0"/>
              <a:t>· Python ‘raiz’ é o Python que é instalado no computador (O que fizemos aula passada). É bom deixa-lo sem nenhuma modificação, para que não tenha problemas futuros. </a:t>
            </a:r>
          </a:p>
        </p:txBody>
      </p:sp>
      <p:sp>
        <p:nvSpPr>
          <p:cNvPr id="8" name="CaixaDeTexto 7">
            <a:extLst>
              <a:ext uri="{FF2B5EF4-FFF2-40B4-BE49-F238E27FC236}">
                <a16:creationId xmlns:a16="http://schemas.microsoft.com/office/drawing/2014/main" id="{C960325B-87D7-46CD-8A35-72204365C0BC}"/>
              </a:ext>
            </a:extLst>
          </p:cNvPr>
          <p:cNvSpPr txBox="1"/>
          <p:nvPr/>
        </p:nvSpPr>
        <p:spPr>
          <a:xfrm>
            <a:off x="511728" y="1887523"/>
            <a:ext cx="10427515" cy="923330"/>
          </a:xfrm>
          <a:prstGeom prst="rect">
            <a:avLst/>
          </a:prstGeom>
          <a:noFill/>
        </p:spPr>
        <p:txBody>
          <a:bodyPr wrap="square" rtlCol="0">
            <a:spAutoFit/>
          </a:bodyPr>
          <a:lstStyle/>
          <a:p>
            <a:r>
              <a:rPr lang="pt-BR" dirty="0"/>
              <a:t>· Os ambientes virtuais servem justamente para evitar isso. Eles copiam todos os aspectos do Python ‘raiz’. Com isso é possível baixar todos os pacotes que quiser, na versão que quiser. Caso ser algum problema, basta deletar. O Python ‘raiz’ fica intocado. </a:t>
            </a:r>
          </a:p>
        </p:txBody>
      </p:sp>
      <p:sp>
        <p:nvSpPr>
          <p:cNvPr id="9" name="CaixaDeTexto 8">
            <a:extLst>
              <a:ext uri="{FF2B5EF4-FFF2-40B4-BE49-F238E27FC236}">
                <a16:creationId xmlns:a16="http://schemas.microsoft.com/office/drawing/2014/main" id="{7D21EC50-0C8A-4D19-8E29-4CD6503B94AB}"/>
              </a:ext>
            </a:extLst>
          </p:cNvPr>
          <p:cNvSpPr txBox="1"/>
          <p:nvPr/>
        </p:nvSpPr>
        <p:spPr>
          <a:xfrm>
            <a:off x="511728" y="2994870"/>
            <a:ext cx="9974510" cy="923330"/>
          </a:xfrm>
          <a:prstGeom prst="rect">
            <a:avLst/>
          </a:prstGeom>
          <a:noFill/>
        </p:spPr>
        <p:txBody>
          <a:bodyPr wrap="square" rtlCol="0">
            <a:spAutoFit/>
          </a:bodyPr>
          <a:lstStyle/>
          <a:p>
            <a:r>
              <a:rPr lang="pt-BR" dirty="0"/>
              <a:t>· Outra funcionalidade dos ambientes virtuais é que podemos ter ambientes virtuais com diversas versões do Python e com diversão versões dos pacotes. Basta instalar a versão que deseja no computador, seguindo os mesmos passos da aula passada.</a:t>
            </a:r>
          </a:p>
        </p:txBody>
      </p:sp>
      <p:sp>
        <p:nvSpPr>
          <p:cNvPr id="10" name="CaixaDeTexto 9">
            <a:extLst>
              <a:ext uri="{FF2B5EF4-FFF2-40B4-BE49-F238E27FC236}">
                <a16:creationId xmlns:a16="http://schemas.microsoft.com/office/drawing/2014/main" id="{2207B47F-B900-4933-BB32-0C8368607E87}"/>
              </a:ext>
            </a:extLst>
          </p:cNvPr>
          <p:cNvSpPr txBox="1"/>
          <p:nvPr/>
        </p:nvSpPr>
        <p:spPr>
          <a:xfrm>
            <a:off x="511728" y="4269996"/>
            <a:ext cx="10167457" cy="369332"/>
          </a:xfrm>
          <a:prstGeom prst="rect">
            <a:avLst/>
          </a:prstGeom>
          <a:noFill/>
        </p:spPr>
        <p:txBody>
          <a:bodyPr wrap="square" rtlCol="0">
            <a:spAutoFit/>
          </a:bodyPr>
          <a:lstStyle/>
          <a:p>
            <a:r>
              <a:rPr lang="pt-BR" dirty="0"/>
              <a:t>· Veremos duas maneiras de criar ambientes virtuais e como trocar de versão dos Python pelo terminal </a:t>
            </a:r>
          </a:p>
        </p:txBody>
      </p:sp>
    </p:spTree>
    <p:extLst>
      <p:ext uri="{BB962C8B-B14F-4D97-AF65-F5344CB8AC3E}">
        <p14:creationId xmlns:p14="http://schemas.microsoft.com/office/powerpoint/2010/main" val="280659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DD185BA-B913-476D-B5EC-92F55A2C6A73}"/>
              </a:ext>
            </a:extLst>
          </p:cNvPr>
          <p:cNvSpPr txBox="1"/>
          <p:nvPr/>
        </p:nvSpPr>
        <p:spPr>
          <a:xfrm>
            <a:off x="159391" y="201336"/>
            <a:ext cx="10368792" cy="584775"/>
          </a:xfrm>
          <a:prstGeom prst="rect">
            <a:avLst/>
          </a:prstGeom>
          <a:noFill/>
        </p:spPr>
        <p:txBody>
          <a:bodyPr wrap="square" rtlCol="0">
            <a:spAutoFit/>
          </a:bodyPr>
          <a:lstStyle/>
          <a:p>
            <a:r>
              <a:rPr lang="pt-BR" sz="3200" dirty="0"/>
              <a:t>Criação do ambiente virtual – Primeiro método</a:t>
            </a:r>
          </a:p>
        </p:txBody>
      </p:sp>
      <p:sp>
        <p:nvSpPr>
          <p:cNvPr id="3" name="CaixaDeTexto 2">
            <a:extLst>
              <a:ext uri="{FF2B5EF4-FFF2-40B4-BE49-F238E27FC236}">
                <a16:creationId xmlns:a16="http://schemas.microsoft.com/office/drawing/2014/main" id="{9650D549-0529-48EA-B9C8-FD9B80F3FF50}"/>
              </a:ext>
            </a:extLst>
          </p:cNvPr>
          <p:cNvSpPr txBox="1"/>
          <p:nvPr/>
        </p:nvSpPr>
        <p:spPr>
          <a:xfrm>
            <a:off x="159391" y="973123"/>
            <a:ext cx="11090245" cy="923330"/>
          </a:xfrm>
          <a:prstGeom prst="rect">
            <a:avLst/>
          </a:prstGeom>
          <a:noFill/>
        </p:spPr>
        <p:txBody>
          <a:bodyPr wrap="square" rtlCol="0">
            <a:spAutoFit/>
          </a:bodyPr>
          <a:lstStyle/>
          <a:p>
            <a:r>
              <a:rPr lang="pt-BR" dirty="0"/>
              <a:t>· </a:t>
            </a:r>
            <a:r>
              <a:rPr lang="pt-BR" b="1" dirty="0"/>
              <a:t>Passo 1: </a:t>
            </a:r>
            <a:r>
              <a:rPr lang="pt-BR" dirty="0"/>
              <a:t>abra o cmd e digite python -m virtualenv ‘ambiente virtual’. O nome ambiente virtual é opcional, pode colocar o nome que quiser, como DataScience, webdevelope, ou simplesmente teste, teste2, cookie. Uma dica é colocar o nome relativo ao trabalho que está fazendo. </a:t>
            </a:r>
          </a:p>
        </p:txBody>
      </p:sp>
      <p:sp>
        <p:nvSpPr>
          <p:cNvPr id="4" name="CaixaDeTexto 3">
            <a:extLst>
              <a:ext uri="{FF2B5EF4-FFF2-40B4-BE49-F238E27FC236}">
                <a16:creationId xmlns:a16="http://schemas.microsoft.com/office/drawing/2014/main" id="{138F173F-E15C-48B7-901C-EE5B352468F5}"/>
              </a:ext>
            </a:extLst>
          </p:cNvPr>
          <p:cNvSpPr txBox="1"/>
          <p:nvPr/>
        </p:nvSpPr>
        <p:spPr>
          <a:xfrm>
            <a:off x="159391" y="2009434"/>
            <a:ext cx="11165747" cy="646331"/>
          </a:xfrm>
          <a:prstGeom prst="rect">
            <a:avLst/>
          </a:prstGeom>
          <a:noFill/>
        </p:spPr>
        <p:txBody>
          <a:bodyPr wrap="square" rtlCol="0">
            <a:spAutoFit/>
          </a:bodyPr>
          <a:lstStyle/>
          <a:p>
            <a:r>
              <a:rPr lang="pt-BR" dirty="0"/>
              <a:t>· Ele cria o ambiente virtual no diretório especificado do cmd. Por exemplo, se estiver C:\usuários\1545 IRON V4, a pasta será criada nesse endereço. Mude o diretório do cmd pelo comando cd ‘nome do diretório’. </a:t>
            </a:r>
          </a:p>
        </p:txBody>
      </p:sp>
      <p:pic>
        <p:nvPicPr>
          <p:cNvPr id="6" name="Imagem 5" descr="Texto branco sobre fundo preto&#10;&#10;Descrição gerada automaticamente">
            <a:extLst>
              <a:ext uri="{FF2B5EF4-FFF2-40B4-BE49-F238E27FC236}">
                <a16:creationId xmlns:a16="http://schemas.microsoft.com/office/drawing/2014/main" id="{86D18A2A-9C4C-4C71-B239-8AD1DF89F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91" y="2768746"/>
            <a:ext cx="7172587" cy="4028854"/>
          </a:xfrm>
          <a:prstGeom prst="rect">
            <a:avLst/>
          </a:prstGeom>
        </p:spPr>
      </p:pic>
      <p:pic>
        <p:nvPicPr>
          <p:cNvPr id="8" name="Imagem 7" descr="Tela de computador com texto preto sobre fundo branco&#10;&#10;Descrição gerada automaticamente">
            <a:extLst>
              <a:ext uri="{FF2B5EF4-FFF2-40B4-BE49-F238E27FC236}">
                <a16:creationId xmlns:a16="http://schemas.microsoft.com/office/drawing/2014/main" id="{3BD42763-7B43-4500-A400-34AA415CC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541" y="2768746"/>
            <a:ext cx="4704621" cy="3615276"/>
          </a:xfrm>
          <a:prstGeom prst="rect">
            <a:avLst/>
          </a:prstGeom>
        </p:spPr>
      </p:pic>
      <p:sp>
        <p:nvSpPr>
          <p:cNvPr id="9" name="Seta: para a Esquerda 8">
            <a:extLst>
              <a:ext uri="{FF2B5EF4-FFF2-40B4-BE49-F238E27FC236}">
                <a16:creationId xmlns:a16="http://schemas.microsoft.com/office/drawing/2014/main" id="{2323DB3D-AC0C-4C1D-AF13-7F2916B29352}"/>
              </a:ext>
            </a:extLst>
          </p:cNvPr>
          <p:cNvSpPr/>
          <p:nvPr/>
        </p:nvSpPr>
        <p:spPr>
          <a:xfrm>
            <a:off x="9806730" y="5234730"/>
            <a:ext cx="478173" cy="14261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8117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9D39C90-AF25-4100-B612-A3C0D7C15B4C}"/>
              </a:ext>
            </a:extLst>
          </p:cNvPr>
          <p:cNvSpPr txBox="1"/>
          <p:nvPr/>
        </p:nvSpPr>
        <p:spPr>
          <a:xfrm>
            <a:off x="234892" y="218114"/>
            <a:ext cx="8732939" cy="861774"/>
          </a:xfrm>
          <a:prstGeom prst="rect">
            <a:avLst/>
          </a:prstGeom>
          <a:noFill/>
        </p:spPr>
        <p:txBody>
          <a:bodyPr wrap="square" rtlCol="0">
            <a:spAutoFit/>
          </a:bodyPr>
          <a:lstStyle/>
          <a:p>
            <a:r>
              <a:rPr lang="pt-BR" sz="3200" dirty="0"/>
              <a:t>Criação do ambiente virtual – Primeiro método</a:t>
            </a:r>
          </a:p>
          <a:p>
            <a:endParaRPr lang="pt-BR" dirty="0"/>
          </a:p>
        </p:txBody>
      </p:sp>
      <p:sp>
        <p:nvSpPr>
          <p:cNvPr id="3" name="CaixaDeTexto 2">
            <a:extLst>
              <a:ext uri="{FF2B5EF4-FFF2-40B4-BE49-F238E27FC236}">
                <a16:creationId xmlns:a16="http://schemas.microsoft.com/office/drawing/2014/main" id="{FED7685A-80E0-4A57-AAC2-92B866921F1B}"/>
              </a:ext>
            </a:extLst>
          </p:cNvPr>
          <p:cNvSpPr txBox="1"/>
          <p:nvPr/>
        </p:nvSpPr>
        <p:spPr>
          <a:xfrm>
            <a:off x="310393" y="989901"/>
            <a:ext cx="9135611" cy="1200329"/>
          </a:xfrm>
          <a:prstGeom prst="rect">
            <a:avLst/>
          </a:prstGeom>
          <a:noFill/>
        </p:spPr>
        <p:txBody>
          <a:bodyPr wrap="square" rtlCol="0">
            <a:spAutoFit/>
          </a:bodyPr>
          <a:lstStyle/>
          <a:p>
            <a:r>
              <a:rPr lang="pt-BR" b="1" dirty="0"/>
              <a:t>· Passo 2: </a:t>
            </a:r>
            <a:r>
              <a:rPr lang="pt-BR" dirty="0"/>
              <a:t>Criamos o ambiente virtual, mas agora é preciso ativa-lo, para poder entrar dentro do ambiente e instalar as bibliotecas que quiser. Para ativar, entre no cmd, vá até a pasta do ambiente virtual, com o comando cd, até a pasta Scripts. Lá irá ter um arquivo activate. Basta digitar isso para ativar o virtual env.</a:t>
            </a:r>
            <a:endParaRPr lang="pt-BR" b="1" dirty="0"/>
          </a:p>
        </p:txBody>
      </p:sp>
      <p:sp>
        <p:nvSpPr>
          <p:cNvPr id="6" name="CaixaDeTexto 5">
            <a:extLst>
              <a:ext uri="{FF2B5EF4-FFF2-40B4-BE49-F238E27FC236}">
                <a16:creationId xmlns:a16="http://schemas.microsoft.com/office/drawing/2014/main" id="{155A0106-34AC-4BD6-B155-703EED51EABE}"/>
              </a:ext>
            </a:extLst>
          </p:cNvPr>
          <p:cNvSpPr txBox="1"/>
          <p:nvPr/>
        </p:nvSpPr>
        <p:spPr>
          <a:xfrm>
            <a:off x="8145710" y="2390862"/>
            <a:ext cx="3481431" cy="1200329"/>
          </a:xfrm>
          <a:prstGeom prst="rect">
            <a:avLst/>
          </a:prstGeom>
          <a:noFill/>
        </p:spPr>
        <p:txBody>
          <a:bodyPr wrap="square" rtlCol="0">
            <a:spAutoFit/>
          </a:bodyPr>
          <a:lstStyle/>
          <a:p>
            <a:r>
              <a:rPr lang="pt-BR" dirty="0"/>
              <a:t>· Perceba que o nome do ambiente virtual fica entre parênteses à esquerda. Significa que está ativado. </a:t>
            </a:r>
          </a:p>
        </p:txBody>
      </p:sp>
      <p:pic>
        <p:nvPicPr>
          <p:cNvPr id="8" name="Imagem 7" descr="Tela de computador com texto preto sobre fundo branco&#10;&#10;Descrição gerada automaticamente">
            <a:extLst>
              <a:ext uri="{FF2B5EF4-FFF2-40B4-BE49-F238E27FC236}">
                <a16:creationId xmlns:a16="http://schemas.microsoft.com/office/drawing/2014/main" id="{3E23E218-100E-4B5E-A6AB-3F4AC36E9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92" y="2249656"/>
            <a:ext cx="7835317" cy="4109543"/>
          </a:xfrm>
          <a:prstGeom prst="rect">
            <a:avLst/>
          </a:prstGeom>
        </p:spPr>
      </p:pic>
    </p:spTree>
    <p:extLst>
      <p:ext uri="{BB962C8B-B14F-4D97-AF65-F5344CB8AC3E}">
        <p14:creationId xmlns:p14="http://schemas.microsoft.com/office/powerpoint/2010/main" val="416603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2685904-26C7-43FA-BD9A-C57D219A0E01}"/>
              </a:ext>
            </a:extLst>
          </p:cNvPr>
          <p:cNvSpPr txBox="1"/>
          <p:nvPr/>
        </p:nvSpPr>
        <p:spPr>
          <a:xfrm>
            <a:off x="268448" y="218114"/>
            <a:ext cx="10209402" cy="861774"/>
          </a:xfrm>
          <a:prstGeom prst="rect">
            <a:avLst/>
          </a:prstGeom>
          <a:noFill/>
        </p:spPr>
        <p:txBody>
          <a:bodyPr wrap="square" rtlCol="0">
            <a:spAutoFit/>
          </a:bodyPr>
          <a:lstStyle/>
          <a:p>
            <a:r>
              <a:rPr lang="pt-BR" sz="3200" dirty="0"/>
              <a:t>Criação do ambiente virtual – Primeiro método</a:t>
            </a:r>
          </a:p>
          <a:p>
            <a:endParaRPr lang="pt-BR" dirty="0"/>
          </a:p>
        </p:txBody>
      </p:sp>
      <p:sp>
        <p:nvSpPr>
          <p:cNvPr id="4" name="CaixaDeTexto 3">
            <a:extLst>
              <a:ext uri="{FF2B5EF4-FFF2-40B4-BE49-F238E27FC236}">
                <a16:creationId xmlns:a16="http://schemas.microsoft.com/office/drawing/2014/main" id="{DBC5A998-1243-448A-876A-EF0812444E7C}"/>
              </a:ext>
            </a:extLst>
          </p:cNvPr>
          <p:cNvSpPr txBox="1"/>
          <p:nvPr/>
        </p:nvSpPr>
        <p:spPr>
          <a:xfrm>
            <a:off x="335560" y="922789"/>
            <a:ext cx="8682605" cy="369332"/>
          </a:xfrm>
          <a:prstGeom prst="rect">
            <a:avLst/>
          </a:prstGeom>
          <a:noFill/>
        </p:spPr>
        <p:txBody>
          <a:bodyPr wrap="square" rtlCol="0">
            <a:spAutoFit/>
          </a:bodyPr>
          <a:lstStyle/>
          <a:p>
            <a:r>
              <a:rPr lang="pt-BR" dirty="0"/>
              <a:t>·</a:t>
            </a:r>
            <a:r>
              <a:rPr lang="pt-BR" b="1" dirty="0"/>
              <a:t> Passo 3: </a:t>
            </a:r>
            <a:r>
              <a:rPr lang="pt-BR" dirty="0"/>
              <a:t>Para sair do ambiente virtual é só usar a palavra deactivate ou fechar o terminal. </a:t>
            </a:r>
          </a:p>
        </p:txBody>
      </p:sp>
      <p:pic>
        <p:nvPicPr>
          <p:cNvPr id="6" name="Imagem 5" descr="Tela de computador com texto preto sobre fundo branco&#10;&#10;Descrição gerada automaticamente">
            <a:extLst>
              <a:ext uri="{FF2B5EF4-FFF2-40B4-BE49-F238E27FC236}">
                <a16:creationId xmlns:a16="http://schemas.microsoft.com/office/drawing/2014/main" id="{0C6F002D-29EF-4ECB-A14D-B9BFCD24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49" y="1369118"/>
            <a:ext cx="7234598" cy="3764944"/>
          </a:xfrm>
          <a:prstGeom prst="rect">
            <a:avLst/>
          </a:prstGeom>
        </p:spPr>
      </p:pic>
    </p:spTree>
    <p:extLst>
      <p:ext uri="{BB962C8B-B14F-4D97-AF65-F5344CB8AC3E}">
        <p14:creationId xmlns:p14="http://schemas.microsoft.com/office/powerpoint/2010/main" val="380116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E4600AF-3A73-4DD1-9372-B61F5344DC24}"/>
              </a:ext>
            </a:extLst>
          </p:cNvPr>
          <p:cNvSpPr txBox="1"/>
          <p:nvPr/>
        </p:nvSpPr>
        <p:spPr>
          <a:xfrm>
            <a:off x="402672" y="184558"/>
            <a:ext cx="9085277" cy="861774"/>
          </a:xfrm>
          <a:prstGeom prst="rect">
            <a:avLst/>
          </a:prstGeom>
          <a:noFill/>
        </p:spPr>
        <p:txBody>
          <a:bodyPr wrap="square" rtlCol="0">
            <a:spAutoFit/>
          </a:bodyPr>
          <a:lstStyle/>
          <a:p>
            <a:r>
              <a:rPr lang="pt-BR" sz="3200" dirty="0"/>
              <a:t>Criação do ambiente virtual – Primeiro método</a:t>
            </a:r>
          </a:p>
          <a:p>
            <a:endParaRPr lang="pt-BR" dirty="0"/>
          </a:p>
        </p:txBody>
      </p:sp>
      <p:sp>
        <p:nvSpPr>
          <p:cNvPr id="3" name="CaixaDeTexto 2">
            <a:extLst>
              <a:ext uri="{FF2B5EF4-FFF2-40B4-BE49-F238E27FC236}">
                <a16:creationId xmlns:a16="http://schemas.microsoft.com/office/drawing/2014/main" id="{3106A86C-035D-4BD0-9300-E0DB4E7CCFA3}"/>
              </a:ext>
            </a:extLst>
          </p:cNvPr>
          <p:cNvSpPr txBox="1"/>
          <p:nvPr/>
        </p:nvSpPr>
        <p:spPr>
          <a:xfrm>
            <a:off x="478172" y="973123"/>
            <a:ext cx="8305101" cy="646331"/>
          </a:xfrm>
          <a:prstGeom prst="rect">
            <a:avLst/>
          </a:prstGeom>
          <a:noFill/>
        </p:spPr>
        <p:txBody>
          <a:bodyPr wrap="square" rtlCol="0">
            <a:spAutoFit/>
          </a:bodyPr>
          <a:lstStyle/>
          <a:p>
            <a:r>
              <a:rPr lang="pt-BR" dirty="0"/>
              <a:t>· </a:t>
            </a:r>
            <a:r>
              <a:rPr lang="pt-BR" b="1" dirty="0"/>
              <a:t>Passo 4: </a:t>
            </a:r>
            <a:r>
              <a:rPr lang="pt-BR" dirty="0"/>
              <a:t>Caso queira deletar o virtual env, basta ir no diretório que está a pasta, clicar com o botão direito do mouse e excluir.</a:t>
            </a:r>
          </a:p>
        </p:txBody>
      </p:sp>
      <p:pic>
        <p:nvPicPr>
          <p:cNvPr id="5" name="Imagem 4" descr="Tela de computador com texto preto sobre fundo branco&#10;&#10;Descrição gerada automaticamente">
            <a:extLst>
              <a:ext uri="{FF2B5EF4-FFF2-40B4-BE49-F238E27FC236}">
                <a16:creationId xmlns:a16="http://schemas.microsoft.com/office/drawing/2014/main" id="{97507AA8-7F78-402A-B6CB-87E2FA5F9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72" y="1706863"/>
            <a:ext cx="7750728" cy="5058858"/>
          </a:xfrm>
          <a:prstGeom prst="rect">
            <a:avLst/>
          </a:prstGeom>
        </p:spPr>
      </p:pic>
      <p:sp>
        <p:nvSpPr>
          <p:cNvPr id="6" name="Seta: para a Esquerda 5">
            <a:extLst>
              <a:ext uri="{FF2B5EF4-FFF2-40B4-BE49-F238E27FC236}">
                <a16:creationId xmlns:a16="http://schemas.microsoft.com/office/drawing/2014/main" id="{C48FC3CB-CF4D-4ADF-A2FE-139DEC5F6E4E}"/>
              </a:ext>
            </a:extLst>
          </p:cNvPr>
          <p:cNvSpPr/>
          <p:nvPr/>
        </p:nvSpPr>
        <p:spPr>
          <a:xfrm>
            <a:off x="3867325" y="5041783"/>
            <a:ext cx="318782" cy="109354"/>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436CB91B-A458-40AF-B198-284B27D8423B}"/>
              </a:ext>
            </a:extLst>
          </p:cNvPr>
          <p:cNvSpPr txBox="1"/>
          <p:nvPr/>
        </p:nvSpPr>
        <p:spPr>
          <a:xfrm>
            <a:off x="8450511" y="1706863"/>
            <a:ext cx="3263317" cy="1200329"/>
          </a:xfrm>
          <a:prstGeom prst="rect">
            <a:avLst/>
          </a:prstGeom>
          <a:noFill/>
        </p:spPr>
        <p:txBody>
          <a:bodyPr wrap="square" rtlCol="0">
            <a:spAutoFit/>
          </a:bodyPr>
          <a:lstStyle/>
          <a:p>
            <a:r>
              <a:rPr lang="pt-BR" dirty="0"/>
              <a:t>· A Instalação de pacotes será feita depois. Primeiro veremos o segundo modo.  </a:t>
            </a:r>
          </a:p>
          <a:p>
            <a:endParaRPr lang="pt-BR" dirty="0"/>
          </a:p>
        </p:txBody>
      </p:sp>
    </p:spTree>
    <p:extLst>
      <p:ext uri="{BB962C8B-B14F-4D97-AF65-F5344CB8AC3E}">
        <p14:creationId xmlns:p14="http://schemas.microsoft.com/office/powerpoint/2010/main" val="139573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3FD6D30-98A5-4DA4-8CD2-6B65BDB3402F}"/>
              </a:ext>
            </a:extLst>
          </p:cNvPr>
          <p:cNvSpPr txBox="1"/>
          <p:nvPr/>
        </p:nvSpPr>
        <p:spPr>
          <a:xfrm>
            <a:off x="234892" y="209725"/>
            <a:ext cx="10293291" cy="861774"/>
          </a:xfrm>
          <a:prstGeom prst="rect">
            <a:avLst/>
          </a:prstGeom>
          <a:noFill/>
        </p:spPr>
        <p:txBody>
          <a:bodyPr wrap="square" rtlCol="0">
            <a:spAutoFit/>
          </a:bodyPr>
          <a:lstStyle/>
          <a:p>
            <a:r>
              <a:rPr lang="pt-BR" sz="3200" dirty="0"/>
              <a:t>Criação do ambiente virtual – Segundo método</a:t>
            </a:r>
          </a:p>
          <a:p>
            <a:endParaRPr lang="pt-BR" dirty="0"/>
          </a:p>
        </p:txBody>
      </p:sp>
      <p:sp>
        <p:nvSpPr>
          <p:cNvPr id="3" name="CaixaDeTexto 2">
            <a:extLst>
              <a:ext uri="{FF2B5EF4-FFF2-40B4-BE49-F238E27FC236}">
                <a16:creationId xmlns:a16="http://schemas.microsoft.com/office/drawing/2014/main" id="{78729E96-DA9D-4ADA-8401-01E5E8E48CC0}"/>
              </a:ext>
            </a:extLst>
          </p:cNvPr>
          <p:cNvSpPr txBox="1"/>
          <p:nvPr/>
        </p:nvSpPr>
        <p:spPr>
          <a:xfrm>
            <a:off x="385894" y="855677"/>
            <a:ext cx="10293291" cy="646331"/>
          </a:xfrm>
          <a:prstGeom prst="rect">
            <a:avLst/>
          </a:prstGeom>
          <a:noFill/>
        </p:spPr>
        <p:txBody>
          <a:bodyPr wrap="square" rtlCol="0">
            <a:spAutoFit/>
          </a:bodyPr>
          <a:lstStyle/>
          <a:p>
            <a:r>
              <a:rPr lang="pt-BR" dirty="0"/>
              <a:t>· Esse segundo método é um pouco mais complicado para fazer as configurações, mas feito isso, fica bem mais simples e rápido para criar, deletar e ativar.  </a:t>
            </a:r>
          </a:p>
        </p:txBody>
      </p:sp>
      <p:sp>
        <p:nvSpPr>
          <p:cNvPr id="4" name="CaixaDeTexto 3">
            <a:extLst>
              <a:ext uri="{FF2B5EF4-FFF2-40B4-BE49-F238E27FC236}">
                <a16:creationId xmlns:a16="http://schemas.microsoft.com/office/drawing/2014/main" id="{27C06D8B-B80C-4F41-AE09-6BF6E63CAC78}"/>
              </a:ext>
            </a:extLst>
          </p:cNvPr>
          <p:cNvSpPr txBox="1"/>
          <p:nvPr/>
        </p:nvSpPr>
        <p:spPr>
          <a:xfrm>
            <a:off x="469783" y="1644242"/>
            <a:ext cx="10058400" cy="1200329"/>
          </a:xfrm>
          <a:prstGeom prst="rect">
            <a:avLst/>
          </a:prstGeom>
          <a:noFill/>
        </p:spPr>
        <p:txBody>
          <a:bodyPr wrap="square" rtlCol="0">
            <a:spAutoFit/>
          </a:bodyPr>
          <a:lstStyle/>
          <a:p>
            <a:r>
              <a:rPr lang="pt-BR" dirty="0"/>
              <a:t>· </a:t>
            </a:r>
            <a:r>
              <a:rPr lang="pt-BR" b="1" dirty="0"/>
              <a:t>Passo 1: </a:t>
            </a:r>
            <a:r>
              <a:rPr lang="pt-BR" dirty="0"/>
              <a:t>abra o cmd e digite “pip install virtualenv”. Isso irá instalar um pacote dentro do Python ‘raiz’ (nesse caso, não haverá problema). Se seu pip estiver desatualizado, utilize o comando “python –m pip install --upgrade pip”, caso não estiver, baixe o segundo pacote, com o comando “pip install virtualenvwrapper-win”.</a:t>
            </a:r>
          </a:p>
        </p:txBody>
      </p:sp>
      <p:pic>
        <p:nvPicPr>
          <p:cNvPr id="6" name="Imagem 5" descr="Tela de computador com texto preto sobre fundo branco&#10;&#10;Descrição gerada automaticamente">
            <a:extLst>
              <a:ext uri="{FF2B5EF4-FFF2-40B4-BE49-F238E27FC236}">
                <a16:creationId xmlns:a16="http://schemas.microsoft.com/office/drawing/2014/main" id="{303BBA41-3F9C-4E52-972B-F9C6D124D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4" y="2844571"/>
            <a:ext cx="7516537" cy="3866622"/>
          </a:xfrm>
          <a:prstGeom prst="rect">
            <a:avLst/>
          </a:prstGeom>
        </p:spPr>
      </p:pic>
    </p:spTree>
    <p:extLst>
      <p:ext uri="{BB962C8B-B14F-4D97-AF65-F5344CB8AC3E}">
        <p14:creationId xmlns:p14="http://schemas.microsoft.com/office/powerpoint/2010/main" val="147072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descr="Tela de celular com texto preto sobre fundo branco&#10;&#10;Descrição gerada automaticamente">
            <a:extLst>
              <a:ext uri="{FF2B5EF4-FFF2-40B4-BE49-F238E27FC236}">
                <a16:creationId xmlns:a16="http://schemas.microsoft.com/office/drawing/2014/main" id="{BD81F853-FB4B-4A74-A966-50D7DCA23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357" y="2273782"/>
            <a:ext cx="6192114" cy="1543265"/>
          </a:xfrm>
          <a:prstGeom prst="rect">
            <a:avLst/>
          </a:prstGeom>
        </p:spPr>
      </p:pic>
      <p:sp>
        <p:nvSpPr>
          <p:cNvPr id="2" name="CaixaDeTexto 1">
            <a:extLst>
              <a:ext uri="{FF2B5EF4-FFF2-40B4-BE49-F238E27FC236}">
                <a16:creationId xmlns:a16="http://schemas.microsoft.com/office/drawing/2014/main" id="{E167655F-D3B6-43B0-8485-EA3BC0168DAC}"/>
              </a:ext>
            </a:extLst>
          </p:cNvPr>
          <p:cNvSpPr txBox="1"/>
          <p:nvPr/>
        </p:nvSpPr>
        <p:spPr>
          <a:xfrm>
            <a:off x="343949" y="243281"/>
            <a:ext cx="10888910" cy="861774"/>
          </a:xfrm>
          <a:prstGeom prst="rect">
            <a:avLst/>
          </a:prstGeom>
          <a:noFill/>
        </p:spPr>
        <p:txBody>
          <a:bodyPr wrap="square" rtlCol="0">
            <a:spAutoFit/>
          </a:bodyPr>
          <a:lstStyle/>
          <a:p>
            <a:r>
              <a:rPr lang="pt-BR" sz="3200" dirty="0"/>
              <a:t>Criação do ambiente virtual – Segundo método</a:t>
            </a:r>
          </a:p>
          <a:p>
            <a:endParaRPr lang="pt-BR" dirty="0"/>
          </a:p>
        </p:txBody>
      </p:sp>
      <p:sp>
        <p:nvSpPr>
          <p:cNvPr id="3" name="CaixaDeTexto 2">
            <a:extLst>
              <a:ext uri="{FF2B5EF4-FFF2-40B4-BE49-F238E27FC236}">
                <a16:creationId xmlns:a16="http://schemas.microsoft.com/office/drawing/2014/main" id="{AA24911D-619F-4AB5-8FC4-CCF128FE35ED}"/>
              </a:ext>
            </a:extLst>
          </p:cNvPr>
          <p:cNvSpPr txBox="1"/>
          <p:nvPr/>
        </p:nvSpPr>
        <p:spPr>
          <a:xfrm>
            <a:off x="419450" y="914400"/>
            <a:ext cx="8212822" cy="1200329"/>
          </a:xfrm>
          <a:prstGeom prst="rect">
            <a:avLst/>
          </a:prstGeom>
          <a:noFill/>
        </p:spPr>
        <p:txBody>
          <a:bodyPr wrap="square" rtlCol="0">
            <a:spAutoFit/>
          </a:bodyPr>
          <a:lstStyle/>
          <a:p>
            <a:r>
              <a:rPr lang="pt-BR" dirty="0"/>
              <a:t>· </a:t>
            </a:r>
            <a:r>
              <a:rPr lang="pt-BR" b="1" dirty="0"/>
              <a:t>Passo 2: </a:t>
            </a:r>
            <a:r>
              <a:rPr lang="pt-BR" dirty="0"/>
              <a:t>Vá nas variáveis do sistema, caso não saiba onde fique, veja a aula passada. Clique em nove e digite o que estiver escrito na figura abaixo e clique em ok. Isso irá criar uma basta chamada Envs na pasta do usuário. Todas os ambientes virtual serão criados lá, sem a necessidade de ficar mudando de diretório.  </a:t>
            </a:r>
          </a:p>
        </p:txBody>
      </p:sp>
      <p:pic>
        <p:nvPicPr>
          <p:cNvPr id="8" name="Imagem 7" descr="Tela de celular com publicação numa rede social&#10;&#10;Descrição gerada automaticamente">
            <a:extLst>
              <a:ext uri="{FF2B5EF4-FFF2-40B4-BE49-F238E27FC236}">
                <a16:creationId xmlns:a16="http://schemas.microsoft.com/office/drawing/2014/main" id="{8AA940B3-037C-458B-A819-73D4D2190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50" y="2273782"/>
            <a:ext cx="4487448" cy="4248214"/>
          </a:xfrm>
          <a:prstGeom prst="rect">
            <a:avLst/>
          </a:prstGeom>
        </p:spPr>
      </p:pic>
      <p:sp>
        <p:nvSpPr>
          <p:cNvPr id="9" name="Seta: para a Direita 8">
            <a:extLst>
              <a:ext uri="{FF2B5EF4-FFF2-40B4-BE49-F238E27FC236}">
                <a16:creationId xmlns:a16="http://schemas.microsoft.com/office/drawing/2014/main" id="{E96D936A-1861-4072-96BC-1C09E2D3BA64}"/>
              </a:ext>
            </a:extLst>
          </p:cNvPr>
          <p:cNvSpPr/>
          <p:nvPr/>
        </p:nvSpPr>
        <p:spPr>
          <a:xfrm>
            <a:off x="1971413" y="5771626"/>
            <a:ext cx="620785" cy="2684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Seta: para a Direita 11">
            <a:extLst>
              <a:ext uri="{FF2B5EF4-FFF2-40B4-BE49-F238E27FC236}">
                <a16:creationId xmlns:a16="http://schemas.microsoft.com/office/drawing/2014/main" id="{CC781D8F-64F6-4DFA-9D13-2D36D39D1374}"/>
              </a:ext>
            </a:extLst>
          </p:cNvPr>
          <p:cNvSpPr/>
          <p:nvPr/>
        </p:nvSpPr>
        <p:spPr>
          <a:xfrm>
            <a:off x="8791662" y="3429000"/>
            <a:ext cx="587230" cy="27184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0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520</TotalTime>
  <Words>1414</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Tw Cen MT</vt:lpstr>
      <vt:lpstr>Circuito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 Cavalcanti</dc:creator>
  <cp:lastModifiedBy>Gabriel Cavalcanti</cp:lastModifiedBy>
  <cp:revision>28</cp:revision>
  <dcterms:created xsi:type="dcterms:W3CDTF">2020-04-27T19:36:01Z</dcterms:created>
  <dcterms:modified xsi:type="dcterms:W3CDTF">2025-03-11T02:24:23Z</dcterms:modified>
</cp:coreProperties>
</file>