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9" r:id="rId6"/>
    <p:sldId id="257" r:id="rId7"/>
    <p:sldId id="260" r:id="rId8"/>
    <p:sldId id="258"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9485E-AB80-FA49-B558-06D70BE848C0}" v="27" dt="2024-04-24T21:32:09.7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3"/>
  </p:normalViewPr>
  <p:slideViewPr>
    <p:cSldViewPr snapToGrid="0">
      <p:cViewPr varScale="1">
        <p:scale>
          <a:sx n="86" d="100"/>
          <a:sy n="86"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F8F1AE-D5E8-40C1-A089-42B9A0BEA08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3095C83-D3A1-4E71-BD6A-294C0208BB89}">
      <dgm:prSet/>
      <dgm:spPr/>
      <dgm:t>
        <a:bodyPr/>
        <a:lstStyle/>
        <a:p>
          <a:r>
            <a:rPr lang="en-US"/>
            <a:t>Introduction </a:t>
          </a:r>
        </a:p>
      </dgm:t>
    </dgm:pt>
    <dgm:pt modelId="{B0158CB6-129A-4F5F-9441-A00DD991B264}" type="parTrans" cxnId="{24D9CD78-8387-465F-B96D-9510EF3097E9}">
      <dgm:prSet/>
      <dgm:spPr/>
      <dgm:t>
        <a:bodyPr/>
        <a:lstStyle/>
        <a:p>
          <a:endParaRPr lang="en-US"/>
        </a:p>
      </dgm:t>
    </dgm:pt>
    <dgm:pt modelId="{655425AA-546D-46D4-8215-20A4A6D57D3D}" type="sibTrans" cxnId="{24D9CD78-8387-465F-B96D-9510EF3097E9}">
      <dgm:prSet/>
      <dgm:spPr/>
      <dgm:t>
        <a:bodyPr/>
        <a:lstStyle/>
        <a:p>
          <a:endParaRPr lang="en-US"/>
        </a:p>
      </dgm:t>
    </dgm:pt>
    <dgm:pt modelId="{4F4DE911-1672-4279-AAFE-E6CF290D0D89}">
      <dgm:prSet/>
      <dgm:spPr/>
      <dgm:t>
        <a:bodyPr/>
        <a:lstStyle/>
        <a:p>
          <a:r>
            <a:rPr lang="en-US"/>
            <a:t>Medication Management System</a:t>
          </a:r>
        </a:p>
      </dgm:t>
    </dgm:pt>
    <dgm:pt modelId="{26C6F79A-3606-434B-9F16-94CB1B239C57}" type="parTrans" cxnId="{76701748-C4AC-40B6-9465-ECEDB0DBBA95}">
      <dgm:prSet/>
      <dgm:spPr/>
      <dgm:t>
        <a:bodyPr/>
        <a:lstStyle/>
        <a:p>
          <a:endParaRPr lang="en-US"/>
        </a:p>
      </dgm:t>
    </dgm:pt>
    <dgm:pt modelId="{48758840-F688-4772-B168-4A62EF0E1751}" type="sibTrans" cxnId="{76701748-C4AC-40B6-9465-ECEDB0DBBA95}">
      <dgm:prSet/>
      <dgm:spPr/>
      <dgm:t>
        <a:bodyPr/>
        <a:lstStyle/>
        <a:p>
          <a:endParaRPr lang="en-US"/>
        </a:p>
      </dgm:t>
    </dgm:pt>
    <dgm:pt modelId="{E000D3E2-2979-4FE4-96FB-1CBF24F178DD}">
      <dgm:prSet/>
      <dgm:spPr/>
      <dgm:t>
        <a:bodyPr/>
        <a:lstStyle/>
        <a:p>
          <a:r>
            <a:rPr lang="en-US"/>
            <a:t>E-R Diagram</a:t>
          </a:r>
        </a:p>
      </dgm:t>
    </dgm:pt>
    <dgm:pt modelId="{9523116D-B49D-446E-A103-A63FBDC8D202}" type="parTrans" cxnId="{9828996B-57C5-48FB-B9A7-A4BB534C49CC}">
      <dgm:prSet/>
      <dgm:spPr/>
      <dgm:t>
        <a:bodyPr/>
        <a:lstStyle/>
        <a:p>
          <a:endParaRPr lang="en-US"/>
        </a:p>
      </dgm:t>
    </dgm:pt>
    <dgm:pt modelId="{64B871F7-5840-4D06-8D26-FDF59E88BB40}" type="sibTrans" cxnId="{9828996B-57C5-48FB-B9A7-A4BB534C49CC}">
      <dgm:prSet/>
      <dgm:spPr/>
      <dgm:t>
        <a:bodyPr/>
        <a:lstStyle/>
        <a:p>
          <a:endParaRPr lang="en-US"/>
        </a:p>
      </dgm:t>
    </dgm:pt>
    <dgm:pt modelId="{B44E8455-462C-4549-97F8-FF740EBC0049}">
      <dgm:prSet/>
      <dgm:spPr/>
      <dgm:t>
        <a:bodyPr/>
        <a:lstStyle/>
        <a:p>
          <a:r>
            <a:rPr lang="en-US"/>
            <a:t>Objectives</a:t>
          </a:r>
        </a:p>
      </dgm:t>
    </dgm:pt>
    <dgm:pt modelId="{AA5FD120-7D6A-4BD3-8FFD-0CE31A57CE28}" type="parTrans" cxnId="{408CE428-03CE-4EE2-ACAA-99C84842F582}">
      <dgm:prSet/>
      <dgm:spPr/>
      <dgm:t>
        <a:bodyPr/>
        <a:lstStyle/>
        <a:p>
          <a:endParaRPr lang="en-US"/>
        </a:p>
      </dgm:t>
    </dgm:pt>
    <dgm:pt modelId="{FE43F4F7-4336-4E85-AD34-F96CFEA6E034}" type="sibTrans" cxnId="{408CE428-03CE-4EE2-ACAA-99C84842F582}">
      <dgm:prSet/>
      <dgm:spPr/>
      <dgm:t>
        <a:bodyPr/>
        <a:lstStyle/>
        <a:p>
          <a:endParaRPr lang="en-US"/>
        </a:p>
      </dgm:t>
    </dgm:pt>
    <dgm:pt modelId="{B907E0B2-8678-4DD4-9EDC-CAD951D9924E}">
      <dgm:prSet/>
      <dgm:spPr/>
      <dgm:t>
        <a:bodyPr/>
        <a:lstStyle/>
        <a:p>
          <a:r>
            <a:rPr lang="en-US"/>
            <a:t>Methodology</a:t>
          </a:r>
        </a:p>
      </dgm:t>
    </dgm:pt>
    <dgm:pt modelId="{DE4AA402-4590-4CE8-AD2C-2E394D3A8A6E}" type="parTrans" cxnId="{03F8E1A6-4DD4-46DC-A612-6D170AFD9585}">
      <dgm:prSet/>
      <dgm:spPr/>
      <dgm:t>
        <a:bodyPr/>
        <a:lstStyle/>
        <a:p>
          <a:endParaRPr lang="en-US"/>
        </a:p>
      </dgm:t>
    </dgm:pt>
    <dgm:pt modelId="{B960562A-B35B-4289-8C4B-65F7080FC1D7}" type="sibTrans" cxnId="{03F8E1A6-4DD4-46DC-A612-6D170AFD9585}">
      <dgm:prSet/>
      <dgm:spPr/>
      <dgm:t>
        <a:bodyPr/>
        <a:lstStyle/>
        <a:p>
          <a:endParaRPr lang="en-US"/>
        </a:p>
      </dgm:t>
    </dgm:pt>
    <dgm:pt modelId="{1B886D35-419A-484A-91AF-5F9614C61A02}">
      <dgm:prSet/>
      <dgm:spPr/>
      <dgm:t>
        <a:bodyPr/>
        <a:lstStyle/>
        <a:p>
          <a:r>
            <a:rPr lang="en-US"/>
            <a:t>Results</a:t>
          </a:r>
        </a:p>
      </dgm:t>
    </dgm:pt>
    <dgm:pt modelId="{AF06F58B-A783-484B-B901-A97BCD9303CE}" type="parTrans" cxnId="{CC3D5BF8-0D60-4637-BECB-F2751CFC4A1F}">
      <dgm:prSet/>
      <dgm:spPr/>
      <dgm:t>
        <a:bodyPr/>
        <a:lstStyle/>
        <a:p>
          <a:endParaRPr lang="en-US"/>
        </a:p>
      </dgm:t>
    </dgm:pt>
    <dgm:pt modelId="{66FBFF72-3664-4DE8-A9E9-B6C8FB095FB0}" type="sibTrans" cxnId="{CC3D5BF8-0D60-4637-BECB-F2751CFC4A1F}">
      <dgm:prSet/>
      <dgm:spPr/>
      <dgm:t>
        <a:bodyPr/>
        <a:lstStyle/>
        <a:p>
          <a:endParaRPr lang="en-US"/>
        </a:p>
      </dgm:t>
    </dgm:pt>
    <dgm:pt modelId="{CC75BE32-AC83-4ACE-BF25-466778181B37}">
      <dgm:prSet/>
      <dgm:spPr/>
      <dgm:t>
        <a:bodyPr/>
        <a:lstStyle/>
        <a:p>
          <a:r>
            <a:rPr lang="en-US"/>
            <a:t>Conclusion</a:t>
          </a:r>
        </a:p>
      </dgm:t>
    </dgm:pt>
    <dgm:pt modelId="{3D6DEEE2-C438-4C6F-8882-BA45956981E6}" type="parTrans" cxnId="{677457AB-4D19-476F-BE47-EC8820B07673}">
      <dgm:prSet/>
      <dgm:spPr/>
      <dgm:t>
        <a:bodyPr/>
        <a:lstStyle/>
        <a:p>
          <a:endParaRPr lang="en-US"/>
        </a:p>
      </dgm:t>
    </dgm:pt>
    <dgm:pt modelId="{A3650111-5880-4216-94E0-6BDCBEC1AAFE}" type="sibTrans" cxnId="{677457AB-4D19-476F-BE47-EC8820B07673}">
      <dgm:prSet/>
      <dgm:spPr/>
      <dgm:t>
        <a:bodyPr/>
        <a:lstStyle/>
        <a:p>
          <a:endParaRPr lang="en-US"/>
        </a:p>
      </dgm:t>
    </dgm:pt>
    <dgm:pt modelId="{DFDFE363-A09C-47E6-AB6E-33C6A17381E3}" type="pres">
      <dgm:prSet presAssocID="{F1F8F1AE-D5E8-40C1-A089-42B9A0BEA083}" presName="vert0" presStyleCnt="0">
        <dgm:presLayoutVars>
          <dgm:dir/>
          <dgm:animOne val="branch"/>
          <dgm:animLvl val="lvl"/>
        </dgm:presLayoutVars>
      </dgm:prSet>
      <dgm:spPr/>
    </dgm:pt>
    <dgm:pt modelId="{47263C66-8D8E-4757-8708-C68CA4D9A9FB}" type="pres">
      <dgm:prSet presAssocID="{13095C83-D3A1-4E71-BD6A-294C0208BB89}" presName="thickLine" presStyleLbl="alignNode1" presStyleIdx="0" presStyleCnt="7"/>
      <dgm:spPr/>
    </dgm:pt>
    <dgm:pt modelId="{89394750-177C-46DB-AEAB-642F4202241F}" type="pres">
      <dgm:prSet presAssocID="{13095C83-D3A1-4E71-BD6A-294C0208BB89}" presName="horz1" presStyleCnt="0"/>
      <dgm:spPr/>
    </dgm:pt>
    <dgm:pt modelId="{75E1EEB2-B046-4CC8-8192-BE4F2B9B8F2F}" type="pres">
      <dgm:prSet presAssocID="{13095C83-D3A1-4E71-BD6A-294C0208BB89}" presName="tx1" presStyleLbl="revTx" presStyleIdx="0" presStyleCnt="7"/>
      <dgm:spPr/>
    </dgm:pt>
    <dgm:pt modelId="{9737E993-B05D-4AA4-BFB9-3A081EA7E3CD}" type="pres">
      <dgm:prSet presAssocID="{13095C83-D3A1-4E71-BD6A-294C0208BB89}" presName="vert1" presStyleCnt="0"/>
      <dgm:spPr/>
    </dgm:pt>
    <dgm:pt modelId="{1E821857-DB2E-48AE-B7E3-037F9FA6B175}" type="pres">
      <dgm:prSet presAssocID="{4F4DE911-1672-4279-AAFE-E6CF290D0D89}" presName="thickLine" presStyleLbl="alignNode1" presStyleIdx="1" presStyleCnt="7"/>
      <dgm:spPr/>
    </dgm:pt>
    <dgm:pt modelId="{060E3622-CA11-43E3-B60D-B87F2C440D43}" type="pres">
      <dgm:prSet presAssocID="{4F4DE911-1672-4279-AAFE-E6CF290D0D89}" presName="horz1" presStyleCnt="0"/>
      <dgm:spPr/>
    </dgm:pt>
    <dgm:pt modelId="{A3CD8075-AFF8-45D5-A42B-DB7ACEE2DAF8}" type="pres">
      <dgm:prSet presAssocID="{4F4DE911-1672-4279-AAFE-E6CF290D0D89}" presName="tx1" presStyleLbl="revTx" presStyleIdx="1" presStyleCnt="7"/>
      <dgm:spPr/>
    </dgm:pt>
    <dgm:pt modelId="{592E3F8A-DAA1-46E7-B958-712ED3924349}" type="pres">
      <dgm:prSet presAssocID="{4F4DE911-1672-4279-AAFE-E6CF290D0D89}" presName="vert1" presStyleCnt="0"/>
      <dgm:spPr/>
    </dgm:pt>
    <dgm:pt modelId="{2E56C068-524E-4E8F-8A85-956120AC04D1}" type="pres">
      <dgm:prSet presAssocID="{E000D3E2-2979-4FE4-96FB-1CBF24F178DD}" presName="thickLine" presStyleLbl="alignNode1" presStyleIdx="2" presStyleCnt="7"/>
      <dgm:spPr/>
    </dgm:pt>
    <dgm:pt modelId="{AC09D06C-5A09-4A0B-AA74-C6F0999A8B26}" type="pres">
      <dgm:prSet presAssocID="{E000D3E2-2979-4FE4-96FB-1CBF24F178DD}" presName="horz1" presStyleCnt="0"/>
      <dgm:spPr/>
    </dgm:pt>
    <dgm:pt modelId="{AE048674-6A5D-4D0B-BD8D-D5A483C44E68}" type="pres">
      <dgm:prSet presAssocID="{E000D3E2-2979-4FE4-96FB-1CBF24F178DD}" presName="tx1" presStyleLbl="revTx" presStyleIdx="2" presStyleCnt="7"/>
      <dgm:spPr/>
    </dgm:pt>
    <dgm:pt modelId="{EC559D64-8341-40BD-9F7E-585967C0F6F1}" type="pres">
      <dgm:prSet presAssocID="{E000D3E2-2979-4FE4-96FB-1CBF24F178DD}" presName="vert1" presStyleCnt="0"/>
      <dgm:spPr/>
    </dgm:pt>
    <dgm:pt modelId="{AFC22A54-80F2-4132-8DB8-871BE2641C1E}" type="pres">
      <dgm:prSet presAssocID="{B44E8455-462C-4549-97F8-FF740EBC0049}" presName="thickLine" presStyleLbl="alignNode1" presStyleIdx="3" presStyleCnt="7"/>
      <dgm:spPr/>
    </dgm:pt>
    <dgm:pt modelId="{E64C9CE5-31FA-4F09-91FA-960A4A3C5908}" type="pres">
      <dgm:prSet presAssocID="{B44E8455-462C-4549-97F8-FF740EBC0049}" presName="horz1" presStyleCnt="0"/>
      <dgm:spPr/>
    </dgm:pt>
    <dgm:pt modelId="{BB48B634-BE50-4FBF-B02D-4450A5EF439F}" type="pres">
      <dgm:prSet presAssocID="{B44E8455-462C-4549-97F8-FF740EBC0049}" presName="tx1" presStyleLbl="revTx" presStyleIdx="3" presStyleCnt="7"/>
      <dgm:spPr/>
    </dgm:pt>
    <dgm:pt modelId="{DFF1CA71-CFC2-4A46-9214-D70E2063F396}" type="pres">
      <dgm:prSet presAssocID="{B44E8455-462C-4549-97F8-FF740EBC0049}" presName="vert1" presStyleCnt="0"/>
      <dgm:spPr/>
    </dgm:pt>
    <dgm:pt modelId="{83D7E8D9-8B6C-4923-94AF-AAECEBEFD571}" type="pres">
      <dgm:prSet presAssocID="{B907E0B2-8678-4DD4-9EDC-CAD951D9924E}" presName="thickLine" presStyleLbl="alignNode1" presStyleIdx="4" presStyleCnt="7"/>
      <dgm:spPr/>
    </dgm:pt>
    <dgm:pt modelId="{D50923AA-754C-4A71-BB76-52B1F07989CC}" type="pres">
      <dgm:prSet presAssocID="{B907E0B2-8678-4DD4-9EDC-CAD951D9924E}" presName="horz1" presStyleCnt="0"/>
      <dgm:spPr/>
    </dgm:pt>
    <dgm:pt modelId="{C8E95473-A7AF-4FAC-B12A-04F62FB0EE19}" type="pres">
      <dgm:prSet presAssocID="{B907E0B2-8678-4DD4-9EDC-CAD951D9924E}" presName="tx1" presStyleLbl="revTx" presStyleIdx="4" presStyleCnt="7"/>
      <dgm:spPr/>
    </dgm:pt>
    <dgm:pt modelId="{2107FE31-62D4-4B64-B6AB-959582D3E9C6}" type="pres">
      <dgm:prSet presAssocID="{B907E0B2-8678-4DD4-9EDC-CAD951D9924E}" presName="vert1" presStyleCnt="0"/>
      <dgm:spPr/>
    </dgm:pt>
    <dgm:pt modelId="{B894CAC3-74E1-46C2-A883-6FC27E502DF7}" type="pres">
      <dgm:prSet presAssocID="{1B886D35-419A-484A-91AF-5F9614C61A02}" presName="thickLine" presStyleLbl="alignNode1" presStyleIdx="5" presStyleCnt="7"/>
      <dgm:spPr/>
    </dgm:pt>
    <dgm:pt modelId="{8AC03ED4-CA26-4494-96EE-8CBF534C92BA}" type="pres">
      <dgm:prSet presAssocID="{1B886D35-419A-484A-91AF-5F9614C61A02}" presName="horz1" presStyleCnt="0"/>
      <dgm:spPr/>
    </dgm:pt>
    <dgm:pt modelId="{056AE4A8-3750-41C6-ADF0-928BB2D5044D}" type="pres">
      <dgm:prSet presAssocID="{1B886D35-419A-484A-91AF-5F9614C61A02}" presName="tx1" presStyleLbl="revTx" presStyleIdx="5" presStyleCnt="7"/>
      <dgm:spPr/>
    </dgm:pt>
    <dgm:pt modelId="{E5F8254A-ACAE-4AA2-8577-D32B7EB718F4}" type="pres">
      <dgm:prSet presAssocID="{1B886D35-419A-484A-91AF-5F9614C61A02}" presName="vert1" presStyleCnt="0"/>
      <dgm:spPr/>
    </dgm:pt>
    <dgm:pt modelId="{01943607-4B54-4AEE-B03B-21487E131FF5}" type="pres">
      <dgm:prSet presAssocID="{CC75BE32-AC83-4ACE-BF25-466778181B37}" presName="thickLine" presStyleLbl="alignNode1" presStyleIdx="6" presStyleCnt="7"/>
      <dgm:spPr/>
    </dgm:pt>
    <dgm:pt modelId="{D68044BE-F6F9-425B-A632-8C285EA36654}" type="pres">
      <dgm:prSet presAssocID="{CC75BE32-AC83-4ACE-BF25-466778181B37}" presName="horz1" presStyleCnt="0"/>
      <dgm:spPr/>
    </dgm:pt>
    <dgm:pt modelId="{012B26D1-B9A3-4D1A-9F3E-99DE12A60A97}" type="pres">
      <dgm:prSet presAssocID="{CC75BE32-AC83-4ACE-BF25-466778181B37}" presName="tx1" presStyleLbl="revTx" presStyleIdx="6" presStyleCnt="7"/>
      <dgm:spPr/>
    </dgm:pt>
    <dgm:pt modelId="{4A7A7693-34E8-46AA-9FE6-5C33CD811042}" type="pres">
      <dgm:prSet presAssocID="{CC75BE32-AC83-4ACE-BF25-466778181B37}" presName="vert1" presStyleCnt="0"/>
      <dgm:spPr/>
    </dgm:pt>
  </dgm:ptLst>
  <dgm:cxnLst>
    <dgm:cxn modelId="{61FB7E05-1990-4206-A837-E71E0CBF8575}" type="presOf" srcId="{CC75BE32-AC83-4ACE-BF25-466778181B37}" destId="{012B26D1-B9A3-4D1A-9F3E-99DE12A60A97}" srcOrd="0" destOrd="0" presId="urn:microsoft.com/office/officeart/2008/layout/LinedList"/>
    <dgm:cxn modelId="{408CE428-03CE-4EE2-ACAA-99C84842F582}" srcId="{F1F8F1AE-D5E8-40C1-A089-42B9A0BEA083}" destId="{B44E8455-462C-4549-97F8-FF740EBC0049}" srcOrd="3" destOrd="0" parTransId="{AA5FD120-7D6A-4BD3-8FFD-0CE31A57CE28}" sibTransId="{FE43F4F7-4336-4E85-AD34-F96CFEA6E034}"/>
    <dgm:cxn modelId="{6C6D6738-B7BC-4EB2-BAB7-41FFAA71AA4F}" type="presOf" srcId="{B907E0B2-8678-4DD4-9EDC-CAD951D9924E}" destId="{C8E95473-A7AF-4FAC-B12A-04F62FB0EE19}" srcOrd="0" destOrd="0" presId="urn:microsoft.com/office/officeart/2008/layout/LinedList"/>
    <dgm:cxn modelId="{76701748-C4AC-40B6-9465-ECEDB0DBBA95}" srcId="{F1F8F1AE-D5E8-40C1-A089-42B9A0BEA083}" destId="{4F4DE911-1672-4279-AAFE-E6CF290D0D89}" srcOrd="1" destOrd="0" parTransId="{26C6F79A-3606-434B-9F16-94CB1B239C57}" sibTransId="{48758840-F688-4772-B168-4A62EF0E1751}"/>
    <dgm:cxn modelId="{B10BE769-E602-4092-9494-322CA627E73D}" type="presOf" srcId="{F1F8F1AE-D5E8-40C1-A089-42B9A0BEA083}" destId="{DFDFE363-A09C-47E6-AB6E-33C6A17381E3}" srcOrd="0" destOrd="0" presId="urn:microsoft.com/office/officeart/2008/layout/LinedList"/>
    <dgm:cxn modelId="{9828996B-57C5-48FB-B9A7-A4BB534C49CC}" srcId="{F1F8F1AE-D5E8-40C1-A089-42B9A0BEA083}" destId="{E000D3E2-2979-4FE4-96FB-1CBF24F178DD}" srcOrd="2" destOrd="0" parTransId="{9523116D-B49D-446E-A103-A63FBDC8D202}" sibTransId="{64B871F7-5840-4D06-8D26-FDF59E88BB40}"/>
    <dgm:cxn modelId="{24D9CD78-8387-465F-B96D-9510EF3097E9}" srcId="{F1F8F1AE-D5E8-40C1-A089-42B9A0BEA083}" destId="{13095C83-D3A1-4E71-BD6A-294C0208BB89}" srcOrd="0" destOrd="0" parTransId="{B0158CB6-129A-4F5F-9441-A00DD991B264}" sibTransId="{655425AA-546D-46D4-8215-20A4A6D57D3D}"/>
    <dgm:cxn modelId="{95FDD77F-CB7D-43AF-AB25-7E5DA165293D}" type="presOf" srcId="{4F4DE911-1672-4279-AAFE-E6CF290D0D89}" destId="{A3CD8075-AFF8-45D5-A42B-DB7ACEE2DAF8}" srcOrd="0" destOrd="0" presId="urn:microsoft.com/office/officeart/2008/layout/LinedList"/>
    <dgm:cxn modelId="{01817B86-4D97-401D-BC24-512297CFD67C}" type="presOf" srcId="{B44E8455-462C-4549-97F8-FF740EBC0049}" destId="{BB48B634-BE50-4FBF-B02D-4450A5EF439F}" srcOrd="0" destOrd="0" presId="urn:microsoft.com/office/officeart/2008/layout/LinedList"/>
    <dgm:cxn modelId="{03F8E1A6-4DD4-46DC-A612-6D170AFD9585}" srcId="{F1F8F1AE-D5E8-40C1-A089-42B9A0BEA083}" destId="{B907E0B2-8678-4DD4-9EDC-CAD951D9924E}" srcOrd="4" destOrd="0" parTransId="{DE4AA402-4590-4CE8-AD2C-2E394D3A8A6E}" sibTransId="{B960562A-B35B-4289-8C4B-65F7080FC1D7}"/>
    <dgm:cxn modelId="{677457AB-4D19-476F-BE47-EC8820B07673}" srcId="{F1F8F1AE-D5E8-40C1-A089-42B9A0BEA083}" destId="{CC75BE32-AC83-4ACE-BF25-466778181B37}" srcOrd="6" destOrd="0" parTransId="{3D6DEEE2-C438-4C6F-8882-BA45956981E6}" sibTransId="{A3650111-5880-4216-94E0-6BDCBEC1AAFE}"/>
    <dgm:cxn modelId="{4D0113C1-D069-4E26-A2CD-700FCFACFC89}" type="presOf" srcId="{E000D3E2-2979-4FE4-96FB-1CBF24F178DD}" destId="{AE048674-6A5D-4D0B-BD8D-D5A483C44E68}" srcOrd="0" destOrd="0" presId="urn:microsoft.com/office/officeart/2008/layout/LinedList"/>
    <dgm:cxn modelId="{9781E2D3-848B-4D02-96A0-27D3312BC031}" type="presOf" srcId="{1B886D35-419A-484A-91AF-5F9614C61A02}" destId="{056AE4A8-3750-41C6-ADF0-928BB2D5044D}" srcOrd="0" destOrd="0" presId="urn:microsoft.com/office/officeart/2008/layout/LinedList"/>
    <dgm:cxn modelId="{CC3D5BF8-0D60-4637-BECB-F2751CFC4A1F}" srcId="{F1F8F1AE-D5E8-40C1-A089-42B9A0BEA083}" destId="{1B886D35-419A-484A-91AF-5F9614C61A02}" srcOrd="5" destOrd="0" parTransId="{AF06F58B-A783-484B-B901-A97BCD9303CE}" sibTransId="{66FBFF72-3664-4DE8-A9E9-B6C8FB095FB0}"/>
    <dgm:cxn modelId="{863415FB-B1A4-41CE-AFA6-9BBCA5999C72}" type="presOf" srcId="{13095C83-D3A1-4E71-BD6A-294C0208BB89}" destId="{75E1EEB2-B046-4CC8-8192-BE4F2B9B8F2F}" srcOrd="0" destOrd="0" presId="urn:microsoft.com/office/officeart/2008/layout/LinedList"/>
    <dgm:cxn modelId="{B3180924-5E06-474B-A4AA-8F36A99E0FC6}" type="presParOf" srcId="{DFDFE363-A09C-47E6-AB6E-33C6A17381E3}" destId="{47263C66-8D8E-4757-8708-C68CA4D9A9FB}" srcOrd="0" destOrd="0" presId="urn:microsoft.com/office/officeart/2008/layout/LinedList"/>
    <dgm:cxn modelId="{066FDA36-46E4-410D-B2A3-18C1B81E9893}" type="presParOf" srcId="{DFDFE363-A09C-47E6-AB6E-33C6A17381E3}" destId="{89394750-177C-46DB-AEAB-642F4202241F}" srcOrd="1" destOrd="0" presId="urn:microsoft.com/office/officeart/2008/layout/LinedList"/>
    <dgm:cxn modelId="{F58B2E4B-DB6F-499F-BA50-75AF00428EFE}" type="presParOf" srcId="{89394750-177C-46DB-AEAB-642F4202241F}" destId="{75E1EEB2-B046-4CC8-8192-BE4F2B9B8F2F}" srcOrd="0" destOrd="0" presId="urn:microsoft.com/office/officeart/2008/layout/LinedList"/>
    <dgm:cxn modelId="{49F51E6B-7AA0-47C9-A464-B0C2021705EB}" type="presParOf" srcId="{89394750-177C-46DB-AEAB-642F4202241F}" destId="{9737E993-B05D-4AA4-BFB9-3A081EA7E3CD}" srcOrd="1" destOrd="0" presId="urn:microsoft.com/office/officeart/2008/layout/LinedList"/>
    <dgm:cxn modelId="{F0C8771E-F8ED-42D8-879F-67022638501A}" type="presParOf" srcId="{DFDFE363-A09C-47E6-AB6E-33C6A17381E3}" destId="{1E821857-DB2E-48AE-B7E3-037F9FA6B175}" srcOrd="2" destOrd="0" presId="urn:microsoft.com/office/officeart/2008/layout/LinedList"/>
    <dgm:cxn modelId="{C9C7F9E3-0F06-4687-A51E-959CBE750884}" type="presParOf" srcId="{DFDFE363-A09C-47E6-AB6E-33C6A17381E3}" destId="{060E3622-CA11-43E3-B60D-B87F2C440D43}" srcOrd="3" destOrd="0" presId="urn:microsoft.com/office/officeart/2008/layout/LinedList"/>
    <dgm:cxn modelId="{390B4724-CDBA-4B50-B638-849964A12BED}" type="presParOf" srcId="{060E3622-CA11-43E3-B60D-B87F2C440D43}" destId="{A3CD8075-AFF8-45D5-A42B-DB7ACEE2DAF8}" srcOrd="0" destOrd="0" presId="urn:microsoft.com/office/officeart/2008/layout/LinedList"/>
    <dgm:cxn modelId="{4FCE2246-030E-4A20-BB1C-4088957C1149}" type="presParOf" srcId="{060E3622-CA11-43E3-B60D-B87F2C440D43}" destId="{592E3F8A-DAA1-46E7-B958-712ED3924349}" srcOrd="1" destOrd="0" presId="urn:microsoft.com/office/officeart/2008/layout/LinedList"/>
    <dgm:cxn modelId="{FC96D3AA-F20C-44E3-B98B-0AE7742C59D8}" type="presParOf" srcId="{DFDFE363-A09C-47E6-AB6E-33C6A17381E3}" destId="{2E56C068-524E-4E8F-8A85-956120AC04D1}" srcOrd="4" destOrd="0" presId="urn:microsoft.com/office/officeart/2008/layout/LinedList"/>
    <dgm:cxn modelId="{607C9F8B-1827-4F55-82CF-DFAFDD08B5B9}" type="presParOf" srcId="{DFDFE363-A09C-47E6-AB6E-33C6A17381E3}" destId="{AC09D06C-5A09-4A0B-AA74-C6F0999A8B26}" srcOrd="5" destOrd="0" presId="urn:microsoft.com/office/officeart/2008/layout/LinedList"/>
    <dgm:cxn modelId="{16545845-55B4-45F2-93C5-E2EE6B702B1F}" type="presParOf" srcId="{AC09D06C-5A09-4A0B-AA74-C6F0999A8B26}" destId="{AE048674-6A5D-4D0B-BD8D-D5A483C44E68}" srcOrd="0" destOrd="0" presId="urn:microsoft.com/office/officeart/2008/layout/LinedList"/>
    <dgm:cxn modelId="{7F40518E-923E-4178-89F7-9F43578553E9}" type="presParOf" srcId="{AC09D06C-5A09-4A0B-AA74-C6F0999A8B26}" destId="{EC559D64-8341-40BD-9F7E-585967C0F6F1}" srcOrd="1" destOrd="0" presId="urn:microsoft.com/office/officeart/2008/layout/LinedList"/>
    <dgm:cxn modelId="{3564D1A3-84EE-4267-A8D3-E56E9BE3FDBC}" type="presParOf" srcId="{DFDFE363-A09C-47E6-AB6E-33C6A17381E3}" destId="{AFC22A54-80F2-4132-8DB8-871BE2641C1E}" srcOrd="6" destOrd="0" presId="urn:microsoft.com/office/officeart/2008/layout/LinedList"/>
    <dgm:cxn modelId="{D52BBD3B-A435-4771-9E8A-D6C9DDD53053}" type="presParOf" srcId="{DFDFE363-A09C-47E6-AB6E-33C6A17381E3}" destId="{E64C9CE5-31FA-4F09-91FA-960A4A3C5908}" srcOrd="7" destOrd="0" presId="urn:microsoft.com/office/officeart/2008/layout/LinedList"/>
    <dgm:cxn modelId="{CA968437-A494-4622-9D2D-F9DD52482DAD}" type="presParOf" srcId="{E64C9CE5-31FA-4F09-91FA-960A4A3C5908}" destId="{BB48B634-BE50-4FBF-B02D-4450A5EF439F}" srcOrd="0" destOrd="0" presId="urn:microsoft.com/office/officeart/2008/layout/LinedList"/>
    <dgm:cxn modelId="{052B9A51-9570-4503-935B-533481AA4F5F}" type="presParOf" srcId="{E64C9CE5-31FA-4F09-91FA-960A4A3C5908}" destId="{DFF1CA71-CFC2-4A46-9214-D70E2063F396}" srcOrd="1" destOrd="0" presId="urn:microsoft.com/office/officeart/2008/layout/LinedList"/>
    <dgm:cxn modelId="{E6FD3E27-CA73-4778-8481-F2CFF63E6939}" type="presParOf" srcId="{DFDFE363-A09C-47E6-AB6E-33C6A17381E3}" destId="{83D7E8D9-8B6C-4923-94AF-AAECEBEFD571}" srcOrd="8" destOrd="0" presId="urn:microsoft.com/office/officeart/2008/layout/LinedList"/>
    <dgm:cxn modelId="{79370586-EE26-481B-8F26-54DB76E15007}" type="presParOf" srcId="{DFDFE363-A09C-47E6-AB6E-33C6A17381E3}" destId="{D50923AA-754C-4A71-BB76-52B1F07989CC}" srcOrd="9" destOrd="0" presId="urn:microsoft.com/office/officeart/2008/layout/LinedList"/>
    <dgm:cxn modelId="{989A6168-4D4A-4673-88DF-C68D98CF6035}" type="presParOf" srcId="{D50923AA-754C-4A71-BB76-52B1F07989CC}" destId="{C8E95473-A7AF-4FAC-B12A-04F62FB0EE19}" srcOrd="0" destOrd="0" presId="urn:microsoft.com/office/officeart/2008/layout/LinedList"/>
    <dgm:cxn modelId="{529B4C39-6EBB-4A60-A26D-2C9F649C99FF}" type="presParOf" srcId="{D50923AA-754C-4A71-BB76-52B1F07989CC}" destId="{2107FE31-62D4-4B64-B6AB-959582D3E9C6}" srcOrd="1" destOrd="0" presId="urn:microsoft.com/office/officeart/2008/layout/LinedList"/>
    <dgm:cxn modelId="{FDED7309-C449-4934-9D73-CA7A0BA4B17C}" type="presParOf" srcId="{DFDFE363-A09C-47E6-AB6E-33C6A17381E3}" destId="{B894CAC3-74E1-46C2-A883-6FC27E502DF7}" srcOrd="10" destOrd="0" presId="urn:microsoft.com/office/officeart/2008/layout/LinedList"/>
    <dgm:cxn modelId="{5D3965BC-BE1B-45FC-9362-76A2207E57E7}" type="presParOf" srcId="{DFDFE363-A09C-47E6-AB6E-33C6A17381E3}" destId="{8AC03ED4-CA26-4494-96EE-8CBF534C92BA}" srcOrd="11" destOrd="0" presId="urn:microsoft.com/office/officeart/2008/layout/LinedList"/>
    <dgm:cxn modelId="{708925B8-4944-4546-AE0D-FEA74345294C}" type="presParOf" srcId="{8AC03ED4-CA26-4494-96EE-8CBF534C92BA}" destId="{056AE4A8-3750-41C6-ADF0-928BB2D5044D}" srcOrd="0" destOrd="0" presId="urn:microsoft.com/office/officeart/2008/layout/LinedList"/>
    <dgm:cxn modelId="{03612839-B8AE-43F1-BEC3-E384DC4460C2}" type="presParOf" srcId="{8AC03ED4-CA26-4494-96EE-8CBF534C92BA}" destId="{E5F8254A-ACAE-4AA2-8577-D32B7EB718F4}" srcOrd="1" destOrd="0" presId="urn:microsoft.com/office/officeart/2008/layout/LinedList"/>
    <dgm:cxn modelId="{111E4528-4F01-4629-B895-CBE6BF00EC07}" type="presParOf" srcId="{DFDFE363-A09C-47E6-AB6E-33C6A17381E3}" destId="{01943607-4B54-4AEE-B03B-21487E131FF5}" srcOrd="12" destOrd="0" presId="urn:microsoft.com/office/officeart/2008/layout/LinedList"/>
    <dgm:cxn modelId="{D03B6BA4-94D5-44E5-858F-0ECA9D07A456}" type="presParOf" srcId="{DFDFE363-A09C-47E6-AB6E-33C6A17381E3}" destId="{D68044BE-F6F9-425B-A632-8C285EA36654}" srcOrd="13" destOrd="0" presId="urn:microsoft.com/office/officeart/2008/layout/LinedList"/>
    <dgm:cxn modelId="{1B9AAABB-D0E7-4A75-8A25-7CD787C6872F}" type="presParOf" srcId="{D68044BE-F6F9-425B-A632-8C285EA36654}" destId="{012B26D1-B9A3-4D1A-9F3E-99DE12A60A97}" srcOrd="0" destOrd="0" presId="urn:microsoft.com/office/officeart/2008/layout/LinedList"/>
    <dgm:cxn modelId="{77C20E74-7157-4D6B-8304-9544AFB2ACF1}" type="presParOf" srcId="{D68044BE-F6F9-425B-A632-8C285EA36654}" destId="{4A7A7693-34E8-46AA-9FE6-5C33CD8110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63C66-8D8E-4757-8708-C68CA4D9A9FB}">
      <dsp:nvSpPr>
        <dsp:cNvPr id="0" name=""/>
        <dsp:cNvSpPr/>
      </dsp:nvSpPr>
      <dsp:spPr>
        <a:xfrm>
          <a:off x="0" y="483"/>
          <a:ext cx="102412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E1EEB2-B046-4CC8-8192-BE4F2B9B8F2F}">
      <dsp:nvSpPr>
        <dsp:cNvPr id="0" name=""/>
        <dsp:cNvSpPr/>
      </dsp:nvSpPr>
      <dsp:spPr>
        <a:xfrm>
          <a:off x="0" y="483"/>
          <a:ext cx="10241280" cy="56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Introduction </a:t>
          </a:r>
        </a:p>
      </dsp:txBody>
      <dsp:txXfrm>
        <a:off x="0" y="483"/>
        <a:ext cx="10241280" cy="565483"/>
      </dsp:txXfrm>
    </dsp:sp>
    <dsp:sp modelId="{1E821857-DB2E-48AE-B7E3-037F9FA6B175}">
      <dsp:nvSpPr>
        <dsp:cNvPr id="0" name=""/>
        <dsp:cNvSpPr/>
      </dsp:nvSpPr>
      <dsp:spPr>
        <a:xfrm>
          <a:off x="0" y="565966"/>
          <a:ext cx="102412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CD8075-AFF8-45D5-A42B-DB7ACEE2DAF8}">
      <dsp:nvSpPr>
        <dsp:cNvPr id="0" name=""/>
        <dsp:cNvSpPr/>
      </dsp:nvSpPr>
      <dsp:spPr>
        <a:xfrm>
          <a:off x="0" y="565966"/>
          <a:ext cx="10241280" cy="56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Medication Management System</a:t>
          </a:r>
        </a:p>
      </dsp:txBody>
      <dsp:txXfrm>
        <a:off x="0" y="565966"/>
        <a:ext cx="10241280" cy="565483"/>
      </dsp:txXfrm>
    </dsp:sp>
    <dsp:sp modelId="{2E56C068-524E-4E8F-8A85-956120AC04D1}">
      <dsp:nvSpPr>
        <dsp:cNvPr id="0" name=""/>
        <dsp:cNvSpPr/>
      </dsp:nvSpPr>
      <dsp:spPr>
        <a:xfrm>
          <a:off x="0" y="1131450"/>
          <a:ext cx="102412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48674-6A5D-4D0B-BD8D-D5A483C44E68}">
      <dsp:nvSpPr>
        <dsp:cNvPr id="0" name=""/>
        <dsp:cNvSpPr/>
      </dsp:nvSpPr>
      <dsp:spPr>
        <a:xfrm>
          <a:off x="0" y="1131450"/>
          <a:ext cx="10241280" cy="56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E-R Diagram</a:t>
          </a:r>
        </a:p>
      </dsp:txBody>
      <dsp:txXfrm>
        <a:off x="0" y="1131450"/>
        <a:ext cx="10241280" cy="565483"/>
      </dsp:txXfrm>
    </dsp:sp>
    <dsp:sp modelId="{AFC22A54-80F2-4132-8DB8-871BE2641C1E}">
      <dsp:nvSpPr>
        <dsp:cNvPr id="0" name=""/>
        <dsp:cNvSpPr/>
      </dsp:nvSpPr>
      <dsp:spPr>
        <a:xfrm>
          <a:off x="0" y="1696934"/>
          <a:ext cx="102412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8B634-BE50-4FBF-B02D-4450A5EF439F}">
      <dsp:nvSpPr>
        <dsp:cNvPr id="0" name=""/>
        <dsp:cNvSpPr/>
      </dsp:nvSpPr>
      <dsp:spPr>
        <a:xfrm>
          <a:off x="0" y="1696934"/>
          <a:ext cx="10241280" cy="56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Objectives</a:t>
          </a:r>
        </a:p>
      </dsp:txBody>
      <dsp:txXfrm>
        <a:off x="0" y="1696934"/>
        <a:ext cx="10241280" cy="565483"/>
      </dsp:txXfrm>
    </dsp:sp>
    <dsp:sp modelId="{83D7E8D9-8B6C-4923-94AF-AAECEBEFD571}">
      <dsp:nvSpPr>
        <dsp:cNvPr id="0" name=""/>
        <dsp:cNvSpPr/>
      </dsp:nvSpPr>
      <dsp:spPr>
        <a:xfrm>
          <a:off x="0" y="2262417"/>
          <a:ext cx="102412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95473-A7AF-4FAC-B12A-04F62FB0EE19}">
      <dsp:nvSpPr>
        <dsp:cNvPr id="0" name=""/>
        <dsp:cNvSpPr/>
      </dsp:nvSpPr>
      <dsp:spPr>
        <a:xfrm>
          <a:off x="0" y="2262417"/>
          <a:ext cx="10241280" cy="56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Methodology</a:t>
          </a:r>
        </a:p>
      </dsp:txBody>
      <dsp:txXfrm>
        <a:off x="0" y="2262417"/>
        <a:ext cx="10241280" cy="565483"/>
      </dsp:txXfrm>
    </dsp:sp>
    <dsp:sp modelId="{B894CAC3-74E1-46C2-A883-6FC27E502DF7}">
      <dsp:nvSpPr>
        <dsp:cNvPr id="0" name=""/>
        <dsp:cNvSpPr/>
      </dsp:nvSpPr>
      <dsp:spPr>
        <a:xfrm>
          <a:off x="0" y="2827901"/>
          <a:ext cx="102412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6AE4A8-3750-41C6-ADF0-928BB2D5044D}">
      <dsp:nvSpPr>
        <dsp:cNvPr id="0" name=""/>
        <dsp:cNvSpPr/>
      </dsp:nvSpPr>
      <dsp:spPr>
        <a:xfrm>
          <a:off x="0" y="2827901"/>
          <a:ext cx="10241280" cy="56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Results</a:t>
          </a:r>
        </a:p>
      </dsp:txBody>
      <dsp:txXfrm>
        <a:off x="0" y="2827901"/>
        <a:ext cx="10241280" cy="565483"/>
      </dsp:txXfrm>
    </dsp:sp>
    <dsp:sp modelId="{01943607-4B54-4AEE-B03B-21487E131FF5}">
      <dsp:nvSpPr>
        <dsp:cNvPr id="0" name=""/>
        <dsp:cNvSpPr/>
      </dsp:nvSpPr>
      <dsp:spPr>
        <a:xfrm>
          <a:off x="0" y="3393385"/>
          <a:ext cx="102412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2B26D1-B9A3-4D1A-9F3E-99DE12A60A97}">
      <dsp:nvSpPr>
        <dsp:cNvPr id="0" name=""/>
        <dsp:cNvSpPr/>
      </dsp:nvSpPr>
      <dsp:spPr>
        <a:xfrm>
          <a:off x="0" y="3393385"/>
          <a:ext cx="10241280" cy="56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Conclusion</a:t>
          </a:r>
        </a:p>
      </dsp:txBody>
      <dsp:txXfrm>
        <a:off x="0" y="3393385"/>
        <a:ext cx="10241280" cy="56548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April 24,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4155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April 24,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780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April 24,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422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April 24,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6241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April 24,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081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April 24,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0133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April 24,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182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April 24,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7809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April 24,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1704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April 24,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2306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April 24,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9342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April 24, 2024</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29103703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09BD4-254E-4796-5012-722B1B960251}"/>
              </a:ext>
            </a:extLst>
          </p:cNvPr>
          <p:cNvSpPr>
            <a:spLocks noGrp="1"/>
          </p:cNvSpPr>
          <p:nvPr>
            <p:ph type="ctrTitle"/>
          </p:nvPr>
        </p:nvSpPr>
        <p:spPr>
          <a:xfrm>
            <a:off x="905700" y="976864"/>
            <a:ext cx="6292690" cy="2992576"/>
          </a:xfrm>
        </p:spPr>
        <p:txBody>
          <a:bodyPr anchor="t">
            <a:normAutofit/>
          </a:bodyPr>
          <a:lstStyle/>
          <a:p>
            <a:pPr algn="l"/>
            <a:r>
              <a:rPr lang="en-US">
                <a:solidFill>
                  <a:schemeClr val="bg1"/>
                </a:solidFill>
              </a:rPr>
              <a:t>Medication Management Database</a:t>
            </a:r>
          </a:p>
        </p:txBody>
      </p:sp>
      <p:pic>
        <p:nvPicPr>
          <p:cNvPr id="4" name="Picture 3" descr="Capsules and pills inside a glass bowl">
            <a:extLst>
              <a:ext uri="{FF2B5EF4-FFF2-40B4-BE49-F238E27FC236}">
                <a16:creationId xmlns:a16="http://schemas.microsoft.com/office/drawing/2014/main" id="{1D37D2EF-B091-B0B3-2EB5-792361E34290}"/>
              </a:ext>
            </a:extLst>
          </p:cNvPr>
          <p:cNvPicPr>
            <a:picLocks noChangeAspect="1"/>
          </p:cNvPicPr>
          <p:nvPr/>
        </p:nvPicPr>
        <p:blipFill rotWithShape="1">
          <a:blip r:embed="rId2"/>
          <a:srcRect l="854" r="54309"/>
          <a:stretch/>
        </p:blipFill>
        <p:spPr>
          <a:xfrm>
            <a:off x="8104092" y="10"/>
            <a:ext cx="4099858" cy="6857990"/>
          </a:xfrm>
          <a:prstGeom prst="rect">
            <a:avLst/>
          </a:prstGeom>
        </p:spPr>
      </p:pic>
      <p:sp>
        <p:nvSpPr>
          <p:cNvPr id="5" name="TextBox 4">
            <a:extLst>
              <a:ext uri="{FF2B5EF4-FFF2-40B4-BE49-F238E27FC236}">
                <a16:creationId xmlns:a16="http://schemas.microsoft.com/office/drawing/2014/main" id="{C7E2BAA0-4830-DB45-BD3B-4E5B52CD0C03}"/>
              </a:ext>
            </a:extLst>
          </p:cNvPr>
          <p:cNvSpPr txBox="1"/>
          <p:nvPr/>
        </p:nvSpPr>
        <p:spPr>
          <a:xfrm>
            <a:off x="968627" y="4292600"/>
            <a:ext cx="1715278" cy="646331"/>
          </a:xfrm>
          <a:prstGeom prst="rect">
            <a:avLst/>
          </a:prstGeom>
          <a:noFill/>
        </p:spPr>
        <p:txBody>
          <a:bodyPr wrap="none" rtlCol="0">
            <a:spAutoFit/>
          </a:bodyPr>
          <a:lstStyle/>
          <a:p>
            <a:r>
              <a:rPr lang="en-US">
                <a:solidFill>
                  <a:schemeClr val="bg1"/>
                </a:solidFill>
              </a:rPr>
              <a:t>Presentation by: </a:t>
            </a:r>
          </a:p>
          <a:p>
            <a:r>
              <a:rPr lang="en-US">
                <a:solidFill>
                  <a:schemeClr val="bg1"/>
                </a:solidFill>
              </a:rPr>
              <a:t>Gabriel Penzo</a:t>
            </a:r>
          </a:p>
        </p:txBody>
      </p:sp>
    </p:spTree>
    <p:extLst>
      <p:ext uri="{BB962C8B-B14F-4D97-AF65-F5344CB8AC3E}">
        <p14:creationId xmlns:p14="http://schemas.microsoft.com/office/powerpoint/2010/main" val="381184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2D7A40-2767-F297-240F-66D20EA76F7E}"/>
              </a:ext>
            </a:extLst>
          </p:cNvPr>
          <p:cNvSpPr txBox="1"/>
          <p:nvPr/>
        </p:nvSpPr>
        <p:spPr>
          <a:xfrm>
            <a:off x="2127250" y="44450"/>
            <a:ext cx="1107034" cy="369332"/>
          </a:xfrm>
          <a:prstGeom prst="rect">
            <a:avLst/>
          </a:prstGeom>
          <a:noFill/>
        </p:spPr>
        <p:txBody>
          <a:bodyPr wrap="none" rtlCol="0">
            <a:spAutoFit/>
          </a:bodyPr>
          <a:lstStyle/>
          <a:p>
            <a:r>
              <a:rPr lang="en-US" b="1"/>
              <a:t>Insurance</a:t>
            </a:r>
          </a:p>
        </p:txBody>
      </p:sp>
      <p:pic>
        <p:nvPicPr>
          <p:cNvPr id="5" name="Picture 4" descr="A screenshot of a computer program&#10;&#10;Description automatically generated">
            <a:extLst>
              <a:ext uri="{FF2B5EF4-FFF2-40B4-BE49-F238E27FC236}">
                <a16:creationId xmlns:a16="http://schemas.microsoft.com/office/drawing/2014/main" id="{0235A717-94C1-1CD4-9F47-5BCF334034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50282"/>
            <a:ext cx="5408983" cy="2850118"/>
          </a:xfrm>
          <a:prstGeom prst="rect">
            <a:avLst/>
          </a:prstGeom>
          <a:ln>
            <a:solidFill>
              <a:schemeClr val="accent4"/>
            </a:solidFill>
          </a:ln>
        </p:spPr>
      </p:pic>
      <p:pic>
        <p:nvPicPr>
          <p:cNvPr id="6" name="Picture 5" descr="A screen shot of a computer&#10;&#10;Description automatically generated">
            <a:extLst>
              <a:ext uri="{FF2B5EF4-FFF2-40B4-BE49-F238E27FC236}">
                <a16:creationId xmlns:a16="http://schemas.microsoft.com/office/drawing/2014/main" id="{3E573790-26B9-3F48-3A36-549E83701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41692"/>
            <a:ext cx="5406143" cy="1754108"/>
          </a:xfrm>
          <a:prstGeom prst="rect">
            <a:avLst/>
          </a:prstGeom>
          <a:ln>
            <a:solidFill>
              <a:schemeClr val="accent4"/>
            </a:solidFill>
          </a:ln>
        </p:spPr>
      </p:pic>
      <p:pic>
        <p:nvPicPr>
          <p:cNvPr id="7" name="Picture 6" descr="A screenshot of a computer screen&#10;&#10;Description automatically generated">
            <a:extLst>
              <a:ext uri="{FF2B5EF4-FFF2-40B4-BE49-F238E27FC236}">
                <a16:creationId xmlns:a16="http://schemas.microsoft.com/office/drawing/2014/main" id="{B01DA94F-AE6A-BE1C-BFA0-7C3D86F9AC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 y="4399411"/>
            <a:ext cx="5406143" cy="2552323"/>
          </a:xfrm>
          <a:prstGeom prst="rect">
            <a:avLst/>
          </a:prstGeom>
          <a:ln>
            <a:solidFill>
              <a:schemeClr val="accent4"/>
            </a:solidFill>
          </a:ln>
        </p:spPr>
      </p:pic>
      <p:sp>
        <p:nvSpPr>
          <p:cNvPr id="8" name="TextBox 7">
            <a:extLst>
              <a:ext uri="{FF2B5EF4-FFF2-40B4-BE49-F238E27FC236}">
                <a16:creationId xmlns:a16="http://schemas.microsoft.com/office/drawing/2014/main" id="{0C685196-EC78-FB36-5D87-225849AC6CAC}"/>
              </a:ext>
            </a:extLst>
          </p:cNvPr>
          <p:cNvSpPr txBox="1"/>
          <p:nvPr/>
        </p:nvSpPr>
        <p:spPr>
          <a:xfrm>
            <a:off x="9142846" y="44450"/>
            <a:ext cx="1240853" cy="369332"/>
          </a:xfrm>
          <a:prstGeom prst="rect">
            <a:avLst/>
          </a:prstGeom>
          <a:noFill/>
        </p:spPr>
        <p:txBody>
          <a:bodyPr wrap="none" rtlCol="0">
            <a:spAutoFit/>
          </a:bodyPr>
          <a:lstStyle/>
          <a:p>
            <a:r>
              <a:rPr lang="en-US" b="1"/>
              <a:t>Medication</a:t>
            </a:r>
          </a:p>
        </p:txBody>
      </p:sp>
      <p:pic>
        <p:nvPicPr>
          <p:cNvPr id="9" name="Picture 8" descr="A screenshot of a computer program&#10;&#10;Description automatically generated">
            <a:extLst>
              <a:ext uri="{FF2B5EF4-FFF2-40B4-BE49-F238E27FC236}">
                <a16:creationId xmlns:a16="http://schemas.microsoft.com/office/drawing/2014/main" id="{5E07B940-87F6-1FE4-AB2E-DA2EC4BEBC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4547" y="413782"/>
            <a:ext cx="4857453" cy="3250237"/>
          </a:xfrm>
          <a:prstGeom prst="rect">
            <a:avLst/>
          </a:prstGeom>
          <a:ln>
            <a:solidFill>
              <a:schemeClr val="accent4"/>
            </a:solidFill>
          </a:ln>
        </p:spPr>
      </p:pic>
      <p:pic>
        <p:nvPicPr>
          <p:cNvPr id="10" name="Picture 9" descr="A screenshot of a computer&#10;&#10;Description automatically generated">
            <a:extLst>
              <a:ext uri="{FF2B5EF4-FFF2-40B4-BE49-F238E27FC236}">
                <a16:creationId xmlns:a16="http://schemas.microsoft.com/office/drawing/2014/main" id="{05D54DBE-86F9-FB44-353B-E65C3EEC9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34547" y="3664019"/>
            <a:ext cx="4857453" cy="3364869"/>
          </a:xfrm>
          <a:prstGeom prst="rect">
            <a:avLst/>
          </a:prstGeom>
          <a:ln>
            <a:solidFill>
              <a:schemeClr val="accent4"/>
            </a:solidFill>
          </a:ln>
        </p:spPr>
      </p:pic>
    </p:spTree>
    <p:extLst>
      <p:ext uri="{BB962C8B-B14F-4D97-AF65-F5344CB8AC3E}">
        <p14:creationId xmlns:p14="http://schemas.microsoft.com/office/powerpoint/2010/main" val="102779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CBD424-3484-9450-D3D1-81EEAF2A9047}"/>
              </a:ext>
            </a:extLst>
          </p:cNvPr>
          <p:cNvSpPr txBox="1"/>
          <p:nvPr/>
        </p:nvSpPr>
        <p:spPr>
          <a:xfrm>
            <a:off x="2572491" y="537942"/>
            <a:ext cx="798617" cy="369332"/>
          </a:xfrm>
          <a:prstGeom prst="rect">
            <a:avLst/>
          </a:prstGeom>
          <a:noFill/>
        </p:spPr>
        <p:txBody>
          <a:bodyPr wrap="none" rtlCol="0">
            <a:spAutoFit/>
          </a:bodyPr>
          <a:lstStyle/>
          <a:p>
            <a:r>
              <a:rPr lang="en-US" b="1"/>
              <a:t>Doctor</a:t>
            </a:r>
          </a:p>
        </p:txBody>
      </p:sp>
      <p:pic>
        <p:nvPicPr>
          <p:cNvPr id="6" name="Picture 5" descr="A screenshot of a computer program&#10;&#10;Description automatically generated">
            <a:extLst>
              <a:ext uri="{FF2B5EF4-FFF2-40B4-BE49-F238E27FC236}">
                <a16:creationId xmlns:a16="http://schemas.microsoft.com/office/drawing/2014/main" id="{B8DFA701-1928-9555-788A-09CA24B7D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7274"/>
            <a:ext cx="5943600" cy="1745615"/>
          </a:xfrm>
          <a:prstGeom prst="rect">
            <a:avLst/>
          </a:prstGeom>
          <a:ln>
            <a:solidFill>
              <a:schemeClr val="accent4"/>
            </a:solidFill>
          </a:ln>
        </p:spPr>
      </p:pic>
      <p:pic>
        <p:nvPicPr>
          <p:cNvPr id="7" name="Picture 6" descr="A screenshot of a computer program&#10;&#10;Description automatically generated">
            <a:extLst>
              <a:ext uri="{FF2B5EF4-FFF2-40B4-BE49-F238E27FC236}">
                <a16:creationId xmlns:a16="http://schemas.microsoft.com/office/drawing/2014/main" id="{D082BEC2-DFF8-49D8-4D43-F274F1BCD7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59031"/>
            <a:ext cx="5943600" cy="2681605"/>
          </a:xfrm>
          <a:prstGeom prst="rect">
            <a:avLst/>
          </a:prstGeom>
          <a:ln>
            <a:solidFill>
              <a:schemeClr val="accent4"/>
            </a:solidFill>
          </a:ln>
        </p:spPr>
      </p:pic>
      <p:sp>
        <p:nvSpPr>
          <p:cNvPr id="8" name="TextBox 7">
            <a:extLst>
              <a:ext uri="{FF2B5EF4-FFF2-40B4-BE49-F238E27FC236}">
                <a16:creationId xmlns:a16="http://schemas.microsoft.com/office/drawing/2014/main" id="{27EE067C-9947-71D8-4351-5315A006FC6B}"/>
              </a:ext>
            </a:extLst>
          </p:cNvPr>
          <p:cNvSpPr txBox="1"/>
          <p:nvPr/>
        </p:nvSpPr>
        <p:spPr>
          <a:xfrm>
            <a:off x="9259836" y="29942"/>
            <a:ext cx="1146276" cy="369332"/>
          </a:xfrm>
          <a:prstGeom prst="rect">
            <a:avLst/>
          </a:prstGeom>
          <a:noFill/>
        </p:spPr>
        <p:txBody>
          <a:bodyPr wrap="none" rtlCol="0">
            <a:spAutoFit/>
          </a:bodyPr>
          <a:lstStyle/>
          <a:p>
            <a:r>
              <a:rPr lang="en-US" b="1"/>
              <a:t>Pharmacy</a:t>
            </a:r>
          </a:p>
        </p:txBody>
      </p:sp>
      <p:pic>
        <p:nvPicPr>
          <p:cNvPr id="9" name="Picture 8" descr="A computer screen shot of a black screen&#10;&#10;Description automatically generated">
            <a:extLst>
              <a:ext uri="{FF2B5EF4-FFF2-40B4-BE49-F238E27FC236}">
                <a16:creationId xmlns:a16="http://schemas.microsoft.com/office/drawing/2014/main" id="{FDFA2FA0-F777-92AD-29A5-455CC510C0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5871" y="328428"/>
            <a:ext cx="4896129" cy="2522343"/>
          </a:xfrm>
          <a:prstGeom prst="rect">
            <a:avLst/>
          </a:prstGeom>
          <a:ln>
            <a:solidFill>
              <a:schemeClr val="accent4"/>
            </a:solidFill>
          </a:ln>
        </p:spPr>
      </p:pic>
      <p:pic>
        <p:nvPicPr>
          <p:cNvPr id="10" name="Picture 9" descr="A screenshot of a computer code&#10;&#10;Description automatically generated">
            <a:extLst>
              <a:ext uri="{FF2B5EF4-FFF2-40B4-BE49-F238E27FC236}">
                <a16:creationId xmlns:a16="http://schemas.microsoft.com/office/drawing/2014/main" id="{3EA36B82-C1CA-F3CC-9A37-A2DF25708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0454" y="2759030"/>
            <a:ext cx="4891546" cy="1597069"/>
          </a:xfrm>
          <a:prstGeom prst="rect">
            <a:avLst/>
          </a:prstGeom>
          <a:ln>
            <a:solidFill>
              <a:schemeClr val="accent4"/>
            </a:solidFill>
          </a:ln>
        </p:spPr>
      </p:pic>
      <p:pic>
        <p:nvPicPr>
          <p:cNvPr id="11" name="Picture 10" descr="A screenshot of a computer screen&#10;&#10;Description automatically generated">
            <a:extLst>
              <a:ext uri="{FF2B5EF4-FFF2-40B4-BE49-F238E27FC236}">
                <a16:creationId xmlns:a16="http://schemas.microsoft.com/office/drawing/2014/main" id="{AB91FC62-0D8F-0744-C805-62261528E0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95871" y="4266032"/>
            <a:ext cx="4896128" cy="2617546"/>
          </a:xfrm>
          <a:prstGeom prst="rect">
            <a:avLst/>
          </a:prstGeom>
          <a:ln>
            <a:solidFill>
              <a:schemeClr val="accent4"/>
            </a:solidFill>
          </a:ln>
        </p:spPr>
      </p:pic>
    </p:spTree>
    <p:extLst>
      <p:ext uri="{BB962C8B-B14F-4D97-AF65-F5344CB8AC3E}">
        <p14:creationId xmlns:p14="http://schemas.microsoft.com/office/powerpoint/2010/main" val="404851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942726-0090-459B-7286-4B55E3D588B4}"/>
              </a:ext>
            </a:extLst>
          </p:cNvPr>
          <p:cNvSpPr txBox="1"/>
          <p:nvPr/>
        </p:nvSpPr>
        <p:spPr>
          <a:xfrm>
            <a:off x="-87653" y="748685"/>
            <a:ext cx="1260473" cy="369332"/>
          </a:xfrm>
          <a:prstGeom prst="rect">
            <a:avLst/>
          </a:prstGeom>
          <a:noFill/>
        </p:spPr>
        <p:txBody>
          <a:bodyPr wrap="none" rtlCol="0">
            <a:spAutoFit/>
          </a:bodyPr>
          <a:lstStyle/>
          <a:p>
            <a:r>
              <a:rPr lang="en-US" b="1"/>
              <a:t>Objective 1</a:t>
            </a:r>
          </a:p>
        </p:txBody>
      </p:sp>
      <p:pic>
        <p:nvPicPr>
          <p:cNvPr id="6" name="Picture 5">
            <a:extLst>
              <a:ext uri="{FF2B5EF4-FFF2-40B4-BE49-F238E27FC236}">
                <a16:creationId xmlns:a16="http://schemas.microsoft.com/office/drawing/2014/main" id="{688EEE58-DD48-3002-D000-D6ECBF112DC9}"/>
              </a:ext>
            </a:extLst>
          </p:cNvPr>
          <p:cNvPicPr>
            <a:picLocks noChangeAspect="1"/>
          </p:cNvPicPr>
          <p:nvPr/>
        </p:nvPicPr>
        <p:blipFill>
          <a:blip r:embed="rId2"/>
          <a:stretch>
            <a:fillRect/>
          </a:stretch>
        </p:blipFill>
        <p:spPr>
          <a:xfrm>
            <a:off x="0" y="1459115"/>
            <a:ext cx="4649129" cy="2942050"/>
          </a:xfrm>
          <a:prstGeom prst="rect">
            <a:avLst/>
          </a:prstGeom>
        </p:spPr>
      </p:pic>
      <p:sp>
        <p:nvSpPr>
          <p:cNvPr id="7" name="TextBox 6">
            <a:extLst>
              <a:ext uri="{FF2B5EF4-FFF2-40B4-BE49-F238E27FC236}">
                <a16:creationId xmlns:a16="http://schemas.microsoft.com/office/drawing/2014/main" id="{EC99328D-686B-5216-D77B-9BF923CF5D37}"/>
              </a:ext>
            </a:extLst>
          </p:cNvPr>
          <p:cNvSpPr txBox="1"/>
          <p:nvPr/>
        </p:nvSpPr>
        <p:spPr>
          <a:xfrm>
            <a:off x="1417905" y="1174194"/>
            <a:ext cx="1813317" cy="369332"/>
          </a:xfrm>
          <a:prstGeom prst="rect">
            <a:avLst/>
          </a:prstGeom>
          <a:noFill/>
        </p:spPr>
        <p:txBody>
          <a:bodyPr wrap="none" rtlCol="0">
            <a:spAutoFit/>
          </a:bodyPr>
          <a:lstStyle/>
          <a:p>
            <a:r>
              <a:rPr lang="en-US"/>
              <a:t>Insert new patient</a:t>
            </a:r>
          </a:p>
        </p:txBody>
      </p:sp>
      <p:sp>
        <p:nvSpPr>
          <p:cNvPr id="8" name="TextBox 7">
            <a:extLst>
              <a:ext uri="{FF2B5EF4-FFF2-40B4-BE49-F238E27FC236}">
                <a16:creationId xmlns:a16="http://schemas.microsoft.com/office/drawing/2014/main" id="{806827D8-19C0-34D4-DE76-3266B2984B96}"/>
              </a:ext>
            </a:extLst>
          </p:cNvPr>
          <p:cNvSpPr txBox="1"/>
          <p:nvPr/>
        </p:nvSpPr>
        <p:spPr>
          <a:xfrm>
            <a:off x="-87653" y="163910"/>
            <a:ext cx="2261132" cy="584775"/>
          </a:xfrm>
          <a:prstGeom prst="rect">
            <a:avLst/>
          </a:prstGeom>
          <a:noFill/>
        </p:spPr>
        <p:txBody>
          <a:bodyPr wrap="none" rtlCol="0">
            <a:spAutoFit/>
          </a:bodyPr>
          <a:lstStyle/>
          <a:p>
            <a:r>
              <a:rPr lang="en-US" sz="3200" b="1" cap="all" spc="700">
                <a:latin typeface="+mj-lt"/>
                <a:ea typeface="+mj-ea"/>
                <a:cs typeface="+mj-cs"/>
              </a:rPr>
              <a:t>Results</a:t>
            </a:r>
          </a:p>
        </p:txBody>
      </p:sp>
      <p:sp>
        <p:nvSpPr>
          <p:cNvPr id="9" name="TextBox 8">
            <a:extLst>
              <a:ext uri="{FF2B5EF4-FFF2-40B4-BE49-F238E27FC236}">
                <a16:creationId xmlns:a16="http://schemas.microsoft.com/office/drawing/2014/main" id="{629A42F1-B872-6A93-7401-2132EBBD6E95}"/>
              </a:ext>
            </a:extLst>
          </p:cNvPr>
          <p:cNvSpPr txBox="1"/>
          <p:nvPr/>
        </p:nvSpPr>
        <p:spPr>
          <a:xfrm>
            <a:off x="1042913" y="4372931"/>
            <a:ext cx="2849050" cy="369332"/>
          </a:xfrm>
          <a:prstGeom prst="rect">
            <a:avLst/>
          </a:prstGeom>
          <a:noFill/>
        </p:spPr>
        <p:txBody>
          <a:bodyPr wrap="none" rtlCol="0">
            <a:spAutoFit/>
          </a:bodyPr>
          <a:lstStyle/>
          <a:p>
            <a:r>
              <a:rPr lang="en-US"/>
              <a:t>Update the patient’s address</a:t>
            </a:r>
          </a:p>
        </p:txBody>
      </p:sp>
      <p:pic>
        <p:nvPicPr>
          <p:cNvPr id="11" name="Picture 10" descr="A screen shot of a computer&#10;&#10;Description automatically generated">
            <a:extLst>
              <a:ext uri="{FF2B5EF4-FFF2-40B4-BE49-F238E27FC236}">
                <a16:creationId xmlns:a16="http://schemas.microsoft.com/office/drawing/2014/main" id="{7FE4BC72-4CEE-69CC-8A11-1E4C73D48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86087"/>
            <a:ext cx="4649129" cy="1019154"/>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FEE1B25A-98D1-3760-885C-CD32FB130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5707255"/>
            <a:ext cx="4649129" cy="846749"/>
          </a:xfrm>
          <a:prstGeom prst="rect">
            <a:avLst/>
          </a:prstGeom>
        </p:spPr>
      </p:pic>
      <p:sp>
        <p:nvSpPr>
          <p:cNvPr id="14" name="TextBox 13">
            <a:extLst>
              <a:ext uri="{FF2B5EF4-FFF2-40B4-BE49-F238E27FC236}">
                <a16:creationId xmlns:a16="http://schemas.microsoft.com/office/drawing/2014/main" id="{E8DDFA0E-96C4-36F6-B00A-6AA4527AEFE7}"/>
              </a:ext>
            </a:extLst>
          </p:cNvPr>
          <p:cNvSpPr txBox="1"/>
          <p:nvPr/>
        </p:nvSpPr>
        <p:spPr>
          <a:xfrm>
            <a:off x="5777021" y="208659"/>
            <a:ext cx="5382591" cy="1200329"/>
          </a:xfrm>
          <a:prstGeom prst="rect">
            <a:avLst/>
          </a:prstGeom>
          <a:noFill/>
        </p:spPr>
        <p:txBody>
          <a:bodyPr wrap="square" rtlCol="0">
            <a:spAutoFit/>
          </a:bodyPr>
          <a:lstStyle/>
          <a:p>
            <a:r>
              <a:rPr lang="en-US"/>
              <a:t>Remove a different patient from the master table. This query shows how after removing P003 from the master table, it was also removed from the other tables. After the rollback, the patient is back in the tables.</a:t>
            </a:r>
          </a:p>
        </p:txBody>
      </p:sp>
      <p:pic>
        <p:nvPicPr>
          <p:cNvPr id="16" name="Picture 15">
            <a:extLst>
              <a:ext uri="{FF2B5EF4-FFF2-40B4-BE49-F238E27FC236}">
                <a16:creationId xmlns:a16="http://schemas.microsoft.com/office/drawing/2014/main" id="{79CF54E0-EBE4-4369-A341-DB3089A3EAAF}"/>
              </a:ext>
            </a:extLst>
          </p:cNvPr>
          <p:cNvPicPr>
            <a:picLocks noChangeAspect="1"/>
          </p:cNvPicPr>
          <p:nvPr/>
        </p:nvPicPr>
        <p:blipFill>
          <a:blip r:embed="rId5"/>
          <a:stretch>
            <a:fillRect/>
          </a:stretch>
        </p:blipFill>
        <p:spPr>
          <a:xfrm>
            <a:off x="4744635" y="1408988"/>
            <a:ext cx="7447365" cy="4528626"/>
          </a:xfrm>
          <a:prstGeom prst="rect">
            <a:avLst/>
          </a:prstGeom>
        </p:spPr>
      </p:pic>
      <p:pic>
        <p:nvPicPr>
          <p:cNvPr id="18" name="Picture 17">
            <a:extLst>
              <a:ext uri="{FF2B5EF4-FFF2-40B4-BE49-F238E27FC236}">
                <a16:creationId xmlns:a16="http://schemas.microsoft.com/office/drawing/2014/main" id="{A12F9EEF-4E01-E628-8B2E-75A660C75073}"/>
              </a:ext>
            </a:extLst>
          </p:cNvPr>
          <p:cNvPicPr>
            <a:picLocks noChangeAspect="1"/>
          </p:cNvPicPr>
          <p:nvPr/>
        </p:nvPicPr>
        <p:blipFill>
          <a:blip r:embed="rId6"/>
          <a:stretch>
            <a:fillRect/>
          </a:stretch>
        </p:blipFill>
        <p:spPr>
          <a:xfrm>
            <a:off x="4744633" y="5937614"/>
            <a:ext cx="3418302" cy="522633"/>
          </a:xfrm>
          <a:prstGeom prst="rect">
            <a:avLst/>
          </a:prstGeom>
        </p:spPr>
      </p:pic>
    </p:spTree>
    <p:extLst>
      <p:ext uri="{BB962C8B-B14F-4D97-AF65-F5344CB8AC3E}">
        <p14:creationId xmlns:p14="http://schemas.microsoft.com/office/powerpoint/2010/main" val="289742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5CBE06-A828-CA78-4F55-70ABF75BE93B}"/>
              </a:ext>
            </a:extLst>
          </p:cNvPr>
          <p:cNvSpPr txBox="1"/>
          <p:nvPr/>
        </p:nvSpPr>
        <p:spPr>
          <a:xfrm>
            <a:off x="419100" y="393700"/>
            <a:ext cx="1260473" cy="369332"/>
          </a:xfrm>
          <a:prstGeom prst="rect">
            <a:avLst/>
          </a:prstGeom>
          <a:noFill/>
        </p:spPr>
        <p:txBody>
          <a:bodyPr wrap="none" rtlCol="0">
            <a:spAutoFit/>
          </a:bodyPr>
          <a:lstStyle/>
          <a:p>
            <a:r>
              <a:rPr lang="en-US" b="1"/>
              <a:t>Objective 2</a:t>
            </a:r>
          </a:p>
        </p:txBody>
      </p:sp>
      <p:sp>
        <p:nvSpPr>
          <p:cNvPr id="5" name="TextBox 4">
            <a:extLst>
              <a:ext uri="{FF2B5EF4-FFF2-40B4-BE49-F238E27FC236}">
                <a16:creationId xmlns:a16="http://schemas.microsoft.com/office/drawing/2014/main" id="{FCF30123-2026-B448-A153-672C1B68577F}"/>
              </a:ext>
            </a:extLst>
          </p:cNvPr>
          <p:cNvSpPr txBox="1"/>
          <p:nvPr/>
        </p:nvSpPr>
        <p:spPr>
          <a:xfrm>
            <a:off x="95250" y="763032"/>
            <a:ext cx="3581430" cy="369332"/>
          </a:xfrm>
          <a:prstGeom prst="rect">
            <a:avLst/>
          </a:prstGeom>
          <a:noFill/>
        </p:spPr>
        <p:txBody>
          <a:bodyPr wrap="none" rtlCol="0">
            <a:spAutoFit/>
          </a:bodyPr>
          <a:lstStyle/>
          <a:p>
            <a:r>
              <a:rPr lang="en-US"/>
              <a:t>Find prescriptions issued to a patient.</a:t>
            </a:r>
          </a:p>
        </p:txBody>
      </p:sp>
      <p:pic>
        <p:nvPicPr>
          <p:cNvPr id="7" name="Picture 6">
            <a:extLst>
              <a:ext uri="{FF2B5EF4-FFF2-40B4-BE49-F238E27FC236}">
                <a16:creationId xmlns:a16="http://schemas.microsoft.com/office/drawing/2014/main" id="{F25EE61A-39D9-3848-9C42-D3849F77368C}"/>
              </a:ext>
            </a:extLst>
          </p:cNvPr>
          <p:cNvPicPr>
            <a:picLocks noChangeAspect="1"/>
          </p:cNvPicPr>
          <p:nvPr/>
        </p:nvPicPr>
        <p:blipFill>
          <a:blip r:embed="rId2"/>
          <a:stretch>
            <a:fillRect/>
          </a:stretch>
        </p:blipFill>
        <p:spPr>
          <a:xfrm>
            <a:off x="0" y="1138714"/>
            <a:ext cx="9796266" cy="1244034"/>
          </a:xfrm>
          <a:prstGeom prst="rect">
            <a:avLst/>
          </a:prstGeom>
        </p:spPr>
      </p:pic>
      <p:sp>
        <p:nvSpPr>
          <p:cNvPr id="8" name="TextBox 7">
            <a:extLst>
              <a:ext uri="{FF2B5EF4-FFF2-40B4-BE49-F238E27FC236}">
                <a16:creationId xmlns:a16="http://schemas.microsoft.com/office/drawing/2014/main" id="{1AF223D8-A074-D733-CBD5-A790BD9CFD33}"/>
              </a:ext>
            </a:extLst>
          </p:cNvPr>
          <p:cNvSpPr txBox="1"/>
          <p:nvPr/>
        </p:nvSpPr>
        <p:spPr>
          <a:xfrm>
            <a:off x="514350" y="2724150"/>
            <a:ext cx="1260473" cy="369332"/>
          </a:xfrm>
          <a:prstGeom prst="rect">
            <a:avLst/>
          </a:prstGeom>
          <a:noFill/>
        </p:spPr>
        <p:txBody>
          <a:bodyPr wrap="none" rtlCol="0">
            <a:spAutoFit/>
          </a:bodyPr>
          <a:lstStyle/>
          <a:p>
            <a:r>
              <a:rPr lang="en-US" b="1"/>
              <a:t>Objective 3</a:t>
            </a:r>
          </a:p>
        </p:txBody>
      </p:sp>
      <p:sp>
        <p:nvSpPr>
          <p:cNvPr id="9" name="TextBox 8">
            <a:extLst>
              <a:ext uri="{FF2B5EF4-FFF2-40B4-BE49-F238E27FC236}">
                <a16:creationId xmlns:a16="http://schemas.microsoft.com/office/drawing/2014/main" id="{03EDDC37-AC83-B62E-17E5-27A25619B835}"/>
              </a:ext>
            </a:extLst>
          </p:cNvPr>
          <p:cNvSpPr txBox="1"/>
          <p:nvPr/>
        </p:nvSpPr>
        <p:spPr>
          <a:xfrm>
            <a:off x="247650" y="3263900"/>
            <a:ext cx="3320524" cy="369332"/>
          </a:xfrm>
          <a:prstGeom prst="rect">
            <a:avLst/>
          </a:prstGeom>
          <a:noFill/>
        </p:spPr>
        <p:txBody>
          <a:bodyPr wrap="none" rtlCol="0">
            <a:spAutoFit/>
          </a:bodyPr>
          <a:lstStyle/>
          <a:p>
            <a:r>
              <a:rPr lang="en-US"/>
              <a:t>Update dosage for a medication. </a:t>
            </a:r>
          </a:p>
        </p:txBody>
      </p:sp>
      <p:pic>
        <p:nvPicPr>
          <p:cNvPr id="11" name="Picture 10">
            <a:extLst>
              <a:ext uri="{FF2B5EF4-FFF2-40B4-BE49-F238E27FC236}">
                <a16:creationId xmlns:a16="http://schemas.microsoft.com/office/drawing/2014/main" id="{CD48733B-FE23-D389-009C-0B9DE1AF1B09}"/>
              </a:ext>
            </a:extLst>
          </p:cNvPr>
          <p:cNvPicPr>
            <a:picLocks noChangeAspect="1"/>
          </p:cNvPicPr>
          <p:nvPr/>
        </p:nvPicPr>
        <p:blipFill>
          <a:blip r:embed="rId3"/>
          <a:stretch>
            <a:fillRect/>
          </a:stretch>
        </p:blipFill>
        <p:spPr>
          <a:xfrm>
            <a:off x="95250" y="3633232"/>
            <a:ext cx="5525231" cy="2481331"/>
          </a:xfrm>
          <a:prstGeom prst="rect">
            <a:avLst/>
          </a:prstGeom>
        </p:spPr>
      </p:pic>
      <p:sp>
        <p:nvSpPr>
          <p:cNvPr id="12" name="TextBox 11">
            <a:extLst>
              <a:ext uri="{FF2B5EF4-FFF2-40B4-BE49-F238E27FC236}">
                <a16:creationId xmlns:a16="http://schemas.microsoft.com/office/drawing/2014/main" id="{01AD7B8E-FAB6-AFB5-550D-6B4DFD2FDAFF}"/>
              </a:ext>
            </a:extLst>
          </p:cNvPr>
          <p:cNvSpPr txBox="1"/>
          <p:nvPr/>
        </p:nvSpPr>
        <p:spPr>
          <a:xfrm>
            <a:off x="9166029" y="2724150"/>
            <a:ext cx="1260473" cy="369332"/>
          </a:xfrm>
          <a:prstGeom prst="rect">
            <a:avLst/>
          </a:prstGeom>
          <a:noFill/>
        </p:spPr>
        <p:txBody>
          <a:bodyPr wrap="none" rtlCol="0">
            <a:spAutoFit/>
          </a:bodyPr>
          <a:lstStyle/>
          <a:p>
            <a:r>
              <a:rPr lang="en-US" b="1"/>
              <a:t>Objective 4</a:t>
            </a:r>
          </a:p>
        </p:txBody>
      </p:sp>
      <p:sp>
        <p:nvSpPr>
          <p:cNvPr id="13" name="TextBox 12">
            <a:extLst>
              <a:ext uri="{FF2B5EF4-FFF2-40B4-BE49-F238E27FC236}">
                <a16:creationId xmlns:a16="http://schemas.microsoft.com/office/drawing/2014/main" id="{2AB3250F-4C55-9A9F-0DE3-6FAAB7980265}"/>
              </a:ext>
            </a:extLst>
          </p:cNvPr>
          <p:cNvSpPr txBox="1"/>
          <p:nvPr/>
        </p:nvSpPr>
        <p:spPr>
          <a:xfrm>
            <a:off x="7764946" y="3006155"/>
            <a:ext cx="4331804" cy="923330"/>
          </a:xfrm>
          <a:prstGeom prst="rect">
            <a:avLst/>
          </a:prstGeom>
          <a:noFill/>
        </p:spPr>
        <p:txBody>
          <a:bodyPr wrap="square" rtlCol="0">
            <a:spAutoFit/>
          </a:bodyPr>
          <a:lstStyle/>
          <a:p>
            <a:r>
              <a:rPr lang="en-US"/>
              <a:t>Find the contact information for the pharmacy where a prescription was filled. This query uses joins.</a:t>
            </a:r>
          </a:p>
        </p:txBody>
      </p:sp>
      <p:pic>
        <p:nvPicPr>
          <p:cNvPr id="15" name="Picture 14">
            <a:extLst>
              <a:ext uri="{FF2B5EF4-FFF2-40B4-BE49-F238E27FC236}">
                <a16:creationId xmlns:a16="http://schemas.microsoft.com/office/drawing/2014/main" id="{F2194DC7-FB9A-9D76-E942-FAFD3BBB7C31}"/>
              </a:ext>
            </a:extLst>
          </p:cNvPr>
          <p:cNvPicPr>
            <a:picLocks noChangeAspect="1"/>
          </p:cNvPicPr>
          <p:nvPr/>
        </p:nvPicPr>
        <p:blipFill>
          <a:blip r:embed="rId4"/>
          <a:stretch>
            <a:fillRect/>
          </a:stretch>
        </p:blipFill>
        <p:spPr>
          <a:xfrm>
            <a:off x="5744818" y="3915753"/>
            <a:ext cx="6513443" cy="1916288"/>
          </a:xfrm>
          <a:prstGeom prst="rect">
            <a:avLst/>
          </a:prstGeom>
        </p:spPr>
      </p:pic>
    </p:spTree>
    <p:extLst>
      <p:ext uri="{BB962C8B-B14F-4D97-AF65-F5344CB8AC3E}">
        <p14:creationId xmlns:p14="http://schemas.microsoft.com/office/powerpoint/2010/main" val="230456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A1B52E-F64B-F9D3-303E-EF164D3D9A31}"/>
              </a:ext>
            </a:extLst>
          </p:cNvPr>
          <p:cNvSpPr txBox="1"/>
          <p:nvPr/>
        </p:nvSpPr>
        <p:spPr>
          <a:xfrm>
            <a:off x="114300" y="115927"/>
            <a:ext cx="1260473" cy="369332"/>
          </a:xfrm>
          <a:prstGeom prst="rect">
            <a:avLst/>
          </a:prstGeom>
          <a:noFill/>
        </p:spPr>
        <p:txBody>
          <a:bodyPr wrap="none" rtlCol="0">
            <a:spAutoFit/>
          </a:bodyPr>
          <a:lstStyle/>
          <a:p>
            <a:r>
              <a:rPr lang="en-US" b="1"/>
              <a:t>Objective 5</a:t>
            </a:r>
          </a:p>
        </p:txBody>
      </p:sp>
      <p:sp>
        <p:nvSpPr>
          <p:cNvPr id="5" name="TextBox 4">
            <a:extLst>
              <a:ext uri="{FF2B5EF4-FFF2-40B4-BE49-F238E27FC236}">
                <a16:creationId xmlns:a16="http://schemas.microsoft.com/office/drawing/2014/main" id="{1A940919-0592-16D3-EB5F-8CD4EFB39059}"/>
              </a:ext>
            </a:extLst>
          </p:cNvPr>
          <p:cNvSpPr txBox="1"/>
          <p:nvPr/>
        </p:nvSpPr>
        <p:spPr>
          <a:xfrm>
            <a:off x="114301" y="495300"/>
            <a:ext cx="2495550" cy="923330"/>
          </a:xfrm>
          <a:prstGeom prst="rect">
            <a:avLst/>
          </a:prstGeom>
          <a:noFill/>
        </p:spPr>
        <p:txBody>
          <a:bodyPr wrap="square" rtlCol="0">
            <a:spAutoFit/>
          </a:bodyPr>
          <a:lstStyle/>
          <a:p>
            <a:r>
              <a:rPr lang="en-US"/>
              <a:t>Generate a report on patient age distribution. Using the count() function.</a:t>
            </a:r>
          </a:p>
        </p:txBody>
      </p:sp>
      <p:pic>
        <p:nvPicPr>
          <p:cNvPr id="7" name="Picture 6">
            <a:extLst>
              <a:ext uri="{FF2B5EF4-FFF2-40B4-BE49-F238E27FC236}">
                <a16:creationId xmlns:a16="http://schemas.microsoft.com/office/drawing/2014/main" id="{DECB18DF-A110-A9DC-1D0B-D1DF0CFB3297}"/>
              </a:ext>
            </a:extLst>
          </p:cNvPr>
          <p:cNvPicPr>
            <a:picLocks noChangeAspect="1"/>
          </p:cNvPicPr>
          <p:nvPr/>
        </p:nvPicPr>
        <p:blipFill>
          <a:blip r:embed="rId2"/>
          <a:stretch>
            <a:fillRect/>
          </a:stretch>
        </p:blipFill>
        <p:spPr>
          <a:xfrm>
            <a:off x="0" y="1475561"/>
            <a:ext cx="3431855" cy="2893239"/>
          </a:xfrm>
          <a:prstGeom prst="rect">
            <a:avLst/>
          </a:prstGeom>
        </p:spPr>
      </p:pic>
      <p:sp>
        <p:nvSpPr>
          <p:cNvPr id="8" name="TextBox 7">
            <a:extLst>
              <a:ext uri="{FF2B5EF4-FFF2-40B4-BE49-F238E27FC236}">
                <a16:creationId xmlns:a16="http://schemas.microsoft.com/office/drawing/2014/main" id="{0F05969A-6C87-88C1-5EC2-A66756B949D4}"/>
              </a:ext>
            </a:extLst>
          </p:cNvPr>
          <p:cNvSpPr txBox="1"/>
          <p:nvPr/>
        </p:nvSpPr>
        <p:spPr>
          <a:xfrm>
            <a:off x="4543563" y="44450"/>
            <a:ext cx="1260473" cy="369332"/>
          </a:xfrm>
          <a:prstGeom prst="rect">
            <a:avLst/>
          </a:prstGeom>
          <a:noFill/>
        </p:spPr>
        <p:txBody>
          <a:bodyPr wrap="none" rtlCol="0">
            <a:spAutoFit/>
          </a:bodyPr>
          <a:lstStyle/>
          <a:p>
            <a:r>
              <a:rPr lang="en-US" b="1"/>
              <a:t>Objective 6</a:t>
            </a:r>
          </a:p>
        </p:txBody>
      </p:sp>
      <p:sp>
        <p:nvSpPr>
          <p:cNvPr id="9" name="TextBox 8">
            <a:extLst>
              <a:ext uri="{FF2B5EF4-FFF2-40B4-BE49-F238E27FC236}">
                <a16:creationId xmlns:a16="http://schemas.microsoft.com/office/drawing/2014/main" id="{D1FF8DAD-EF9F-202A-C4D8-B0F8049CA69D}"/>
              </a:ext>
            </a:extLst>
          </p:cNvPr>
          <p:cNvSpPr txBox="1"/>
          <p:nvPr/>
        </p:nvSpPr>
        <p:spPr>
          <a:xfrm>
            <a:off x="3831197" y="413782"/>
            <a:ext cx="3992134" cy="923330"/>
          </a:xfrm>
          <a:prstGeom prst="rect">
            <a:avLst/>
          </a:prstGeom>
          <a:noFill/>
        </p:spPr>
        <p:txBody>
          <a:bodyPr wrap="square" rtlCol="0">
            <a:spAutoFit/>
          </a:bodyPr>
          <a:lstStyle/>
          <a:p>
            <a:r>
              <a:rPr lang="en-US"/>
              <a:t>List all patients with their latest prescription and insurance provider. Uses left joins and order by function.</a:t>
            </a:r>
          </a:p>
        </p:txBody>
      </p:sp>
      <p:pic>
        <p:nvPicPr>
          <p:cNvPr id="11" name="Picture 10">
            <a:extLst>
              <a:ext uri="{FF2B5EF4-FFF2-40B4-BE49-F238E27FC236}">
                <a16:creationId xmlns:a16="http://schemas.microsoft.com/office/drawing/2014/main" id="{AE6102DB-DA8A-3F06-0731-4951E9BD9C79}"/>
              </a:ext>
            </a:extLst>
          </p:cNvPr>
          <p:cNvPicPr>
            <a:picLocks noChangeAspect="1"/>
          </p:cNvPicPr>
          <p:nvPr/>
        </p:nvPicPr>
        <p:blipFill>
          <a:blip r:embed="rId3"/>
          <a:stretch>
            <a:fillRect/>
          </a:stretch>
        </p:blipFill>
        <p:spPr>
          <a:xfrm>
            <a:off x="3495896" y="1337112"/>
            <a:ext cx="4488195" cy="4753789"/>
          </a:xfrm>
          <a:prstGeom prst="rect">
            <a:avLst/>
          </a:prstGeom>
        </p:spPr>
      </p:pic>
      <p:sp>
        <p:nvSpPr>
          <p:cNvPr id="14" name="TextBox 13">
            <a:extLst>
              <a:ext uri="{FF2B5EF4-FFF2-40B4-BE49-F238E27FC236}">
                <a16:creationId xmlns:a16="http://schemas.microsoft.com/office/drawing/2014/main" id="{9277C107-A64E-EF83-0A96-F85C3FE7D5C5}"/>
              </a:ext>
            </a:extLst>
          </p:cNvPr>
          <p:cNvSpPr txBox="1"/>
          <p:nvPr/>
        </p:nvSpPr>
        <p:spPr>
          <a:xfrm>
            <a:off x="9974693" y="125968"/>
            <a:ext cx="1260473" cy="369332"/>
          </a:xfrm>
          <a:prstGeom prst="rect">
            <a:avLst/>
          </a:prstGeom>
          <a:noFill/>
        </p:spPr>
        <p:txBody>
          <a:bodyPr wrap="none" rtlCol="0">
            <a:spAutoFit/>
          </a:bodyPr>
          <a:lstStyle/>
          <a:p>
            <a:r>
              <a:rPr lang="en-US" b="1"/>
              <a:t>Objective 7</a:t>
            </a:r>
          </a:p>
        </p:txBody>
      </p:sp>
      <p:pic>
        <p:nvPicPr>
          <p:cNvPr id="21" name="Picture 20">
            <a:extLst>
              <a:ext uri="{FF2B5EF4-FFF2-40B4-BE49-F238E27FC236}">
                <a16:creationId xmlns:a16="http://schemas.microsoft.com/office/drawing/2014/main" id="{703ECF2B-6FA0-A583-C070-EBA486CD7FC8}"/>
              </a:ext>
            </a:extLst>
          </p:cNvPr>
          <p:cNvPicPr>
            <a:picLocks noChangeAspect="1"/>
          </p:cNvPicPr>
          <p:nvPr/>
        </p:nvPicPr>
        <p:blipFill>
          <a:blip r:embed="rId4"/>
          <a:stretch>
            <a:fillRect/>
          </a:stretch>
        </p:blipFill>
        <p:spPr>
          <a:xfrm>
            <a:off x="8109438" y="1811612"/>
            <a:ext cx="4143867" cy="4174575"/>
          </a:xfrm>
          <a:prstGeom prst="rect">
            <a:avLst/>
          </a:prstGeom>
        </p:spPr>
      </p:pic>
      <p:sp>
        <p:nvSpPr>
          <p:cNvPr id="22" name="TextBox 21">
            <a:extLst>
              <a:ext uri="{FF2B5EF4-FFF2-40B4-BE49-F238E27FC236}">
                <a16:creationId xmlns:a16="http://schemas.microsoft.com/office/drawing/2014/main" id="{B1C4D5F0-949A-8F6E-8282-A621C45E96AD}"/>
              </a:ext>
            </a:extLst>
          </p:cNvPr>
          <p:cNvSpPr txBox="1"/>
          <p:nvPr/>
        </p:nvSpPr>
        <p:spPr>
          <a:xfrm>
            <a:off x="8986011" y="480536"/>
            <a:ext cx="3091688" cy="1200329"/>
          </a:xfrm>
          <a:prstGeom prst="rect">
            <a:avLst/>
          </a:prstGeom>
          <a:noFill/>
        </p:spPr>
        <p:txBody>
          <a:bodyPr wrap="square" rtlCol="0">
            <a:spAutoFit/>
          </a:bodyPr>
          <a:lstStyle/>
          <a:p>
            <a:r>
              <a:rPr lang="en-US"/>
              <a:t>Total number of prescriptions for each medication and the pharmacy where it was filled. Uses group by function.</a:t>
            </a:r>
          </a:p>
        </p:txBody>
      </p:sp>
    </p:spTree>
    <p:extLst>
      <p:ext uri="{BB962C8B-B14F-4D97-AF65-F5344CB8AC3E}">
        <p14:creationId xmlns:p14="http://schemas.microsoft.com/office/powerpoint/2010/main" val="366349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D0B22-EB40-E149-BD43-6A68C89B1C73}"/>
              </a:ext>
            </a:extLst>
          </p:cNvPr>
          <p:cNvSpPr txBox="1"/>
          <p:nvPr/>
        </p:nvSpPr>
        <p:spPr>
          <a:xfrm>
            <a:off x="679450" y="75684"/>
            <a:ext cx="1260473" cy="369332"/>
          </a:xfrm>
          <a:prstGeom prst="rect">
            <a:avLst/>
          </a:prstGeom>
          <a:noFill/>
        </p:spPr>
        <p:txBody>
          <a:bodyPr wrap="none" rtlCol="0">
            <a:spAutoFit/>
          </a:bodyPr>
          <a:lstStyle/>
          <a:p>
            <a:r>
              <a:rPr lang="en-US" b="1"/>
              <a:t>Objective 8</a:t>
            </a:r>
          </a:p>
        </p:txBody>
      </p:sp>
      <p:sp>
        <p:nvSpPr>
          <p:cNvPr id="5" name="TextBox 4">
            <a:extLst>
              <a:ext uri="{FF2B5EF4-FFF2-40B4-BE49-F238E27FC236}">
                <a16:creationId xmlns:a16="http://schemas.microsoft.com/office/drawing/2014/main" id="{459FFA3F-D6B8-2E6D-B4D3-E78C13FFD67C}"/>
              </a:ext>
            </a:extLst>
          </p:cNvPr>
          <p:cNvSpPr txBox="1"/>
          <p:nvPr/>
        </p:nvSpPr>
        <p:spPr>
          <a:xfrm>
            <a:off x="0" y="356116"/>
            <a:ext cx="3364126" cy="369332"/>
          </a:xfrm>
          <a:prstGeom prst="rect">
            <a:avLst/>
          </a:prstGeom>
          <a:noFill/>
        </p:spPr>
        <p:txBody>
          <a:bodyPr wrap="none" rtlCol="0">
            <a:spAutoFit/>
          </a:bodyPr>
          <a:lstStyle/>
          <a:p>
            <a:r>
              <a:rPr lang="en-US"/>
              <a:t>List all patients with Full Coverage.</a:t>
            </a:r>
          </a:p>
        </p:txBody>
      </p:sp>
      <p:pic>
        <p:nvPicPr>
          <p:cNvPr id="7" name="Picture 6">
            <a:extLst>
              <a:ext uri="{FF2B5EF4-FFF2-40B4-BE49-F238E27FC236}">
                <a16:creationId xmlns:a16="http://schemas.microsoft.com/office/drawing/2014/main" id="{EF5B086A-4319-2A06-CA8B-FC4D0D7BBD9F}"/>
              </a:ext>
            </a:extLst>
          </p:cNvPr>
          <p:cNvPicPr>
            <a:picLocks noChangeAspect="1"/>
          </p:cNvPicPr>
          <p:nvPr/>
        </p:nvPicPr>
        <p:blipFill>
          <a:blip r:embed="rId2"/>
          <a:stretch>
            <a:fillRect/>
          </a:stretch>
        </p:blipFill>
        <p:spPr>
          <a:xfrm>
            <a:off x="0" y="666560"/>
            <a:ext cx="4508440" cy="2566474"/>
          </a:xfrm>
          <a:prstGeom prst="rect">
            <a:avLst/>
          </a:prstGeom>
        </p:spPr>
      </p:pic>
      <p:sp>
        <p:nvSpPr>
          <p:cNvPr id="8" name="TextBox 7">
            <a:extLst>
              <a:ext uri="{FF2B5EF4-FFF2-40B4-BE49-F238E27FC236}">
                <a16:creationId xmlns:a16="http://schemas.microsoft.com/office/drawing/2014/main" id="{802E5C80-8B05-51C4-EF09-D8963B6C06B7}"/>
              </a:ext>
            </a:extLst>
          </p:cNvPr>
          <p:cNvSpPr txBox="1"/>
          <p:nvPr/>
        </p:nvSpPr>
        <p:spPr>
          <a:xfrm>
            <a:off x="876300" y="3176845"/>
            <a:ext cx="1260473" cy="369332"/>
          </a:xfrm>
          <a:prstGeom prst="rect">
            <a:avLst/>
          </a:prstGeom>
          <a:noFill/>
        </p:spPr>
        <p:txBody>
          <a:bodyPr wrap="none" rtlCol="0">
            <a:spAutoFit/>
          </a:bodyPr>
          <a:lstStyle/>
          <a:p>
            <a:r>
              <a:rPr lang="en-US" b="1"/>
              <a:t>Objective 9</a:t>
            </a:r>
          </a:p>
        </p:txBody>
      </p:sp>
      <p:sp>
        <p:nvSpPr>
          <p:cNvPr id="9" name="TextBox 8">
            <a:extLst>
              <a:ext uri="{FF2B5EF4-FFF2-40B4-BE49-F238E27FC236}">
                <a16:creationId xmlns:a16="http://schemas.microsoft.com/office/drawing/2014/main" id="{44CD84BF-DF7C-2D9B-29C3-47C4D1F787D1}"/>
              </a:ext>
            </a:extLst>
          </p:cNvPr>
          <p:cNvSpPr txBox="1"/>
          <p:nvPr/>
        </p:nvSpPr>
        <p:spPr>
          <a:xfrm>
            <a:off x="-99125" y="3368893"/>
            <a:ext cx="6622134" cy="369332"/>
          </a:xfrm>
          <a:prstGeom prst="rect">
            <a:avLst/>
          </a:prstGeom>
          <a:noFill/>
        </p:spPr>
        <p:txBody>
          <a:bodyPr wrap="none" rtlCol="0">
            <a:spAutoFit/>
          </a:bodyPr>
          <a:lstStyle/>
          <a:p>
            <a:r>
              <a:rPr lang="en-US"/>
              <a:t>List of patients who are prescribed with Lorazepam. Using inner query.</a:t>
            </a:r>
          </a:p>
        </p:txBody>
      </p:sp>
      <p:pic>
        <p:nvPicPr>
          <p:cNvPr id="11" name="Picture 10">
            <a:extLst>
              <a:ext uri="{FF2B5EF4-FFF2-40B4-BE49-F238E27FC236}">
                <a16:creationId xmlns:a16="http://schemas.microsoft.com/office/drawing/2014/main" id="{83606AD4-873A-9AF9-5291-E8C32473332D}"/>
              </a:ext>
            </a:extLst>
          </p:cNvPr>
          <p:cNvPicPr>
            <a:picLocks noChangeAspect="1"/>
          </p:cNvPicPr>
          <p:nvPr/>
        </p:nvPicPr>
        <p:blipFill>
          <a:blip r:embed="rId3"/>
          <a:stretch>
            <a:fillRect/>
          </a:stretch>
        </p:blipFill>
        <p:spPr>
          <a:xfrm>
            <a:off x="0" y="3691779"/>
            <a:ext cx="4108013" cy="2689891"/>
          </a:xfrm>
          <a:prstGeom prst="rect">
            <a:avLst/>
          </a:prstGeom>
        </p:spPr>
      </p:pic>
      <p:sp>
        <p:nvSpPr>
          <p:cNvPr id="13" name="TextBox 12">
            <a:extLst>
              <a:ext uri="{FF2B5EF4-FFF2-40B4-BE49-F238E27FC236}">
                <a16:creationId xmlns:a16="http://schemas.microsoft.com/office/drawing/2014/main" id="{335D1726-F45F-E27A-CA2D-DD5D5277A211}"/>
              </a:ext>
            </a:extLst>
          </p:cNvPr>
          <p:cNvSpPr txBox="1"/>
          <p:nvPr/>
        </p:nvSpPr>
        <p:spPr>
          <a:xfrm>
            <a:off x="8185150" y="75684"/>
            <a:ext cx="1387111" cy="369332"/>
          </a:xfrm>
          <a:prstGeom prst="rect">
            <a:avLst/>
          </a:prstGeom>
          <a:noFill/>
        </p:spPr>
        <p:txBody>
          <a:bodyPr wrap="none" rtlCol="0">
            <a:spAutoFit/>
          </a:bodyPr>
          <a:lstStyle/>
          <a:p>
            <a:r>
              <a:rPr lang="en-US" b="1"/>
              <a:t>Objective 10</a:t>
            </a:r>
          </a:p>
        </p:txBody>
      </p:sp>
      <p:sp>
        <p:nvSpPr>
          <p:cNvPr id="15" name="TextBox 14">
            <a:extLst>
              <a:ext uri="{FF2B5EF4-FFF2-40B4-BE49-F238E27FC236}">
                <a16:creationId xmlns:a16="http://schemas.microsoft.com/office/drawing/2014/main" id="{B6D3F8B0-8C35-8407-16E3-E7C63C506FA0}"/>
              </a:ext>
            </a:extLst>
          </p:cNvPr>
          <p:cNvSpPr txBox="1"/>
          <p:nvPr/>
        </p:nvSpPr>
        <p:spPr>
          <a:xfrm>
            <a:off x="5187890" y="297228"/>
            <a:ext cx="7143494" cy="369332"/>
          </a:xfrm>
          <a:prstGeom prst="rect">
            <a:avLst/>
          </a:prstGeom>
          <a:noFill/>
        </p:spPr>
        <p:txBody>
          <a:bodyPr wrap="none" rtlCol="0">
            <a:spAutoFit/>
          </a:bodyPr>
          <a:lstStyle/>
          <a:p>
            <a:r>
              <a:rPr lang="en-US"/>
              <a:t>Categorization of patients based on their age groups. Uses Case statement.</a:t>
            </a:r>
          </a:p>
        </p:txBody>
      </p:sp>
      <p:pic>
        <p:nvPicPr>
          <p:cNvPr id="17" name="Picture 16">
            <a:extLst>
              <a:ext uri="{FF2B5EF4-FFF2-40B4-BE49-F238E27FC236}">
                <a16:creationId xmlns:a16="http://schemas.microsoft.com/office/drawing/2014/main" id="{C2E08736-2C37-B96D-7964-CE92F277BA95}"/>
              </a:ext>
            </a:extLst>
          </p:cNvPr>
          <p:cNvPicPr>
            <a:picLocks noChangeAspect="1"/>
          </p:cNvPicPr>
          <p:nvPr/>
        </p:nvPicPr>
        <p:blipFill>
          <a:blip r:embed="rId4"/>
          <a:stretch>
            <a:fillRect/>
          </a:stretch>
        </p:blipFill>
        <p:spPr>
          <a:xfrm>
            <a:off x="6616385" y="725448"/>
            <a:ext cx="4692240" cy="5441950"/>
          </a:xfrm>
          <a:prstGeom prst="rect">
            <a:avLst/>
          </a:prstGeom>
        </p:spPr>
      </p:pic>
    </p:spTree>
    <p:extLst>
      <p:ext uri="{BB962C8B-B14F-4D97-AF65-F5344CB8AC3E}">
        <p14:creationId xmlns:p14="http://schemas.microsoft.com/office/powerpoint/2010/main" val="179751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70BE5B-4B33-5385-6040-8FF406A99495}"/>
              </a:ext>
            </a:extLst>
          </p:cNvPr>
          <p:cNvSpPr txBox="1"/>
          <p:nvPr/>
        </p:nvSpPr>
        <p:spPr>
          <a:xfrm>
            <a:off x="444500" y="469900"/>
            <a:ext cx="1387111" cy="369332"/>
          </a:xfrm>
          <a:prstGeom prst="rect">
            <a:avLst/>
          </a:prstGeom>
          <a:noFill/>
        </p:spPr>
        <p:txBody>
          <a:bodyPr wrap="none" rtlCol="0">
            <a:spAutoFit/>
          </a:bodyPr>
          <a:lstStyle/>
          <a:p>
            <a:r>
              <a:rPr lang="en-US" b="1"/>
              <a:t>Objective 11</a:t>
            </a:r>
          </a:p>
        </p:txBody>
      </p:sp>
      <p:sp>
        <p:nvSpPr>
          <p:cNvPr id="6" name="TextBox 5">
            <a:extLst>
              <a:ext uri="{FF2B5EF4-FFF2-40B4-BE49-F238E27FC236}">
                <a16:creationId xmlns:a16="http://schemas.microsoft.com/office/drawing/2014/main" id="{A04B2DA5-63FE-4691-AF69-579C79338371}"/>
              </a:ext>
            </a:extLst>
          </p:cNvPr>
          <p:cNvSpPr txBox="1"/>
          <p:nvPr/>
        </p:nvSpPr>
        <p:spPr>
          <a:xfrm>
            <a:off x="-69850" y="731282"/>
            <a:ext cx="5738815" cy="369332"/>
          </a:xfrm>
          <a:prstGeom prst="rect">
            <a:avLst/>
          </a:prstGeom>
          <a:noFill/>
        </p:spPr>
        <p:txBody>
          <a:bodyPr wrap="none" rtlCol="0">
            <a:spAutoFit/>
          </a:bodyPr>
          <a:lstStyle/>
          <a:p>
            <a:r>
              <a:rPr lang="en-US" sz="1800"/>
              <a:t>Create an index to improve search on doctor’s specialization.</a:t>
            </a:r>
            <a:endParaRPr lang="en-US"/>
          </a:p>
        </p:txBody>
      </p:sp>
      <p:pic>
        <p:nvPicPr>
          <p:cNvPr id="8" name="Picture 7">
            <a:extLst>
              <a:ext uri="{FF2B5EF4-FFF2-40B4-BE49-F238E27FC236}">
                <a16:creationId xmlns:a16="http://schemas.microsoft.com/office/drawing/2014/main" id="{B36DAC4D-F984-2E2F-9806-73444D11F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0614"/>
            <a:ext cx="6533257" cy="768987"/>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13F76B6C-A567-0B13-6AD4-7936E2E7D2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9601"/>
            <a:ext cx="6533257" cy="1347679"/>
          </a:xfrm>
          <a:prstGeom prst="rect">
            <a:avLst/>
          </a:prstGeom>
        </p:spPr>
      </p:pic>
      <p:sp>
        <p:nvSpPr>
          <p:cNvPr id="11" name="TextBox 10">
            <a:extLst>
              <a:ext uri="{FF2B5EF4-FFF2-40B4-BE49-F238E27FC236}">
                <a16:creationId xmlns:a16="http://schemas.microsoft.com/office/drawing/2014/main" id="{DBC94389-D997-D94A-3B8C-E721495772D7}"/>
              </a:ext>
            </a:extLst>
          </p:cNvPr>
          <p:cNvSpPr txBox="1"/>
          <p:nvPr/>
        </p:nvSpPr>
        <p:spPr>
          <a:xfrm>
            <a:off x="361950" y="3217280"/>
            <a:ext cx="1387111" cy="369332"/>
          </a:xfrm>
          <a:prstGeom prst="rect">
            <a:avLst/>
          </a:prstGeom>
          <a:noFill/>
        </p:spPr>
        <p:txBody>
          <a:bodyPr wrap="none" rtlCol="0">
            <a:spAutoFit/>
          </a:bodyPr>
          <a:lstStyle/>
          <a:p>
            <a:r>
              <a:rPr lang="en-US" b="1"/>
              <a:t>Objective 12</a:t>
            </a:r>
          </a:p>
        </p:txBody>
      </p:sp>
      <p:sp>
        <p:nvSpPr>
          <p:cNvPr id="12" name="TextBox 11">
            <a:extLst>
              <a:ext uri="{FF2B5EF4-FFF2-40B4-BE49-F238E27FC236}">
                <a16:creationId xmlns:a16="http://schemas.microsoft.com/office/drawing/2014/main" id="{8A56D0AA-387C-FB70-A362-1F7C82DCA2B3}"/>
              </a:ext>
            </a:extLst>
          </p:cNvPr>
          <p:cNvSpPr txBox="1"/>
          <p:nvPr/>
        </p:nvSpPr>
        <p:spPr>
          <a:xfrm>
            <a:off x="138906" y="3586612"/>
            <a:ext cx="6001543" cy="646331"/>
          </a:xfrm>
          <a:prstGeom prst="rect">
            <a:avLst/>
          </a:prstGeom>
          <a:noFill/>
        </p:spPr>
        <p:txBody>
          <a:bodyPr wrap="square" rtlCol="0">
            <a:spAutoFit/>
          </a:bodyPr>
          <a:lstStyle/>
          <a:p>
            <a:r>
              <a:rPr lang="en-US" sz="1800"/>
              <a:t>Which doctors’ last names start with M? Using the like function.</a:t>
            </a:r>
          </a:p>
          <a:p>
            <a:endParaRPr lang="en-US"/>
          </a:p>
        </p:txBody>
      </p:sp>
      <p:pic>
        <p:nvPicPr>
          <p:cNvPr id="14" name="Picture 13">
            <a:extLst>
              <a:ext uri="{FF2B5EF4-FFF2-40B4-BE49-F238E27FC236}">
                <a16:creationId xmlns:a16="http://schemas.microsoft.com/office/drawing/2014/main" id="{77486A60-10C3-202F-1F49-06A82FB85BA0}"/>
              </a:ext>
            </a:extLst>
          </p:cNvPr>
          <p:cNvPicPr>
            <a:picLocks noChangeAspect="1"/>
          </p:cNvPicPr>
          <p:nvPr/>
        </p:nvPicPr>
        <p:blipFill>
          <a:blip r:embed="rId4"/>
          <a:stretch>
            <a:fillRect/>
          </a:stretch>
        </p:blipFill>
        <p:spPr>
          <a:xfrm>
            <a:off x="0" y="3964939"/>
            <a:ext cx="6533257" cy="2046922"/>
          </a:xfrm>
          <a:prstGeom prst="rect">
            <a:avLst/>
          </a:prstGeom>
        </p:spPr>
      </p:pic>
      <p:sp>
        <p:nvSpPr>
          <p:cNvPr id="15" name="TextBox 14">
            <a:extLst>
              <a:ext uri="{FF2B5EF4-FFF2-40B4-BE49-F238E27FC236}">
                <a16:creationId xmlns:a16="http://schemas.microsoft.com/office/drawing/2014/main" id="{05BA35AC-69C5-D0CD-8DA7-B8648D726EED}"/>
              </a:ext>
            </a:extLst>
          </p:cNvPr>
          <p:cNvSpPr txBox="1"/>
          <p:nvPr/>
        </p:nvSpPr>
        <p:spPr>
          <a:xfrm>
            <a:off x="7804150" y="342900"/>
            <a:ext cx="1387111" cy="369332"/>
          </a:xfrm>
          <a:prstGeom prst="rect">
            <a:avLst/>
          </a:prstGeom>
          <a:noFill/>
        </p:spPr>
        <p:txBody>
          <a:bodyPr wrap="none" rtlCol="0">
            <a:spAutoFit/>
          </a:bodyPr>
          <a:lstStyle/>
          <a:p>
            <a:r>
              <a:rPr lang="en-US" b="1"/>
              <a:t>Objective 13</a:t>
            </a:r>
          </a:p>
        </p:txBody>
      </p:sp>
      <p:sp>
        <p:nvSpPr>
          <p:cNvPr id="16" name="TextBox 15">
            <a:extLst>
              <a:ext uri="{FF2B5EF4-FFF2-40B4-BE49-F238E27FC236}">
                <a16:creationId xmlns:a16="http://schemas.microsoft.com/office/drawing/2014/main" id="{92B328D3-9D95-EB14-D896-F3A17617BA26}"/>
              </a:ext>
            </a:extLst>
          </p:cNvPr>
          <p:cNvSpPr txBox="1"/>
          <p:nvPr/>
        </p:nvSpPr>
        <p:spPr>
          <a:xfrm>
            <a:off x="7486650" y="712232"/>
            <a:ext cx="4159250" cy="923330"/>
          </a:xfrm>
          <a:prstGeom prst="rect">
            <a:avLst/>
          </a:prstGeom>
          <a:noFill/>
        </p:spPr>
        <p:txBody>
          <a:bodyPr wrap="square" rtlCol="0">
            <a:spAutoFit/>
          </a:bodyPr>
          <a:lstStyle/>
          <a:p>
            <a:r>
              <a:rPr lang="en-US" sz="1800"/>
              <a:t>Create a view that will help insurance representatives to access information.</a:t>
            </a:r>
          </a:p>
          <a:p>
            <a:endParaRPr lang="en-US"/>
          </a:p>
        </p:txBody>
      </p:sp>
      <p:pic>
        <p:nvPicPr>
          <p:cNvPr id="18" name="Picture 17">
            <a:extLst>
              <a:ext uri="{FF2B5EF4-FFF2-40B4-BE49-F238E27FC236}">
                <a16:creationId xmlns:a16="http://schemas.microsoft.com/office/drawing/2014/main" id="{D2E18F9B-9444-E816-2328-1F99F56F1FCB}"/>
              </a:ext>
            </a:extLst>
          </p:cNvPr>
          <p:cNvPicPr>
            <a:picLocks noChangeAspect="1"/>
          </p:cNvPicPr>
          <p:nvPr/>
        </p:nvPicPr>
        <p:blipFill>
          <a:blip r:embed="rId5"/>
          <a:stretch>
            <a:fillRect/>
          </a:stretch>
        </p:blipFill>
        <p:spPr>
          <a:xfrm>
            <a:off x="6644006" y="1301750"/>
            <a:ext cx="5523387" cy="4446212"/>
          </a:xfrm>
          <a:prstGeom prst="rect">
            <a:avLst/>
          </a:prstGeom>
        </p:spPr>
      </p:pic>
    </p:spTree>
    <p:extLst>
      <p:ext uri="{BB962C8B-B14F-4D97-AF65-F5344CB8AC3E}">
        <p14:creationId xmlns:p14="http://schemas.microsoft.com/office/powerpoint/2010/main" val="61418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A3791F-3B87-3910-F707-4533EC4A70A7}"/>
              </a:ext>
            </a:extLst>
          </p:cNvPr>
          <p:cNvSpPr txBox="1"/>
          <p:nvPr/>
        </p:nvSpPr>
        <p:spPr>
          <a:xfrm>
            <a:off x="355600" y="381000"/>
            <a:ext cx="1387111" cy="369332"/>
          </a:xfrm>
          <a:prstGeom prst="rect">
            <a:avLst/>
          </a:prstGeom>
          <a:noFill/>
        </p:spPr>
        <p:txBody>
          <a:bodyPr wrap="none" rtlCol="0">
            <a:spAutoFit/>
          </a:bodyPr>
          <a:lstStyle/>
          <a:p>
            <a:r>
              <a:rPr lang="en-US" b="1"/>
              <a:t>Objective 14</a:t>
            </a:r>
          </a:p>
        </p:txBody>
      </p:sp>
      <p:sp>
        <p:nvSpPr>
          <p:cNvPr id="5" name="TextBox 4">
            <a:extLst>
              <a:ext uri="{FF2B5EF4-FFF2-40B4-BE49-F238E27FC236}">
                <a16:creationId xmlns:a16="http://schemas.microsoft.com/office/drawing/2014/main" id="{4F95F50F-758A-A3C3-E5C3-84E8E7B566B7}"/>
              </a:ext>
            </a:extLst>
          </p:cNvPr>
          <p:cNvSpPr txBox="1"/>
          <p:nvPr/>
        </p:nvSpPr>
        <p:spPr>
          <a:xfrm>
            <a:off x="-63500" y="673100"/>
            <a:ext cx="7721794" cy="646331"/>
          </a:xfrm>
          <a:prstGeom prst="rect">
            <a:avLst/>
          </a:prstGeom>
          <a:noFill/>
        </p:spPr>
        <p:txBody>
          <a:bodyPr wrap="none" rtlCol="0">
            <a:spAutoFit/>
          </a:bodyPr>
          <a:lstStyle/>
          <a:p>
            <a:r>
              <a:rPr lang="en-US" sz="1800"/>
              <a:t>Which medications have been prescribed more than once? Using the having clause.</a:t>
            </a:r>
          </a:p>
          <a:p>
            <a:endParaRPr lang="en-US"/>
          </a:p>
        </p:txBody>
      </p:sp>
      <p:pic>
        <p:nvPicPr>
          <p:cNvPr id="7" name="Picture 6">
            <a:extLst>
              <a:ext uri="{FF2B5EF4-FFF2-40B4-BE49-F238E27FC236}">
                <a16:creationId xmlns:a16="http://schemas.microsoft.com/office/drawing/2014/main" id="{58874EFB-6AAC-A824-4A03-BF3973B96B02}"/>
              </a:ext>
            </a:extLst>
          </p:cNvPr>
          <p:cNvPicPr>
            <a:picLocks noChangeAspect="1"/>
          </p:cNvPicPr>
          <p:nvPr/>
        </p:nvPicPr>
        <p:blipFill>
          <a:blip r:embed="rId2"/>
          <a:stretch>
            <a:fillRect/>
          </a:stretch>
        </p:blipFill>
        <p:spPr>
          <a:xfrm>
            <a:off x="0" y="1042432"/>
            <a:ext cx="6165048" cy="2521353"/>
          </a:xfrm>
          <a:prstGeom prst="rect">
            <a:avLst/>
          </a:prstGeom>
        </p:spPr>
      </p:pic>
    </p:spTree>
    <p:extLst>
      <p:ext uri="{BB962C8B-B14F-4D97-AF65-F5344CB8AC3E}">
        <p14:creationId xmlns:p14="http://schemas.microsoft.com/office/powerpoint/2010/main" val="208729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8F88-2BC0-43BC-DAD7-7EDB471177C5}"/>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12201A1-9B05-A72A-FD6E-48CA60653C88}"/>
              </a:ext>
            </a:extLst>
          </p:cNvPr>
          <p:cNvSpPr>
            <a:spLocks noGrp="1"/>
          </p:cNvSpPr>
          <p:nvPr>
            <p:ph idx="1"/>
          </p:nvPr>
        </p:nvSpPr>
        <p:spPr/>
        <p:txBody>
          <a:bodyPr/>
          <a:lstStyle/>
          <a:p>
            <a:r>
              <a:rPr lang="en-US"/>
              <a:t>With the creation of this database, many functionalities of the MySQL environment were explored using the Medication Management System. </a:t>
            </a:r>
          </a:p>
          <a:p>
            <a:r>
              <a:rPr lang="en-US"/>
              <a:t>By having multiple relationships, it is easier for healthcare providers to link different attributes and get the required patient information. </a:t>
            </a:r>
          </a:p>
          <a:p>
            <a:r>
              <a:rPr lang="en-US"/>
              <a:t>The integration of such databases is important in an era that relies on adaptability, performance, and efficacy when handling data. </a:t>
            </a:r>
          </a:p>
        </p:txBody>
      </p:sp>
    </p:spTree>
    <p:extLst>
      <p:ext uri="{BB962C8B-B14F-4D97-AF65-F5344CB8AC3E}">
        <p14:creationId xmlns:p14="http://schemas.microsoft.com/office/powerpoint/2010/main" val="203872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1AA5-91C8-0642-E830-B6C25E38016F}"/>
              </a:ext>
            </a:extLst>
          </p:cNvPr>
          <p:cNvSpPr>
            <a:spLocks noGrp="1"/>
          </p:cNvSpPr>
          <p:nvPr>
            <p:ph type="title"/>
          </p:nvPr>
        </p:nvSpPr>
        <p:spPr/>
        <p:txBody>
          <a:bodyPr/>
          <a:lstStyle/>
          <a:p>
            <a:r>
              <a:rPr lang="en-US"/>
              <a:t>Table of contents</a:t>
            </a:r>
          </a:p>
        </p:txBody>
      </p:sp>
      <p:graphicFrame>
        <p:nvGraphicFramePr>
          <p:cNvPr id="5" name="Content Placeholder 2">
            <a:extLst>
              <a:ext uri="{FF2B5EF4-FFF2-40B4-BE49-F238E27FC236}">
                <a16:creationId xmlns:a16="http://schemas.microsoft.com/office/drawing/2014/main" id="{159A29A0-5E64-70C7-6C2F-1B2FA0075F4C}"/>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137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C8FE7-715B-058A-CAB1-11D92A81AA10}"/>
              </a:ext>
            </a:extLst>
          </p:cNvPr>
          <p:cNvSpPr>
            <a:spLocks noGrp="1"/>
          </p:cNvSpPr>
          <p:nvPr>
            <p:ph type="title"/>
          </p:nvPr>
        </p:nvSpPr>
        <p:spPr>
          <a:xfrm>
            <a:off x="1371600" y="457200"/>
            <a:ext cx="5868785" cy="1556724"/>
          </a:xfrm>
        </p:spPr>
        <p:txBody>
          <a:bodyPr anchor="b">
            <a:normAutofit/>
          </a:bodyPr>
          <a:lstStyle/>
          <a:p>
            <a:r>
              <a:rPr lang="en-US"/>
              <a:t>Introduction</a:t>
            </a:r>
          </a:p>
        </p:txBody>
      </p:sp>
      <p:sp>
        <p:nvSpPr>
          <p:cNvPr id="3" name="Content Placeholder 2">
            <a:extLst>
              <a:ext uri="{FF2B5EF4-FFF2-40B4-BE49-F238E27FC236}">
                <a16:creationId xmlns:a16="http://schemas.microsoft.com/office/drawing/2014/main" id="{ABBBB569-F804-2FB7-746D-6B090F30FE9E}"/>
              </a:ext>
            </a:extLst>
          </p:cNvPr>
          <p:cNvSpPr>
            <a:spLocks noGrp="1"/>
          </p:cNvSpPr>
          <p:nvPr>
            <p:ph idx="1"/>
          </p:nvPr>
        </p:nvSpPr>
        <p:spPr>
          <a:xfrm>
            <a:off x="1371600" y="2344189"/>
            <a:ext cx="5868785" cy="3327336"/>
          </a:xfrm>
        </p:spPr>
        <p:txBody>
          <a:bodyPr anchor="t">
            <a:normAutofit/>
          </a:bodyPr>
          <a:lstStyle/>
          <a:p>
            <a:pPr marL="0" indent="0">
              <a:buNone/>
            </a:pPr>
            <a:r>
              <a:rPr lang="en-US" sz="1800"/>
              <a:t>The presentation aims to share the many functionalities of a medication management system. Healthcare data grows exponentially day by day and it is critical to manage the data efficiently. Databases must show accuracy and maintain privacy while allowing healthcare providers to access patient records swiftly. The project focuses on the creation of a robust database that connects patients and prescriptions while providing details of the patient’s insurance, medication information, and pharmacies. </a:t>
            </a:r>
          </a:p>
        </p:txBody>
      </p:sp>
      <p:pic>
        <p:nvPicPr>
          <p:cNvPr id="7" name="Graphic 6" descr="Medicine">
            <a:extLst>
              <a:ext uri="{FF2B5EF4-FFF2-40B4-BE49-F238E27FC236}">
                <a16:creationId xmlns:a16="http://schemas.microsoft.com/office/drawing/2014/main" id="{CC7C4087-207B-BFC3-8F80-00EA8373BD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12" name="Rectangle 11">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57960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61B4-9DF3-88C7-4935-EE97F3C4BD72}"/>
              </a:ext>
            </a:extLst>
          </p:cNvPr>
          <p:cNvSpPr>
            <a:spLocks noGrp="1"/>
          </p:cNvSpPr>
          <p:nvPr>
            <p:ph type="title"/>
          </p:nvPr>
        </p:nvSpPr>
        <p:spPr>
          <a:xfrm>
            <a:off x="1212850" y="762000"/>
            <a:ext cx="9766300" cy="613918"/>
          </a:xfrm>
        </p:spPr>
        <p:txBody>
          <a:bodyPr/>
          <a:lstStyle/>
          <a:p>
            <a:r>
              <a:rPr lang="en-US"/>
              <a:t>Medication Management System</a:t>
            </a:r>
          </a:p>
        </p:txBody>
      </p:sp>
      <p:sp>
        <p:nvSpPr>
          <p:cNvPr id="4" name="Content Placeholder 3">
            <a:extLst>
              <a:ext uri="{FF2B5EF4-FFF2-40B4-BE49-F238E27FC236}">
                <a16:creationId xmlns:a16="http://schemas.microsoft.com/office/drawing/2014/main" id="{EC83DD44-93AD-6150-3C5D-6A38C2E57DE0}"/>
              </a:ext>
            </a:extLst>
          </p:cNvPr>
          <p:cNvSpPr txBox="1">
            <a:spLocks noGrp="1"/>
          </p:cNvSpPr>
          <p:nvPr>
            <p:ph idx="1"/>
          </p:nvPr>
        </p:nvSpPr>
        <p:spPr>
          <a:xfrm>
            <a:off x="1117600" y="1668463"/>
            <a:ext cx="9956800" cy="3556615"/>
          </a:xfrm>
          <a:prstGeom prst="rect">
            <a:avLst/>
          </a:prstGeom>
          <a:noFill/>
        </p:spPr>
        <p:txBody>
          <a:bodyPr wrap="square" rtlCol="0">
            <a:spAutoFit/>
          </a:bodyPr>
          <a:lstStyle/>
          <a:p>
            <a:pPr marL="0" indent="0">
              <a:buNone/>
            </a:pPr>
            <a:r>
              <a:rPr lang="en-US" sz="1800"/>
              <a:t>The Medication Management System is an electronic repository for patient-level prescription medication data that enables real-time access for healthcare providers. It is designed to link prescription medication data across patients, providers, insurance companies, and pharmacies. </a:t>
            </a:r>
          </a:p>
          <a:p>
            <a:pPr marL="0" indent="0">
              <a:buNone/>
            </a:pPr>
            <a:r>
              <a:rPr lang="en-US" sz="1800"/>
              <a:t>Proper medication management can lead to better treatment outcomes, reduced healthcare costs, and enhanced data collection. By creating a network between different providers, the database can be used by physicians, pharmacists, and insurance representatives to ensure an optimal treatment pathway for the patient. </a:t>
            </a:r>
          </a:p>
          <a:p>
            <a:pPr marL="0" indent="0">
              <a:buNone/>
            </a:pPr>
            <a:r>
              <a:rPr lang="en-US" sz="1800"/>
              <a:t>The database contains 6 tables: </a:t>
            </a:r>
            <a:r>
              <a:rPr lang="en-US" sz="1800" b="1"/>
              <a:t>Patient</a:t>
            </a:r>
            <a:r>
              <a:rPr lang="en-US" sz="1800"/>
              <a:t>, </a:t>
            </a:r>
            <a:r>
              <a:rPr lang="en-US" sz="1800" b="1"/>
              <a:t>Prescription</a:t>
            </a:r>
            <a:r>
              <a:rPr lang="en-US" sz="1800"/>
              <a:t>, </a:t>
            </a:r>
            <a:r>
              <a:rPr lang="en-US" sz="1800" b="1"/>
              <a:t>Medication</a:t>
            </a:r>
            <a:r>
              <a:rPr lang="en-US" sz="1800"/>
              <a:t>, </a:t>
            </a:r>
            <a:r>
              <a:rPr lang="en-US" sz="1800" b="1"/>
              <a:t>Doctor</a:t>
            </a:r>
            <a:r>
              <a:rPr lang="en-US" sz="1800"/>
              <a:t>, </a:t>
            </a:r>
            <a:r>
              <a:rPr lang="en-US" sz="1800" b="1"/>
              <a:t>Pharmacy, </a:t>
            </a:r>
            <a:r>
              <a:rPr lang="en-US" sz="1800"/>
              <a:t>and</a:t>
            </a:r>
            <a:r>
              <a:rPr lang="en-US" sz="1800" b="1"/>
              <a:t> Insurance</a:t>
            </a:r>
            <a:r>
              <a:rPr lang="en-US" sz="1800"/>
              <a:t>. The patient table is the master table since this database is patient-centered. Each table design will be shown in the next slide. </a:t>
            </a:r>
          </a:p>
        </p:txBody>
      </p:sp>
    </p:spTree>
    <p:extLst>
      <p:ext uri="{BB962C8B-B14F-4D97-AF65-F5344CB8AC3E}">
        <p14:creationId xmlns:p14="http://schemas.microsoft.com/office/powerpoint/2010/main" val="15285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57156B2-C0F7-CFC7-BA41-B6CCE45641DB}"/>
              </a:ext>
            </a:extLst>
          </p:cNvPr>
          <p:cNvGraphicFramePr>
            <a:graphicFrameLocks noGrp="1"/>
          </p:cNvGraphicFramePr>
          <p:nvPr>
            <p:extLst>
              <p:ext uri="{D42A27DB-BD31-4B8C-83A1-F6EECF244321}">
                <p14:modId xmlns:p14="http://schemas.microsoft.com/office/powerpoint/2010/main" val="597594187"/>
              </p:ext>
            </p:extLst>
          </p:nvPr>
        </p:nvGraphicFramePr>
        <p:xfrm>
          <a:off x="0" y="662516"/>
          <a:ext cx="4705350" cy="2595880"/>
        </p:xfrm>
        <a:graphic>
          <a:graphicData uri="http://schemas.openxmlformats.org/drawingml/2006/table">
            <a:tbl>
              <a:tblPr firstRow="1" bandRow="1">
                <a:tableStyleId>{00A15C55-8517-42AA-B614-E9B94910E393}</a:tableStyleId>
              </a:tblPr>
              <a:tblGrid>
                <a:gridCol w="2286000">
                  <a:extLst>
                    <a:ext uri="{9D8B030D-6E8A-4147-A177-3AD203B41FA5}">
                      <a16:colId xmlns:a16="http://schemas.microsoft.com/office/drawing/2014/main" val="1248598713"/>
                    </a:ext>
                  </a:extLst>
                </a:gridCol>
                <a:gridCol w="2419350">
                  <a:extLst>
                    <a:ext uri="{9D8B030D-6E8A-4147-A177-3AD203B41FA5}">
                      <a16:colId xmlns:a16="http://schemas.microsoft.com/office/drawing/2014/main" val="3008823704"/>
                    </a:ext>
                  </a:extLst>
                </a:gridCol>
              </a:tblGrid>
              <a:tr h="370840">
                <a:tc>
                  <a:txBody>
                    <a:bodyPr/>
                    <a:lstStyle/>
                    <a:p>
                      <a:r>
                        <a:rPr lang="en-US"/>
                        <a:t>Attributes</a:t>
                      </a:r>
                    </a:p>
                  </a:txBody>
                  <a:tcPr/>
                </a:tc>
                <a:tc>
                  <a:txBody>
                    <a:bodyPr/>
                    <a:lstStyle/>
                    <a:p>
                      <a:r>
                        <a:rPr lang="en-US"/>
                        <a:t>Data Type</a:t>
                      </a:r>
                    </a:p>
                  </a:txBody>
                  <a:tcPr/>
                </a:tc>
                <a:extLst>
                  <a:ext uri="{0D108BD9-81ED-4DB2-BD59-A6C34878D82A}">
                    <a16:rowId xmlns:a16="http://schemas.microsoft.com/office/drawing/2014/main" val="4279389196"/>
                  </a:ext>
                </a:extLst>
              </a:tr>
              <a:tr h="370840">
                <a:tc>
                  <a:txBody>
                    <a:bodyPr/>
                    <a:lstStyle/>
                    <a:p>
                      <a:r>
                        <a:rPr lang="en-US" u="sng"/>
                        <a:t>Patient_ID</a:t>
                      </a:r>
                    </a:p>
                  </a:txBody>
                  <a:tcPr/>
                </a:tc>
                <a:tc>
                  <a:txBody>
                    <a:bodyPr/>
                    <a:lstStyle/>
                    <a:p>
                      <a:r>
                        <a:rPr lang="en-US"/>
                        <a:t>Varchar (primary key)</a:t>
                      </a:r>
                    </a:p>
                  </a:txBody>
                  <a:tcPr/>
                </a:tc>
                <a:extLst>
                  <a:ext uri="{0D108BD9-81ED-4DB2-BD59-A6C34878D82A}">
                    <a16:rowId xmlns:a16="http://schemas.microsoft.com/office/drawing/2014/main" val="2328586246"/>
                  </a:ext>
                </a:extLst>
              </a:tr>
              <a:tr h="370840">
                <a:tc>
                  <a:txBody>
                    <a:bodyPr/>
                    <a:lstStyle/>
                    <a:p>
                      <a:r>
                        <a:rPr lang="en-US"/>
                        <a:t>Name</a:t>
                      </a:r>
                    </a:p>
                  </a:txBody>
                  <a:tcPr/>
                </a:tc>
                <a:tc>
                  <a:txBody>
                    <a:bodyPr/>
                    <a:lstStyle/>
                    <a:p>
                      <a:r>
                        <a:rPr lang="en-US"/>
                        <a:t>Varchar</a:t>
                      </a:r>
                    </a:p>
                  </a:txBody>
                  <a:tcPr/>
                </a:tc>
                <a:extLst>
                  <a:ext uri="{0D108BD9-81ED-4DB2-BD59-A6C34878D82A}">
                    <a16:rowId xmlns:a16="http://schemas.microsoft.com/office/drawing/2014/main" val="4087036491"/>
                  </a:ext>
                </a:extLst>
              </a:tr>
              <a:tr h="370840">
                <a:tc>
                  <a:txBody>
                    <a:bodyPr/>
                    <a:lstStyle/>
                    <a:p>
                      <a:r>
                        <a:rPr lang="en-US"/>
                        <a:t>Gender</a:t>
                      </a:r>
                    </a:p>
                  </a:txBody>
                  <a:tcPr/>
                </a:tc>
                <a:tc>
                  <a:txBody>
                    <a:bodyPr/>
                    <a:lstStyle/>
                    <a:p>
                      <a:r>
                        <a:rPr lang="en-US"/>
                        <a:t>Varchar</a:t>
                      </a:r>
                    </a:p>
                  </a:txBody>
                  <a:tcPr/>
                </a:tc>
                <a:extLst>
                  <a:ext uri="{0D108BD9-81ED-4DB2-BD59-A6C34878D82A}">
                    <a16:rowId xmlns:a16="http://schemas.microsoft.com/office/drawing/2014/main" val="2157526869"/>
                  </a:ext>
                </a:extLst>
              </a:tr>
              <a:tr h="370840">
                <a:tc>
                  <a:txBody>
                    <a:bodyPr/>
                    <a:lstStyle/>
                    <a:p>
                      <a:r>
                        <a:rPr lang="en-US"/>
                        <a:t>Age</a:t>
                      </a:r>
                    </a:p>
                  </a:txBody>
                  <a:tcPr/>
                </a:tc>
                <a:tc>
                  <a:txBody>
                    <a:bodyPr/>
                    <a:lstStyle/>
                    <a:p>
                      <a:r>
                        <a:rPr lang="en-US"/>
                        <a:t>Int</a:t>
                      </a:r>
                    </a:p>
                  </a:txBody>
                  <a:tcPr/>
                </a:tc>
                <a:extLst>
                  <a:ext uri="{0D108BD9-81ED-4DB2-BD59-A6C34878D82A}">
                    <a16:rowId xmlns:a16="http://schemas.microsoft.com/office/drawing/2014/main" val="682216666"/>
                  </a:ext>
                </a:extLst>
              </a:tr>
              <a:tr h="370840">
                <a:tc>
                  <a:txBody>
                    <a:bodyPr/>
                    <a:lstStyle/>
                    <a:p>
                      <a:r>
                        <a:rPr lang="en-US"/>
                        <a:t>Address</a:t>
                      </a:r>
                    </a:p>
                  </a:txBody>
                  <a:tcPr/>
                </a:tc>
                <a:tc>
                  <a:txBody>
                    <a:bodyPr/>
                    <a:lstStyle/>
                    <a:p>
                      <a:r>
                        <a:rPr lang="en-US"/>
                        <a:t>Varchar</a:t>
                      </a:r>
                    </a:p>
                  </a:txBody>
                  <a:tcPr/>
                </a:tc>
                <a:extLst>
                  <a:ext uri="{0D108BD9-81ED-4DB2-BD59-A6C34878D82A}">
                    <a16:rowId xmlns:a16="http://schemas.microsoft.com/office/drawing/2014/main" val="1027693722"/>
                  </a:ext>
                </a:extLst>
              </a:tr>
              <a:tr h="370840">
                <a:tc>
                  <a:txBody>
                    <a:bodyPr/>
                    <a:lstStyle/>
                    <a:p>
                      <a:r>
                        <a:rPr lang="en-US"/>
                        <a:t>City</a:t>
                      </a:r>
                    </a:p>
                  </a:txBody>
                  <a:tcPr/>
                </a:tc>
                <a:tc>
                  <a:txBody>
                    <a:bodyPr/>
                    <a:lstStyle/>
                    <a:p>
                      <a:r>
                        <a:rPr lang="en-US"/>
                        <a:t>Varchar</a:t>
                      </a:r>
                    </a:p>
                  </a:txBody>
                  <a:tcPr/>
                </a:tc>
                <a:extLst>
                  <a:ext uri="{0D108BD9-81ED-4DB2-BD59-A6C34878D82A}">
                    <a16:rowId xmlns:a16="http://schemas.microsoft.com/office/drawing/2014/main" val="916628681"/>
                  </a:ext>
                </a:extLst>
              </a:tr>
            </a:tbl>
          </a:graphicData>
        </a:graphic>
      </p:graphicFrame>
      <p:graphicFrame>
        <p:nvGraphicFramePr>
          <p:cNvPr id="10" name="Table 9">
            <a:extLst>
              <a:ext uri="{FF2B5EF4-FFF2-40B4-BE49-F238E27FC236}">
                <a16:creationId xmlns:a16="http://schemas.microsoft.com/office/drawing/2014/main" id="{FAB12942-01DB-FA53-1084-BF5E24F00685}"/>
              </a:ext>
            </a:extLst>
          </p:cNvPr>
          <p:cNvGraphicFramePr>
            <a:graphicFrameLocks noGrp="1"/>
          </p:cNvGraphicFramePr>
          <p:nvPr>
            <p:extLst>
              <p:ext uri="{D42A27DB-BD31-4B8C-83A1-F6EECF244321}">
                <p14:modId xmlns:p14="http://schemas.microsoft.com/office/powerpoint/2010/main" val="794565379"/>
              </p:ext>
            </p:extLst>
          </p:nvPr>
        </p:nvGraphicFramePr>
        <p:xfrm>
          <a:off x="12700" y="291676"/>
          <a:ext cx="4692650" cy="370840"/>
        </p:xfrm>
        <a:graphic>
          <a:graphicData uri="http://schemas.openxmlformats.org/drawingml/2006/table">
            <a:tbl>
              <a:tblPr firstRow="1" bandRow="1">
                <a:tableStyleId>{00A15C55-8517-42AA-B614-E9B94910E393}</a:tableStyleId>
              </a:tblPr>
              <a:tblGrid>
                <a:gridCol w="4692650">
                  <a:extLst>
                    <a:ext uri="{9D8B030D-6E8A-4147-A177-3AD203B41FA5}">
                      <a16:colId xmlns:a16="http://schemas.microsoft.com/office/drawing/2014/main" val="3397183183"/>
                    </a:ext>
                  </a:extLst>
                </a:gridCol>
              </a:tblGrid>
              <a:tr h="370840">
                <a:tc>
                  <a:txBody>
                    <a:bodyPr/>
                    <a:lstStyle/>
                    <a:p>
                      <a:pPr algn="ctr"/>
                      <a:r>
                        <a:rPr lang="en-US"/>
                        <a:t>Patient (Master Table)</a:t>
                      </a:r>
                    </a:p>
                  </a:txBody>
                  <a:tcPr/>
                </a:tc>
                <a:extLst>
                  <a:ext uri="{0D108BD9-81ED-4DB2-BD59-A6C34878D82A}">
                    <a16:rowId xmlns:a16="http://schemas.microsoft.com/office/drawing/2014/main" val="2785786589"/>
                  </a:ext>
                </a:extLst>
              </a:tr>
            </a:tbl>
          </a:graphicData>
        </a:graphic>
      </p:graphicFrame>
      <p:graphicFrame>
        <p:nvGraphicFramePr>
          <p:cNvPr id="12" name="Table 11">
            <a:extLst>
              <a:ext uri="{FF2B5EF4-FFF2-40B4-BE49-F238E27FC236}">
                <a16:creationId xmlns:a16="http://schemas.microsoft.com/office/drawing/2014/main" id="{BCA6C1F0-9B51-E6D4-3A21-8C33878EFCA5}"/>
              </a:ext>
            </a:extLst>
          </p:cNvPr>
          <p:cNvGraphicFramePr>
            <a:graphicFrameLocks noGrp="1"/>
          </p:cNvGraphicFramePr>
          <p:nvPr>
            <p:extLst>
              <p:ext uri="{D42A27DB-BD31-4B8C-83A1-F6EECF244321}">
                <p14:modId xmlns:p14="http://schemas.microsoft.com/office/powerpoint/2010/main" val="2528085717"/>
              </p:ext>
            </p:extLst>
          </p:nvPr>
        </p:nvGraphicFramePr>
        <p:xfrm>
          <a:off x="5829300" y="662516"/>
          <a:ext cx="6350000" cy="2595880"/>
        </p:xfrm>
        <a:graphic>
          <a:graphicData uri="http://schemas.openxmlformats.org/drawingml/2006/table">
            <a:tbl>
              <a:tblPr firstRow="1" bandRow="1">
                <a:tableStyleId>{00A15C55-8517-42AA-B614-E9B94910E393}</a:tableStyleId>
              </a:tblPr>
              <a:tblGrid>
                <a:gridCol w="3175000">
                  <a:extLst>
                    <a:ext uri="{9D8B030D-6E8A-4147-A177-3AD203B41FA5}">
                      <a16:colId xmlns:a16="http://schemas.microsoft.com/office/drawing/2014/main" val="549669607"/>
                    </a:ext>
                  </a:extLst>
                </a:gridCol>
                <a:gridCol w="3175000">
                  <a:extLst>
                    <a:ext uri="{9D8B030D-6E8A-4147-A177-3AD203B41FA5}">
                      <a16:colId xmlns:a16="http://schemas.microsoft.com/office/drawing/2014/main" val="4249862280"/>
                    </a:ext>
                  </a:extLst>
                </a:gridCol>
              </a:tblGrid>
              <a:tr h="370840">
                <a:tc>
                  <a:txBody>
                    <a:bodyPr/>
                    <a:lstStyle/>
                    <a:p>
                      <a:r>
                        <a:rPr lang="en-US"/>
                        <a:t>Attributes</a:t>
                      </a:r>
                    </a:p>
                  </a:txBody>
                  <a:tcPr/>
                </a:tc>
                <a:tc>
                  <a:txBody>
                    <a:bodyPr/>
                    <a:lstStyle/>
                    <a:p>
                      <a:r>
                        <a:rPr lang="en-US"/>
                        <a:t>Data Type</a:t>
                      </a:r>
                    </a:p>
                  </a:txBody>
                  <a:tcPr/>
                </a:tc>
                <a:extLst>
                  <a:ext uri="{0D108BD9-81ED-4DB2-BD59-A6C34878D82A}">
                    <a16:rowId xmlns:a16="http://schemas.microsoft.com/office/drawing/2014/main" val="375225376"/>
                  </a:ext>
                </a:extLst>
              </a:tr>
              <a:tr h="370840">
                <a:tc>
                  <a:txBody>
                    <a:bodyPr/>
                    <a:lstStyle/>
                    <a:p>
                      <a:r>
                        <a:rPr lang="en-US"/>
                        <a:t>Prescription_ID </a:t>
                      </a:r>
                    </a:p>
                  </a:txBody>
                  <a:tcPr/>
                </a:tc>
                <a:tc>
                  <a:txBody>
                    <a:bodyPr/>
                    <a:lstStyle/>
                    <a:p>
                      <a:r>
                        <a:rPr lang="en-US"/>
                        <a:t>Varchar (primary key)</a:t>
                      </a:r>
                    </a:p>
                  </a:txBody>
                  <a:tcPr/>
                </a:tc>
                <a:extLst>
                  <a:ext uri="{0D108BD9-81ED-4DB2-BD59-A6C34878D82A}">
                    <a16:rowId xmlns:a16="http://schemas.microsoft.com/office/drawing/2014/main" val="1575390910"/>
                  </a:ext>
                </a:extLst>
              </a:tr>
              <a:tr h="370840">
                <a:tc>
                  <a:txBody>
                    <a:bodyPr/>
                    <a:lstStyle/>
                    <a:p>
                      <a:r>
                        <a:rPr lang="en-US"/>
                        <a:t>Prescription_Name</a:t>
                      </a:r>
                    </a:p>
                  </a:txBody>
                  <a:tcPr/>
                </a:tc>
                <a:tc>
                  <a:txBody>
                    <a:bodyPr/>
                    <a:lstStyle/>
                    <a:p>
                      <a:r>
                        <a:rPr lang="en-US"/>
                        <a:t>Varchar</a:t>
                      </a:r>
                    </a:p>
                  </a:txBody>
                  <a:tcPr/>
                </a:tc>
                <a:extLst>
                  <a:ext uri="{0D108BD9-81ED-4DB2-BD59-A6C34878D82A}">
                    <a16:rowId xmlns:a16="http://schemas.microsoft.com/office/drawing/2014/main" val="325157890"/>
                  </a:ext>
                </a:extLst>
              </a:tr>
              <a:tr h="370840">
                <a:tc>
                  <a:txBody>
                    <a:bodyPr/>
                    <a:lstStyle/>
                    <a:p>
                      <a:r>
                        <a:rPr lang="en-US"/>
                        <a:t>Dosage_Instructions</a:t>
                      </a:r>
                    </a:p>
                  </a:txBody>
                  <a:tcPr/>
                </a:tc>
                <a:tc>
                  <a:txBody>
                    <a:bodyPr/>
                    <a:lstStyle/>
                    <a:p>
                      <a:r>
                        <a:rPr lang="en-US"/>
                        <a:t>Varchar</a:t>
                      </a:r>
                    </a:p>
                  </a:txBody>
                  <a:tcPr/>
                </a:tc>
                <a:extLst>
                  <a:ext uri="{0D108BD9-81ED-4DB2-BD59-A6C34878D82A}">
                    <a16:rowId xmlns:a16="http://schemas.microsoft.com/office/drawing/2014/main" val="1731020591"/>
                  </a:ext>
                </a:extLst>
              </a:tr>
              <a:tr h="370840">
                <a:tc>
                  <a:txBody>
                    <a:bodyPr/>
                    <a:lstStyle/>
                    <a:p>
                      <a:r>
                        <a:rPr lang="en-US"/>
                        <a:t>Duration</a:t>
                      </a:r>
                    </a:p>
                  </a:txBody>
                  <a:tcPr/>
                </a:tc>
                <a:tc>
                  <a:txBody>
                    <a:bodyPr/>
                    <a:lstStyle/>
                    <a:p>
                      <a:r>
                        <a:rPr lang="en-US"/>
                        <a:t>Varchar</a:t>
                      </a:r>
                    </a:p>
                  </a:txBody>
                  <a:tcPr/>
                </a:tc>
                <a:extLst>
                  <a:ext uri="{0D108BD9-81ED-4DB2-BD59-A6C34878D82A}">
                    <a16:rowId xmlns:a16="http://schemas.microsoft.com/office/drawing/2014/main" val="3256424049"/>
                  </a:ext>
                </a:extLst>
              </a:tr>
              <a:tr h="370840">
                <a:tc>
                  <a:txBody>
                    <a:bodyPr/>
                    <a:lstStyle/>
                    <a:p>
                      <a:r>
                        <a:rPr lang="en-US"/>
                        <a:t>Date_Issued</a:t>
                      </a:r>
                    </a:p>
                  </a:txBody>
                  <a:tcPr/>
                </a:tc>
                <a:tc>
                  <a:txBody>
                    <a:bodyPr/>
                    <a:lstStyle/>
                    <a:p>
                      <a:r>
                        <a:rPr lang="en-US"/>
                        <a:t>Date</a:t>
                      </a:r>
                    </a:p>
                  </a:txBody>
                  <a:tcPr/>
                </a:tc>
                <a:extLst>
                  <a:ext uri="{0D108BD9-81ED-4DB2-BD59-A6C34878D82A}">
                    <a16:rowId xmlns:a16="http://schemas.microsoft.com/office/drawing/2014/main" val="579247459"/>
                  </a:ext>
                </a:extLst>
              </a:tr>
              <a:tr h="370840">
                <a:tc>
                  <a:txBody>
                    <a:bodyPr/>
                    <a:lstStyle/>
                    <a:p>
                      <a:r>
                        <a:rPr lang="en-US" u="sng"/>
                        <a:t>Patient_ID</a:t>
                      </a:r>
                    </a:p>
                  </a:txBody>
                  <a:tcPr/>
                </a:tc>
                <a:tc>
                  <a:txBody>
                    <a:bodyPr/>
                    <a:lstStyle/>
                    <a:p>
                      <a:r>
                        <a:rPr lang="en-US"/>
                        <a:t>Varchar(references Patient)</a:t>
                      </a:r>
                    </a:p>
                  </a:txBody>
                  <a:tcPr/>
                </a:tc>
                <a:extLst>
                  <a:ext uri="{0D108BD9-81ED-4DB2-BD59-A6C34878D82A}">
                    <a16:rowId xmlns:a16="http://schemas.microsoft.com/office/drawing/2014/main" val="163707729"/>
                  </a:ext>
                </a:extLst>
              </a:tr>
            </a:tbl>
          </a:graphicData>
        </a:graphic>
      </p:graphicFrame>
      <p:graphicFrame>
        <p:nvGraphicFramePr>
          <p:cNvPr id="13" name="Table 12">
            <a:extLst>
              <a:ext uri="{FF2B5EF4-FFF2-40B4-BE49-F238E27FC236}">
                <a16:creationId xmlns:a16="http://schemas.microsoft.com/office/drawing/2014/main" id="{BB65652B-1EE1-C9F9-6A33-BE1B7255B95D}"/>
              </a:ext>
            </a:extLst>
          </p:cNvPr>
          <p:cNvGraphicFramePr>
            <a:graphicFrameLocks noGrp="1"/>
          </p:cNvGraphicFramePr>
          <p:nvPr>
            <p:extLst>
              <p:ext uri="{D42A27DB-BD31-4B8C-83A1-F6EECF244321}">
                <p14:modId xmlns:p14="http://schemas.microsoft.com/office/powerpoint/2010/main" val="1351333235"/>
              </p:ext>
            </p:extLst>
          </p:nvPr>
        </p:nvGraphicFramePr>
        <p:xfrm>
          <a:off x="5829300" y="291676"/>
          <a:ext cx="6350000" cy="370840"/>
        </p:xfrm>
        <a:graphic>
          <a:graphicData uri="http://schemas.openxmlformats.org/drawingml/2006/table">
            <a:tbl>
              <a:tblPr firstRow="1" bandRow="1">
                <a:tableStyleId>{5C22544A-7EE6-4342-B048-85BDC9FD1C3A}</a:tableStyleId>
              </a:tblPr>
              <a:tblGrid>
                <a:gridCol w="6350000">
                  <a:extLst>
                    <a:ext uri="{9D8B030D-6E8A-4147-A177-3AD203B41FA5}">
                      <a16:colId xmlns:a16="http://schemas.microsoft.com/office/drawing/2014/main" val="2709406102"/>
                    </a:ext>
                  </a:extLst>
                </a:gridCol>
              </a:tblGrid>
              <a:tr h="370840">
                <a:tc>
                  <a:txBody>
                    <a:bodyPr/>
                    <a:lstStyle/>
                    <a:p>
                      <a:pPr algn="ctr"/>
                      <a:r>
                        <a:rPr lang="en-US"/>
                        <a:t>Prescription (Child Table)</a:t>
                      </a:r>
                    </a:p>
                  </a:txBody>
                  <a:tcPr>
                    <a:solidFill>
                      <a:schemeClr val="accent4"/>
                    </a:solidFill>
                  </a:tcPr>
                </a:tc>
                <a:extLst>
                  <a:ext uri="{0D108BD9-81ED-4DB2-BD59-A6C34878D82A}">
                    <a16:rowId xmlns:a16="http://schemas.microsoft.com/office/drawing/2014/main" val="2501852671"/>
                  </a:ext>
                </a:extLst>
              </a:tr>
            </a:tbl>
          </a:graphicData>
        </a:graphic>
      </p:graphicFrame>
      <p:sp>
        <p:nvSpPr>
          <p:cNvPr id="16" name="Arrow: Right 15">
            <a:extLst>
              <a:ext uri="{FF2B5EF4-FFF2-40B4-BE49-F238E27FC236}">
                <a16:creationId xmlns:a16="http://schemas.microsoft.com/office/drawing/2014/main" id="{71C0DE2A-B48F-FFD3-8E54-CA9BCCED1FA1}"/>
              </a:ext>
            </a:extLst>
          </p:cNvPr>
          <p:cNvSpPr/>
          <p:nvPr/>
        </p:nvSpPr>
        <p:spPr>
          <a:xfrm>
            <a:off x="4787900" y="1593850"/>
            <a:ext cx="876300" cy="495300"/>
          </a:xfrm>
          <a:prstGeom prst="righ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a:extLst>
              <a:ext uri="{FF2B5EF4-FFF2-40B4-BE49-F238E27FC236}">
                <a16:creationId xmlns:a16="http://schemas.microsoft.com/office/drawing/2014/main" id="{954932AC-F439-1FCB-5FB8-324C3BD5489C}"/>
              </a:ext>
            </a:extLst>
          </p:cNvPr>
          <p:cNvGraphicFramePr>
            <a:graphicFrameLocks noGrp="1"/>
          </p:cNvGraphicFramePr>
          <p:nvPr>
            <p:extLst>
              <p:ext uri="{D42A27DB-BD31-4B8C-83A1-F6EECF244321}">
                <p14:modId xmlns:p14="http://schemas.microsoft.com/office/powerpoint/2010/main" val="594677649"/>
              </p:ext>
            </p:extLst>
          </p:nvPr>
        </p:nvGraphicFramePr>
        <p:xfrm>
          <a:off x="5829300" y="4341284"/>
          <a:ext cx="6362700" cy="1854200"/>
        </p:xfrm>
        <a:graphic>
          <a:graphicData uri="http://schemas.openxmlformats.org/drawingml/2006/table">
            <a:tbl>
              <a:tblPr firstRow="1" bandRow="1">
                <a:tableStyleId>{00A15C55-8517-42AA-B614-E9B94910E393}</a:tableStyleId>
              </a:tblPr>
              <a:tblGrid>
                <a:gridCol w="3181350">
                  <a:extLst>
                    <a:ext uri="{9D8B030D-6E8A-4147-A177-3AD203B41FA5}">
                      <a16:colId xmlns:a16="http://schemas.microsoft.com/office/drawing/2014/main" val="2820097282"/>
                    </a:ext>
                  </a:extLst>
                </a:gridCol>
                <a:gridCol w="3181350">
                  <a:extLst>
                    <a:ext uri="{9D8B030D-6E8A-4147-A177-3AD203B41FA5}">
                      <a16:colId xmlns:a16="http://schemas.microsoft.com/office/drawing/2014/main" val="4093886100"/>
                    </a:ext>
                  </a:extLst>
                </a:gridCol>
              </a:tblGrid>
              <a:tr h="370840">
                <a:tc>
                  <a:txBody>
                    <a:bodyPr/>
                    <a:lstStyle/>
                    <a:p>
                      <a:r>
                        <a:rPr lang="en-US"/>
                        <a:t>Attributes</a:t>
                      </a:r>
                    </a:p>
                  </a:txBody>
                  <a:tcPr/>
                </a:tc>
                <a:tc>
                  <a:txBody>
                    <a:bodyPr/>
                    <a:lstStyle/>
                    <a:p>
                      <a:r>
                        <a:rPr lang="en-US"/>
                        <a:t>Data Type</a:t>
                      </a:r>
                    </a:p>
                  </a:txBody>
                  <a:tcPr/>
                </a:tc>
                <a:extLst>
                  <a:ext uri="{0D108BD9-81ED-4DB2-BD59-A6C34878D82A}">
                    <a16:rowId xmlns:a16="http://schemas.microsoft.com/office/drawing/2014/main" val="2095409572"/>
                  </a:ext>
                </a:extLst>
              </a:tr>
              <a:tr h="370840">
                <a:tc>
                  <a:txBody>
                    <a:bodyPr/>
                    <a:lstStyle/>
                    <a:p>
                      <a:r>
                        <a:rPr lang="en-US" err="1"/>
                        <a:t>Medication_ID</a:t>
                      </a:r>
                      <a:endParaRPr lang="en-US"/>
                    </a:p>
                  </a:txBody>
                  <a:tcPr/>
                </a:tc>
                <a:tc>
                  <a:txBody>
                    <a:bodyPr/>
                    <a:lstStyle/>
                    <a:p>
                      <a:r>
                        <a:rPr lang="en-US"/>
                        <a:t>Varchar (primary key)</a:t>
                      </a:r>
                    </a:p>
                  </a:txBody>
                  <a:tcPr/>
                </a:tc>
                <a:extLst>
                  <a:ext uri="{0D108BD9-81ED-4DB2-BD59-A6C34878D82A}">
                    <a16:rowId xmlns:a16="http://schemas.microsoft.com/office/drawing/2014/main" val="1702424696"/>
                  </a:ext>
                </a:extLst>
              </a:tr>
              <a:tr h="370840">
                <a:tc>
                  <a:txBody>
                    <a:bodyPr/>
                    <a:lstStyle/>
                    <a:p>
                      <a:r>
                        <a:rPr lang="en-US"/>
                        <a:t>Name</a:t>
                      </a:r>
                    </a:p>
                  </a:txBody>
                  <a:tcPr/>
                </a:tc>
                <a:tc>
                  <a:txBody>
                    <a:bodyPr/>
                    <a:lstStyle/>
                    <a:p>
                      <a:r>
                        <a:rPr lang="en-US"/>
                        <a:t>Varchar</a:t>
                      </a:r>
                    </a:p>
                  </a:txBody>
                  <a:tcPr/>
                </a:tc>
                <a:extLst>
                  <a:ext uri="{0D108BD9-81ED-4DB2-BD59-A6C34878D82A}">
                    <a16:rowId xmlns:a16="http://schemas.microsoft.com/office/drawing/2014/main" val="2647192530"/>
                  </a:ext>
                </a:extLst>
              </a:tr>
              <a:tr h="370840">
                <a:tc>
                  <a:txBody>
                    <a:bodyPr/>
                    <a:lstStyle/>
                    <a:p>
                      <a:r>
                        <a:rPr lang="en-US"/>
                        <a:t>Dosage</a:t>
                      </a:r>
                    </a:p>
                  </a:txBody>
                  <a:tcPr/>
                </a:tc>
                <a:tc>
                  <a:txBody>
                    <a:bodyPr/>
                    <a:lstStyle/>
                    <a:p>
                      <a:r>
                        <a:rPr lang="en-US"/>
                        <a:t>Varchar</a:t>
                      </a:r>
                    </a:p>
                  </a:txBody>
                  <a:tcPr/>
                </a:tc>
                <a:extLst>
                  <a:ext uri="{0D108BD9-81ED-4DB2-BD59-A6C34878D82A}">
                    <a16:rowId xmlns:a16="http://schemas.microsoft.com/office/drawing/2014/main" val="2376996865"/>
                  </a:ext>
                </a:extLst>
              </a:tr>
              <a:tr h="370840">
                <a:tc>
                  <a:txBody>
                    <a:bodyPr/>
                    <a:lstStyle/>
                    <a:p>
                      <a:r>
                        <a:rPr lang="en-US"/>
                        <a:t>Form</a:t>
                      </a:r>
                    </a:p>
                  </a:txBody>
                  <a:tcPr/>
                </a:tc>
                <a:tc>
                  <a:txBody>
                    <a:bodyPr/>
                    <a:lstStyle/>
                    <a:p>
                      <a:r>
                        <a:rPr lang="en-US"/>
                        <a:t>Varchar</a:t>
                      </a:r>
                    </a:p>
                  </a:txBody>
                  <a:tcPr/>
                </a:tc>
                <a:extLst>
                  <a:ext uri="{0D108BD9-81ED-4DB2-BD59-A6C34878D82A}">
                    <a16:rowId xmlns:a16="http://schemas.microsoft.com/office/drawing/2014/main" val="421556876"/>
                  </a:ext>
                </a:extLst>
              </a:tr>
            </a:tbl>
          </a:graphicData>
        </a:graphic>
      </p:graphicFrame>
      <p:sp>
        <p:nvSpPr>
          <p:cNvPr id="18" name="Arrow: Down 17">
            <a:extLst>
              <a:ext uri="{FF2B5EF4-FFF2-40B4-BE49-F238E27FC236}">
                <a16:creationId xmlns:a16="http://schemas.microsoft.com/office/drawing/2014/main" id="{C77F862D-59EB-8595-2FFF-CCF945D8060E}"/>
              </a:ext>
            </a:extLst>
          </p:cNvPr>
          <p:cNvSpPr/>
          <p:nvPr/>
        </p:nvSpPr>
        <p:spPr>
          <a:xfrm>
            <a:off x="8782050" y="3284854"/>
            <a:ext cx="444500" cy="519854"/>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a:extLst>
              <a:ext uri="{FF2B5EF4-FFF2-40B4-BE49-F238E27FC236}">
                <a16:creationId xmlns:a16="http://schemas.microsoft.com/office/drawing/2014/main" id="{6089A703-3CFC-872B-B6E6-4B841A1A793F}"/>
              </a:ext>
            </a:extLst>
          </p:cNvPr>
          <p:cNvGraphicFramePr>
            <a:graphicFrameLocks noGrp="1"/>
          </p:cNvGraphicFramePr>
          <p:nvPr>
            <p:extLst>
              <p:ext uri="{D42A27DB-BD31-4B8C-83A1-F6EECF244321}">
                <p14:modId xmlns:p14="http://schemas.microsoft.com/office/powerpoint/2010/main" val="3603630834"/>
              </p:ext>
            </p:extLst>
          </p:nvPr>
        </p:nvGraphicFramePr>
        <p:xfrm>
          <a:off x="5829300" y="3978910"/>
          <a:ext cx="6350000" cy="370840"/>
        </p:xfrm>
        <a:graphic>
          <a:graphicData uri="http://schemas.openxmlformats.org/drawingml/2006/table">
            <a:tbl>
              <a:tblPr firstRow="1" bandRow="1">
                <a:tableStyleId>{00A15C55-8517-42AA-B614-E9B94910E393}</a:tableStyleId>
              </a:tblPr>
              <a:tblGrid>
                <a:gridCol w="6350000">
                  <a:extLst>
                    <a:ext uri="{9D8B030D-6E8A-4147-A177-3AD203B41FA5}">
                      <a16:colId xmlns:a16="http://schemas.microsoft.com/office/drawing/2014/main" val="1987726257"/>
                    </a:ext>
                  </a:extLst>
                </a:gridCol>
              </a:tblGrid>
              <a:tr h="370840">
                <a:tc>
                  <a:txBody>
                    <a:bodyPr/>
                    <a:lstStyle/>
                    <a:p>
                      <a:pPr algn="ctr"/>
                      <a:r>
                        <a:rPr lang="en-US"/>
                        <a:t>Medication (Child Table)</a:t>
                      </a:r>
                    </a:p>
                  </a:txBody>
                  <a:tcPr/>
                </a:tc>
                <a:extLst>
                  <a:ext uri="{0D108BD9-81ED-4DB2-BD59-A6C34878D82A}">
                    <a16:rowId xmlns:a16="http://schemas.microsoft.com/office/drawing/2014/main" val="2765914457"/>
                  </a:ext>
                </a:extLst>
              </a:tr>
            </a:tbl>
          </a:graphicData>
        </a:graphic>
      </p:graphicFrame>
      <p:sp>
        <p:nvSpPr>
          <p:cNvPr id="20" name="TextBox 19">
            <a:extLst>
              <a:ext uri="{FF2B5EF4-FFF2-40B4-BE49-F238E27FC236}">
                <a16:creationId xmlns:a16="http://schemas.microsoft.com/office/drawing/2014/main" id="{2B8CAFFF-4B16-6CCE-34B9-F6EA4AAF95C2}"/>
              </a:ext>
            </a:extLst>
          </p:cNvPr>
          <p:cNvSpPr txBox="1"/>
          <p:nvPr/>
        </p:nvSpPr>
        <p:spPr>
          <a:xfrm>
            <a:off x="4923723" y="2178050"/>
            <a:ext cx="604653" cy="369332"/>
          </a:xfrm>
          <a:prstGeom prst="rect">
            <a:avLst/>
          </a:prstGeom>
          <a:noFill/>
        </p:spPr>
        <p:txBody>
          <a:bodyPr wrap="none" rtlCol="0">
            <a:spAutoFit/>
          </a:bodyPr>
          <a:lstStyle/>
          <a:p>
            <a:r>
              <a:rPr lang="en-US"/>
              <a:t>1: M</a:t>
            </a:r>
          </a:p>
        </p:txBody>
      </p:sp>
      <p:sp>
        <p:nvSpPr>
          <p:cNvPr id="21" name="TextBox 20">
            <a:extLst>
              <a:ext uri="{FF2B5EF4-FFF2-40B4-BE49-F238E27FC236}">
                <a16:creationId xmlns:a16="http://schemas.microsoft.com/office/drawing/2014/main" id="{8D92B215-E5D9-87C9-D843-5FD072202823}"/>
              </a:ext>
            </a:extLst>
          </p:cNvPr>
          <p:cNvSpPr txBox="1"/>
          <p:nvPr/>
        </p:nvSpPr>
        <p:spPr>
          <a:xfrm>
            <a:off x="9544050" y="3429000"/>
            <a:ext cx="540533" cy="369332"/>
          </a:xfrm>
          <a:prstGeom prst="rect">
            <a:avLst/>
          </a:prstGeom>
          <a:noFill/>
        </p:spPr>
        <p:txBody>
          <a:bodyPr wrap="none" rtlCol="0">
            <a:spAutoFit/>
          </a:bodyPr>
          <a:lstStyle/>
          <a:p>
            <a:r>
              <a:rPr lang="en-US"/>
              <a:t>M:1</a:t>
            </a:r>
          </a:p>
        </p:txBody>
      </p:sp>
      <p:graphicFrame>
        <p:nvGraphicFramePr>
          <p:cNvPr id="22" name="Table 21">
            <a:extLst>
              <a:ext uri="{FF2B5EF4-FFF2-40B4-BE49-F238E27FC236}">
                <a16:creationId xmlns:a16="http://schemas.microsoft.com/office/drawing/2014/main" id="{4E2D6A46-1254-1902-48D4-80A71D276CBA}"/>
              </a:ext>
            </a:extLst>
          </p:cNvPr>
          <p:cNvGraphicFramePr>
            <a:graphicFrameLocks noGrp="1"/>
          </p:cNvGraphicFramePr>
          <p:nvPr>
            <p:extLst>
              <p:ext uri="{D42A27DB-BD31-4B8C-83A1-F6EECF244321}">
                <p14:modId xmlns:p14="http://schemas.microsoft.com/office/powerpoint/2010/main" val="4132754380"/>
              </p:ext>
            </p:extLst>
          </p:nvPr>
        </p:nvGraphicFramePr>
        <p:xfrm>
          <a:off x="12700" y="4151630"/>
          <a:ext cx="5395026" cy="2225040"/>
        </p:xfrm>
        <a:graphic>
          <a:graphicData uri="http://schemas.openxmlformats.org/drawingml/2006/table">
            <a:tbl>
              <a:tblPr firstRow="1" bandRow="1">
                <a:tableStyleId>{00A15C55-8517-42AA-B614-E9B94910E393}</a:tableStyleId>
              </a:tblPr>
              <a:tblGrid>
                <a:gridCol w="2697513">
                  <a:extLst>
                    <a:ext uri="{9D8B030D-6E8A-4147-A177-3AD203B41FA5}">
                      <a16:colId xmlns:a16="http://schemas.microsoft.com/office/drawing/2014/main" val="4043261899"/>
                    </a:ext>
                  </a:extLst>
                </a:gridCol>
                <a:gridCol w="2697513">
                  <a:extLst>
                    <a:ext uri="{9D8B030D-6E8A-4147-A177-3AD203B41FA5}">
                      <a16:colId xmlns:a16="http://schemas.microsoft.com/office/drawing/2014/main" val="126012347"/>
                    </a:ext>
                  </a:extLst>
                </a:gridCol>
              </a:tblGrid>
              <a:tr h="370840">
                <a:tc>
                  <a:txBody>
                    <a:bodyPr/>
                    <a:lstStyle/>
                    <a:p>
                      <a:r>
                        <a:rPr lang="en-US"/>
                        <a:t>Attributes</a:t>
                      </a:r>
                    </a:p>
                  </a:txBody>
                  <a:tcPr/>
                </a:tc>
                <a:tc>
                  <a:txBody>
                    <a:bodyPr/>
                    <a:lstStyle/>
                    <a:p>
                      <a:r>
                        <a:rPr lang="en-US"/>
                        <a:t>Data Type</a:t>
                      </a:r>
                    </a:p>
                  </a:txBody>
                  <a:tcPr/>
                </a:tc>
                <a:extLst>
                  <a:ext uri="{0D108BD9-81ED-4DB2-BD59-A6C34878D82A}">
                    <a16:rowId xmlns:a16="http://schemas.microsoft.com/office/drawing/2014/main" val="3700809575"/>
                  </a:ext>
                </a:extLst>
              </a:tr>
              <a:tr h="370840">
                <a:tc>
                  <a:txBody>
                    <a:bodyPr/>
                    <a:lstStyle/>
                    <a:p>
                      <a:r>
                        <a:rPr lang="en-US" err="1"/>
                        <a:t>Insurance_ID</a:t>
                      </a:r>
                      <a:endParaRPr lang="en-US"/>
                    </a:p>
                  </a:txBody>
                  <a:tcPr/>
                </a:tc>
                <a:tc>
                  <a:txBody>
                    <a:bodyPr/>
                    <a:lstStyle/>
                    <a:p>
                      <a:r>
                        <a:rPr lang="en-US"/>
                        <a:t>Varchar (primary key)</a:t>
                      </a:r>
                    </a:p>
                  </a:txBody>
                  <a:tcPr/>
                </a:tc>
                <a:extLst>
                  <a:ext uri="{0D108BD9-81ED-4DB2-BD59-A6C34878D82A}">
                    <a16:rowId xmlns:a16="http://schemas.microsoft.com/office/drawing/2014/main" val="2185841870"/>
                  </a:ext>
                </a:extLst>
              </a:tr>
              <a:tr h="370840">
                <a:tc>
                  <a:txBody>
                    <a:bodyPr/>
                    <a:lstStyle/>
                    <a:p>
                      <a:r>
                        <a:rPr lang="en-US" err="1"/>
                        <a:t>Coverage_Info</a:t>
                      </a:r>
                      <a:endParaRPr lang="en-US"/>
                    </a:p>
                  </a:txBody>
                  <a:tcPr/>
                </a:tc>
                <a:tc>
                  <a:txBody>
                    <a:bodyPr/>
                    <a:lstStyle/>
                    <a:p>
                      <a:r>
                        <a:rPr lang="en-US"/>
                        <a:t>Varchar</a:t>
                      </a:r>
                    </a:p>
                  </a:txBody>
                  <a:tcPr/>
                </a:tc>
                <a:extLst>
                  <a:ext uri="{0D108BD9-81ED-4DB2-BD59-A6C34878D82A}">
                    <a16:rowId xmlns:a16="http://schemas.microsoft.com/office/drawing/2014/main" val="1635173142"/>
                  </a:ext>
                </a:extLst>
              </a:tr>
              <a:tr h="370840">
                <a:tc>
                  <a:txBody>
                    <a:bodyPr/>
                    <a:lstStyle/>
                    <a:p>
                      <a:r>
                        <a:rPr lang="en-US"/>
                        <a:t>Provider</a:t>
                      </a:r>
                    </a:p>
                  </a:txBody>
                  <a:tcPr/>
                </a:tc>
                <a:tc>
                  <a:txBody>
                    <a:bodyPr/>
                    <a:lstStyle/>
                    <a:p>
                      <a:r>
                        <a:rPr lang="en-US"/>
                        <a:t>Varchar</a:t>
                      </a:r>
                    </a:p>
                  </a:txBody>
                  <a:tcPr/>
                </a:tc>
                <a:extLst>
                  <a:ext uri="{0D108BD9-81ED-4DB2-BD59-A6C34878D82A}">
                    <a16:rowId xmlns:a16="http://schemas.microsoft.com/office/drawing/2014/main" val="4141902322"/>
                  </a:ext>
                </a:extLst>
              </a:tr>
              <a:tr h="370840">
                <a:tc>
                  <a:txBody>
                    <a:bodyPr/>
                    <a:lstStyle/>
                    <a:p>
                      <a:r>
                        <a:rPr lang="en-US" err="1"/>
                        <a:t>Policy_Number</a:t>
                      </a:r>
                      <a:endParaRPr lang="en-US"/>
                    </a:p>
                  </a:txBody>
                  <a:tcPr/>
                </a:tc>
                <a:tc>
                  <a:txBody>
                    <a:bodyPr/>
                    <a:lstStyle/>
                    <a:p>
                      <a:r>
                        <a:rPr lang="en-US"/>
                        <a:t>Varchar</a:t>
                      </a:r>
                    </a:p>
                  </a:txBody>
                  <a:tcPr/>
                </a:tc>
                <a:extLst>
                  <a:ext uri="{0D108BD9-81ED-4DB2-BD59-A6C34878D82A}">
                    <a16:rowId xmlns:a16="http://schemas.microsoft.com/office/drawing/2014/main" val="22733393"/>
                  </a:ext>
                </a:extLst>
              </a:tr>
              <a:tr h="370840">
                <a:tc>
                  <a:txBody>
                    <a:bodyPr/>
                    <a:lstStyle/>
                    <a:p>
                      <a:r>
                        <a:rPr lang="en-US" u="sng"/>
                        <a:t>Patient_ID</a:t>
                      </a:r>
                    </a:p>
                  </a:txBody>
                  <a:tcPr/>
                </a:tc>
                <a:tc>
                  <a:txBody>
                    <a:bodyPr/>
                    <a:lstStyle/>
                    <a:p>
                      <a:r>
                        <a:rPr lang="en-US"/>
                        <a:t>Varchar(references Patient)</a:t>
                      </a:r>
                    </a:p>
                  </a:txBody>
                  <a:tcPr/>
                </a:tc>
                <a:extLst>
                  <a:ext uri="{0D108BD9-81ED-4DB2-BD59-A6C34878D82A}">
                    <a16:rowId xmlns:a16="http://schemas.microsoft.com/office/drawing/2014/main" val="4192460796"/>
                  </a:ext>
                </a:extLst>
              </a:tr>
            </a:tbl>
          </a:graphicData>
        </a:graphic>
      </p:graphicFrame>
      <p:graphicFrame>
        <p:nvGraphicFramePr>
          <p:cNvPr id="23" name="Table 22">
            <a:extLst>
              <a:ext uri="{FF2B5EF4-FFF2-40B4-BE49-F238E27FC236}">
                <a16:creationId xmlns:a16="http://schemas.microsoft.com/office/drawing/2014/main" id="{2985C6E2-71E5-1312-58E1-B8B23439A452}"/>
              </a:ext>
            </a:extLst>
          </p:cNvPr>
          <p:cNvGraphicFramePr>
            <a:graphicFrameLocks noGrp="1"/>
          </p:cNvGraphicFramePr>
          <p:nvPr>
            <p:extLst>
              <p:ext uri="{D42A27DB-BD31-4B8C-83A1-F6EECF244321}">
                <p14:modId xmlns:p14="http://schemas.microsoft.com/office/powerpoint/2010/main" val="404675288"/>
              </p:ext>
            </p:extLst>
          </p:nvPr>
        </p:nvGraphicFramePr>
        <p:xfrm>
          <a:off x="0" y="3772990"/>
          <a:ext cx="5395026" cy="370840"/>
        </p:xfrm>
        <a:graphic>
          <a:graphicData uri="http://schemas.openxmlformats.org/drawingml/2006/table">
            <a:tbl>
              <a:tblPr firstRow="1" bandRow="1">
                <a:tableStyleId>{00A15C55-8517-42AA-B614-E9B94910E393}</a:tableStyleId>
              </a:tblPr>
              <a:tblGrid>
                <a:gridCol w="5395026">
                  <a:extLst>
                    <a:ext uri="{9D8B030D-6E8A-4147-A177-3AD203B41FA5}">
                      <a16:colId xmlns:a16="http://schemas.microsoft.com/office/drawing/2014/main" val="3377111879"/>
                    </a:ext>
                  </a:extLst>
                </a:gridCol>
              </a:tblGrid>
              <a:tr h="370840">
                <a:tc>
                  <a:txBody>
                    <a:bodyPr/>
                    <a:lstStyle/>
                    <a:p>
                      <a:pPr algn="ctr"/>
                      <a:r>
                        <a:rPr lang="en-US"/>
                        <a:t>Insurance (Child Table)</a:t>
                      </a:r>
                    </a:p>
                  </a:txBody>
                  <a:tcPr/>
                </a:tc>
                <a:extLst>
                  <a:ext uri="{0D108BD9-81ED-4DB2-BD59-A6C34878D82A}">
                    <a16:rowId xmlns:a16="http://schemas.microsoft.com/office/drawing/2014/main" val="2358174166"/>
                  </a:ext>
                </a:extLst>
              </a:tr>
            </a:tbl>
          </a:graphicData>
        </a:graphic>
      </p:graphicFrame>
      <p:sp>
        <p:nvSpPr>
          <p:cNvPr id="24" name="Arrow: Down 23">
            <a:extLst>
              <a:ext uri="{FF2B5EF4-FFF2-40B4-BE49-F238E27FC236}">
                <a16:creationId xmlns:a16="http://schemas.microsoft.com/office/drawing/2014/main" id="{3B33618F-A15D-CB42-43C8-AB3C3DCBC6E7}"/>
              </a:ext>
            </a:extLst>
          </p:cNvPr>
          <p:cNvSpPr/>
          <p:nvPr/>
        </p:nvSpPr>
        <p:spPr>
          <a:xfrm>
            <a:off x="2036783" y="3288240"/>
            <a:ext cx="515133" cy="470362"/>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8ACDA15-E509-94DD-FD0B-20F7E5FC84F2}"/>
              </a:ext>
            </a:extLst>
          </p:cNvPr>
          <p:cNvSpPr txBox="1"/>
          <p:nvPr/>
        </p:nvSpPr>
        <p:spPr>
          <a:xfrm>
            <a:off x="1273380" y="3347048"/>
            <a:ext cx="604653" cy="369332"/>
          </a:xfrm>
          <a:prstGeom prst="rect">
            <a:avLst/>
          </a:prstGeom>
          <a:noFill/>
        </p:spPr>
        <p:txBody>
          <a:bodyPr wrap="none" rtlCol="0">
            <a:spAutoFit/>
          </a:bodyPr>
          <a:lstStyle/>
          <a:p>
            <a:r>
              <a:rPr lang="en-US"/>
              <a:t>1: M</a:t>
            </a:r>
          </a:p>
        </p:txBody>
      </p:sp>
    </p:spTree>
    <p:extLst>
      <p:ext uri="{BB962C8B-B14F-4D97-AF65-F5344CB8AC3E}">
        <p14:creationId xmlns:p14="http://schemas.microsoft.com/office/powerpoint/2010/main" val="92007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FBA5679-BA8F-8718-8687-99D22408D3EA}"/>
              </a:ext>
            </a:extLst>
          </p:cNvPr>
          <p:cNvGraphicFramePr>
            <a:graphicFrameLocks noGrp="1"/>
          </p:cNvGraphicFramePr>
          <p:nvPr>
            <p:extLst>
              <p:ext uri="{D42A27DB-BD31-4B8C-83A1-F6EECF244321}">
                <p14:modId xmlns:p14="http://schemas.microsoft.com/office/powerpoint/2010/main" val="908284378"/>
              </p:ext>
            </p:extLst>
          </p:nvPr>
        </p:nvGraphicFramePr>
        <p:xfrm>
          <a:off x="0" y="973666"/>
          <a:ext cx="7150100" cy="249428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2562148266"/>
                    </a:ext>
                  </a:extLst>
                </a:gridCol>
                <a:gridCol w="3086100">
                  <a:extLst>
                    <a:ext uri="{9D8B030D-6E8A-4147-A177-3AD203B41FA5}">
                      <a16:colId xmlns:a16="http://schemas.microsoft.com/office/drawing/2014/main" val="762748136"/>
                    </a:ext>
                  </a:extLst>
                </a:gridCol>
              </a:tblGrid>
              <a:tr h="370840">
                <a:tc>
                  <a:txBody>
                    <a:bodyPr/>
                    <a:lstStyle/>
                    <a:p>
                      <a:r>
                        <a:rPr lang="en-US"/>
                        <a:t>Attributes</a:t>
                      </a:r>
                    </a:p>
                  </a:txBody>
                  <a:tcPr/>
                </a:tc>
                <a:tc>
                  <a:txBody>
                    <a:bodyPr/>
                    <a:lstStyle/>
                    <a:p>
                      <a:r>
                        <a:rPr lang="en-US"/>
                        <a:t>Data Type</a:t>
                      </a:r>
                    </a:p>
                  </a:txBody>
                  <a:tcPr/>
                </a:tc>
                <a:extLst>
                  <a:ext uri="{0D108BD9-81ED-4DB2-BD59-A6C34878D82A}">
                    <a16:rowId xmlns:a16="http://schemas.microsoft.com/office/drawing/2014/main" val="1465664142"/>
                  </a:ext>
                </a:extLst>
              </a:tr>
              <a:tr h="370840">
                <a:tc>
                  <a:txBody>
                    <a:bodyPr/>
                    <a:lstStyle/>
                    <a:p>
                      <a:r>
                        <a:rPr lang="en-US" err="1"/>
                        <a:t>Pharmacy_ID</a:t>
                      </a:r>
                      <a:endParaRPr lang="en-US"/>
                    </a:p>
                  </a:txBody>
                  <a:tcPr/>
                </a:tc>
                <a:tc>
                  <a:txBody>
                    <a:bodyPr/>
                    <a:lstStyle/>
                    <a:p>
                      <a:r>
                        <a:rPr lang="en-US"/>
                        <a:t>Varchar (primary key)</a:t>
                      </a:r>
                    </a:p>
                  </a:txBody>
                  <a:tcPr/>
                </a:tc>
                <a:extLst>
                  <a:ext uri="{0D108BD9-81ED-4DB2-BD59-A6C34878D82A}">
                    <a16:rowId xmlns:a16="http://schemas.microsoft.com/office/drawing/2014/main" val="1309882456"/>
                  </a:ext>
                </a:extLst>
              </a:tr>
              <a:tr h="370840">
                <a:tc>
                  <a:txBody>
                    <a:bodyPr/>
                    <a:lstStyle/>
                    <a:p>
                      <a:r>
                        <a:rPr lang="en-US"/>
                        <a:t>Name</a:t>
                      </a:r>
                    </a:p>
                  </a:txBody>
                  <a:tcPr/>
                </a:tc>
                <a:tc>
                  <a:txBody>
                    <a:bodyPr/>
                    <a:lstStyle/>
                    <a:p>
                      <a:r>
                        <a:rPr lang="en-US"/>
                        <a:t>Varchar</a:t>
                      </a:r>
                    </a:p>
                  </a:txBody>
                  <a:tcPr/>
                </a:tc>
                <a:extLst>
                  <a:ext uri="{0D108BD9-81ED-4DB2-BD59-A6C34878D82A}">
                    <a16:rowId xmlns:a16="http://schemas.microsoft.com/office/drawing/2014/main" val="3911942220"/>
                  </a:ext>
                </a:extLst>
              </a:tr>
              <a:tr h="370840">
                <a:tc>
                  <a:txBody>
                    <a:bodyPr/>
                    <a:lstStyle/>
                    <a:p>
                      <a:r>
                        <a:rPr lang="en-US"/>
                        <a:t>Address</a:t>
                      </a:r>
                    </a:p>
                  </a:txBody>
                  <a:tcPr/>
                </a:tc>
                <a:tc>
                  <a:txBody>
                    <a:bodyPr/>
                    <a:lstStyle/>
                    <a:p>
                      <a:r>
                        <a:rPr lang="en-US"/>
                        <a:t>Varchar</a:t>
                      </a:r>
                    </a:p>
                  </a:txBody>
                  <a:tcPr/>
                </a:tc>
                <a:extLst>
                  <a:ext uri="{0D108BD9-81ED-4DB2-BD59-A6C34878D82A}">
                    <a16:rowId xmlns:a16="http://schemas.microsoft.com/office/drawing/2014/main" val="3302592017"/>
                  </a:ext>
                </a:extLst>
              </a:tr>
              <a:tr h="370840">
                <a:tc>
                  <a:txBody>
                    <a:bodyPr/>
                    <a:lstStyle/>
                    <a:p>
                      <a:r>
                        <a:rPr lang="en-US" err="1"/>
                        <a:t>Contact_Information</a:t>
                      </a:r>
                      <a:endParaRPr lang="en-US"/>
                    </a:p>
                  </a:txBody>
                  <a:tcPr/>
                </a:tc>
                <a:tc>
                  <a:txBody>
                    <a:bodyPr/>
                    <a:lstStyle/>
                    <a:p>
                      <a:r>
                        <a:rPr lang="en-US"/>
                        <a:t>Varchar</a:t>
                      </a:r>
                    </a:p>
                  </a:txBody>
                  <a:tcPr/>
                </a:tc>
                <a:extLst>
                  <a:ext uri="{0D108BD9-81ED-4DB2-BD59-A6C34878D82A}">
                    <a16:rowId xmlns:a16="http://schemas.microsoft.com/office/drawing/2014/main" val="1496291282"/>
                  </a:ext>
                </a:extLst>
              </a:tr>
              <a:tr h="370840">
                <a:tc>
                  <a:txBody>
                    <a:bodyPr/>
                    <a:lstStyle/>
                    <a:p>
                      <a:r>
                        <a:rPr lang="en-US"/>
                        <a:t>Prescription_ID</a:t>
                      </a:r>
                    </a:p>
                  </a:txBody>
                  <a:tcPr/>
                </a:tc>
                <a:tc>
                  <a:txBody>
                    <a:bodyPr/>
                    <a:lstStyle/>
                    <a:p>
                      <a:r>
                        <a:rPr lang="en-US"/>
                        <a:t>Varchar(references Prescription)</a:t>
                      </a:r>
                    </a:p>
                  </a:txBody>
                  <a:tcPr/>
                </a:tc>
                <a:extLst>
                  <a:ext uri="{0D108BD9-81ED-4DB2-BD59-A6C34878D82A}">
                    <a16:rowId xmlns:a16="http://schemas.microsoft.com/office/drawing/2014/main" val="1993890021"/>
                  </a:ext>
                </a:extLst>
              </a:tr>
            </a:tbl>
          </a:graphicData>
        </a:graphic>
      </p:graphicFrame>
      <p:graphicFrame>
        <p:nvGraphicFramePr>
          <p:cNvPr id="5" name="Table 4">
            <a:extLst>
              <a:ext uri="{FF2B5EF4-FFF2-40B4-BE49-F238E27FC236}">
                <a16:creationId xmlns:a16="http://schemas.microsoft.com/office/drawing/2014/main" id="{E61A0906-26D5-4C75-13EA-BF5EB0C70C8A}"/>
              </a:ext>
            </a:extLst>
          </p:cNvPr>
          <p:cNvGraphicFramePr>
            <a:graphicFrameLocks noGrp="1"/>
          </p:cNvGraphicFramePr>
          <p:nvPr>
            <p:extLst>
              <p:ext uri="{D42A27DB-BD31-4B8C-83A1-F6EECF244321}">
                <p14:modId xmlns:p14="http://schemas.microsoft.com/office/powerpoint/2010/main" val="2261892671"/>
              </p:ext>
            </p:extLst>
          </p:nvPr>
        </p:nvGraphicFramePr>
        <p:xfrm>
          <a:off x="0" y="602826"/>
          <a:ext cx="7150100" cy="370840"/>
        </p:xfrm>
        <a:graphic>
          <a:graphicData uri="http://schemas.openxmlformats.org/drawingml/2006/table">
            <a:tbl>
              <a:tblPr firstRow="1" bandRow="1">
                <a:tableStyleId>{00A15C55-8517-42AA-B614-E9B94910E393}</a:tableStyleId>
              </a:tblPr>
              <a:tblGrid>
                <a:gridCol w="7150100">
                  <a:extLst>
                    <a:ext uri="{9D8B030D-6E8A-4147-A177-3AD203B41FA5}">
                      <a16:colId xmlns:a16="http://schemas.microsoft.com/office/drawing/2014/main" val="2656172068"/>
                    </a:ext>
                  </a:extLst>
                </a:gridCol>
              </a:tblGrid>
              <a:tr h="370840">
                <a:tc>
                  <a:txBody>
                    <a:bodyPr/>
                    <a:lstStyle/>
                    <a:p>
                      <a:pPr algn="ctr"/>
                      <a:r>
                        <a:rPr lang="en-US"/>
                        <a:t>Pharmacy (Child Table)</a:t>
                      </a:r>
                    </a:p>
                  </a:txBody>
                  <a:tcPr/>
                </a:tc>
                <a:extLst>
                  <a:ext uri="{0D108BD9-81ED-4DB2-BD59-A6C34878D82A}">
                    <a16:rowId xmlns:a16="http://schemas.microsoft.com/office/drawing/2014/main" val="2161259611"/>
                  </a:ext>
                </a:extLst>
              </a:tr>
            </a:tbl>
          </a:graphicData>
        </a:graphic>
      </p:graphicFrame>
      <p:sp>
        <p:nvSpPr>
          <p:cNvPr id="7" name="Arrow: Bent-Up 6">
            <a:extLst>
              <a:ext uri="{FF2B5EF4-FFF2-40B4-BE49-F238E27FC236}">
                <a16:creationId xmlns:a16="http://schemas.microsoft.com/office/drawing/2014/main" id="{3EE663B9-B5CB-E6B9-5FB5-99AB6B92450C}"/>
              </a:ext>
            </a:extLst>
          </p:cNvPr>
          <p:cNvSpPr/>
          <p:nvPr/>
        </p:nvSpPr>
        <p:spPr>
          <a:xfrm rot="5400000" flipV="1">
            <a:off x="8293100" y="1042881"/>
            <a:ext cx="1054100" cy="1301750"/>
          </a:xfrm>
          <a:prstGeom prst="bentUp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BAD2981-A698-0307-C0EA-35D4C1C227AE}"/>
              </a:ext>
            </a:extLst>
          </p:cNvPr>
          <p:cNvSpPr txBox="1"/>
          <p:nvPr/>
        </p:nvSpPr>
        <p:spPr>
          <a:xfrm>
            <a:off x="8502650" y="520375"/>
            <a:ext cx="1747145" cy="646331"/>
          </a:xfrm>
          <a:prstGeom prst="rect">
            <a:avLst/>
          </a:prstGeom>
          <a:noFill/>
        </p:spPr>
        <p:txBody>
          <a:bodyPr wrap="none" rtlCol="0">
            <a:spAutoFit/>
          </a:bodyPr>
          <a:lstStyle/>
          <a:p>
            <a:r>
              <a:rPr lang="en-US"/>
              <a:t>From Prescription</a:t>
            </a:r>
          </a:p>
          <a:p>
            <a:pPr algn="ctr"/>
            <a:r>
              <a:rPr lang="en-US"/>
              <a:t>M:1 </a:t>
            </a:r>
          </a:p>
        </p:txBody>
      </p:sp>
      <p:sp>
        <p:nvSpPr>
          <p:cNvPr id="9" name="Arrow: Bent-Up 8">
            <a:extLst>
              <a:ext uri="{FF2B5EF4-FFF2-40B4-BE49-F238E27FC236}">
                <a16:creationId xmlns:a16="http://schemas.microsoft.com/office/drawing/2014/main" id="{EBAE8EA0-3E03-E511-560A-0A03E0BC3D06}"/>
              </a:ext>
            </a:extLst>
          </p:cNvPr>
          <p:cNvSpPr/>
          <p:nvPr/>
        </p:nvSpPr>
        <p:spPr>
          <a:xfrm rot="5400000" flipV="1">
            <a:off x="8382000" y="3986320"/>
            <a:ext cx="1054100" cy="1301750"/>
          </a:xfrm>
          <a:prstGeom prst="bentUp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B4C6DE6-D50B-B9D9-B25C-C502293B2F51}"/>
              </a:ext>
            </a:extLst>
          </p:cNvPr>
          <p:cNvSpPr txBox="1"/>
          <p:nvPr/>
        </p:nvSpPr>
        <p:spPr>
          <a:xfrm>
            <a:off x="8502650" y="3365175"/>
            <a:ext cx="1747145" cy="646331"/>
          </a:xfrm>
          <a:prstGeom prst="rect">
            <a:avLst/>
          </a:prstGeom>
          <a:noFill/>
        </p:spPr>
        <p:txBody>
          <a:bodyPr wrap="none" rtlCol="0">
            <a:spAutoFit/>
          </a:bodyPr>
          <a:lstStyle/>
          <a:p>
            <a:r>
              <a:rPr lang="en-US"/>
              <a:t>From Prescription</a:t>
            </a:r>
          </a:p>
          <a:p>
            <a:pPr algn="ctr"/>
            <a:r>
              <a:rPr lang="en-US"/>
              <a:t>M:1 </a:t>
            </a:r>
          </a:p>
        </p:txBody>
      </p:sp>
      <p:graphicFrame>
        <p:nvGraphicFramePr>
          <p:cNvPr id="11" name="Table 10">
            <a:extLst>
              <a:ext uri="{FF2B5EF4-FFF2-40B4-BE49-F238E27FC236}">
                <a16:creationId xmlns:a16="http://schemas.microsoft.com/office/drawing/2014/main" id="{D9EB6310-A242-9C4A-3197-31194F0DAAF8}"/>
              </a:ext>
            </a:extLst>
          </p:cNvPr>
          <p:cNvGraphicFramePr>
            <a:graphicFrameLocks noGrp="1"/>
          </p:cNvGraphicFramePr>
          <p:nvPr>
            <p:extLst>
              <p:ext uri="{D42A27DB-BD31-4B8C-83A1-F6EECF244321}">
                <p14:modId xmlns:p14="http://schemas.microsoft.com/office/powerpoint/2010/main" val="545187649"/>
              </p:ext>
            </p:extLst>
          </p:nvPr>
        </p:nvGraphicFramePr>
        <p:xfrm>
          <a:off x="0" y="4011506"/>
          <a:ext cx="7150100" cy="1854200"/>
        </p:xfrm>
        <a:graphic>
          <a:graphicData uri="http://schemas.openxmlformats.org/drawingml/2006/table">
            <a:tbl>
              <a:tblPr firstRow="1" bandRow="1">
                <a:tableStyleId>{00A15C55-8517-42AA-B614-E9B94910E393}</a:tableStyleId>
              </a:tblPr>
              <a:tblGrid>
                <a:gridCol w="3575050">
                  <a:extLst>
                    <a:ext uri="{9D8B030D-6E8A-4147-A177-3AD203B41FA5}">
                      <a16:colId xmlns:a16="http://schemas.microsoft.com/office/drawing/2014/main" val="1200548464"/>
                    </a:ext>
                  </a:extLst>
                </a:gridCol>
                <a:gridCol w="3575050">
                  <a:extLst>
                    <a:ext uri="{9D8B030D-6E8A-4147-A177-3AD203B41FA5}">
                      <a16:colId xmlns:a16="http://schemas.microsoft.com/office/drawing/2014/main" val="3958572542"/>
                    </a:ext>
                  </a:extLst>
                </a:gridCol>
              </a:tblGrid>
              <a:tr h="370840">
                <a:tc>
                  <a:txBody>
                    <a:bodyPr/>
                    <a:lstStyle/>
                    <a:p>
                      <a:r>
                        <a:rPr lang="en-US"/>
                        <a:t>Attributes</a:t>
                      </a:r>
                    </a:p>
                  </a:txBody>
                  <a:tcPr/>
                </a:tc>
                <a:tc>
                  <a:txBody>
                    <a:bodyPr/>
                    <a:lstStyle/>
                    <a:p>
                      <a:r>
                        <a:rPr lang="en-US"/>
                        <a:t>Data Type</a:t>
                      </a:r>
                    </a:p>
                  </a:txBody>
                  <a:tcPr/>
                </a:tc>
                <a:extLst>
                  <a:ext uri="{0D108BD9-81ED-4DB2-BD59-A6C34878D82A}">
                    <a16:rowId xmlns:a16="http://schemas.microsoft.com/office/drawing/2014/main" val="1659535492"/>
                  </a:ext>
                </a:extLst>
              </a:tr>
              <a:tr h="370840">
                <a:tc>
                  <a:txBody>
                    <a:bodyPr/>
                    <a:lstStyle/>
                    <a:p>
                      <a:r>
                        <a:rPr lang="en-US" err="1"/>
                        <a:t>Doctor_ID</a:t>
                      </a:r>
                      <a:endParaRPr lang="en-US"/>
                    </a:p>
                  </a:txBody>
                  <a:tcPr/>
                </a:tc>
                <a:tc>
                  <a:txBody>
                    <a:bodyPr/>
                    <a:lstStyle/>
                    <a:p>
                      <a:r>
                        <a:rPr lang="en-US"/>
                        <a:t>Varchar (primary key)</a:t>
                      </a:r>
                    </a:p>
                  </a:txBody>
                  <a:tcPr/>
                </a:tc>
                <a:extLst>
                  <a:ext uri="{0D108BD9-81ED-4DB2-BD59-A6C34878D82A}">
                    <a16:rowId xmlns:a16="http://schemas.microsoft.com/office/drawing/2014/main" val="963368722"/>
                  </a:ext>
                </a:extLst>
              </a:tr>
              <a:tr h="370840">
                <a:tc>
                  <a:txBody>
                    <a:bodyPr/>
                    <a:lstStyle/>
                    <a:p>
                      <a:r>
                        <a:rPr lang="en-US"/>
                        <a:t>Name</a:t>
                      </a:r>
                    </a:p>
                  </a:txBody>
                  <a:tcPr/>
                </a:tc>
                <a:tc>
                  <a:txBody>
                    <a:bodyPr/>
                    <a:lstStyle/>
                    <a:p>
                      <a:r>
                        <a:rPr lang="en-US"/>
                        <a:t>Varchar</a:t>
                      </a:r>
                    </a:p>
                  </a:txBody>
                  <a:tcPr/>
                </a:tc>
                <a:extLst>
                  <a:ext uri="{0D108BD9-81ED-4DB2-BD59-A6C34878D82A}">
                    <a16:rowId xmlns:a16="http://schemas.microsoft.com/office/drawing/2014/main" val="4013480945"/>
                  </a:ext>
                </a:extLst>
              </a:tr>
              <a:tr h="370840">
                <a:tc>
                  <a:txBody>
                    <a:bodyPr/>
                    <a:lstStyle/>
                    <a:p>
                      <a:r>
                        <a:rPr lang="en-US"/>
                        <a:t>Specialization</a:t>
                      </a:r>
                    </a:p>
                  </a:txBody>
                  <a:tcPr/>
                </a:tc>
                <a:tc>
                  <a:txBody>
                    <a:bodyPr/>
                    <a:lstStyle/>
                    <a:p>
                      <a:r>
                        <a:rPr lang="en-US"/>
                        <a:t>Varchar</a:t>
                      </a:r>
                    </a:p>
                  </a:txBody>
                  <a:tcPr/>
                </a:tc>
                <a:extLst>
                  <a:ext uri="{0D108BD9-81ED-4DB2-BD59-A6C34878D82A}">
                    <a16:rowId xmlns:a16="http://schemas.microsoft.com/office/drawing/2014/main" val="3945762681"/>
                  </a:ext>
                </a:extLst>
              </a:tr>
              <a:tr h="370840">
                <a:tc>
                  <a:txBody>
                    <a:bodyPr/>
                    <a:lstStyle/>
                    <a:p>
                      <a:r>
                        <a:rPr lang="en-US" err="1"/>
                        <a:t>Contact_Info</a:t>
                      </a:r>
                      <a:endParaRPr lang="en-US"/>
                    </a:p>
                  </a:txBody>
                  <a:tcPr/>
                </a:tc>
                <a:tc>
                  <a:txBody>
                    <a:bodyPr/>
                    <a:lstStyle/>
                    <a:p>
                      <a:r>
                        <a:rPr lang="en-US"/>
                        <a:t>Varchar</a:t>
                      </a:r>
                    </a:p>
                  </a:txBody>
                  <a:tcPr/>
                </a:tc>
                <a:extLst>
                  <a:ext uri="{0D108BD9-81ED-4DB2-BD59-A6C34878D82A}">
                    <a16:rowId xmlns:a16="http://schemas.microsoft.com/office/drawing/2014/main" val="582287198"/>
                  </a:ext>
                </a:extLst>
              </a:tr>
            </a:tbl>
          </a:graphicData>
        </a:graphic>
      </p:graphicFrame>
      <p:graphicFrame>
        <p:nvGraphicFramePr>
          <p:cNvPr id="12" name="Table 11">
            <a:extLst>
              <a:ext uri="{FF2B5EF4-FFF2-40B4-BE49-F238E27FC236}">
                <a16:creationId xmlns:a16="http://schemas.microsoft.com/office/drawing/2014/main" id="{99359B83-25D4-0293-756F-CE476351D442}"/>
              </a:ext>
            </a:extLst>
          </p:cNvPr>
          <p:cNvGraphicFramePr>
            <a:graphicFrameLocks noGrp="1"/>
          </p:cNvGraphicFramePr>
          <p:nvPr>
            <p:extLst>
              <p:ext uri="{D42A27DB-BD31-4B8C-83A1-F6EECF244321}">
                <p14:modId xmlns:p14="http://schemas.microsoft.com/office/powerpoint/2010/main" val="1869658344"/>
              </p:ext>
            </p:extLst>
          </p:nvPr>
        </p:nvGraphicFramePr>
        <p:xfrm>
          <a:off x="0" y="3640666"/>
          <a:ext cx="7150100" cy="370840"/>
        </p:xfrm>
        <a:graphic>
          <a:graphicData uri="http://schemas.openxmlformats.org/drawingml/2006/table">
            <a:tbl>
              <a:tblPr firstRow="1" bandRow="1">
                <a:tableStyleId>{00A15C55-8517-42AA-B614-E9B94910E393}</a:tableStyleId>
              </a:tblPr>
              <a:tblGrid>
                <a:gridCol w="7150100">
                  <a:extLst>
                    <a:ext uri="{9D8B030D-6E8A-4147-A177-3AD203B41FA5}">
                      <a16:colId xmlns:a16="http://schemas.microsoft.com/office/drawing/2014/main" val="3401957415"/>
                    </a:ext>
                  </a:extLst>
                </a:gridCol>
              </a:tblGrid>
              <a:tr h="370840">
                <a:tc>
                  <a:txBody>
                    <a:bodyPr/>
                    <a:lstStyle/>
                    <a:p>
                      <a:pPr algn="ctr"/>
                      <a:r>
                        <a:rPr lang="en-US"/>
                        <a:t>Doctor (Child Table)</a:t>
                      </a:r>
                    </a:p>
                  </a:txBody>
                  <a:tcPr/>
                </a:tc>
                <a:extLst>
                  <a:ext uri="{0D108BD9-81ED-4DB2-BD59-A6C34878D82A}">
                    <a16:rowId xmlns:a16="http://schemas.microsoft.com/office/drawing/2014/main" val="3468449134"/>
                  </a:ext>
                </a:extLst>
              </a:tr>
            </a:tbl>
          </a:graphicData>
        </a:graphic>
      </p:graphicFrame>
    </p:spTree>
    <p:extLst>
      <p:ext uri="{BB962C8B-B14F-4D97-AF65-F5344CB8AC3E}">
        <p14:creationId xmlns:p14="http://schemas.microsoft.com/office/powerpoint/2010/main" val="262187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7D48-0576-F046-342F-E71B68E52CCE}"/>
              </a:ext>
            </a:extLst>
          </p:cNvPr>
          <p:cNvSpPr>
            <a:spLocks noGrp="1"/>
          </p:cNvSpPr>
          <p:nvPr>
            <p:ph type="title"/>
          </p:nvPr>
        </p:nvSpPr>
        <p:spPr>
          <a:xfrm>
            <a:off x="806450" y="1066800"/>
            <a:ext cx="3683000" cy="556768"/>
          </a:xfrm>
        </p:spPr>
        <p:txBody>
          <a:bodyPr>
            <a:normAutofit fontScale="90000"/>
          </a:bodyPr>
          <a:lstStyle/>
          <a:p>
            <a:r>
              <a:rPr lang="en-US"/>
              <a:t>E-R Diagram</a:t>
            </a:r>
          </a:p>
        </p:txBody>
      </p:sp>
      <p:pic>
        <p:nvPicPr>
          <p:cNvPr id="5" name="Content Placeholder 4" descr="A diagram of a medical organization&#10;&#10;Description automatically generated">
            <a:extLst>
              <a:ext uri="{FF2B5EF4-FFF2-40B4-BE49-F238E27FC236}">
                <a16:creationId xmlns:a16="http://schemas.microsoft.com/office/drawing/2014/main" id="{809CD26D-E104-A05D-D7E7-D4239D030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1851" y="0"/>
            <a:ext cx="5092699" cy="6400799"/>
          </a:xfrm>
        </p:spPr>
      </p:pic>
      <p:sp>
        <p:nvSpPr>
          <p:cNvPr id="6" name="TextBox 5">
            <a:extLst>
              <a:ext uri="{FF2B5EF4-FFF2-40B4-BE49-F238E27FC236}">
                <a16:creationId xmlns:a16="http://schemas.microsoft.com/office/drawing/2014/main" id="{BF3E9833-488A-33BB-5601-EBFDB8C8323F}"/>
              </a:ext>
            </a:extLst>
          </p:cNvPr>
          <p:cNvSpPr txBox="1"/>
          <p:nvPr/>
        </p:nvSpPr>
        <p:spPr>
          <a:xfrm>
            <a:off x="806450" y="2501900"/>
            <a:ext cx="4229100" cy="646331"/>
          </a:xfrm>
          <a:prstGeom prst="rect">
            <a:avLst/>
          </a:prstGeom>
          <a:noFill/>
        </p:spPr>
        <p:txBody>
          <a:bodyPr wrap="square" rtlCol="0">
            <a:spAutoFit/>
          </a:bodyPr>
          <a:lstStyle/>
          <a:p>
            <a:r>
              <a:rPr lang="en-US"/>
              <a:t>The E-R diagram shows each table, its attributes, and its relationship type. </a:t>
            </a:r>
          </a:p>
        </p:txBody>
      </p:sp>
    </p:spTree>
    <p:extLst>
      <p:ext uri="{BB962C8B-B14F-4D97-AF65-F5344CB8AC3E}">
        <p14:creationId xmlns:p14="http://schemas.microsoft.com/office/powerpoint/2010/main" val="202068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9BABD6-8973-ED19-91EF-D5CA60A305B2}"/>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Objectives</a:t>
            </a:r>
          </a:p>
        </p:txBody>
      </p:sp>
      <p:sp>
        <p:nvSpPr>
          <p:cNvPr id="29" name="Content Placeholder 2">
            <a:extLst>
              <a:ext uri="{FF2B5EF4-FFF2-40B4-BE49-F238E27FC236}">
                <a16:creationId xmlns:a16="http://schemas.microsoft.com/office/drawing/2014/main" id="{A1425C26-E1B2-1767-98F3-7E1E9FD024B1}"/>
              </a:ext>
            </a:extLst>
          </p:cNvPr>
          <p:cNvSpPr>
            <a:spLocks noGrp="1"/>
          </p:cNvSpPr>
          <p:nvPr>
            <p:ph idx="1"/>
          </p:nvPr>
        </p:nvSpPr>
        <p:spPr>
          <a:xfrm>
            <a:off x="4777409" y="1028702"/>
            <a:ext cx="6273972" cy="4843462"/>
          </a:xfrm>
        </p:spPr>
        <p:txBody>
          <a:bodyPr>
            <a:normAutofit lnSpcReduction="10000"/>
          </a:bodyPr>
          <a:lstStyle/>
          <a:p>
            <a:pPr marL="0" indent="0">
              <a:lnSpc>
                <a:spcPct val="110000"/>
              </a:lnSpc>
              <a:buNone/>
            </a:pPr>
            <a:r>
              <a:rPr lang="en-US" sz="1300"/>
              <a:t>1. Add a new patient record, update a patient’s address, remove a patient record from the master table, and roll back to a savepoint. </a:t>
            </a:r>
          </a:p>
          <a:p>
            <a:pPr marL="0" indent="0">
              <a:lnSpc>
                <a:spcPct val="110000"/>
              </a:lnSpc>
              <a:buNone/>
            </a:pPr>
            <a:r>
              <a:rPr lang="en-US" sz="1300"/>
              <a:t>2. Find all prescriptions issued to a patient. </a:t>
            </a:r>
          </a:p>
          <a:p>
            <a:pPr marL="0" indent="0">
              <a:lnSpc>
                <a:spcPct val="110000"/>
              </a:lnSpc>
              <a:buNone/>
            </a:pPr>
            <a:r>
              <a:rPr lang="en-US" sz="1300"/>
              <a:t>3. Update the dosage information for a medication. </a:t>
            </a:r>
          </a:p>
          <a:p>
            <a:pPr marL="0" indent="0">
              <a:lnSpc>
                <a:spcPct val="110000"/>
              </a:lnSpc>
              <a:buNone/>
            </a:pPr>
            <a:r>
              <a:rPr lang="en-US" sz="1300"/>
              <a:t>4. Find the contact information for the pharmacy where a prescription was filled. </a:t>
            </a:r>
          </a:p>
          <a:p>
            <a:pPr marL="0" indent="0">
              <a:lnSpc>
                <a:spcPct val="110000"/>
              </a:lnSpc>
              <a:buNone/>
            </a:pPr>
            <a:r>
              <a:rPr lang="en-US" sz="1300"/>
              <a:t>5. Generate a report on patient age distribution. </a:t>
            </a:r>
          </a:p>
          <a:p>
            <a:pPr marL="0" indent="0">
              <a:lnSpc>
                <a:spcPct val="110000"/>
              </a:lnSpc>
              <a:buNone/>
            </a:pPr>
            <a:r>
              <a:rPr lang="en-US" sz="1300"/>
              <a:t>6. List all patients with their latest prescription and insurance provider. </a:t>
            </a:r>
          </a:p>
          <a:p>
            <a:pPr marL="0" indent="0">
              <a:lnSpc>
                <a:spcPct val="110000"/>
              </a:lnSpc>
              <a:buNone/>
            </a:pPr>
            <a:r>
              <a:rPr lang="en-US" sz="1300"/>
              <a:t>7. Find the total number of prescriptions for each medication and the pharmacy where it was filled. </a:t>
            </a:r>
          </a:p>
          <a:p>
            <a:pPr marL="0" indent="0">
              <a:lnSpc>
                <a:spcPct val="110000"/>
              </a:lnSpc>
              <a:buNone/>
            </a:pPr>
            <a:r>
              <a:rPr lang="en-US" sz="1300"/>
              <a:t>8. List all patients with Full Coverage. </a:t>
            </a:r>
          </a:p>
          <a:p>
            <a:pPr marL="0" indent="0">
              <a:lnSpc>
                <a:spcPct val="110000"/>
              </a:lnSpc>
              <a:buNone/>
            </a:pPr>
            <a:r>
              <a:rPr lang="en-US" sz="1300"/>
              <a:t>9. Find the names of all patients who have had a prescription for ‘Lorazepam’.</a:t>
            </a:r>
          </a:p>
          <a:p>
            <a:pPr marL="0" indent="0">
              <a:lnSpc>
                <a:spcPct val="110000"/>
              </a:lnSpc>
              <a:buNone/>
            </a:pPr>
            <a:r>
              <a:rPr lang="en-US" sz="1300"/>
              <a:t>10. Categorize patients based on their age groups.</a:t>
            </a:r>
          </a:p>
          <a:p>
            <a:pPr marL="0" indent="0">
              <a:lnSpc>
                <a:spcPct val="110000"/>
              </a:lnSpc>
              <a:buNone/>
            </a:pPr>
            <a:r>
              <a:rPr lang="en-US" sz="1300"/>
              <a:t>11. Create an index to improve search on doctor’s specialization.</a:t>
            </a:r>
          </a:p>
          <a:p>
            <a:pPr marL="0" indent="0">
              <a:lnSpc>
                <a:spcPct val="110000"/>
              </a:lnSpc>
              <a:buNone/>
            </a:pPr>
            <a:r>
              <a:rPr lang="en-US" sz="1300"/>
              <a:t>12. Which doctors’ last names start with M?</a:t>
            </a:r>
          </a:p>
          <a:p>
            <a:pPr marL="0" indent="0">
              <a:lnSpc>
                <a:spcPct val="110000"/>
              </a:lnSpc>
              <a:buNone/>
            </a:pPr>
            <a:r>
              <a:rPr lang="en-US" sz="1300"/>
              <a:t>13. Create a view that will help insurance representatives to access information.</a:t>
            </a:r>
          </a:p>
          <a:p>
            <a:pPr marL="0" indent="0">
              <a:lnSpc>
                <a:spcPct val="110000"/>
              </a:lnSpc>
              <a:buNone/>
            </a:pPr>
            <a:r>
              <a:rPr lang="en-US" sz="1300"/>
              <a:t>14. Which medications have been prescribed more than once?</a:t>
            </a:r>
          </a:p>
          <a:p>
            <a:pPr marL="0" indent="0">
              <a:lnSpc>
                <a:spcPct val="110000"/>
              </a:lnSpc>
              <a:buNone/>
            </a:pPr>
            <a:endParaRPr lang="en-US" sz="1300"/>
          </a:p>
        </p:txBody>
      </p:sp>
    </p:spTree>
    <p:extLst>
      <p:ext uri="{BB962C8B-B14F-4D97-AF65-F5344CB8AC3E}">
        <p14:creationId xmlns:p14="http://schemas.microsoft.com/office/powerpoint/2010/main" val="36769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F5F8-C38F-1F3C-BEAD-E7C937E6713F}"/>
              </a:ext>
            </a:extLst>
          </p:cNvPr>
          <p:cNvSpPr>
            <a:spLocks noGrp="1"/>
          </p:cNvSpPr>
          <p:nvPr>
            <p:ph type="title"/>
          </p:nvPr>
        </p:nvSpPr>
        <p:spPr>
          <a:xfrm>
            <a:off x="4197350" y="126389"/>
            <a:ext cx="4165600" cy="505968"/>
          </a:xfrm>
        </p:spPr>
        <p:txBody>
          <a:bodyPr>
            <a:normAutofit fontScale="90000"/>
          </a:bodyPr>
          <a:lstStyle/>
          <a:p>
            <a:r>
              <a:rPr lang="en-US"/>
              <a:t>Methodology</a:t>
            </a:r>
          </a:p>
        </p:txBody>
      </p:sp>
      <p:sp>
        <p:nvSpPr>
          <p:cNvPr id="3" name="Content Placeholder 2">
            <a:extLst>
              <a:ext uri="{FF2B5EF4-FFF2-40B4-BE49-F238E27FC236}">
                <a16:creationId xmlns:a16="http://schemas.microsoft.com/office/drawing/2014/main" id="{8640F9D4-8C61-8C48-4E07-B5C864AC137F}"/>
              </a:ext>
            </a:extLst>
          </p:cNvPr>
          <p:cNvSpPr>
            <a:spLocks noGrp="1"/>
          </p:cNvSpPr>
          <p:nvPr>
            <p:ph idx="1"/>
          </p:nvPr>
        </p:nvSpPr>
        <p:spPr>
          <a:xfrm>
            <a:off x="4876799" y="955547"/>
            <a:ext cx="2438401" cy="928632"/>
          </a:xfrm>
        </p:spPr>
        <p:txBody>
          <a:bodyPr>
            <a:noAutofit/>
          </a:bodyPr>
          <a:lstStyle/>
          <a:p>
            <a:pPr marL="0" indent="0" algn="ctr">
              <a:buNone/>
            </a:pPr>
            <a:r>
              <a:rPr lang="en-US" sz="1800"/>
              <a:t>By using MySQL environment, six tables were created and saved in the database “final_project”. </a:t>
            </a:r>
          </a:p>
        </p:txBody>
      </p:sp>
      <p:sp>
        <p:nvSpPr>
          <p:cNvPr id="4" name="TextBox 3">
            <a:extLst>
              <a:ext uri="{FF2B5EF4-FFF2-40B4-BE49-F238E27FC236}">
                <a16:creationId xmlns:a16="http://schemas.microsoft.com/office/drawing/2014/main" id="{7AB16E35-6F8C-1E3E-B8E4-4CE3425100C9}"/>
              </a:ext>
            </a:extLst>
          </p:cNvPr>
          <p:cNvSpPr txBox="1"/>
          <p:nvPr/>
        </p:nvSpPr>
        <p:spPr>
          <a:xfrm>
            <a:off x="1831984" y="388216"/>
            <a:ext cx="831831" cy="369332"/>
          </a:xfrm>
          <a:prstGeom prst="rect">
            <a:avLst/>
          </a:prstGeom>
          <a:noFill/>
        </p:spPr>
        <p:txBody>
          <a:bodyPr wrap="none" rtlCol="0">
            <a:spAutoFit/>
          </a:bodyPr>
          <a:lstStyle/>
          <a:p>
            <a:r>
              <a:rPr lang="en-US" b="1"/>
              <a:t>Patient</a:t>
            </a:r>
          </a:p>
        </p:txBody>
      </p:sp>
      <p:pic>
        <p:nvPicPr>
          <p:cNvPr id="5" name="Picture 4" descr="A computer screen with white text&#10;&#10;Description automatically generated">
            <a:extLst>
              <a:ext uri="{FF2B5EF4-FFF2-40B4-BE49-F238E27FC236}">
                <a16:creationId xmlns:a16="http://schemas.microsoft.com/office/drawing/2014/main" id="{DF0CB782-88B0-4856-BE85-634498FA3B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30" y="689230"/>
            <a:ext cx="4724400" cy="2203711"/>
          </a:xfrm>
          <a:prstGeom prst="rect">
            <a:avLst/>
          </a:prstGeom>
          <a:ln>
            <a:solidFill>
              <a:schemeClr val="accent4"/>
            </a:solidFill>
          </a:ln>
        </p:spPr>
      </p:pic>
      <p:pic>
        <p:nvPicPr>
          <p:cNvPr id="6" name="Picture 5" descr="A screenshot of a computer program&#10;&#10;Description automatically generated">
            <a:extLst>
              <a:ext uri="{FF2B5EF4-FFF2-40B4-BE49-F238E27FC236}">
                <a16:creationId xmlns:a16="http://schemas.microsoft.com/office/drawing/2014/main" id="{03396AF4-4834-DE66-53D0-7438BC9B1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9" y="2892942"/>
            <a:ext cx="4724399" cy="1905912"/>
          </a:xfrm>
          <a:prstGeom prst="rect">
            <a:avLst/>
          </a:prstGeom>
          <a:ln>
            <a:solidFill>
              <a:schemeClr val="accent4"/>
            </a:solidFill>
          </a:ln>
        </p:spPr>
      </p:pic>
      <p:pic>
        <p:nvPicPr>
          <p:cNvPr id="7" name="Picture 6" descr="A screenshot of a computer screen&#10;&#10;Description automatically generated">
            <a:extLst>
              <a:ext uri="{FF2B5EF4-FFF2-40B4-BE49-F238E27FC236}">
                <a16:creationId xmlns:a16="http://schemas.microsoft.com/office/drawing/2014/main" id="{9A64DBA5-12EF-332E-813D-D086CB746D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798854"/>
            <a:ext cx="4702470" cy="2302502"/>
          </a:xfrm>
          <a:prstGeom prst="rect">
            <a:avLst/>
          </a:prstGeom>
          <a:ln>
            <a:solidFill>
              <a:schemeClr val="accent4"/>
            </a:solidFill>
          </a:ln>
        </p:spPr>
      </p:pic>
      <p:sp>
        <p:nvSpPr>
          <p:cNvPr id="8" name="TextBox 7">
            <a:extLst>
              <a:ext uri="{FF2B5EF4-FFF2-40B4-BE49-F238E27FC236}">
                <a16:creationId xmlns:a16="http://schemas.microsoft.com/office/drawing/2014/main" id="{D4835A13-07D0-D82D-9DF4-32FE882F2C80}"/>
              </a:ext>
            </a:extLst>
          </p:cNvPr>
          <p:cNvSpPr txBox="1"/>
          <p:nvPr/>
        </p:nvSpPr>
        <p:spPr>
          <a:xfrm>
            <a:off x="8855370" y="321302"/>
            <a:ext cx="1300164" cy="369332"/>
          </a:xfrm>
          <a:prstGeom prst="rect">
            <a:avLst/>
          </a:prstGeom>
          <a:noFill/>
        </p:spPr>
        <p:txBody>
          <a:bodyPr wrap="none" rtlCol="0">
            <a:spAutoFit/>
          </a:bodyPr>
          <a:lstStyle/>
          <a:p>
            <a:r>
              <a:rPr lang="en-US" b="1"/>
              <a:t>Prescription</a:t>
            </a:r>
          </a:p>
        </p:txBody>
      </p:sp>
      <p:pic>
        <p:nvPicPr>
          <p:cNvPr id="9" name="Picture 8" descr="A computer screen shot of a computer program&#10;&#10;Description automatically generated">
            <a:extLst>
              <a:ext uri="{FF2B5EF4-FFF2-40B4-BE49-F238E27FC236}">
                <a16:creationId xmlns:a16="http://schemas.microsoft.com/office/drawing/2014/main" id="{FA896443-CAC6-599A-B97A-5DEE89A9A3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91590" y="638772"/>
            <a:ext cx="4700410" cy="2490815"/>
          </a:xfrm>
          <a:prstGeom prst="rect">
            <a:avLst/>
          </a:prstGeom>
          <a:ln>
            <a:solidFill>
              <a:schemeClr val="accent4"/>
            </a:solidFill>
          </a:ln>
        </p:spPr>
      </p:pic>
      <p:pic>
        <p:nvPicPr>
          <p:cNvPr id="10" name="Picture 9" descr="A screenshot of a computer&#10;&#10;Description automatically generated">
            <a:extLst>
              <a:ext uri="{FF2B5EF4-FFF2-40B4-BE49-F238E27FC236}">
                <a16:creationId xmlns:a16="http://schemas.microsoft.com/office/drawing/2014/main" id="{B1CD5DF4-E8B2-B5FD-F77C-6347051D1F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74397" y="3129587"/>
            <a:ext cx="4734796" cy="2653207"/>
          </a:xfrm>
          <a:prstGeom prst="rect">
            <a:avLst/>
          </a:prstGeom>
          <a:ln>
            <a:solidFill>
              <a:schemeClr val="accent4"/>
            </a:solidFill>
          </a:ln>
        </p:spPr>
      </p:pic>
      <p:pic>
        <p:nvPicPr>
          <p:cNvPr id="11" name="Picture 10" descr="A screenshot of a computer program&#10;&#10;Description automatically generated">
            <a:extLst>
              <a:ext uri="{FF2B5EF4-FFF2-40B4-BE49-F238E27FC236}">
                <a16:creationId xmlns:a16="http://schemas.microsoft.com/office/drawing/2014/main" id="{F0B69751-EFE1-6425-CE14-C68A6CC71D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89532" y="5789209"/>
            <a:ext cx="4734796" cy="1335456"/>
          </a:xfrm>
          <a:prstGeom prst="rect">
            <a:avLst/>
          </a:prstGeom>
          <a:ln>
            <a:solidFill>
              <a:schemeClr val="accent4"/>
            </a:solidFill>
          </a:ln>
        </p:spPr>
      </p:pic>
    </p:spTree>
    <p:extLst>
      <p:ext uri="{BB962C8B-B14F-4D97-AF65-F5344CB8AC3E}">
        <p14:creationId xmlns:p14="http://schemas.microsoft.com/office/powerpoint/2010/main" val="2938291023"/>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2F41"/>
      </a:dk2>
      <a:lt2>
        <a:srgbClr val="E3E8E2"/>
      </a:lt2>
      <a:accent1>
        <a:srgbClr val="C28CD0"/>
      </a:accent1>
      <a:accent2>
        <a:srgbClr val="9273C6"/>
      </a:accent2>
      <a:accent3>
        <a:srgbClr val="8C8FD0"/>
      </a:accent3>
      <a:accent4>
        <a:srgbClr val="7399C6"/>
      </a:accent4>
      <a:accent5>
        <a:srgbClr val="6FADB6"/>
      </a:accent5>
      <a:accent6>
        <a:srgbClr val="67B29C"/>
      </a:accent6>
      <a:hlink>
        <a:srgbClr val="628F57"/>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FB455EF3F52A4C9CC9C6D8243DD0CC" ma:contentTypeVersion="6" ma:contentTypeDescription="Create a new document." ma:contentTypeScope="" ma:versionID="9e133828c9c8e319055e1a8ac8d61238">
  <xsd:schema xmlns:xsd="http://www.w3.org/2001/XMLSchema" xmlns:xs="http://www.w3.org/2001/XMLSchema" xmlns:p="http://schemas.microsoft.com/office/2006/metadata/properties" xmlns:ns3="c29e1bf8-d1f0-4a6f-87d7-f5a9f0d33379" targetNamespace="http://schemas.microsoft.com/office/2006/metadata/properties" ma:root="true" ma:fieldsID="b5e9ea89c05e7c9d5b9df2bc7f9ba270" ns3:_="">
    <xsd:import namespace="c29e1bf8-d1f0-4a6f-87d7-f5a9f0d333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9e1bf8-d1f0-4a6f-87d7-f5a9f0d33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3F61BB-67FC-42C6-97A1-B2A9390EE0C3}">
  <ds:schemaRefs>
    <ds:schemaRef ds:uri="http://purl.org/dc/elements/1.1/"/>
    <ds:schemaRef ds:uri="http://purl.org/dc/terms/"/>
    <ds:schemaRef ds:uri="http://purl.org/dc/dcmitype/"/>
    <ds:schemaRef ds:uri="http://schemas.microsoft.com/office/infopath/2007/PartnerControls"/>
    <ds:schemaRef ds:uri="http://schemas.microsoft.com/office/2006/documentManagement/types"/>
    <ds:schemaRef ds:uri="c29e1bf8-d1f0-4a6f-87d7-f5a9f0d33379"/>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447E03D-663E-4708-B75B-1A65960B8FB3}">
  <ds:schemaRefs>
    <ds:schemaRef ds:uri="c29e1bf8-d1f0-4a6f-87d7-f5a9f0d333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3951B5F-3AD2-4DE8-992C-C75004ABEF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976</Words>
  <Application>Microsoft Macintosh PowerPoint</Application>
  <PresentationFormat>Widescreen</PresentationFormat>
  <Paragraphs>162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GradientRiseVTI</vt:lpstr>
      <vt:lpstr>Medication Management Database</vt:lpstr>
      <vt:lpstr>Table of contents</vt:lpstr>
      <vt:lpstr>Introduction</vt:lpstr>
      <vt:lpstr>Medication Management System</vt:lpstr>
      <vt:lpstr>PowerPoint Presentation</vt:lpstr>
      <vt:lpstr>PowerPoint Presentation</vt:lpstr>
      <vt:lpstr>E-R Diagram</vt:lpstr>
      <vt:lpstr>Objectives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Medication Management Database</dc:title>
  <dc:creator>Gabriel Penzo</dc:creator>
  <cp:lastModifiedBy>Gabriel Penzo</cp:lastModifiedBy>
  <cp:revision>1</cp:revision>
  <dcterms:created xsi:type="dcterms:W3CDTF">2024-04-12T17:18:59Z</dcterms:created>
  <dcterms:modified xsi:type="dcterms:W3CDTF">2024-04-24T21:32:09Z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0x010100FAFB455EF3F52A4C9CC9C6D8243DD0CC</vt:lpwstr>
  </property>
</Properties>
</file>