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2B32-0EE6-7AE2-C410-9E0632F5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B36D6-F987-F19B-C836-6E0150F38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4AB92-9221-364D-5A09-3C876BB6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67B6EA-F74D-08DD-AAA5-ACE0F754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0DE73-AB12-CDC1-F207-A6743EC3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6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67827-49C7-E824-817B-666D0568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88467-E6FC-77C1-439C-8E863B8DE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585C6-E826-022B-FE73-EA13323E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0497EC-9E7E-BAF4-C128-704C1350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114387-AA22-ECB1-56E4-4C1940C5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4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BD6591-D267-D395-7A0F-AF52096EC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474497-1AF8-2FA8-AB41-61918AC0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CF0ED-04AE-A850-8045-A41DDAB9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5B9E3-ADFB-686E-701F-F0625A24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5C344-8BA1-6547-E7AE-C1F56319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3029-A004-7B67-71F4-F8665814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F1032-C717-61B5-A72F-BB784629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0A048-AF03-C19A-293A-4A88154C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E52A5-C0CD-633C-991B-BC66C0CF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B0311-30F1-C858-EA80-C880D4C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5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0B1D7-E750-196E-7A99-E1460435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0C3F0-E859-49F8-358B-524DBACE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F2198-9618-35A1-FB62-1DE70579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751F4-FAD8-2E12-D786-F621AB89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317A08-6F70-0302-8435-A83CF0C8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46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D3EDB-B56F-6F59-2B22-3728181E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77928-9B69-28F7-CCF2-D6869CC2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80947-AD2E-A30C-BBB8-A5263F22B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1617DE-DA05-CF9A-0E1F-E783867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0787E-325E-15B3-296C-F3499E05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A4F5DD-8BFC-A00F-7CBE-C25F6B20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66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10636-E8A8-0684-07E4-FB8154B2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61F2C-9F03-7C28-7137-15F50E42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7529BC-D0D9-2322-BD9B-25FC18EC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462A9-694D-57ED-E977-09B0EFB35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3AC259-939D-EEAA-BB48-556CF526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BE75EB-512C-B789-F7B9-7C9B76FF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2D16A1-01BD-C854-D6CA-5CB025AE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968B7F-CF9E-3AC7-6C34-D7A82DD8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9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997E0-AA71-A772-4445-0444FA1D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9F3090-B467-9A29-2835-5A348BD7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8BAF26-CD0B-6D15-801D-44B5B352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02949-7B48-44A8-0474-1B4CD10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23120F-55AD-65D2-4989-08766BC8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44B624-3568-6AE3-B232-5D2F54D3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9D0C84-72B1-4095-BBD8-4DCEA86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7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C52BE-130E-CBD1-FCFA-491607C3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53C6B-E5FB-B062-3E0A-B63D7118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0354DD-49BD-7FB6-A6CB-22224562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50B70-3F7B-B498-7E2B-3002014F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FF4EB-8435-EE58-655B-668B3C4C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4BA1A-97AB-B58D-2CBF-D2849B9A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9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539E6-4353-01C5-3996-ADB21944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5ECF37-DDC6-FF74-B123-0CC7DD10A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A73A3-B8CB-242B-9A48-4C292BE7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FF525-5B79-7684-1699-97390FAD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DE4-6666-79B3-A985-832A72D0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7E104B-6B6F-9150-D922-C6934F04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40B48E-C644-385A-FB6D-63375BC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7ACE56-B0D4-1278-AC7B-828EA3BA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02B3B-7525-F926-43B3-71FAAC34D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4F12-65A2-4636-B78A-6059DCC7C2BD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0681B-2394-9697-A2B3-EF05F96C5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A368B-ABC3-2248-9693-F4AB1898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447E-3889-4D79-AC07-CB99A6D4D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3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B109701-9EBF-E416-E493-52B9A09189C6}"/>
              </a:ext>
            </a:extLst>
          </p:cNvPr>
          <p:cNvGrpSpPr/>
          <p:nvPr/>
        </p:nvGrpSpPr>
        <p:grpSpPr>
          <a:xfrm>
            <a:off x="2798956" y="962900"/>
            <a:ext cx="4668811" cy="847348"/>
            <a:chOff x="2088077" y="253341"/>
            <a:chExt cx="5292826" cy="960601"/>
          </a:xfrm>
        </p:grpSpPr>
        <p:pic>
          <p:nvPicPr>
            <p:cNvPr id="5" name="Gráfico 4" descr="Abrir pasta com preenchimento sólido">
              <a:extLst>
                <a:ext uri="{FF2B5EF4-FFF2-40B4-BE49-F238E27FC236}">
                  <a16:creationId xmlns:a16="http://schemas.microsoft.com/office/drawing/2014/main" id="{91994E6E-4858-2442-53D3-9512D3B3E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8077" y="329340"/>
              <a:ext cx="792000" cy="792000"/>
            </a:xfrm>
            <a:prstGeom prst="rect">
              <a:avLst/>
            </a:prstGeom>
          </p:spPr>
        </p:pic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038E640-A5FB-A905-77F6-A93B4ABBF6B1}"/>
                </a:ext>
              </a:extLst>
            </p:cNvPr>
            <p:cNvGrpSpPr/>
            <p:nvPr/>
          </p:nvGrpSpPr>
          <p:grpSpPr>
            <a:xfrm>
              <a:off x="2932265" y="253341"/>
              <a:ext cx="4448638" cy="960601"/>
              <a:chOff x="2932265" y="253341"/>
              <a:chExt cx="4448638" cy="960601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ADBEDDB-DB48-C5EB-C360-D0870A77D95C}"/>
                  </a:ext>
                </a:extLst>
              </p:cNvPr>
              <p:cNvSpPr txBox="1"/>
              <p:nvPr/>
            </p:nvSpPr>
            <p:spPr>
              <a:xfrm>
                <a:off x="2932265" y="253341"/>
                <a:ext cx="630369" cy="3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 err="1"/>
                  <a:t>conf</a:t>
                </a:r>
                <a:endParaRPr lang="pt-BR" sz="1600" b="1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5B5ADE4-3737-7A17-08B4-AA348DBE8D92}"/>
                  </a:ext>
                </a:extLst>
              </p:cNvPr>
              <p:cNvSpPr txBox="1"/>
              <p:nvPr/>
            </p:nvSpPr>
            <p:spPr>
              <a:xfrm>
                <a:off x="2932265" y="551008"/>
                <a:ext cx="4448638" cy="66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arquivos de configuração</a:t>
                </a:r>
              </a:p>
              <a:p>
                <a:r>
                  <a:rPr lang="pt-BR" sz="1600" dirty="0"/>
                  <a:t>(ex: </a:t>
                </a:r>
                <a:r>
                  <a:rPr lang="pt-BR" sz="1600" i="1" dirty="0"/>
                  <a:t>Data Catalog </a:t>
                </a:r>
                <a:r>
                  <a:rPr lang="pt-BR" sz="1600" dirty="0"/>
                  <a:t>e parâmetros de execução)</a:t>
                </a:r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FCFF861-D9F1-D61E-DCC5-63BB69E1143F}"/>
              </a:ext>
            </a:extLst>
          </p:cNvPr>
          <p:cNvGrpSpPr/>
          <p:nvPr/>
        </p:nvGrpSpPr>
        <p:grpSpPr>
          <a:xfrm>
            <a:off x="2798956" y="1902964"/>
            <a:ext cx="3120788" cy="802513"/>
            <a:chOff x="2088077" y="1335343"/>
            <a:chExt cx="3537901" cy="909774"/>
          </a:xfrm>
        </p:grpSpPr>
        <p:pic>
          <p:nvPicPr>
            <p:cNvPr id="6" name="Gráfico 5" descr="Abrir pasta com preenchimento sólido">
              <a:extLst>
                <a:ext uri="{FF2B5EF4-FFF2-40B4-BE49-F238E27FC236}">
                  <a16:creationId xmlns:a16="http://schemas.microsoft.com/office/drawing/2014/main" id="{C13DE86B-4ECC-DF44-7C1A-4A5C6EDC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8077" y="1385929"/>
              <a:ext cx="792000" cy="792000"/>
            </a:xfrm>
            <a:prstGeom prst="rect">
              <a:avLst/>
            </a:prstGeom>
          </p:spPr>
        </p:pic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421C1EFB-5A73-4147-A344-D43CD2FC3C6E}"/>
                </a:ext>
              </a:extLst>
            </p:cNvPr>
            <p:cNvGrpSpPr/>
            <p:nvPr/>
          </p:nvGrpSpPr>
          <p:grpSpPr>
            <a:xfrm>
              <a:off x="2944655" y="1335343"/>
              <a:ext cx="2681323" cy="909774"/>
              <a:chOff x="2944655" y="1409923"/>
              <a:chExt cx="2681323" cy="909774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CA213E6-EF1F-1626-CAE3-6EAE511E8E9E}"/>
                  </a:ext>
                </a:extLst>
              </p:cNvPr>
              <p:cNvSpPr txBox="1"/>
              <p:nvPr/>
            </p:nvSpPr>
            <p:spPr>
              <a:xfrm>
                <a:off x="2944655" y="1409923"/>
                <a:ext cx="639237" cy="3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data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4A1080F-8BDC-BC67-940B-5A4CD14B26C3}"/>
                  </a:ext>
                </a:extLst>
              </p:cNvPr>
              <p:cNvSpPr txBox="1"/>
              <p:nvPr/>
            </p:nvSpPr>
            <p:spPr>
              <a:xfrm>
                <a:off x="2944655" y="1656764"/>
                <a:ext cx="2681323" cy="662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err="1"/>
                  <a:t>datasets</a:t>
                </a:r>
                <a:r>
                  <a:rPr lang="pt-BR" sz="1600" dirty="0"/>
                  <a:t> do projeto</a:t>
                </a:r>
              </a:p>
              <a:p>
                <a:r>
                  <a:rPr lang="pt-BR" sz="1600" dirty="0"/>
                  <a:t>(ex:  .</a:t>
                </a:r>
                <a:r>
                  <a:rPr lang="pt-BR" sz="1600" dirty="0" err="1"/>
                  <a:t>xlsx</a:t>
                </a:r>
                <a:r>
                  <a:rPr lang="pt-BR" sz="1600" dirty="0"/>
                  <a:t>, .parquets, . </a:t>
                </a:r>
                <a:r>
                  <a:rPr lang="pt-BR" sz="1600" dirty="0" err="1"/>
                  <a:t>json</a:t>
                </a:r>
                <a:endParaRPr lang="pt-BR" sz="1600" dirty="0"/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7D112FBB-FE69-1A5C-37F3-41647F8B2027}"/>
              </a:ext>
            </a:extLst>
          </p:cNvPr>
          <p:cNvGrpSpPr/>
          <p:nvPr/>
        </p:nvGrpSpPr>
        <p:grpSpPr>
          <a:xfrm>
            <a:off x="2798956" y="2798193"/>
            <a:ext cx="6011515" cy="802514"/>
            <a:chOff x="2088077" y="1335343"/>
            <a:chExt cx="6814991" cy="909775"/>
          </a:xfrm>
        </p:grpSpPr>
        <p:pic>
          <p:nvPicPr>
            <p:cNvPr id="30" name="Gráfico 29" descr="Abrir pasta com preenchimento sólido">
              <a:extLst>
                <a:ext uri="{FF2B5EF4-FFF2-40B4-BE49-F238E27FC236}">
                  <a16:creationId xmlns:a16="http://schemas.microsoft.com/office/drawing/2014/main" id="{8112B040-212D-398F-71ED-A6B007B3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8077" y="1385929"/>
              <a:ext cx="792000" cy="792000"/>
            </a:xfrm>
            <a:prstGeom prst="rect">
              <a:avLst/>
            </a:prstGeom>
          </p:spPr>
        </p:pic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7B6427B7-C7DF-7605-81B6-1DABF32C8156}"/>
                </a:ext>
              </a:extLst>
            </p:cNvPr>
            <p:cNvGrpSpPr/>
            <p:nvPr/>
          </p:nvGrpSpPr>
          <p:grpSpPr>
            <a:xfrm>
              <a:off x="2944655" y="1335343"/>
              <a:ext cx="5958413" cy="909775"/>
              <a:chOff x="2944655" y="1409923"/>
              <a:chExt cx="5958413" cy="909775"/>
            </a:xfrm>
          </p:grpSpPr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B035223-9562-F45B-CE17-2519029C6B14}"/>
                  </a:ext>
                </a:extLst>
              </p:cNvPr>
              <p:cNvSpPr txBox="1"/>
              <p:nvPr/>
            </p:nvSpPr>
            <p:spPr>
              <a:xfrm>
                <a:off x="2944655" y="1409923"/>
                <a:ext cx="480482" cy="3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 err="1"/>
                  <a:t>src</a:t>
                </a:r>
                <a:endParaRPr lang="pt-BR" sz="1600" b="1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86C011D-5D19-7C7A-3E12-7DEFFFD67E07}"/>
                  </a:ext>
                </a:extLst>
              </p:cNvPr>
              <p:cNvSpPr txBox="1"/>
              <p:nvPr/>
            </p:nvSpPr>
            <p:spPr>
              <a:xfrm>
                <a:off x="2944655" y="1656764"/>
                <a:ext cx="5958413" cy="66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código fonte do projeto</a:t>
                </a:r>
              </a:p>
              <a:p>
                <a:r>
                  <a:rPr lang="pt-BR" sz="1600" dirty="0"/>
                  <a:t>(ex:  pipelines de tratamento </a:t>
                </a:r>
                <a:r>
                  <a:rPr lang="pt-BR" sz="1600" dirty="0" err="1"/>
                  <a:t>dedaos</a:t>
                </a:r>
                <a:r>
                  <a:rPr lang="pt-BR" sz="1600" dirty="0"/>
                  <a:t> e modelagem preditiva)</a:t>
                </a:r>
              </a:p>
            </p:txBody>
          </p: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24F70C8-A9A1-AD84-7D97-6E201C211A11}"/>
              </a:ext>
            </a:extLst>
          </p:cNvPr>
          <p:cNvGrpSpPr/>
          <p:nvPr/>
        </p:nvGrpSpPr>
        <p:grpSpPr>
          <a:xfrm>
            <a:off x="2798956" y="3693422"/>
            <a:ext cx="4240517" cy="802514"/>
            <a:chOff x="2088077" y="1335343"/>
            <a:chExt cx="4807288" cy="909775"/>
          </a:xfrm>
        </p:grpSpPr>
        <p:pic>
          <p:nvPicPr>
            <p:cNvPr id="35" name="Gráfico 34" descr="Abrir pasta com preenchimento sólido">
              <a:extLst>
                <a:ext uri="{FF2B5EF4-FFF2-40B4-BE49-F238E27FC236}">
                  <a16:creationId xmlns:a16="http://schemas.microsoft.com/office/drawing/2014/main" id="{CA415617-C6FF-28D8-07E1-D801DC3F4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8077" y="1385929"/>
              <a:ext cx="792000" cy="792000"/>
            </a:xfrm>
            <a:prstGeom prst="rect">
              <a:avLst/>
            </a:prstGeom>
          </p:spPr>
        </p:pic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EAD2E154-192A-898D-2DE1-A5654A5F8FF8}"/>
                </a:ext>
              </a:extLst>
            </p:cNvPr>
            <p:cNvGrpSpPr/>
            <p:nvPr/>
          </p:nvGrpSpPr>
          <p:grpSpPr>
            <a:xfrm>
              <a:off x="2944655" y="1335343"/>
              <a:ext cx="3950710" cy="909775"/>
              <a:chOff x="2944655" y="1409923"/>
              <a:chExt cx="3950710" cy="909775"/>
            </a:xfrm>
          </p:grpSpPr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C818BCBD-67EC-C9D0-8D8A-C6D95855E382}"/>
                  </a:ext>
                </a:extLst>
              </p:cNvPr>
              <p:cNvSpPr txBox="1"/>
              <p:nvPr/>
            </p:nvSpPr>
            <p:spPr>
              <a:xfrm>
                <a:off x="2944655" y="1409923"/>
                <a:ext cx="650941" cy="3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 err="1"/>
                  <a:t>docs</a:t>
                </a:r>
                <a:endParaRPr lang="pt-BR" sz="1600" b="1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8A14E3E-F09F-8EE7-AC49-D7B63D74E5CE}"/>
                  </a:ext>
                </a:extLst>
              </p:cNvPr>
              <p:cNvSpPr txBox="1"/>
              <p:nvPr/>
            </p:nvSpPr>
            <p:spPr>
              <a:xfrm>
                <a:off x="2944655" y="1656764"/>
                <a:ext cx="3950710" cy="66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documentos de projeto</a:t>
                </a:r>
              </a:p>
              <a:p>
                <a:r>
                  <a:rPr lang="pt-BR" sz="1600" dirty="0"/>
                  <a:t>(ex:  documentação do pipeline </a:t>
                </a:r>
                <a:r>
                  <a:rPr lang="pt-BR" sz="1600" dirty="0" err="1"/>
                  <a:t>MLOps</a:t>
                </a:r>
                <a:r>
                  <a:rPr lang="pt-BR" sz="1600" dirty="0"/>
                  <a:t>)</a:t>
                </a:r>
              </a:p>
            </p:txBody>
          </p:sp>
        </p:grp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D5F2AD8-E404-DD5B-2D41-6B62B3CD9619}"/>
              </a:ext>
            </a:extLst>
          </p:cNvPr>
          <p:cNvGrpSpPr/>
          <p:nvPr/>
        </p:nvGrpSpPr>
        <p:grpSpPr>
          <a:xfrm>
            <a:off x="2824251" y="4588651"/>
            <a:ext cx="5317864" cy="802514"/>
            <a:chOff x="2088077" y="1335343"/>
            <a:chExt cx="6028630" cy="909775"/>
          </a:xfrm>
        </p:grpSpPr>
        <p:pic>
          <p:nvPicPr>
            <p:cNvPr id="40" name="Gráfico 39" descr="Abrir pasta com preenchimento sólido">
              <a:extLst>
                <a:ext uri="{FF2B5EF4-FFF2-40B4-BE49-F238E27FC236}">
                  <a16:creationId xmlns:a16="http://schemas.microsoft.com/office/drawing/2014/main" id="{17419B8F-3461-2F54-FFCB-971F1E0B7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8077" y="1385929"/>
              <a:ext cx="792000" cy="792000"/>
            </a:xfrm>
            <a:prstGeom prst="rect">
              <a:avLst/>
            </a:prstGeom>
          </p:spPr>
        </p:pic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8958A865-8D40-4759-38AF-C8F3D9C56DD0}"/>
                </a:ext>
              </a:extLst>
            </p:cNvPr>
            <p:cNvGrpSpPr/>
            <p:nvPr/>
          </p:nvGrpSpPr>
          <p:grpSpPr>
            <a:xfrm>
              <a:off x="2944655" y="1335343"/>
              <a:ext cx="5172052" cy="909775"/>
              <a:chOff x="2944655" y="1409923"/>
              <a:chExt cx="5172052" cy="909775"/>
            </a:xfrm>
          </p:grpSpPr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020CD90-8D21-B262-6E50-5CA42AB72F1C}"/>
                  </a:ext>
                </a:extLst>
              </p:cNvPr>
              <p:cNvSpPr txBox="1"/>
              <p:nvPr/>
            </p:nvSpPr>
            <p:spPr>
              <a:xfrm>
                <a:off x="2944655" y="1409923"/>
                <a:ext cx="1231299" cy="3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notebooks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2151BF3A-8B8E-4AE2-4BC5-0AE86364DA6B}"/>
                  </a:ext>
                </a:extLst>
              </p:cNvPr>
              <p:cNvSpPr txBox="1"/>
              <p:nvPr/>
            </p:nvSpPr>
            <p:spPr>
              <a:xfrm>
                <a:off x="2944655" y="1656764"/>
                <a:ext cx="5172052" cy="66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jupyter notebooks</a:t>
                </a:r>
              </a:p>
              <a:p>
                <a:r>
                  <a:rPr lang="pt-BR" sz="1600" dirty="0"/>
                  <a:t>(ex:  avaliação de resultados dos modelos preditivos)</a:t>
                </a:r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6460886-A6F6-439F-F7ED-1BF5CEB7390E}"/>
              </a:ext>
            </a:extLst>
          </p:cNvPr>
          <p:cNvGrpSpPr/>
          <p:nvPr/>
        </p:nvGrpSpPr>
        <p:grpSpPr>
          <a:xfrm>
            <a:off x="2824251" y="5483878"/>
            <a:ext cx="3975125" cy="802514"/>
            <a:chOff x="2088077" y="1335343"/>
            <a:chExt cx="4506425" cy="909775"/>
          </a:xfrm>
        </p:grpSpPr>
        <p:pic>
          <p:nvPicPr>
            <p:cNvPr id="45" name="Gráfico 44" descr="Abrir pasta com preenchimento sólido">
              <a:extLst>
                <a:ext uri="{FF2B5EF4-FFF2-40B4-BE49-F238E27FC236}">
                  <a16:creationId xmlns:a16="http://schemas.microsoft.com/office/drawing/2014/main" id="{5A9A4F24-0AC5-BE32-39F0-A20A2820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8077" y="1385929"/>
              <a:ext cx="792000" cy="792000"/>
            </a:xfrm>
            <a:prstGeom prst="rect">
              <a:avLst/>
            </a:prstGeom>
          </p:spPr>
        </p:pic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BA0D134-3F42-D53D-D9DA-B96115D409E9}"/>
                </a:ext>
              </a:extLst>
            </p:cNvPr>
            <p:cNvGrpSpPr/>
            <p:nvPr/>
          </p:nvGrpSpPr>
          <p:grpSpPr>
            <a:xfrm>
              <a:off x="2944655" y="1335343"/>
              <a:ext cx="3649847" cy="909775"/>
              <a:chOff x="2944655" y="1409923"/>
              <a:chExt cx="3649847" cy="909775"/>
            </a:xfrm>
          </p:grpSpPr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0D9B34-B5D9-30CA-42CF-52104F68BB8E}"/>
                  </a:ext>
                </a:extLst>
              </p:cNvPr>
              <p:cNvSpPr txBox="1"/>
              <p:nvPr/>
            </p:nvSpPr>
            <p:spPr>
              <a:xfrm>
                <a:off x="2944655" y="1409923"/>
                <a:ext cx="574616" cy="3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app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29838B8-111C-27DF-E7F6-CFD5BCF87448}"/>
                  </a:ext>
                </a:extLst>
              </p:cNvPr>
              <p:cNvSpPr txBox="1"/>
              <p:nvPr/>
            </p:nvSpPr>
            <p:spPr>
              <a:xfrm>
                <a:off x="2944655" y="1656764"/>
                <a:ext cx="3649847" cy="66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web app</a:t>
                </a:r>
              </a:p>
              <a:p>
                <a:r>
                  <a:rPr lang="pt-BR" sz="1600" dirty="0"/>
                  <a:t>(ex:  MVP de otimização da flotação)</a:t>
                </a:r>
              </a:p>
            </p:txBody>
          </p:sp>
        </p:grp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12E69BB-3884-7A6F-749E-4B59211E48D1}"/>
              </a:ext>
            </a:extLst>
          </p:cNvPr>
          <p:cNvSpPr txBox="1"/>
          <p:nvPr/>
        </p:nvSpPr>
        <p:spPr>
          <a:xfrm>
            <a:off x="1431659" y="448857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mvvflotacao</a:t>
            </a:r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9CD3FB67-E041-F181-8B85-EADA79C3F2C8}"/>
              </a:ext>
            </a:extLst>
          </p:cNvPr>
          <p:cNvCxnSpPr>
            <a:stCxn id="51" idx="2"/>
            <a:endCxn id="5" idx="1"/>
          </p:cNvCxnSpPr>
          <p:nvPr/>
        </p:nvCxnSpPr>
        <p:spPr>
          <a:xfrm rot="16200000" flipH="1">
            <a:off x="2176601" y="756896"/>
            <a:ext cx="561063" cy="6836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B2231836-C222-E9B6-2217-84B6AB658EED}"/>
              </a:ext>
            </a:extLst>
          </p:cNvPr>
          <p:cNvCxnSpPr>
            <a:stCxn id="51" idx="2"/>
            <a:endCxn id="6" idx="1"/>
          </p:cNvCxnSpPr>
          <p:nvPr/>
        </p:nvCxnSpPr>
        <p:spPr>
          <a:xfrm rot="16200000" flipH="1">
            <a:off x="1717778" y="1215719"/>
            <a:ext cx="1478709" cy="6836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7A80A047-4059-B967-7AB7-D25206E376D6}"/>
              </a:ext>
            </a:extLst>
          </p:cNvPr>
          <p:cNvCxnSpPr>
            <a:cxnSpLocks/>
            <a:stCxn id="51" idx="2"/>
            <a:endCxn id="30" idx="1"/>
          </p:cNvCxnSpPr>
          <p:nvPr/>
        </p:nvCxnSpPr>
        <p:spPr>
          <a:xfrm rot="16200000" flipH="1">
            <a:off x="1270163" y="1663334"/>
            <a:ext cx="2373938" cy="6836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9E1A32A1-72A4-ECC2-BF02-F5DF06167B4C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 rot="16200000" flipH="1">
            <a:off x="822549" y="2110948"/>
            <a:ext cx="3269167" cy="6836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4EA806A9-3F98-AE1B-8015-2D9DB25FF60A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16200000" flipH="1">
            <a:off x="387581" y="2545915"/>
            <a:ext cx="4164396" cy="7089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EA3FA0A5-E90D-66EB-3996-AAE3D751FE82}"/>
              </a:ext>
            </a:extLst>
          </p:cNvPr>
          <p:cNvCxnSpPr>
            <a:cxnSpLocks/>
            <a:stCxn id="51" idx="2"/>
            <a:endCxn id="45" idx="1"/>
          </p:cNvCxnSpPr>
          <p:nvPr/>
        </p:nvCxnSpPr>
        <p:spPr>
          <a:xfrm rot="16200000" flipH="1">
            <a:off x="-60032" y="2993528"/>
            <a:ext cx="5059623" cy="7089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A35B9D-B21E-43CB-AAB7-9B2E562F9B9B}"/>
              </a:ext>
            </a:extLst>
          </p:cNvPr>
          <p:cNvSpPr/>
          <p:nvPr/>
        </p:nvSpPr>
        <p:spPr>
          <a:xfrm>
            <a:off x="1059366" y="836343"/>
            <a:ext cx="5140711" cy="4440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2348D185-17B0-B409-68C3-2CA310953252}"/>
              </a:ext>
            </a:extLst>
          </p:cNvPr>
          <p:cNvSpPr txBox="1"/>
          <p:nvPr/>
        </p:nvSpPr>
        <p:spPr>
          <a:xfrm>
            <a:off x="1059366" y="836342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Projeto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6F81A67-1259-07EC-BDA6-97BB2C49713F}"/>
              </a:ext>
            </a:extLst>
          </p:cNvPr>
          <p:cNvGrpSpPr/>
          <p:nvPr/>
        </p:nvGrpSpPr>
        <p:grpSpPr>
          <a:xfrm>
            <a:off x="3275461" y="1360906"/>
            <a:ext cx="2739483" cy="932985"/>
            <a:chOff x="4828478" y="1594625"/>
            <a:chExt cx="2739483" cy="93298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6150E92-42D4-446E-286B-46D3EA64D762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50">
              <a:extLst>
                <a:ext uri="{FF2B5EF4-FFF2-40B4-BE49-F238E27FC236}">
                  <a16:creationId xmlns:a16="http://schemas.microsoft.com/office/drawing/2014/main" id="{3B3003E8-CFC0-9EC2-E6F5-2813BB0CBC62}"/>
                </a:ext>
              </a:extLst>
            </p:cNvPr>
            <p:cNvSpPr txBox="1"/>
            <p:nvPr/>
          </p:nvSpPr>
          <p:spPr>
            <a:xfrm>
              <a:off x="4828478" y="159462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Pipeline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AC97B8F-E3FD-CD4B-FDC1-3E8EED832644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11B7569-718B-6F1C-6630-0D29D673BA24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TextBox 50">
                <a:extLst>
                  <a:ext uri="{FF2B5EF4-FFF2-40B4-BE49-F238E27FC236}">
                    <a16:creationId xmlns:a16="http://schemas.microsoft.com/office/drawing/2014/main" id="{8CDE7746-1786-D4A1-EC90-25061FA216AF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FAED9F4-F425-BB5B-E1E8-4DD64B61ADDD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extBox 50">
                <a:extLst>
                  <a:ext uri="{FF2B5EF4-FFF2-40B4-BE49-F238E27FC236}">
                    <a16:creationId xmlns:a16="http://schemas.microsoft.com/office/drawing/2014/main" id="{5BB01FFF-93F5-0BFC-773A-35E5A9FC5DC8}"/>
                  </a:ext>
                </a:extLst>
              </p:cNvPr>
              <p:cNvSpPr txBox="1"/>
              <p:nvPr/>
            </p:nvSpPr>
            <p:spPr>
              <a:xfrm>
                <a:off x="5786044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FDFA2D2-0998-4599-CF76-9295036672CA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extBox 50">
                <a:extLst>
                  <a:ext uri="{FF2B5EF4-FFF2-40B4-BE49-F238E27FC236}">
                    <a16:creationId xmlns:a16="http://schemas.microsoft.com/office/drawing/2014/main" id="{571BCBE0-FE31-D088-FA89-7C31BE64E543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E045E9-E253-4EFC-497E-D87AF88195B3}"/>
              </a:ext>
            </a:extLst>
          </p:cNvPr>
          <p:cNvGrpSpPr/>
          <p:nvPr/>
        </p:nvGrpSpPr>
        <p:grpSpPr>
          <a:xfrm>
            <a:off x="3275461" y="2722335"/>
            <a:ext cx="2739483" cy="932985"/>
            <a:chOff x="4828478" y="1594625"/>
            <a:chExt cx="2739483" cy="932985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70EAE35-6B91-7374-7A26-DD7C3E025319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extBox 50">
              <a:extLst>
                <a:ext uri="{FF2B5EF4-FFF2-40B4-BE49-F238E27FC236}">
                  <a16:creationId xmlns:a16="http://schemas.microsoft.com/office/drawing/2014/main" id="{13A23A77-1F30-BF51-AA78-4AC303964238}"/>
                </a:ext>
              </a:extLst>
            </p:cNvPr>
            <p:cNvSpPr txBox="1"/>
            <p:nvPr/>
          </p:nvSpPr>
          <p:spPr>
            <a:xfrm>
              <a:off x="4828478" y="159462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Pipeline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AE626CCA-511C-39FA-FF55-C8177BEA26A3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F8FD-A90A-E572-E9F7-7667F229B7D3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extBox 50">
                <a:extLst>
                  <a:ext uri="{FF2B5EF4-FFF2-40B4-BE49-F238E27FC236}">
                    <a16:creationId xmlns:a16="http://schemas.microsoft.com/office/drawing/2014/main" id="{2624E645-C699-CA62-908D-130CB03E141C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47E754AC-A407-3536-DAC4-D0BC5295A521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extBox 50">
                <a:extLst>
                  <a:ext uri="{FF2B5EF4-FFF2-40B4-BE49-F238E27FC236}">
                    <a16:creationId xmlns:a16="http://schemas.microsoft.com/office/drawing/2014/main" id="{39EBC39C-F613-066F-088A-F9F9A1977B91}"/>
                  </a:ext>
                </a:extLst>
              </p:cNvPr>
              <p:cNvSpPr txBox="1"/>
              <p:nvPr/>
            </p:nvSpPr>
            <p:spPr>
              <a:xfrm>
                <a:off x="5786044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EBE28D2-DF6F-B65E-EACA-46B815E35AAD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extBox 50">
                <a:extLst>
                  <a:ext uri="{FF2B5EF4-FFF2-40B4-BE49-F238E27FC236}">
                    <a16:creationId xmlns:a16="http://schemas.microsoft.com/office/drawing/2014/main" id="{F2B45ECB-F656-A6F3-EE00-142363A31494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</p:grp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1A798E8-5D8E-43F6-0090-9E9964CC86E4}"/>
              </a:ext>
            </a:extLst>
          </p:cNvPr>
          <p:cNvGrpSpPr/>
          <p:nvPr/>
        </p:nvGrpSpPr>
        <p:grpSpPr>
          <a:xfrm>
            <a:off x="3288730" y="4127521"/>
            <a:ext cx="2739483" cy="932985"/>
            <a:chOff x="4828478" y="1594625"/>
            <a:chExt cx="2739483" cy="932985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A5B27D8-C67E-1A79-8013-A680A8BCA097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extBox 50">
              <a:extLst>
                <a:ext uri="{FF2B5EF4-FFF2-40B4-BE49-F238E27FC236}">
                  <a16:creationId xmlns:a16="http://schemas.microsoft.com/office/drawing/2014/main" id="{7D76BDE9-AB29-8478-3DE8-56F80E5EA9AB}"/>
                </a:ext>
              </a:extLst>
            </p:cNvPr>
            <p:cNvSpPr txBox="1"/>
            <p:nvPr/>
          </p:nvSpPr>
          <p:spPr>
            <a:xfrm>
              <a:off x="4828478" y="159462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Pipeline</a:t>
              </a:r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6CD0115E-752A-D568-690D-7D95011DBF30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918B82C0-E20D-41A4-1DBF-A274EA6A1A19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TextBox 50">
                <a:extLst>
                  <a:ext uri="{FF2B5EF4-FFF2-40B4-BE49-F238E27FC236}">
                    <a16:creationId xmlns:a16="http://schemas.microsoft.com/office/drawing/2014/main" id="{5D6BF5FE-F3C8-9D05-0360-0BF9C0E44D4E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386A95E-04BE-12C2-9854-A5AD58BFFFE6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extBox 50">
                <a:extLst>
                  <a:ext uri="{FF2B5EF4-FFF2-40B4-BE49-F238E27FC236}">
                    <a16:creationId xmlns:a16="http://schemas.microsoft.com/office/drawing/2014/main" id="{63AAE7AB-27B9-DFA8-F83D-C086683A6250}"/>
                  </a:ext>
                </a:extLst>
              </p:cNvPr>
              <p:cNvSpPr txBox="1"/>
              <p:nvPr/>
            </p:nvSpPr>
            <p:spPr>
              <a:xfrm>
                <a:off x="5786044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EB84B74-44C1-42F9-0D5D-813AA01D12E6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TextBox 50">
                <a:extLst>
                  <a:ext uri="{FF2B5EF4-FFF2-40B4-BE49-F238E27FC236}">
                    <a16:creationId xmlns:a16="http://schemas.microsoft.com/office/drawing/2014/main" id="{0A23D57B-70BD-29BD-58C2-F39A8F50F12F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</p:grpSp>
      </p:grpSp>
      <p:sp>
        <p:nvSpPr>
          <p:cNvPr id="51" name="Retângulo 50">
            <a:extLst>
              <a:ext uri="{FF2B5EF4-FFF2-40B4-BE49-F238E27FC236}">
                <a16:creationId xmlns:a16="http://schemas.microsoft.com/office/drawing/2014/main" id="{E3756B6C-DF91-C3BE-5A2D-A0716C91A08A}"/>
              </a:ext>
            </a:extLst>
          </p:cNvPr>
          <p:cNvSpPr/>
          <p:nvPr/>
        </p:nvSpPr>
        <p:spPr>
          <a:xfrm>
            <a:off x="1234789" y="1360906"/>
            <a:ext cx="1799263" cy="36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extBox 50">
            <a:extLst>
              <a:ext uri="{FF2B5EF4-FFF2-40B4-BE49-F238E27FC236}">
                <a16:creationId xmlns:a16="http://schemas.microsoft.com/office/drawing/2014/main" id="{D015A9C1-12C8-EBB6-0C33-5526D74864A6}"/>
              </a:ext>
            </a:extLst>
          </p:cNvPr>
          <p:cNvSpPr txBox="1"/>
          <p:nvPr/>
        </p:nvSpPr>
        <p:spPr>
          <a:xfrm>
            <a:off x="1234789" y="1360905"/>
            <a:ext cx="14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Data Catalog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0D2F37C9-FCE4-16A1-B97D-D4C00ED3CB36}"/>
              </a:ext>
            </a:extLst>
          </p:cNvPr>
          <p:cNvGrpSpPr/>
          <p:nvPr/>
        </p:nvGrpSpPr>
        <p:grpSpPr>
          <a:xfrm>
            <a:off x="1254623" y="2157311"/>
            <a:ext cx="527709" cy="610234"/>
            <a:chOff x="1321909" y="2177016"/>
            <a:chExt cx="1003582" cy="1160525"/>
          </a:xfrm>
        </p:grpSpPr>
        <p:pic>
          <p:nvPicPr>
            <p:cNvPr id="71" name="Gráfico 70" descr="Documento estrutura de tópicos">
              <a:extLst>
                <a:ext uri="{FF2B5EF4-FFF2-40B4-BE49-F238E27FC236}">
                  <a16:creationId xmlns:a16="http://schemas.microsoft.com/office/drawing/2014/main" id="{CC054DE0-F3F1-282D-916E-3BB0E080E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6CABBCF7-B414-C5CC-2B10-021ECEC8EE7F}"/>
                </a:ext>
              </a:extLst>
            </p:cNvPr>
            <p:cNvSpPr txBox="1"/>
            <p:nvPr/>
          </p:nvSpPr>
          <p:spPr>
            <a:xfrm>
              <a:off x="1321909" y="2693689"/>
              <a:ext cx="1003582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Original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4360523C-4E64-F7A4-ED35-95E50E62DA68}"/>
              </a:ext>
            </a:extLst>
          </p:cNvPr>
          <p:cNvGrpSpPr/>
          <p:nvPr/>
        </p:nvGrpSpPr>
        <p:grpSpPr>
          <a:xfrm>
            <a:off x="1826624" y="2157311"/>
            <a:ext cx="585417" cy="610234"/>
            <a:chOff x="1321909" y="2177016"/>
            <a:chExt cx="1113330" cy="1160525"/>
          </a:xfrm>
        </p:grpSpPr>
        <p:pic>
          <p:nvPicPr>
            <p:cNvPr id="77" name="Gráfico 76" descr="Documento estrutura de tópicos">
              <a:extLst>
                <a:ext uri="{FF2B5EF4-FFF2-40B4-BE49-F238E27FC236}">
                  <a16:creationId xmlns:a16="http://schemas.microsoft.com/office/drawing/2014/main" id="{1DAD1D2C-0047-AC39-3D82-D05B4472C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EFCB30D-6596-D4AA-C634-AB972F0B00F6}"/>
                </a:ext>
              </a:extLst>
            </p:cNvPr>
            <p:cNvSpPr txBox="1"/>
            <p:nvPr/>
          </p:nvSpPr>
          <p:spPr>
            <a:xfrm>
              <a:off x="1321909" y="2693689"/>
              <a:ext cx="1113330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Original 2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06EB2B0-C67C-4FD8-4DA0-E99C707E2CC1}"/>
              </a:ext>
            </a:extLst>
          </p:cNvPr>
          <p:cNvGrpSpPr/>
          <p:nvPr/>
        </p:nvGrpSpPr>
        <p:grpSpPr>
          <a:xfrm>
            <a:off x="2432187" y="2157311"/>
            <a:ext cx="562975" cy="610234"/>
            <a:chOff x="1321909" y="2177016"/>
            <a:chExt cx="1070650" cy="1160525"/>
          </a:xfrm>
        </p:grpSpPr>
        <p:pic>
          <p:nvPicPr>
            <p:cNvPr id="83" name="Gráfico 82" descr="Documento estrutura de tópicos">
              <a:extLst>
                <a:ext uri="{FF2B5EF4-FFF2-40B4-BE49-F238E27FC236}">
                  <a16:creationId xmlns:a16="http://schemas.microsoft.com/office/drawing/2014/main" id="{4793FC45-318A-7FB8-D857-D9414AC43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30D2A806-84D8-5CDA-8378-7ECC6B99C498}"/>
                </a:ext>
              </a:extLst>
            </p:cNvPr>
            <p:cNvSpPr txBox="1"/>
            <p:nvPr/>
          </p:nvSpPr>
          <p:spPr>
            <a:xfrm>
              <a:off x="1321909" y="2693689"/>
              <a:ext cx="1070650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Original3</a:t>
              </a:r>
            </a:p>
          </p:txBody>
        </p:sp>
      </p:grpSp>
      <p:pic>
        <p:nvPicPr>
          <p:cNvPr id="89" name="Gráfico 88" descr="Transferência com preenchimento sólido">
            <a:extLst>
              <a:ext uri="{FF2B5EF4-FFF2-40B4-BE49-F238E27FC236}">
                <a16:creationId xmlns:a16="http://schemas.microsoft.com/office/drawing/2014/main" id="{9530B5B9-09FC-49B3-46FF-74607CC01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929" y="1795959"/>
            <a:ext cx="185072" cy="185072"/>
          </a:xfrm>
          <a:prstGeom prst="rect">
            <a:avLst/>
          </a:prstGeom>
        </p:spPr>
      </p:pic>
      <p:pic>
        <p:nvPicPr>
          <p:cNvPr id="90" name="Gráfico 89" descr="Transferência com preenchimento sólido">
            <a:extLst>
              <a:ext uri="{FF2B5EF4-FFF2-40B4-BE49-F238E27FC236}">
                <a16:creationId xmlns:a16="http://schemas.microsoft.com/office/drawing/2014/main" id="{475AA2D4-8B1A-50DE-80AB-0BA8A7FEB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929" y="3210706"/>
            <a:ext cx="185072" cy="185072"/>
          </a:xfrm>
          <a:prstGeom prst="rect">
            <a:avLst/>
          </a:prstGeom>
        </p:spPr>
      </p:pic>
      <p:pic>
        <p:nvPicPr>
          <p:cNvPr id="91" name="Gráfico 90" descr="Transferência com preenchimento sólido">
            <a:extLst>
              <a:ext uri="{FF2B5EF4-FFF2-40B4-BE49-F238E27FC236}">
                <a16:creationId xmlns:a16="http://schemas.microsoft.com/office/drawing/2014/main" id="{C35E52D4-4949-C90F-EB8C-773BD46E7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929" y="4625453"/>
            <a:ext cx="185072" cy="185072"/>
          </a:xfrm>
          <a:prstGeom prst="rect">
            <a:avLst/>
          </a:prstGeom>
        </p:spPr>
      </p:pic>
      <p:grpSp>
        <p:nvGrpSpPr>
          <p:cNvPr id="92" name="Agrupar 91">
            <a:extLst>
              <a:ext uri="{FF2B5EF4-FFF2-40B4-BE49-F238E27FC236}">
                <a16:creationId xmlns:a16="http://schemas.microsoft.com/office/drawing/2014/main" id="{1F41C0B4-66EC-E605-CBD4-431AB2DF5F87}"/>
              </a:ext>
            </a:extLst>
          </p:cNvPr>
          <p:cNvGrpSpPr/>
          <p:nvPr/>
        </p:nvGrpSpPr>
        <p:grpSpPr>
          <a:xfrm>
            <a:off x="1232192" y="2915406"/>
            <a:ext cx="585417" cy="610234"/>
            <a:chOff x="1321909" y="2177016"/>
            <a:chExt cx="1113330" cy="1160525"/>
          </a:xfrm>
        </p:grpSpPr>
        <p:pic>
          <p:nvPicPr>
            <p:cNvPr id="93" name="Gráfico 92" descr="Documento estrutura de tópicos">
              <a:extLst>
                <a:ext uri="{FF2B5EF4-FFF2-40B4-BE49-F238E27FC236}">
                  <a16:creationId xmlns:a16="http://schemas.microsoft.com/office/drawing/2014/main" id="{99F1BBAF-AF7E-E8A4-415D-97B2B933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45D5824-AC68-33EB-C3A9-6BDF86115F11}"/>
                </a:ext>
              </a:extLst>
            </p:cNvPr>
            <p:cNvSpPr txBox="1"/>
            <p:nvPr/>
          </p:nvSpPr>
          <p:spPr>
            <a:xfrm>
              <a:off x="1321909" y="2693689"/>
              <a:ext cx="1113330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Tratado 1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1A35DC49-E576-7E05-7563-DFC978F03690}"/>
              </a:ext>
            </a:extLst>
          </p:cNvPr>
          <p:cNvGrpSpPr/>
          <p:nvPr/>
        </p:nvGrpSpPr>
        <p:grpSpPr>
          <a:xfrm>
            <a:off x="1833047" y="2915406"/>
            <a:ext cx="585417" cy="610234"/>
            <a:chOff x="1321909" y="2177016"/>
            <a:chExt cx="1113331" cy="1160525"/>
          </a:xfrm>
        </p:grpSpPr>
        <p:pic>
          <p:nvPicPr>
            <p:cNvPr id="96" name="Gráfico 95" descr="Documento estrutura de tópicos">
              <a:extLst>
                <a:ext uri="{FF2B5EF4-FFF2-40B4-BE49-F238E27FC236}">
                  <a16:creationId xmlns:a16="http://schemas.microsoft.com/office/drawing/2014/main" id="{B7DF4466-D1C0-BB3D-0320-62D81B71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80AFEE10-79A1-0ECF-FBE5-21068986900D}"/>
                </a:ext>
              </a:extLst>
            </p:cNvPr>
            <p:cNvSpPr txBox="1"/>
            <p:nvPr/>
          </p:nvSpPr>
          <p:spPr>
            <a:xfrm>
              <a:off x="1321909" y="2693689"/>
              <a:ext cx="1113331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Tratado 2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35CE771-C25F-0CB0-EDD3-00457AB82F9F}"/>
              </a:ext>
            </a:extLst>
          </p:cNvPr>
          <p:cNvGrpSpPr/>
          <p:nvPr/>
        </p:nvGrpSpPr>
        <p:grpSpPr>
          <a:xfrm>
            <a:off x="2427389" y="2915406"/>
            <a:ext cx="585417" cy="610234"/>
            <a:chOff x="1321909" y="2177016"/>
            <a:chExt cx="1113331" cy="1160525"/>
          </a:xfrm>
        </p:grpSpPr>
        <p:pic>
          <p:nvPicPr>
            <p:cNvPr id="99" name="Gráfico 98" descr="Documento estrutura de tópicos">
              <a:extLst>
                <a:ext uri="{FF2B5EF4-FFF2-40B4-BE49-F238E27FC236}">
                  <a16:creationId xmlns:a16="http://schemas.microsoft.com/office/drawing/2014/main" id="{8B31C783-BE00-4307-287D-CCE73F5B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40871384-E049-349C-2FFA-8E9550A1C76D}"/>
                </a:ext>
              </a:extLst>
            </p:cNvPr>
            <p:cNvSpPr txBox="1"/>
            <p:nvPr/>
          </p:nvSpPr>
          <p:spPr>
            <a:xfrm>
              <a:off x="1321909" y="2693689"/>
              <a:ext cx="1113331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Tratado 3</a:t>
              </a:r>
            </a:p>
          </p:txBody>
        </p:sp>
      </p:grp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354EC3E7-3438-647B-5238-BACF80BE6575}"/>
              </a:ext>
            </a:extLst>
          </p:cNvPr>
          <p:cNvSpPr txBox="1"/>
          <p:nvPr/>
        </p:nvSpPr>
        <p:spPr>
          <a:xfrm>
            <a:off x="1474414" y="393805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Modelo</a:t>
            </a:r>
          </a:p>
          <a:p>
            <a:pPr algn="ctr"/>
            <a:r>
              <a:rPr lang="pt-BR" sz="800" dirty="0"/>
              <a:t>Preditivo  1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FA6992BF-D7F5-FDDB-2632-D67F679E4F11}"/>
              </a:ext>
            </a:extLst>
          </p:cNvPr>
          <p:cNvSpPr txBox="1"/>
          <p:nvPr/>
        </p:nvSpPr>
        <p:spPr>
          <a:xfrm>
            <a:off x="2097711" y="393805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Modelo </a:t>
            </a:r>
          </a:p>
          <a:p>
            <a:pPr algn="ctr"/>
            <a:r>
              <a:rPr lang="pt-BR" sz="800" dirty="0"/>
              <a:t>Preditivo 2</a:t>
            </a:r>
          </a:p>
        </p:txBody>
      </p:sp>
      <p:pic>
        <p:nvPicPr>
          <p:cNvPr id="117" name="Gráfico 116" descr="Cabeça com engrenagens com preenchimento sólido">
            <a:extLst>
              <a:ext uri="{FF2B5EF4-FFF2-40B4-BE49-F238E27FC236}">
                <a16:creationId xmlns:a16="http://schemas.microsoft.com/office/drawing/2014/main" id="{21489912-1B9B-109B-42CE-BCA3E7989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9824" y="3671581"/>
            <a:ext cx="273600" cy="273600"/>
          </a:xfrm>
          <a:prstGeom prst="rect">
            <a:avLst/>
          </a:prstGeom>
        </p:spPr>
      </p:pic>
      <p:pic>
        <p:nvPicPr>
          <p:cNvPr id="118" name="Gráfico 117" descr="Cabeça com engrenagens com preenchimento sólido">
            <a:extLst>
              <a:ext uri="{FF2B5EF4-FFF2-40B4-BE49-F238E27FC236}">
                <a16:creationId xmlns:a16="http://schemas.microsoft.com/office/drawing/2014/main" id="{60364137-16AD-FC33-C266-D7B2C3755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5241" y="3678509"/>
            <a:ext cx="273600" cy="273600"/>
          </a:xfrm>
          <a:prstGeom prst="rect">
            <a:avLst/>
          </a:prstGeom>
        </p:spPr>
      </p:pic>
      <p:sp>
        <p:nvSpPr>
          <p:cNvPr id="121" name="Retângulo 120">
            <a:extLst>
              <a:ext uri="{FF2B5EF4-FFF2-40B4-BE49-F238E27FC236}">
                <a16:creationId xmlns:a16="http://schemas.microsoft.com/office/drawing/2014/main" id="{0D2ADAA9-280D-C540-1CB2-4D1A57E87CA3}"/>
              </a:ext>
            </a:extLst>
          </p:cNvPr>
          <p:cNvSpPr/>
          <p:nvPr/>
        </p:nvSpPr>
        <p:spPr>
          <a:xfrm>
            <a:off x="6529253" y="836343"/>
            <a:ext cx="4296200" cy="504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4A452C75-D928-3163-CA03-B9FCE92B99FF}"/>
              </a:ext>
            </a:extLst>
          </p:cNvPr>
          <p:cNvSpPr txBox="1"/>
          <p:nvPr/>
        </p:nvSpPr>
        <p:spPr>
          <a:xfrm>
            <a:off x="6529252" y="836342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Projeto: mvvflotacao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693F9626-8B7D-F526-87FB-6BAEAF102683}"/>
              </a:ext>
            </a:extLst>
          </p:cNvPr>
          <p:cNvGrpSpPr/>
          <p:nvPr/>
        </p:nvGrpSpPr>
        <p:grpSpPr>
          <a:xfrm>
            <a:off x="8807944" y="1496078"/>
            <a:ext cx="1799263" cy="576000"/>
            <a:chOff x="4828478" y="1594625"/>
            <a:chExt cx="2739483" cy="932985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F6618B11-B2DB-C075-8D8D-DFC496AD58ED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25" name="TextBox 50">
              <a:extLst>
                <a:ext uri="{FF2B5EF4-FFF2-40B4-BE49-F238E27FC236}">
                  <a16:creationId xmlns:a16="http://schemas.microsoft.com/office/drawing/2014/main" id="{84A948AF-5713-E00D-BD10-0B8CB984B6B6}"/>
                </a:ext>
              </a:extLst>
            </p:cNvPr>
            <p:cNvSpPr txBox="1"/>
            <p:nvPr/>
          </p:nvSpPr>
          <p:spPr>
            <a:xfrm>
              <a:off x="4828478" y="1594625"/>
              <a:ext cx="1606447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check_raw_data</a:t>
              </a:r>
              <a:endParaRPr lang="pt-BR" sz="1000" b="1" dirty="0"/>
            </a:p>
          </p:txBody>
        </p: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290D831D-9ED3-43D9-4D6D-F8AA695C30E7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C3523B54-8E68-8AD1-8912-0F35BC673112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28" name="TextBox 50">
                <a:extLst>
                  <a:ext uri="{FF2B5EF4-FFF2-40B4-BE49-F238E27FC236}">
                    <a16:creationId xmlns:a16="http://schemas.microsoft.com/office/drawing/2014/main" id="{4E8E19F7-406B-F079-E94E-847D95711506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B2E475BB-052F-0204-0AA5-CDF458E53A82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0" name="TextBox 50">
                <a:extLst>
                  <a:ext uri="{FF2B5EF4-FFF2-40B4-BE49-F238E27FC236}">
                    <a16:creationId xmlns:a16="http://schemas.microsoft.com/office/drawing/2014/main" id="{9CD46189-18ED-D688-0F7D-A4683BBE98F9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31" name="Retângulo 130">
                <a:extLst>
                  <a:ext uri="{FF2B5EF4-FFF2-40B4-BE49-F238E27FC236}">
                    <a16:creationId xmlns:a16="http://schemas.microsoft.com/office/drawing/2014/main" id="{0671BB9D-05FF-7608-CAB0-905AE5CC68CD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2" name="TextBox 50">
                <a:extLst>
                  <a:ext uri="{FF2B5EF4-FFF2-40B4-BE49-F238E27FC236}">
                    <a16:creationId xmlns:a16="http://schemas.microsoft.com/office/drawing/2014/main" id="{2023EDA2-BA95-F88B-9D2D-9072079C00EC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8C9F3D00-7035-D521-38CA-658D2A25AB3B}"/>
              </a:ext>
            </a:extLst>
          </p:cNvPr>
          <p:cNvGrpSpPr/>
          <p:nvPr/>
        </p:nvGrpSpPr>
        <p:grpSpPr>
          <a:xfrm>
            <a:off x="8807944" y="2198562"/>
            <a:ext cx="1799263" cy="576000"/>
            <a:chOff x="4828478" y="1594625"/>
            <a:chExt cx="2739483" cy="932985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4C5BC45F-C880-D49D-A674-BA4EE0ED2058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35" name="TextBox 50">
              <a:extLst>
                <a:ext uri="{FF2B5EF4-FFF2-40B4-BE49-F238E27FC236}">
                  <a16:creationId xmlns:a16="http://schemas.microsoft.com/office/drawing/2014/main" id="{224BE4B9-D943-54EB-A288-1EA874098ADB}"/>
                </a:ext>
              </a:extLst>
            </p:cNvPr>
            <p:cNvSpPr txBox="1"/>
            <p:nvPr/>
          </p:nvSpPr>
          <p:spPr>
            <a:xfrm>
              <a:off x="4828478" y="1594625"/>
              <a:ext cx="1601565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data_processing</a:t>
              </a:r>
              <a:endParaRPr lang="pt-BR" sz="1000" b="1" dirty="0"/>
            </a:p>
          </p:txBody>
        </p: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2E67CFAB-D9B8-034F-963B-3351D4E45E50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37" name="Retângulo 136">
                <a:extLst>
                  <a:ext uri="{FF2B5EF4-FFF2-40B4-BE49-F238E27FC236}">
                    <a16:creationId xmlns:a16="http://schemas.microsoft.com/office/drawing/2014/main" id="{72DA7F95-E556-65C3-67EF-BC1F26D637CD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8" name="TextBox 50">
                <a:extLst>
                  <a:ext uri="{FF2B5EF4-FFF2-40B4-BE49-F238E27FC236}">
                    <a16:creationId xmlns:a16="http://schemas.microsoft.com/office/drawing/2014/main" id="{DCBC87A6-F6F0-85EB-059F-9D0046E3B7E2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448DCA9C-82DC-71D7-BEE8-C180CE42B320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40" name="TextBox 50">
                <a:extLst>
                  <a:ext uri="{FF2B5EF4-FFF2-40B4-BE49-F238E27FC236}">
                    <a16:creationId xmlns:a16="http://schemas.microsoft.com/office/drawing/2014/main" id="{0D7FD313-E5EE-3841-83D4-D79AAA1CE84B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B12EF369-F5D4-40B8-3F89-318D5FDD3634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42" name="TextBox 50">
                <a:extLst>
                  <a:ext uri="{FF2B5EF4-FFF2-40B4-BE49-F238E27FC236}">
                    <a16:creationId xmlns:a16="http://schemas.microsoft.com/office/drawing/2014/main" id="{618E7B62-F33D-DAC9-4F0D-DC3BEAFE6099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C5125CB-DE9C-097A-9B04-598C135B639A}"/>
              </a:ext>
            </a:extLst>
          </p:cNvPr>
          <p:cNvGrpSpPr/>
          <p:nvPr/>
        </p:nvGrpSpPr>
        <p:grpSpPr>
          <a:xfrm>
            <a:off x="8807944" y="2901046"/>
            <a:ext cx="1799263" cy="576000"/>
            <a:chOff x="4828478" y="1594625"/>
            <a:chExt cx="2739483" cy="932985"/>
          </a:xfrm>
        </p:grpSpPr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8CE6DCAB-C1ED-1351-415C-49D004436C3D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45" name="TextBox 50">
              <a:extLst>
                <a:ext uri="{FF2B5EF4-FFF2-40B4-BE49-F238E27FC236}">
                  <a16:creationId xmlns:a16="http://schemas.microsoft.com/office/drawing/2014/main" id="{CACD8CEE-BB20-EC51-FD10-A63A249AE3E9}"/>
                </a:ext>
              </a:extLst>
            </p:cNvPr>
            <p:cNvSpPr txBox="1"/>
            <p:nvPr/>
          </p:nvSpPr>
          <p:spPr>
            <a:xfrm>
              <a:off x="4828478" y="1594625"/>
              <a:ext cx="2223934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generate_models_input</a:t>
              </a:r>
              <a:endParaRPr lang="pt-BR" sz="1000" b="1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7D63DA7C-284D-9F46-A247-473957257C5D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C478D0E8-0797-58E4-B7C9-5D557AC4AF74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48" name="TextBox 50">
                <a:extLst>
                  <a:ext uri="{FF2B5EF4-FFF2-40B4-BE49-F238E27FC236}">
                    <a16:creationId xmlns:a16="http://schemas.microsoft.com/office/drawing/2014/main" id="{BFE37C14-277A-8125-3ED8-76DE170632B2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49" name="Retângulo 148">
                <a:extLst>
                  <a:ext uri="{FF2B5EF4-FFF2-40B4-BE49-F238E27FC236}">
                    <a16:creationId xmlns:a16="http://schemas.microsoft.com/office/drawing/2014/main" id="{260CD884-D5EC-6E40-EB99-D8794AA41FC0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50" name="TextBox 50">
                <a:extLst>
                  <a:ext uri="{FF2B5EF4-FFF2-40B4-BE49-F238E27FC236}">
                    <a16:creationId xmlns:a16="http://schemas.microsoft.com/office/drawing/2014/main" id="{C6BF9695-2E15-88BD-635B-5C854052F01D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6438F987-01D2-534A-79CC-AB6424A258D7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52" name="TextBox 50">
                <a:extLst>
                  <a:ext uri="{FF2B5EF4-FFF2-40B4-BE49-F238E27FC236}">
                    <a16:creationId xmlns:a16="http://schemas.microsoft.com/office/drawing/2014/main" id="{0CE6B479-3424-175B-1761-370B1DF45098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C7038BED-E0E1-A642-3D2B-B60639406308}"/>
              </a:ext>
            </a:extLst>
          </p:cNvPr>
          <p:cNvSpPr/>
          <p:nvPr/>
        </p:nvSpPr>
        <p:spPr>
          <a:xfrm>
            <a:off x="6794280" y="1497972"/>
            <a:ext cx="1799263" cy="4088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TextBox 50">
            <a:extLst>
              <a:ext uri="{FF2B5EF4-FFF2-40B4-BE49-F238E27FC236}">
                <a16:creationId xmlns:a16="http://schemas.microsoft.com/office/drawing/2014/main" id="{3FD98308-899D-3DEB-729D-CC7402885244}"/>
              </a:ext>
            </a:extLst>
          </p:cNvPr>
          <p:cNvSpPr txBox="1"/>
          <p:nvPr/>
        </p:nvSpPr>
        <p:spPr>
          <a:xfrm>
            <a:off x="6794280" y="1497972"/>
            <a:ext cx="14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Data Catalog</a:t>
            </a:r>
          </a:p>
        </p:txBody>
      </p: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CF251B72-0AD2-CCDF-2AAB-277E12B57CF5}"/>
              </a:ext>
            </a:extLst>
          </p:cNvPr>
          <p:cNvGrpSpPr/>
          <p:nvPr/>
        </p:nvGrpSpPr>
        <p:grpSpPr>
          <a:xfrm>
            <a:off x="6771621" y="2077615"/>
            <a:ext cx="673581" cy="610234"/>
            <a:chOff x="1183207" y="2177016"/>
            <a:chExt cx="1280997" cy="1160525"/>
          </a:xfrm>
        </p:grpSpPr>
        <p:pic>
          <p:nvPicPr>
            <p:cNvPr id="156" name="Gráfico 155" descr="Documento estrutura de tópicos">
              <a:extLst>
                <a:ext uri="{FF2B5EF4-FFF2-40B4-BE49-F238E27FC236}">
                  <a16:creationId xmlns:a16="http://schemas.microsoft.com/office/drawing/2014/main" id="{DF418D89-1B6A-8C61-128B-BA6B928A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AD29AAF9-01A1-BA9B-EE98-F68A69BB9090}"/>
                </a:ext>
              </a:extLst>
            </p:cNvPr>
            <p:cNvSpPr txBox="1"/>
            <p:nvPr/>
          </p:nvSpPr>
          <p:spPr>
            <a:xfrm>
              <a:off x="1183207" y="2693689"/>
              <a:ext cx="1280997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Dados </a:t>
              </a:r>
            </a:p>
            <a:p>
              <a:pPr algn="ctr"/>
              <a:r>
                <a:rPr lang="pt-BR" sz="800" dirty="0"/>
                <a:t>Laboratório</a:t>
              </a:r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A0EEBEF4-2C0C-DFEC-DAF1-B32C3AB58370}"/>
              </a:ext>
            </a:extLst>
          </p:cNvPr>
          <p:cNvGrpSpPr/>
          <p:nvPr/>
        </p:nvGrpSpPr>
        <p:grpSpPr>
          <a:xfrm>
            <a:off x="7343178" y="2071768"/>
            <a:ext cx="696024" cy="733345"/>
            <a:chOff x="1216738" y="2177016"/>
            <a:chExt cx="1323681" cy="1394654"/>
          </a:xfrm>
        </p:grpSpPr>
        <p:pic>
          <p:nvPicPr>
            <p:cNvPr id="159" name="Gráfico 158" descr="Documento estrutura de tópicos">
              <a:extLst>
                <a:ext uri="{FF2B5EF4-FFF2-40B4-BE49-F238E27FC236}">
                  <a16:creationId xmlns:a16="http://schemas.microsoft.com/office/drawing/2014/main" id="{99FE1095-1A54-8064-CE7F-4DD058BF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CC95940C-4280-145A-AE85-9DEEE2287E9D}"/>
                </a:ext>
              </a:extLst>
            </p:cNvPr>
            <p:cNvSpPr txBox="1"/>
            <p:nvPr/>
          </p:nvSpPr>
          <p:spPr>
            <a:xfrm>
              <a:off x="1216738" y="2693689"/>
              <a:ext cx="1323681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Dados </a:t>
              </a:r>
            </a:p>
            <a:p>
              <a:pPr algn="ctr"/>
              <a:r>
                <a:rPr lang="pt-BR" sz="800" dirty="0"/>
                <a:t>Laboratório </a:t>
              </a:r>
            </a:p>
            <a:p>
              <a:pPr algn="ctr"/>
              <a:r>
                <a:rPr lang="pt-BR" sz="800" dirty="0"/>
                <a:t>Raio-X</a:t>
              </a:r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6ED93B0B-E70D-AD0D-04D9-E852060736C3}"/>
              </a:ext>
            </a:extLst>
          </p:cNvPr>
          <p:cNvGrpSpPr/>
          <p:nvPr/>
        </p:nvGrpSpPr>
        <p:grpSpPr>
          <a:xfrm>
            <a:off x="7976074" y="2072814"/>
            <a:ext cx="569387" cy="733345"/>
            <a:chOff x="1315813" y="2177016"/>
            <a:chExt cx="1082843" cy="1394654"/>
          </a:xfrm>
        </p:grpSpPr>
        <p:pic>
          <p:nvPicPr>
            <p:cNvPr id="162" name="Gráfico 161" descr="Documento estrutura de tópicos">
              <a:extLst>
                <a:ext uri="{FF2B5EF4-FFF2-40B4-BE49-F238E27FC236}">
                  <a16:creationId xmlns:a16="http://schemas.microsoft.com/office/drawing/2014/main" id="{D04BE653-BBC8-9EDD-FC21-1ED9B790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A1066D52-3865-36A1-93D2-B5746A05CAA9}"/>
                </a:ext>
              </a:extLst>
            </p:cNvPr>
            <p:cNvSpPr txBox="1"/>
            <p:nvPr/>
          </p:nvSpPr>
          <p:spPr>
            <a:xfrm>
              <a:off x="1315813" y="2693689"/>
              <a:ext cx="1082843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Cata </a:t>
              </a:r>
            </a:p>
            <a:p>
              <a:pPr algn="ctr"/>
              <a:r>
                <a:rPr lang="pt-BR" sz="800" dirty="0"/>
                <a:t>Controle </a:t>
              </a:r>
            </a:p>
            <a:p>
              <a:pPr algn="ctr"/>
              <a:r>
                <a:rPr lang="pt-BR" sz="800" dirty="0"/>
                <a:t>PIMS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2EE7EB64-1D3E-5C62-0E23-D456628B635F}"/>
              </a:ext>
            </a:extLst>
          </p:cNvPr>
          <p:cNvGrpSpPr/>
          <p:nvPr/>
        </p:nvGrpSpPr>
        <p:grpSpPr>
          <a:xfrm>
            <a:off x="6776985" y="3124766"/>
            <a:ext cx="705642" cy="610234"/>
            <a:chOff x="1233660" y="2177016"/>
            <a:chExt cx="1341975" cy="1160525"/>
          </a:xfrm>
        </p:grpSpPr>
        <p:pic>
          <p:nvPicPr>
            <p:cNvPr id="168" name="Gráfico 167" descr="Documento estrutura de tópicos">
              <a:extLst>
                <a:ext uri="{FF2B5EF4-FFF2-40B4-BE49-F238E27FC236}">
                  <a16:creationId xmlns:a16="http://schemas.microsoft.com/office/drawing/2014/main" id="{084388AB-B7F2-C601-1E9C-622F514F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C90375F8-5D48-65A9-1059-D3624A9B5AE6}"/>
                </a:ext>
              </a:extLst>
            </p:cNvPr>
            <p:cNvSpPr txBox="1"/>
            <p:nvPr/>
          </p:nvSpPr>
          <p:spPr>
            <a:xfrm>
              <a:off x="1233660" y="2693689"/>
              <a:ext cx="1341975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laboratorio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pre</a:t>
              </a:r>
              <a:endParaRPr lang="pt-BR" sz="800" dirty="0"/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59533628-E2DC-1E86-238B-D1293C8361F9}"/>
              </a:ext>
            </a:extLst>
          </p:cNvPr>
          <p:cNvGrpSpPr/>
          <p:nvPr/>
        </p:nvGrpSpPr>
        <p:grpSpPr>
          <a:xfrm>
            <a:off x="7364135" y="3124766"/>
            <a:ext cx="705642" cy="733345"/>
            <a:chOff x="1207595" y="2177016"/>
            <a:chExt cx="1341975" cy="1394654"/>
          </a:xfrm>
        </p:grpSpPr>
        <p:pic>
          <p:nvPicPr>
            <p:cNvPr id="171" name="Gráfico 170" descr="Documento estrutura de tópicos">
              <a:extLst>
                <a:ext uri="{FF2B5EF4-FFF2-40B4-BE49-F238E27FC236}">
                  <a16:creationId xmlns:a16="http://schemas.microsoft.com/office/drawing/2014/main" id="{527A8CCD-5F0A-A463-65EF-C71B0D6E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0536BBD-2DE8-D27A-8D33-1C71535E6C27}"/>
                </a:ext>
              </a:extLst>
            </p:cNvPr>
            <p:cNvSpPr txBox="1"/>
            <p:nvPr/>
          </p:nvSpPr>
          <p:spPr>
            <a:xfrm>
              <a:off x="1207595" y="2693689"/>
              <a:ext cx="1341975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laboratorio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raiox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pre</a:t>
              </a:r>
              <a:endParaRPr lang="pt-BR" sz="8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7186B6C2-0433-282E-72D6-6111703B77D9}"/>
              </a:ext>
            </a:extLst>
          </p:cNvPr>
          <p:cNvGrpSpPr/>
          <p:nvPr/>
        </p:nvGrpSpPr>
        <p:grpSpPr>
          <a:xfrm>
            <a:off x="7993584" y="3135144"/>
            <a:ext cx="598241" cy="733346"/>
            <a:chOff x="1309720" y="2177016"/>
            <a:chExt cx="1137718" cy="1394656"/>
          </a:xfrm>
        </p:grpSpPr>
        <p:pic>
          <p:nvPicPr>
            <p:cNvPr id="174" name="Gráfico 173" descr="Documento estrutura de tópicos">
              <a:extLst>
                <a:ext uri="{FF2B5EF4-FFF2-40B4-BE49-F238E27FC236}">
                  <a16:creationId xmlns:a16="http://schemas.microsoft.com/office/drawing/2014/main" id="{0CB6AE24-83C2-9E16-34C1-4AD8EE52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07A4C190-E4CD-8E28-DE8E-B8EBE1685B3C}"/>
                </a:ext>
              </a:extLst>
            </p:cNvPr>
            <p:cNvSpPr txBox="1"/>
            <p:nvPr/>
          </p:nvSpPr>
          <p:spPr>
            <a:xfrm>
              <a:off x="1309720" y="2693691"/>
              <a:ext cx="1137718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carta_</a:t>
              </a:r>
            </a:p>
            <a:p>
              <a:pPr algn="ctr"/>
              <a:r>
                <a:rPr lang="pt-BR" sz="800" dirty="0"/>
                <a:t>controle_</a:t>
              </a:r>
            </a:p>
            <a:p>
              <a:pPr algn="ctr"/>
              <a:r>
                <a:rPr lang="pt-BR" sz="800" dirty="0" err="1"/>
                <a:t>pims_pre</a:t>
              </a:r>
              <a:endParaRPr lang="pt-BR" sz="800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D817F8B-0043-2FFC-A8A6-83CC2D855987}"/>
              </a:ext>
            </a:extLst>
          </p:cNvPr>
          <p:cNvGrpSpPr/>
          <p:nvPr/>
        </p:nvGrpSpPr>
        <p:grpSpPr>
          <a:xfrm>
            <a:off x="8807944" y="4306014"/>
            <a:ext cx="1799263" cy="576000"/>
            <a:chOff x="4828478" y="1594625"/>
            <a:chExt cx="2739483" cy="93298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9C2336C-D2C2-39E2-CA74-D137F3D5CFA4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8" name="TextBox 50">
              <a:extLst>
                <a:ext uri="{FF2B5EF4-FFF2-40B4-BE49-F238E27FC236}">
                  <a16:creationId xmlns:a16="http://schemas.microsoft.com/office/drawing/2014/main" id="{E03739D7-E256-F990-2602-9A94BCE08C53}"/>
                </a:ext>
              </a:extLst>
            </p:cNvPr>
            <p:cNvSpPr txBox="1"/>
            <p:nvPr/>
          </p:nvSpPr>
          <p:spPr>
            <a:xfrm>
              <a:off x="4828478" y="1594625"/>
              <a:ext cx="1330651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data_science</a:t>
              </a:r>
              <a:endParaRPr lang="pt-BR" sz="1000" b="1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B11C48F-5548-0FAA-EC94-87F3A4AA8553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C7FBF0C-1BC2-44E5-31F6-65193B5D8370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1" name="TextBox 50">
                <a:extLst>
                  <a:ext uri="{FF2B5EF4-FFF2-40B4-BE49-F238E27FC236}">
                    <a16:creationId xmlns:a16="http://schemas.microsoft.com/office/drawing/2014/main" id="{18E84526-2536-B876-A0BE-0DD0D6059E36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95E38DA-361C-8424-98DE-D05C2541C272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" name="TextBox 50">
                <a:extLst>
                  <a:ext uri="{FF2B5EF4-FFF2-40B4-BE49-F238E27FC236}">
                    <a16:creationId xmlns:a16="http://schemas.microsoft.com/office/drawing/2014/main" id="{DFB54304-D0CB-BD85-69C3-4197B6952475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E86FAC5-0709-5E37-F571-ACD4A48C7884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2" name="TextBox 50">
                <a:extLst>
                  <a:ext uri="{FF2B5EF4-FFF2-40B4-BE49-F238E27FC236}">
                    <a16:creationId xmlns:a16="http://schemas.microsoft.com/office/drawing/2014/main" id="{51190FCA-65E3-AAD4-DA0E-5A164D447B40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41E09B80-B251-B406-04E5-2042E0E2CF52}"/>
              </a:ext>
            </a:extLst>
          </p:cNvPr>
          <p:cNvGrpSpPr/>
          <p:nvPr/>
        </p:nvGrpSpPr>
        <p:grpSpPr>
          <a:xfrm>
            <a:off x="8807944" y="3603530"/>
            <a:ext cx="1799263" cy="576000"/>
            <a:chOff x="4828478" y="1594625"/>
            <a:chExt cx="2739483" cy="932985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5CEC46E-2FDC-243F-FAF6-964FF53D5D65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B21BD2BE-C8B1-96EF-3DA9-3681D6C429CF}"/>
                </a:ext>
              </a:extLst>
            </p:cNvPr>
            <p:cNvSpPr txBox="1"/>
            <p:nvPr/>
          </p:nvSpPr>
          <p:spPr>
            <a:xfrm>
              <a:off x="4828478" y="1594625"/>
              <a:ext cx="2004275" cy="386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model_optimization</a:t>
              </a:r>
              <a:endParaRPr lang="pt-BR" sz="1000" b="1" dirty="0"/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535CB077-C4D8-38D3-1144-497B2220286E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C62D943D-6FA8-D834-7D3E-90786484CE53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60" name="TextBox 50">
                <a:extLst>
                  <a:ext uri="{FF2B5EF4-FFF2-40B4-BE49-F238E27FC236}">
                    <a16:creationId xmlns:a16="http://schemas.microsoft.com/office/drawing/2014/main" id="{A3115ED4-A9AD-7C18-3EAC-896287ADB708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B3DFE02-92C8-3FA0-8F45-77D3D509D53D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62" name="TextBox 50">
                <a:extLst>
                  <a:ext uri="{FF2B5EF4-FFF2-40B4-BE49-F238E27FC236}">
                    <a16:creationId xmlns:a16="http://schemas.microsoft.com/office/drawing/2014/main" id="{609499D1-4EC0-0ACA-353E-34C10D186DD8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39FA3880-B17D-4A68-0E16-2F9E021372FD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65" name="TextBox 50">
                <a:extLst>
                  <a:ext uri="{FF2B5EF4-FFF2-40B4-BE49-F238E27FC236}">
                    <a16:creationId xmlns:a16="http://schemas.microsoft.com/office/drawing/2014/main" id="{03DC93C9-1C84-A86A-8E28-CD7B0C896A2F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189A105F-822C-3E71-0BF3-9275E3BCB452}"/>
              </a:ext>
            </a:extLst>
          </p:cNvPr>
          <p:cNvGrpSpPr/>
          <p:nvPr/>
        </p:nvGrpSpPr>
        <p:grpSpPr>
          <a:xfrm>
            <a:off x="8807944" y="5008499"/>
            <a:ext cx="1799263" cy="576000"/>
            <a:chOff x="4828478" y="1594625"/>
            <a:chExt cx="2739483" cy="932985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DA08CC4-6BEE-C5DF-4BA0-A0367CB891D9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68" name="TextBox 50">
              <a:extLst>
                <a:ext uri="{FF2B5EF4-FFF2-40B4-BE49-F238E27FC236}">
                  <a16:creationId xmlns:a16="http://schemas.microsoft.com/office/drawing/2014/main" id="{9DC09814-0B90-6E33-0897-B99373F4DAB2}"/>
                </a:ext>
              </a:extLst>
            </p:cNvPr>
            <p:cNvSpPr txBox="1"/>
            <p:nvPr/>
          </p:nvSpPr>
          <p:spPr>
            <a:xfrm>
              <a:off x="4828478" y="1594625"/>
              <a:ext cx="1362381" cy="386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optimization</a:t>
              </a:r>
              <a:endParaRPr lang="pt-BR" sz="1000" b="1" dirty="0"/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B454388E-B826-E71F-14A8-257106EC2943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AB0E2D59-8D74-B5A1-4B26-6DEAF06A5C39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74" name="TextBox 50">
                <a:extLst>
                  <a:ext uri="{FF2B5EF4-FFF2-40B4-BE49-F238E27FC236}">
                    <a16:creationId xmlns:a16="http://schemas.microsoft.com/office/drawing/2014/main" id="{EA9EC202-394E-8E41-0AEF-34ACF6B74E9F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6FC7E93B-9B50-85D3-C180-E82FFF420F3F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79" name="TextBox 50">
                <a:extLst>
                  <a:ext uri="{FF2B5EF4-FFF2-40B4-BE49-F238E27FC236}">
                    <a16:creationId xmlns:a16="http://schemas.microsoft.com/office/drawing/2014/main" id="{78AC2AD5-5D2C-69AF-5FC3-4F8F3C327F3C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E32DF350-6599-FF89-E55D-B17166C686B2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81" name="TextBox 50">
                <a:extLst>
                  <a:ext uri="{FF2B5EF4-FFF2-40B4-BE49-F238E27FC236}">
                    <a16:creationId xmlns:a16="http://schemas.microsoft.com/office/drawing/2014/main" id="{BAE34660-8A42-F1B0-C6C3-982F5E026C38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sp>
        <p:nvSpPr>
          <p:cNvPr id="101" name="TextBox 50">
            <a:extLst>
              <a:ext uri="{FF2B5EF4-FFF2-40B4-BE49-F238E27FC236}">
                <a16:creationId xmlns:a16="http://schemas.microsoft.com/office/drawing/2014/main" id="{65E24C14-61AB-B0BC-DB1B-08A23CF19855}"/>
              </a:ext>
            </a:extLst>
          </p:cNvPr>
          <p:cNvSpPr txBox="1"/>
          <p:nvPr/>
        </p:nvSpPr>
        <p:spPr>
          <a:xfrm>
            <a:off x="6798984" y="1825264"/>
            <a:ext cx="939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Dados Originais</a:t>
            </a: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id="{CEC03B30-CB23-CE45-7498-AFC474B9F26A}"/>
              </a:ext>
            </a:extLst>
          </p:cNvPr>
          <p:cNvSpPr txBox="1"/>
          <p:nvPr/>
        </p:nvSpPr>
        <p:spPr>
          <a:xfrm>
            <a:off x="6798984" y="2766453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Dados Tratados</a:t>
            </a: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8270CCF9-C52B-0A85-B650-65DFA14FF48D}"/>
              </a:ext>
            </a:extLst>
          </p:cNvPr>
          <p:cNvCxnSpPr>
            <a:stCxn id="101" idx="3"/>
            <a:endCxn id="124" idx="1"/>
          </p:cNvCxnSpPr>
          <p:nvPr/>
        </p:nvCxnSpPr>
        <p:spPr>
          <a:xfrm flipV="1">
            <a:off x="7738665" y="1784078"/>
            <a:ext cx="1069279" cy="156602"/>
          </a:xfrm>
          <a:prstGeom prst="bentConnector3">
            <a:avLst>
              <a:gd name="adj1" fmla="val 86819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3BE6894A-9A0C-D414-CD72-9C3606CE8B7A}"/>
              </a:ext>
            </a:extLst>
          </p:cNvPr>
          <p:cNvCxnSpPr>
            <a:stCxn id="101" idx="3"/>
            <a:endCxn id="135" idx="1"/>
          </p:cNvCxnSpPr>
          <p:nvPr/>
        </p:nvCxnSpPr>
        <p:spPr>
          <a:xfrm>
            <a:off x="7738665" y="1940680"/>
            <a:ext cx="1069279" cy="373605"/>
          </a:xfrm>
          <a:prstGeom prst="bentConnector3">
            <a:avLst>
              <a:gd name="adj1" fmla="val 86819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8A3D43BF-B857-38FB-9323-00D70192D96D}"/>
              </a:ext>
            </a:extLst>
          </p:cNvPr>
          <p:cNvCxnSpPr>
            <a:cxnSpLocks/>
            <a:stCxn id="134" idx="1"/>
            <a:endCxn id="102" idx="3"/>
          </p:cNvCxnSpPr>
          <p:nvPr/>
        </p:nvCxnSpPr>
        <p:spPr>
          <a:xfrm rot="10800000" flipV="1">
            <a:off x="7737062" y="2486561"/>
            <a:ext cx="1070883" cy="395307"/>
          </a:xfrm>
          <a:prstGeom prst="bentConnector3">
            <a:avLst>
              <a:gd name="adj1" fmla="val 13236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94F912BA-6C2D-0FB3-68F5-FE8D366426BF}"/>
              </a:ext>
            </a:extLst>
          </p:cNvPr>
          <p:cNvCxnSpPr>
            <a:stCxn id="102" idx="2"/>
            <a:endCxn id="144" idx="1"/>
          </p:cNvCxnSpPr>
          <p:nvPr/>
        </p:nvCxnSpPr>
        <p:spPr>
          <a:xfrm rot="16200000" flipH="1">
            <a:off x="7942103" y="2323204"/>
            <a:ext cx="191761" cy="1539921"/>
          </a:xfrm>
          <a:prstGeom prst="bentConnector2">
            <a:avLst/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50">
            <a:extLst>
              <a:ext uri="{FF2B5EF4-FFF2-40B4-BE49-F238E27FC236}">
                <a16:creationId xmlns:a16="http://schemas.microsoft.com/office/drawing/2014/main" id="{30C47259-517C-B5D9-848B-27AB90D3A999}"/>
              </a:ext>
            </a:extLst>
          </p:cNvPr>
          <p:cNvSpPr txBox="1"/>
          <p:nvPr/>
        </p:nvSpPr>
        <p:spPr>
          <a:xfrm>
            <a:off x="6794279" y="3953482"/>
            <a:ext cx="873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Bases Analíticas</a:t>
            </a:r>
          </a:p>
        </p:txBody>
      </p: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29D82E4F-957D-29A6-E54D-D3A5FBEABF7A}"/>
              </a:ext>
            </a:extLst>
          </p:cNvPr>
          <p:cNvGrpSpPr/>
          <p:nvPr/>
        </p:nvGrpSpPr>
        <p:grpSpPr>
          <a:xfrm>
            <a:off x="6995182" y="4144171"/>
            <a:ext cx="620683" cy="609838"/>
            <a:chOff x="1242544" y="2177016"/>
            <a:chExt cx="1259865" cy="1159772"/>
          </a:xfrm>
        </p:grpSpPr>
        <p:pic>
          <p:nvPicPr>
            <p:cNvPr id="191" name="Gráfico 190" descr="Documento estrutura de tópicos">
              <a:extLst>
                <a:ext uri="{FF2B5EF4-FFF2-40B4-BE49-F238E27FC236}">
                  <a16:creationId xmlns:a16="http://schemas.microsoft.com/office/drawing/2014/main" id="{26424751-C4F1-1F77-7F87-8AEE7BFA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8F900AAA-4768-1D08-77D6-09ABA59A0A60}"/>
                </a:ext>
              </a:extLst>
            </p:cNvPr>
            <p:cNvSpPr txBox="1"/>
            <p:nvPr/>
          </p:nvSpPr>
          <p:spPr>
            <a:xfrm>
              <a:off x="1242544" y="2692936"/>
              <a:ext cx="1259865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conc_cd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train_data</a:t>
              </a:r>
              <a:endParaRPr lang="pt-BR" sz="800" dirty="0"/>
            </a:p>
          </p:txBody>
        </p:sp>
      </p:grpSp>
      <p:sp>
        <p:nvSpPr>
          <p:cNvPr id="199" name="TextBox 50">
            <a:extLst>
              <a:ext uri="{FF2B5EF4-FFF2-40B4-BE49-F238E27FC236}">
                <a16:creationId xmlns:a16="http://schemas.microsoft.com/office/drawing/2014/main" id="{4F9F2D6B-E845-4A2C-EA58-B1357E2484F8}"/>
              </a:ext>
            </a:extLst>
          </p:cNvPr>
          <p:cNvSpPr txBox="1"/>
          <p:nvPr/>
        </p:nvSpPr>
        <p:spPr>
          <a:xfrm>
            <a:off x="7684856" y="3952376"/>
            <a:ext cx="945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Hyperparametros</a:t>
            </a:r>
          </a:p>
        </p:txBody>
      </p: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19888E85-4979-A8A3-6C02-B2DEC5727163}"/>
              </a:ext>
            </a:extLst>
          </p:cNvPr>
          <p:cNvCxnSpPr>
            <a:cxnSpLocks/>
            <a:stCxn id="189" idx="3"/>
            <a:endCxn id="56" idx="1"/>
          </p:cNvCxnSpPr>
          <p:nvPr/>
        </p:nvCxnSpPr>
        <p:spPr>
          <a:xfrm flipV="1">
            <a:off x="7667363" y="3891530"/>
            <a:ext cx="1140581" cy="169674"/>
          </a:xfrm>
          <a:prstGeom prst="bentConnector3">
            <a:avLst>
              <a:gd name="adj1" fmla="val 5113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4" name="Gráfico 213" descr="Documento estrutura de tópicos">
            <a:extLst>
              <a:ext uri="{FF2B5EF4-FFF2-40B4-BE49-F238E27FC236}">
                <a16:creationId xmlns:a16="http://schemas.microsoft.com/office/drawing/2014/main" id="{D11969AF-A3C4-EA2D-95B4-BE21411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8964" y="4163595"/>
            <a:ext cx="254544" cy="271680"/>
          </a:xfrm>
          <a:prstGeom prst="rect">
            <a:avLst/>
          </a:prstGeom>
        </p:spPr>
      </p:pic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816884BF-208A-8032-AB1D-D814B26F03B9}"/>
              </a:ext>
            </a:extLst>
          </p:cNvPr>
          <p:cNvSpPr txBox="1"/>
          <p:nvPr/>
        </p:nvSpPr>
        <p:spPr>
          <a:xfrm>
            <a:off x="7648362" y="4375208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 err="1"/>
              <a:t>conc_cd</a:t>
            </a:r>
            <a:r>
              <a:rPr lang="pt-BR" sz="800" dirty="0"/>
              <a:t>_</a:t>
            </a:r>
          </a:p>
          <a:p>
            <a:pPr algn="ctr"/>
            <a:r>
              <a:rPr lang="pt-BR" sz="800" dirty="0" err="1"/>
              <a:t>hyperparameters</a:t>
            </a:r>
            <a:r>
              <a:rPr lang="pt-BR" sz="800" dirty="0"/>
              <a:t>_</a:t>
            </a:r>
          </a:p>
          <a:p>
            <a:pPr algn="ctr"/>
            <a:r>
              <a:rPr lang="pt-BR" sz="800" dirty="0" err="1"/>
              <a:t>trials</a:t>
            </a:r>
            <a:endParaRPr lang="pt-BR" sz="800" dirty="0"/>
          </a:p>
        </p:txBody>
      </p:sp>
      <p:cxnSp>
        <p:nvCxnSpPr>
          <p:cNvPr id="224" name="Conector: Angulado 223">
            <a:extLst>
              <a:ext uri="{FF2B5EF4-FFF2-40B4-BE49-F238E27FC236}">
                <a16:creationId xmlns:a16="http://schemas.microsoft.com/office/drawing/2014/main" id="{6C76C73E-000F-3D57-2CD6-3FABE6CF4E83}"/>
              </a:ext>
            </a:extLst>
          </p:cNvPr>
          <p:cNvCxnSpPr>
            <a:cxnSpLocks/>
            <a:endCxn id="199" idx="3"/>
          </p:cNvCxnSpPr>
          <p:nvPr/>
        </p:nvCxnSpPr>
        <p:spPr>
          <a:xfrm rot="10800000">
            <a:off x="8630520" y="4060098"/>
            <a:ext cx="159933" cy="110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: Angulado 233">
            <a:extLst>
              <a:ext uri="{FF2B5EF4-FFF2-40B4-BE49-F238E27FC236}">
                <a16:creationId xmlns:a16="http://schemas.microsoft.com/office/drawing/2014/main" id="{057EBB61-0272-818B-86B3-7E61AEF9825A}"/>
              </a:ext>
            </a:extLst>
          </p:cNvPr>
          <p:cNvCxnSpPr>
            <a:cxnSpLocks/>
            <a:endCxn id="189" idx="0"/>
          </p:cNvCxnSpPr>
          <p:nvPr/>
        </p:nvCxnSpPr>
        <p:spPr>
          <a:xfrm rot="10800000" flipV="1">
            <a:off x="7230821" y="3419868"/>
            <a:ext cx="1559632" cy="533613"/>
          </a:xfrm>
          <a:prstGeom prst="bentConnector2">
            <a:avLst/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50">
            <a:extLst>
              <a:ext uri="{FF2B5EF4-FFF2-40B4-BE49-F238E27FC236}">
                <a16:creationId xmlns:a16="http://schemas.microsoft.com/office/drawing/2014/main" id="{6614BFD2-1137-8F9E-4E3B-7B81AF1C9196}"/>
              </a:ext>
            </a:extLst>
          </p:cNvPr>
          <p:cNvSpPr txBox="1"/>
          <p:nvPr/>
        </p:nvSpPr>
        <p:spPr>
          <a:xfrm>
            <a:off x="7207283" y="4763123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Modelo Preditivo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FD22DD2-08B5-DDB0-7825-C119F15F0F84}"/>
              </a:ext>
            </a:extLst>
          </p:cNvPr>
          <p:cNvSpPr txBox="1"/>
          <p:nvPr/>
        </p:nvSpPr>
        <p:spPr>
          <a:xfrm>
            <a:off x="7326404" y="5189941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 err="1"/>
              <a:t>ebm_conc_cd</a:t>
            </a:r>
            <a:endParaRPr lang="pt-BR" sz="800" dirty="0"/>
          </a:p>
        </p:txBody>
      </p:sp>
      <p:pic>
        <p:nvPicPr>
          <p:cNvPr id="247" name="Gráfico 246" descr="Cabeça com engrenagens com preenchimento sólido">
            <a:extLst>
              <a:ext uri="{FF2B5EF4-FFF2-40B4-BE49-F238E27FC236}">
                <a16:creationId xmlns:a16="http://schemas.microsoft.com/office/drawing/2014/main" id="{1533BC99-9D4F-65BD-2515-3D6396E7D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9686" y="4970201"/>
            <a:ext cx="273600" cy="273600"/>
          </a:xfrm>
          <a:prstGeom prst="rect">
            <a:avLst/>
          </a:prstGeom>
        </p:spPr>
      </p:pic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C382A693-2B66-0A27-1F77-2B62913D6BB8}"/>
              </a:ext>
            </a:extLst>
          </p:cNvPr>
          <p:cNvCxnSpPr>
            <a:cxnSpLocks/>
            <a:stCxn id="214" idx="3"/>
            <a:endCxn id="3" idx="1"/>
          </p:cNvCxnSpPr>
          <p:nvPr/>
        </p:nvCxnSpPr>
        <p:spPr>
          <a:xfrm>
            <a:off x="8223508" y="4299435"/>
            <a:ext cx="584436" cy="29457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3BD0B009-90DC-E042-4ED6-BE8A35B91568}"/>
              </a:ext>
            </a:extLst>
          </p:cNvPr>
          <p:cNvCxnSpPr>
            <a:cxnSpLocks/>
            <a:endCxn id="247" idx="3"/>
          </p:cNvCxnSpPr>
          <p:nvPr/>
        </p:nvCxnSpPr>
        <p:spPr>
          <a:xfrm rot="10800000" flipV="1">
            <a:off x="7883287" y="4780645"/>
            <a:ext cx="907167" cy="326356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: Angulado 285">
            <a:extLst>
              <a:ext uri="{FF2B5EF4-FFF2-40B4-BE49-F238E27FC236}">
                <a16:creationId xmlns:a16="http://schemas.microsoft.com/office/drawing/2014/main" id="{A8059527-D491-8392-067F-D3AAAE3C43D4}"/>
              </a:ext>
            </a:extLst>
          </p:cNvPr>
          <p:cNvCxnSpPr>
            <a:cxnSpLocks/>
            <a:stCxn id="246" idx="3"/>
            <a:endCxn id="67" idx="1"/>
          </p:cNvCxnSpPr>
          <p:nvPr/>
        </p:nvCxnSpPr>
        <p:spPr>
          <a:xfrm flipV="1">
            <a:off x="8094563" y="5296499"/>
            <a:ext cx="713381" cy="1164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2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A35B9D-B21E-43CB-AAB7-9B2E562F9B9B}"/>
              </a:ext>
            </a:extLst>
          </p:cNvPr>
          <p:cNvSpPr/>
          <p:nvPr/>
        </p:nvSpPr>
        <p:spPr>
          <a:xfrm>
            <a:off x="713678" y="836343"/>
            <a:ext cx="5140711" cy="469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2348D185-17B0-B409-68C3-2CA310953252}"/>
              </a:ext>
            </a:extLst>
          </p:cNvPr>
          <p:cNvSpPr txBox="1"/>
          <p:nvPr/>
        </p:nvSpPr>
        <p:spPr>
          <a:xfrm>
            <a:off x="713678" y="836342"/>
            <a:ext cx="15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Projeto </a:t>
            </a:r>
            <a:r>
              <a:rPr lang="pt-BR" b="1" dirty="0" err="1"/>
              <a:t>Kedro</a:t>
            </a:r>
            <a:endParaRPr lang="pt-BR" b="1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6F81A67-1259-07EC-BDA6-97BB2C49713F}"/>
              </a:ext>
            </a:extLst>
          </p:cNvPr>
          <p:cNvGrpSpPr/>
          <p:nvPr/>
        </p:nvGrpSpPr>
        <p:grpSpPr>
          <a:xfrm>
            <a:off x="2929773" y="1360906"/>
            <a:ext cx="2739483" cy="932985"/>
            <a:chOff x="4828478" y="1594625"/>
            <a:chExt cx="2739483" cy="93298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6150E92-42D4-446E-286B-46D3EA64D762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50">
              <a:extLst>
                <a:ext uri="{FF2B5EF4-FFF2-40B4-BE49-F238E27FC236}">
                  <a16:creationId xmlns:a16="http://schemas.microsoft.com/office/drawing/2014/main" id="{3B3003E8-CFC0-9EC2-E6F5-2813BB0CBC62}"/>
                </a:ext>
              </a:extLst>
            </p:cNvPr>
            <p:cNvSpPr txBox="1"/>
            <p:nvPr/>
          </p:nvSpPr>
          <p:spPr>
            <a:xfrm>
              <a:off x="4828478" y="159462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Pipeline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AC97B8F-E3FD-CD4B-FDC1-3E8EED832644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11B7569-718B-6F1C-6630-0D29D673BA24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TextBox 50">
                <a:extLst>
                  <a:ext uri="{FF2B5EF4-FFF2-40B4-BE49-F238E27FC236}">
                    <a16:creationId xmlns:a16="http://schemas.microsoft.com/office/drawing/2014/main" id="{8CDE7746-1786-D4A1-EC90-25061FA216AF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FAED9F4-F425-BB5B-E1E8-4DD64B61ADDD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extBox 50">
                <a:extLst>
                  <a:ext uri="{FF2B5EF4-FFF2-40B4-BE49-F238E27FC236}">
                    <a16:creationId xmlns:a16="http://schemas.microsoft.com/office/drawing/2014/main" id="{5BB01FFF-93F5-0BFC-773A-35E5A9FC5DC8}"/>
                  </a:ext>
                </a:extLst>
              </p:cNvPr>
              <p:cNvSpPr txBox="1"/>
              <p:nvPr/>
            </p:nvSpPr>
            <p:spPr>
              <a:xfrm>
                <a:off x="5786044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FDFA2D2-0998-4599-CF76-9295036672CA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extBox 50">
                <a:extLst>
                  <a:ext uri="{FF2B5EF4-FFF2-40B4-BE49-F238E27FC236}">
                    <a16:creationId xmlns:a16="http://schemas.microsoft.com/office/drawing/2014/main" id="{571BCBE0-FE31-D088-FA89-7C31BE64E543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E045E9-E253-4EFC-497E-D87AF88195B3}"/>
              </a:ext>
            </a:extLst>
          </p:cNvPr>
          <p:cNvGrpSpPr/>
          <p:nvPr/>
        </p:nvGrpSpPr>
        <p:grpSpPr>
          <a:xfrm>
            <a:off x="2929773" y="2722335"/>
            <a:ext cx="2739483" cy="932985"/>
            <a:chOff x="4828478" y="1594625"/>
            <a:chExt cx="2739483" cy="932985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70EAE35-6B91-7374-7A26-DD7C3E025319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extBox 50">
              <a:extLst>
                <a:ext uri="{FF2B5EF4-FFF2-40B4-BE49-F238E27FC236}">
                  <a16:creationId xmlns:a16="http://schemas.microsoft.com/office/drawing/2014/main" id="{13A23A77-1F30-BF51-AA78-4AC303964238}"/>
                </a:ext>
              </a:extLst>
            </p:cNvPr>
            <p:cNvSpPr txBox="1"/>
            <p:nvPr/>
          </p:nvSpPr>
          <p:spPr>
            <a:xfrm>
              <a:off x="4828478" y="159462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Pipeline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AE626CCA-511C-39FA-FF55-C8177BEA26A3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F8FD-A90A-E572-E9F7-7667F229B7D3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extBox 50">
                <a:extLst>
                  <a:ext uri="{FF2B5EF4-FFF2-40B4-BE49-F238E27FC236}">
                    <a16:creationId xmlns:a16="http://schemas.microsoft.com/office/drawing/2014/main" id="{2624E645-C699-CA62-908D-130CB03E141C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47E754AC-A407-3536-DAC4-D0BC5295A521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extBox 50">
                <a:extLst>
                  <a:ext uri="{FF2B5EF4-FFF2-40B4-BE49-F238E27FC236}">
                    <a16:creationId xmlns:a16="http://schemas.microsoft.com/office/drawing/2014/main" id="{39EBC39C-F613-066F-088A-F9F9A1977B91}"/>
                  </a:ext>
                </a:extLst>
              </p:cNvPr>
              <p:cNvSpPr txBox="1"/>
              <p:nvPr/>
            </p:nvSpPr>
            <p:spPr>
              <a:xfrm>
                <a:off x="5786044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EBE28D2-DF6F-B65E-EACA-46B815E35AAD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extBox 50">
                <a:extLst>
                  <a:ext uri="{FF2B5EF4-FFF2-40B4-BE49-F238E27FC236}">
                    <a16:creationId xmlns:a16="http://schemas.microsoft.com/office/drawing/2014/main" id="{F2B45ECB-F656-A6F3-EE00-142363A31494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</p:grp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1A798E8-5D8E-43F6-0090-9E9964CC86E4}"/>
              </a:ext>
            </a:extLst>
          </p:cNvPr>
          <p:cNvGrpSpPr/>
          <p:nvPr/>
        </p:nvGrpSpPr>
        <p:grpSpPr>
          <a:xfrm>
            <a:off x="2943042" y="4127521"/>
            <a:ext cx="2739483" cy="932985"/>
            <a:chOff x="4828478" y="1594625"/>
            <a:chExt cx="2739483" cy="932985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A5B27D8-C67E-1A79-8013-A680A8BCA097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extBox 50">
              <a:extLst>
                <a:ext uri="{FF2B5EF4-FFF2-40B4-BE49-F238E27FC236}">
                  <a16:creationId xmlns:a16="http://schemas.microsoft.com/office/drawing/2014/main" id="{7D76BDE9-AB29-8478-3DE8-56F80E5EA9AB}"/>
                </a:ext>
              </a:extLst>
            </p:cNvPr>
            <p:cNvSpPr txBox="1"/>
            <p:nvPr/>
          </p:nvSpPr>
          <p:spPr>
            <a:xfrm>
              <a:off x="4828478" y="159462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Pipeline</a:t>
              </a:r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6CD0115E-752A-D568-690D-7D95011DBF30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918B82C0-E20D-41A4-1DBF-A274EA6A1A19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TextBox 50">
                <a:extLst>
                  <a:ext uri="{FF2B5EF4-FFF2-40B4-BE49-F238E27FC236}">
                    <a16:creationId xmlns:a16="http://schemas.microsoft.com/office/drawing/2014/main" id="{5D6BF5FE-F3C8-9D05-0360-0BF9C0E44D4E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386A95E-04BE-12C2-9854-A5AD58BFFFE6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extBox 50">
                <a:extLst>
                  <a:ext uri="{FF2B5EF4-FFF2-40B4-BE49-F238E27FC236}">
                    <a16:creationId xmlns:a16="http://schemas.microsoft.com/office/drawing/2014/main" id="{63AAE7AB-27B9-DFA8-F83D-C086683A6250}"/>
                  </a:ext>
                </a:extLst>
              </p:cNvPr>
              <p:cNvSpPr txBox="1"/>
              <p:nvPr/>
            </p:nvSpPr>
            <p:spPr>
              <a:xfrm>
                <a:off x="5786044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EB84B74-44C1-42F9-0D5D-813AA01D12E6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TextBox 50">
                <a:extLst>
                  <a:ext uri="{FF2B5EF4-FFF2-40B4-BE49-F238E27FC236}">
                    <a16:creationId xmlns:a16="http://schemas.microsoft.com/office/drawing/2014/main" id="{0A23D57B-70BD-29BD-58C2-F39A8F50F12F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Node</a:t>
                </a:r>
              </a:p>
            </p:txBody>
          </p:sp>
        </p:grpSp>
      </p:grpSp>
      <p:sp>
        <p:nvSpPr>
          <p:cNvPr id="51" name="Retângulo 50">
            <a:extLst>
              <a:ext uri="{FF2B5EF4-FFF2-40B4-BE49-F238E27FC236}">
                <a16:creationId xmlns:a16="http://schemas.microsoft.com/office/drawing/2014/main" id="{E3756B6C-DF91-C3BE-5A2D-A0716C91A08A}"/>
              </a:ext>
            </a:extLst>
          </p:cNvPr>
          <p:cNvSpPr/>
          <p:nvPr/>
        </p:nvSpPr>
        <p:spPr>
          <a:xfrm>
            <a:off x="889101" y="1360906"/>
            <a:ext cx="1799263" cy="36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extBox 50">
            <a:extLst>
              <a:ext uri="{FF2B5EF4-FFF2-40B4-BE49-F238E27FC236}">
                <a16:creationId xmlns:a16="http://schemas.microsoft.com/office/drawing/2014/main" id="{D015A9C1-12C8-EBB6-0C33-5526D74864A6}"/>
              </a:ext>
            </a:extLst>
          </p:cNvPr>
          <p:cNvSpPr txBox="1"/>
          <p:nvPr/>
        </p:nvSpPr>
        <p:spPr>
          <a:xfrm>
            <a:off x="889101" y="1360905"/>
            <a:ext cx="14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Data Catalog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0D2F37C9-FCE4-16A1-B97D-D4C00ED3CB36}"/>
              </a:ext>
            </a:extLst>
          </p:cNvPr>
          <p:cNvGrpSpPr/>
          <p:nvPr/>
        </p:nvGrpSpPr>
        <p:grpSpPr>
          <a:xfrm>
            <a:off x="908935" y="2157311"/>
            <a:ext cx="527709" cy="610234"/>
            <a:chOff x="1321909" y="2177016"/>
            <a:chExt cx="1003582" cy="1160525"/>
          </a:xfrm>
        </p:grpSpPr>
        <p:pic>
          <p:nvPicPr>
            <p:cNvPr id="71" name="Gráfico 70" descr="Documento estrutura de tópicos">
              <a:extLst>
                <a:ext uri="{FF2B5EF4-FFF2-40B4-BE49-F238E27FC236}">
                  <a16:creationId xmlns:a16="http://schemas.microsoft.com/office/drawing/2014/main" id="{CC054DE0-F3F1-282D-916E-3BB0E080E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6CABBCF7-B414-C5CC-2B10-021ECEC8EE7F}"/>
                </a:ext>
              </a:extLst>
            </p:cNvPr>
            <p:cNvSpPr txBox="1"/>
            <p:nvPr/>
          </p:nvSpPr>
          <p:spPr>
            <a:xfrm>
              <a:off x="1321909" y="2693689"/>
              <a:ext cx="1003582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Original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4360523C-4E64-F7A4-ED35-95E50E62DA68}"/>
              </a:ext>
            </a:extLst>
          </p:cNvPr>
          <p:cNvGrpSpPr/>
          <p:nvPr/>
        </p:nvGrpSpPr>
        <p:grpSpPr>
          <a:xfrm>
            <a:off x="1480936" y="2157311"/>
            <a:ext cx="585417" cy="610234"/>
            <a:chOff x="1321909" y="2177016"/>
            <a:chExt cx="1113330" cy="1160525"/>
          </a:xfrm>
        </p:grpSpPr>
        <p:pic>
          <p:nvPicPr>
            <p:cNvPr id="77" name="Gráfico 76" descr="Documento estrutura de tópicos">
              <a:extLst>
                <a:ext uri="{FF2B5EF4-FFF2-40B4-BE49-F238E27FC236}">
                  <a16:creationId xmlns:a16="http://schemas.microsoft.com/office/drawing/2014/main" id="{1DAD1D2C-0047-AC39-3D82-D05B4472C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EFCB30D-6596-D4AA-C634-AB972F0B00F6}"/>
                </a:ext>
              </a:extLst>
            </p:cNvPr>
            <p:cNvSpPr txBox="1"/>
            <p:nvPr/>
          </p:nvSpPr>
          <p:spPr>
            <a:xfrm>
              <a:off x="1321909" y="2693689"/>
              <a:ext cx="1113330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Original 2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06EB2B0-C67C-4FD8-4DA0-E99C707E2CC1}"/>
              </a:ext>
            </a:extLst>
          </p:cNvPr>
          <p:cNvGrpSpPr/>
          <p:nvPr/>
        </p:nvGrpSpPr>
        <p:grpSpPr>
          <a:xfrm>
            <a:off x="2086499" y="2157311"/>
            <a:ext cx="562975" cy="610234"/>
            <a:chOff x="1321909" y="2177016"/>
            <a:chExt cx="1070650" cy="1160525"/>
          </a:xfrm>
        </p:grpSpPr>
        <p:pic>
          <p:nvPicPr>
            <p:cNvPr id="83" name="Gráfico 82" descr="Documento estrutura de tópicos">
              <a:extLst>
                <a:ext uri="{FF2B5EF4-FFF2-40B4-BE49-F238E27FC236}">
                  <a16:creationId xmlns:a16="http://schemas.microsoft.com/office/drawing/2014/main" id="{4793FC45-318A-7FB8-D857-D9414AC43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30D2A806-84D8-5CDA-8378-7ECC6B99C498}"/>
                </a:ext>
              </a:extLst>
            </p:cNvPr>
            <p:cNvSpPr txBox="1"/>
            <p:nvPr/>
          </p:nvSpPr>
          <p:spPr>
            <a:xfrm>
              <a:off x="1321909" y="2693689"/>
              <a:ext cx="1070650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Original3</a:t>
              </a:r>
            </a:p>
          </p:txBody>
        </p:sp>
      </p:grpSp>
      <p:pic>
        <p:nvPicPr>
          <p:cNvPr id="89" name="Gráfico 88" descr="Transferência com preenchimento sólido">
            <a:extLst>
              <a:ext uri="{FF2B5EF4-FFF2-40B4-BE49-F238E27FC236}">
                <a16:creationId xmlns:a16="http://schemas.microsoft.com/office/drawing/2014/main" id="{9530B5B9-09FC-49B3-46FF-74607CC01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1241" y="1795959"/>
            <a:ext cx="185072" cy="185072"/>
          </a:xfrm>
          <a:prstGeom prst="rect">
            <a:avLst/>
          </a:prstGeom>
        </p:spPr>
      </p:pic>
      <p:pic>
        <p:nvPicPr>
          <p:cNvPr id="90" name="Gráfico 89" descr="Transferência com preenchimento sólido">
            <a:extLst>
              <a:ext uri="{FF2B5EF4-FFF2-40B4-BE49-F238E27FC236}">
                <a16:creationId xmlns:a16="http://schemas.microsoft.com/office/drawing/2014/main" id="{475AA2D4-8B1A-50DE-80AB-0BA8A7FEB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1241" y="3210706"/>
            <a:ext cx="185072" cy="185072"/>
          </a:xfrm>
          <a:prstGeom prst="rect">
            <a:avLst/>
          </a:prstGeom>
        </p:spPr>
      </p:pic>
      <p:pic>
        <p:nvPicPr>
          <p:cNvPr id="91" name="Gráfico 90" descr="Transferência com preenchimento sólido">
            <a:extLst>
              <a:ext uri="{FF2B5EF4-FFF2-40B4-BE49-F238E27FC236}">
                <a16:creationId xmlns:a16="http://schemas.microsoft.com/office/drawing/2014/main" id="{C35E52D4-4949-C90F-EB8C-773BD46E7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1241" y="4625453"/>
            <a:ext cx="185072" cy="185072"/>
          </a:xfrm>
          <a:prstGeom prst="rect">
            <a:avLst/>
          </a:prstGeom>
        </p:spPr>
      </p:pic>
      <p:grpSp>
        <p:nvGrpSpPr>
          <p:cNvPr id="92" name="Agrupar 91">
            <a:extLst>
              <a:ext uri="{FF2B5EF4-FFF2-40B4-BE49-F238E27FC236}">
                <a16:creationId xmlns:a16="http://schemas.microsoft.com/office/drawing/2014/main" id="{1F41C0B4-66EC-E605-CBD4-431AB2DF5F87}"/>
              </a:ext>
            </a:extLst>
          </p:cNvPr>
          <p:cNvGrpSpPr/>
          <p:nvPr/>
        </p:nvGrpSpPr>
        <p:grpSpPr>
          <a:xfrm>
            <a:off x="886504" y="2915406"/>
            <a:ext cx="585417" cy="610234"/>
            <a:chOff x="1321909" y="2177016"/>
            <a:chExt cx="1113330" cy="1160525"/>
          </a:xfrm>
        </p:grpSpPr>
        <p:pic>
          <p:nvPicPr>
            <p:cNvPr id="93" name="Gráfico 92" descr="Documento estrutura de tópicos">
              <a:extLst>
                <a:ext uri="{FF2B5EF4-FFF2-40B4-BE49-F238E27FC236}">
                  <a16:creationId xmlns:a16="http://schemas.microsoft.com/office/drawing/2014/main" id="{99F1BBAF-AF7E-E8A4-415D-97B2B933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45D5824-AC68-33EB-C3A9-6BDF86115F11}"/>
                </a:ext>
              </a:extLst>
            </p:cNvPr>
            <p:cNvSpPr txBox="1"/>
            <p:nvPr/>
          </p:nvSpPr>
          <p:spPr>
            <a:xfrm>
              <a:off x="1321909" y="2693689"/>
              <a:ext cx="1113330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Tratado 1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1A35DC49-E576-7E05-7563-DFC978F03690}"/>
              </a:ext>
            </a:extLst>
          </p:cNvPr>
          <p:cNvGrpSpPr/>
          <p:nvPr/>
        </p:nvGrpSpPr>
        <p:grpSpPr>
          <a:xfrm>
            <a:off x="1487359" y="2915406"/>
            <a:ext cx="585417" cy="610234"/>
            <a:chOff x="1321909" y="2177016"/>
            <a:chExt cx="1113331" cy="1160525"/>
          </a:xfrm>
        </p:grpSpPr>
        <p:pic>
          <p:nvPicPr>
            <p:cNvPr id="96" name="Gráfico 95" descr="Documento estrutura de tópicos">
              <a:extLst>
                <a:ext uri="{FF2B5EF4-FFF2-40B4-BE49-F238E27FC236}">
                  <a16:creationId xmlns:a16="http://schemas.microsoft.com/office/drawing/2014/main" id="{B7DF4466-D1C0-BB3D-0320-62D81B71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80AFEE10-79A1-0ECF-FBE5-21068986900D}"/>
                </a:ext>
              </a:extLst>
            </p:cNvPr>
            <p:cNvSpPr txBox="1"/>
            <p:nvPr/>
          </p:nvSpPr>
          <p:spPr>
            <a:xfrm>
              <a:off x="1321909" y="2693689"/>
              <a:ext cx="1113331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Tratado 2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35CE771-C25F-0CB0-EDD3-00457AB82F9F}"/>
              </a:ext>
            </a:extLst>
          </p:cNvPr>
          <p:cNvGrpSpPr/>
          <p:nvPr/>
        </p:nvGrpSpPr>
        <p:grpSpPr>
          <a:xfrm>
            <a:off x="2081701" y="2915406"/>
            <a:ext cx="585417" cy="610234"/>
            <a:chOff x="1321909" y="2177016"/>
            <a:chExt cx="1113331" cy="1160525"/>
          </a:xfrm>
        </p:grpSpPr>
        <p:pic>
          <p:nvPicPr>
            <p:cNvPr id="99" name="Gráfico 98" descr="Documento estrutura de tópicos">
              <a:extLst>
                <a:ext uri="{FF2B5EF4-FFF2-40B4-BE49-F238E27FC236}">
                  <a16:creationId xmlns:a16="http://schemas.microsoft.com/office/drawing/2014/main" id="{8B31C783-BE00-4307-287D-CCE73F5B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40871384-E049-349C-2FFA-8E9550A1C76D}"/>
                </a:ext>
              </a:extLst>
            </p:cNvPr>
            <p:cNvSpPr txBox="1"/>
            <p:nvPr/>
          </p:nvSpPr>
          <p:spPr>
            <a:xfrm>
              <a:off x="1321909" y="2693689"/>
              <a:ext cx="1113331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Dataset </a:t>
              </a:r>
            </a:p>
            <a:p>
              <a:pPr algn="ctr"/>
              <a:r>
                <a:rPr lang="pt-BR" sz="800" dirty="0"/>
                <a:t>Tratado 3</a:t>
              </a:r>
            </a:p>
          </p:txBody>
        </p:sp>
      </p:grp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354EC3E7-3438-647B-5238-BACF80BE6575}"/>
              </a:ext>
            </a:extLst>
          </p:cNvPr>
          <p:cNvSpPr txBox="1"/>
          <p:nvPr/>
        </p:nvSpPr>
        <p:spPr>
          <a:xfrm>
            <a:off x="1128726" y="393805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Modelo</a:t>
            </a:r>
          </a:p>
          <a:p>
            <a:pPr algn="ctr"/>
            <a:r>
              <a:rPr lang="pt-BR" sz="800" dirty="0"/>
              <a:t>Preditivo  1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FA6992BF-D7F5-FDDB-2632-D67F679E4F11}"/>
              </a:ext>
            </a:extLst>
          </p:cNvPr>
          <p:cNvSpPr txBox="1"/>
          <p:nvPr/>
        </p:nvSpPr>
        <p:spPr>
          <a:xfrm>
            <a:off x="1752023" y="393805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Modelo </a:t>
            </a:r>
          </a:p>
          <a:p>
            <a:pPr algn="ctr"/>
            <a:r>
              <a:rPr lang="pt-BR" sz="800" dirty="0"/>
              <a:t>Preditivo 2</a:t>
            </a:r>
          </a:p>
        </p:txBody>
      </p:sp>
      <p:pic>
        <p:nvPicPr>
          <p:cNvPr id="117" name="Gráfico 116" descr="Cabeça com engrenagens com preenchimento sólido">
            <a:extLst>
              <a:ext uri="{FF2B5EF4-FFF2-40B4-BE49-F238E27FC236}">
                <a16:creationId xmlns:a16="http://schemas.microsoft.com/office/drawing/2014/main" id="{21489912-1B9B-109B-42CE-BCA3E7989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4136" y="3671581"/>
            <a:ext cx="273600" cy="273600"/>
          </a:xfrm>
          <a:prstGeom prst="rect">
            <a:avLst/>
          </a:prstGeom>
        </p:spPr>
      </p:pic>
      <p:pic>
        <p:nvPicPr>
          <p:cNvPr id="118" name="Gráfico 117" descr="Cabeça com engrenagens com preenchimento sólido">
            <a:extLst>
              <a:ext uri="{FF2B5EF4-FFF2-40B4-BE49-F238E27FC236}">
                <a16:creationId xmlns:a16="http://schemas.microsoft.com/office/drawing/2014/main" id="{60364137-16AD-FC33-C266-D7B2C3755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9553" y="3678509"/>
            <a:ext cx="273600" cy="273600"/>
          </a:xfrm>
          <a:prstGeom prst="rect">
            <a:avLst/>
          </a:prstGeom>
        </p:spPr>
      </p:pic>
      <p:sp>
        <p:nvSpPr>
          <p:cNvPr id="121" name="Retângulo 120">
            <a:extLst>
              <a:ext uri="{FF2B5EF4-FFF2-40B4-BE49-F238E27FC236}">
                <a16:creationId xmlns:a16="http://schemas.microsoft.com/office/drawing/2014/main" id="{0D2ADAA9-280D-C540-1CB2-4D1A57E87CA3}"/>
              </a:ext>
            </a:extLst>
          </p:cNvPr>
          <p:cNvSpPr/>
          <p:nvPr/>
        </p:nvSpPr>
        <p:spPr>
          <a:xfrm>
            <a:off x="6796882" y="808081"/>
            <a:ext cx="4254462" cy="4698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4A452C75-D928-3163-CA03-B9FCE92B99FF}"/>
              </a:ext>
            </a:extLst>
          </p:cNvPr>
          <p:cNvSpPr txBox="1"/>
          <p:nvPr/>
        </p:nvSpPr>
        <p:spPr>
          <a:xfrm>
            <a:off x="6796881" y="808080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Projeto: mvvflotacao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693F9626-8B7D-F526-87FB-6BAEAF102683}"/>
              </a:ext>
            </a:extLst>
          </p:cNvPr>
          <p:cNvGrpSpPr/>
          <p:nvPr/>
        </p:nvGrpSpPr>
        <p:grpSpPr>
          <a:xfrm>
            <a:off x="9056267" y="1292888"/>
            <a:ext cx="1799263" cy="576000"/>
            <a:chOff x="4828478" y="1594625"/>
            <a:chExt cx="2739483" cy="932985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F6618B11-B2DB-C075-8D8D-DFC496AD58ED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25" name="TextBox 50">
              <a:extLst>
                <a:ext uri="{FF2B5EF4-FFF2-40B4-BE49-F238E27FC236}">
                  <a16:creationId xmlns:a16="http://schemas.microsoft.com/office/drawing/2014/main" id="{84A948AF-5713-E00D-BD10-0B8CB984B6B6}"/>
                </a:ext>
              </a:extLst>
            </p:cNvPr>
            <p:cNvSpPr txBox="1"/>
            <p:nvPr/>
          </p:nvSpPr>
          <p:spPr>
            <a:xfrm>
              <a:off x="4828478" y="1594625"/>
              <a:ext cx="1606447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check_raw_data</a:t>
              </a:r>
              <a:endParaRPr lang="pt-BR" sz="1000" b="1" dirty="0"/>
            </a:p>
          </p:txBody>
        </p: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290D831D-9ED3-43D9-4D6D-F8AA695C30E7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C3523B54-8E68-8AD1-8912-0F35BC673112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28" name="TextBox 50">
                <a:extLst>
                  <a:ext uri="{FF2B5EF4-FFF2-40B4-BE49-F238E27FC236}">
                    <a16:creationId xmlns:a16="http://schemas.microsoft.com/office/drawing/2014/main" id="{4E8E19F7-406B-F079-E94E-847D95711506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B2E475BB-052F-0204-0AA5-CDF458E53A82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0" name="TextBox 50">
                <a:extLst>
                  <a:ext uri="{FF2B5EF4-FFF2-40B4-BE49-F238E27FC236}">
                    <a16:creationId xmlns:a16="http://schemas.microsoft.com/office/drawing/2014/main" id="{9CD46189-18ED-D688-0F7D-A4683BBE98F9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31" name="Retângulo 130">
                <a:extLst>
                  <a:ext uri="{FF2B5EF4-FFF2-40B4-BE49-F238E27FC236}">
                    <a16:creationId xmlns:a16="http://schemas.microsoft.com/office/drawing/2014/main" id="{0671BB9D-05FF-7608-CAB0-905AE5CC68CD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2" name="TextBox 50">
                <a:extLst>
                  <a:ext uri="{FF2B5EF4-FFF2-40B4-BE49-F238E27FC236}">
                    <a16:creationId xmlns:a16="http://schemas.microsoft.com/office/drawing/2014/main" id="{2023EDA2-BA95-F88B-9D2D-9072079C00EC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8C9F3D00-7035-D521-38CA-658D2A25AB3B}"/>
              </a:ext>
            </a:extLst>
          </p:cNvPr>
          <p:cNvGrpSpPr/>
          <p:nvPr/>
        </p:nvGrpSpPr>
        <p:grpSpPr>
          <a:xfrm>
            <a:off x="9056267" y="1995372"/>
            <a:ext cx="1799263" cy="576000"/>
            <a:chOff x="4828478" y="1594625"/>
            <a:chExt cx="2739483" cy="932985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4C5BC45F-C880-D49D-A674-BA4EE0ED2058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35" name="TextBox 50">
              <a:extLst>
                <a:ext uri="{FF2B5EF4-FFF2-40B4-BE49-F238E27FC236}">
                  <a16:creationId xmlns:a16="http://schemas.microsoft.com/office/drawing/2014/main" id="{224BE4B9-D943-54EB-A288-1EA874098ADB}"/>
                </a:ext>
              </a:extLst>
            </p:cNvPr>
            <p:cNvSpPr txBox="1"/>
            <p:nvPr/>
          </p:nvSpPr>
          <p:spPr>
            <a:xfrm>
              <a:off x="4828478" y="1594625"/>
              <a:ext cx="1601565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data_processing</a:t>
              </a:r>
              <a:endParaRPr lang="pt-BR" sz="1000" b="1" dirty="0"/>
            </a:p>
          </p:txBody>
        </p: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2E67CFAB-D9B8-034F-963B-3351D4E45E50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37" name="Retângulo 136">
                <a:extLst>
                  <a:ext uri="{FF2B5EF4-FFF2-40B4-BE49-F238E27FC236}">
                    <a16:creationId xmlns:a16="http://schemas.microsoft.com/office/drawing/2014/main" id="{72DA7F95-E556-65C3-67EF-BC1F26D637CD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8" name="TextBox 50">
                <a:extLst>
                  <a:ext uri="{FF2B5EF4-FFF2-40B4-BE49-F238E27FC236}">
                    <a16:creationId xmlns:a16="http://schemas.microsoft.com/office/drawing/2014/main" id="{DCBC87A6-F6F0-85EB-059F-9D0046E3B7E2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448DCA9C-82DC-71D7-BEE8-C180CE42B320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40" name="TextBox 50">
                <a:extLst>
                  <a:ext uri="{FF2B5EF4-FFF2-40B4-BE49-F238E27FC236}">
                    <a16:creationId xmlns:a16="http://schemas.microsoft.com/office/drawing/2014/main" id="{0D7FD313-E5EE-3841-83D4-D79AAA1CE84B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B12EF369-F5D4-40B8-3F89-318D5FDD3634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42" name="TextBox 50">
                <a:extLst>
                  <a:ext uri="{FF2B5EF4-FFF2-40B4-BE49-F238E27FC236}">
                    <a16:creationId xmlns:a16="http://schemas.microsoft.com/office/drawing/2014/main" id="{618E7B62-F33D-DAC9-4F0D-DC3BEAFE6099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C5125CB-DE9C-097A-9B04-598C135B639A}"/>
              </a:ext>
            </a:extLst>
          </p:cNvPr>
          <p:cNvGrpSpPr/>
          <p:nvPr/>
        </p:nvGrpSpPr>
        <p:grpSpPr>
          <a:xfrm>
            <a:off x="9056267" y="2697856"/>
            <a:ext cx="1799263" cy="576000"/>
            <a:chOff x="4828478" y="1594625"/>
            <a:chExt cx="2739483" cy="932985"/>
          </a:xfrm>
        </p:grpSpPr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8CE6DCAB-C1ED-1351-415C-49D004436C3D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45" name="TextBox 50">
              <a:extLst>
                <a:ext uri="{FF2B5EF4-FFF2-40B4-BE49-F238E27FC236}">
                  <a16:creationId xmlns:a16="http://schemas.microsoft.com/office/drawing/2014/main" id="{CACD8CEE-BB20-EC51-FD10-A63A249AE3E9}"/>
                </a:ext>
              </a:extLst>
            </p:cNvPr>
            <p:cNvSpPr txBox="1"/>
            <p:nvPr/>
          </p:nvSpPr>
          <p:spPr>
            <a:xfrm>
              <a:off x="4828478" y="1594625"/>
              <a:ext cx="2223934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generate_models_input</a:t>
              </a:r>
              <a:endParaRPr lang="pt-BR" sz="1000" b="1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7D63DA7C-284D-9F46-A247-473957257C5D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C478D0E8-0797-58E4-B7C9-5D557AC4AF74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48" name="TextBox 50">
                <a:extLst>
                  <a:ext uri="{FF2B5EF4-FFF2-40B4-BE49-F238E27FC236}">
                    <a16:creationId xmlns:a16="http://schemas.microsoft.com/office/drawing/2014/main" id="{BFE37C14-277A-8125-3ED8-76DE170632B2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49" name="Retângulo 148">
                <a:extLst>
                  <a:ext uri="{FF2B5EF4-FFF2-40B4-BE49-F238E27FC236}">
                    <a16:creationId xmlns:a16="http://schemas.microsoft.com/office/drawing/2014/main" id="{260CD884-D5EC-6E40-EB99-D8794AA41FC0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50" name="TextBox 50">
                <a:extLst>
                  <a:ext uri="{FF2B5EF4-FFF2-40B4-BE49-F238E27FC236}">
                    <a16:creationId xmlns:a16="http://schemas.microsoft.com/office/drawing/2014/main" id="{C6BF9695-2E15-88BD-635B-5C854052F01D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6438F987-01D2-534A-79CC-AB6424A258D7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52" name="TextBox 50">
                <a:extLst>
                  <a:ext uri="{FF2B5EF4-FFF2-40B4-BE49-F238E27FC236}">
                    <a16:creationId xmlns:a16="http://schemas.microsoft.com/office/drawing/2014/main" id="{0CE6B479-3424-175B-1761-370B1DF45098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C7038BED-E0E1-A642-3D2B-B60639406308}"/>
              </a:ext>
            </a:extLst>
          </p:cNvPr>
          <p:cNvSpPr/>
          <p:nvPr/>
        </p:nvSpPr>
        <p:spPr>
          <a:xfrm>
            <a:off x="7042603" y="1294782"/>
            <a:ext cx="1799263" cy="4088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TextBox 50">
            <a:extLst>
              <a:ext uri="{FF2B5EF4-FFF2-40B4-BE49-F238E27FC236}">
                <a16:creationId xmlns:a16="http://schemas.microsoft.com/office/drawing/2014/main" id="{3FD98308-899D-3DEB-729D-CC7402885244}"/>
              </a:ext>
            </a:extLst>
          </p:cNvPr>
          <p:cNvSpPr txBox="1"/>
          <p:nvPr/>
        </p:nvSpPr>
        <p:spPr>
          <a:xfrm>
            <a:off x="7042603" y="1294782"/>
            <a:ext cx="14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Data Catalog</a:t>
            </a:r>
          </a:p>
        </p:txBody>
      </p: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CF251B72-0AD2-CCDF-2AAB-277E12B57CF5}"/>
              </a:ext>
            </a:extLst>
          </p:cNvPr>
          <p:cNvGrpSpPr/>
          <p:nvPr/>
        </p:nvGrpSpPr>
        <p:grpSpPr>
          <a:xfrm>
            <a:off x="7019944" y="1874425"/>
            <a:ext cx="673581" cy="610234"/>
            <a:chOff x="1183207" y="2177016"/>
            <a:chExt cx="1280997" cy="1160525"/>
          </a:xfrm>
        </p:grpSpPr>
        <p:pic>
          <p:nvPicPr>
            <p:cNvPr id="156" name="Gráfico 155" descr="Documento estrutura de tópicos">
              <a:extLst>
                <a:ext uri="{FF2B5EF4-FFF2-40B4-BE49-F238E27FC236}">
                  <a16:creationId xmlns:a16="http://schemas.microsoft.com/office/drawing/2014/main" id="{DF418D89-1B6A-8C61-128B-BA6B928A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AD29AAF9-01A1-BA9B-EE98-F68A69BB9090}"/>
                </a:ext>
              </a:extLst>
            </p:cNvPr>
            <p:cNvSpPr txBox="1"/>
            <p:nvPr/>
          </p:nvSpPr>
          <p:spPr>
            <a:xfrm>
              <a:off x="1183207" y="2693689"/>
              <a:ext cx="1280997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Dados </a:t>
              </a:r>
            </a:p>
            <a:p>
              <a:pPr algn="ctr"/>
              <a:r>
                <a:rPr lang="pt-BR" sz="800" dirty="0"/>
                <a:t>Laboratório</a:t>
              </a:r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A0EEBEF4-2C0C-DFEC-DAF1-B32C3AB58370}"/>
              </a:ext>
            </a:extLst>
          </p:cNvPr>
          <p:cNvGrpSpPr/>
          <p:nvPr/>
        </p:nvGrpSpPr>
        <p:grpSpPr>
          <a:xfrm>
            <a:off x="7591501" y="1868578"/>
            <a:ext cx="696024" cy="733345"/>
            <a:chOff x="1216738" y="2177016"/>
            <a:chExt cx="1323681" cy="1394654"/>
          </a:xfrm>
        </p:grpSpPr>
        <p:pic>
          <p:nvPicPr>
            <p:cNvPr id="159" name="Gráfico 158" descr="Documento estrutura de tópicos">
              <a:extLst>
                <a:ext uri="{FF2B5EF4-FFF2-40B4-BE49-F238E27FC236}">
                  <a16:creationId xmlns:a16="http://schemas.microsoft.com/office/drawing/2014/main" id="{99FE1095-1A54-8064-CE7F-4DD058BF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CC95940C-4280-145A-AE85-9DEEE2287E9D}"/>
                </a:ext>
              </a:extLst>
            </p:cNvPr>
            <p:cNvSpPr txBox="1"/>
            <p:nvPr/>
          </p:nvSpPr>
          <p:spPr>
            <a:xfrm>
              <a:off x="1216738" y="2693689"/>
              <a:ext cx="1323681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Dados </a:t>
              </a:r>
            </a:p>
            <a:p>
              <a:pPr algn="ctr"/>
              <a:r>
                <a:rPr lang="pt-BR" sz="800" dirty="0"/>
                <a:t>Laboratório </a:t>
              </a:r>
            </a:p>
            <a:p>
              <a:pPr algn="ctr"/>
              <a:r>
                <a:rPr lang="pt-BR" sz="800" dirty="0"/>
                <a:t>Raio-X</a:t>
              </a:r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6ED93B0B-E70D-AD0D-04D9-E852060736C3}"/>
              </a:ext>
            </a:extLst>
          </p:cNvPr>
          <p:cNvGrpSpPr/>
          <p:nvPr/>
        </p:nvGrpSpPr>
        <p:grpSpPr>
          <a:xfrm>
            <a:off x="8224397" y="1869624"/>
            <a:ext cx="569387" cy="733345"/>
            <a:chOff x="1315813" y="2177016"/>
            <a:chExt cx="1082843" cy="1394654"/>
          </a:xfrm>
        </p:grpSpPr>
        <p:pic>
          <p:nvPicPr>
            <p:cNvPr id="162" name="Gráfico 161" descr="Documento estrutura de tópicos">
              <a:extLst>
                <a:ext uri="{FF2B5EF4-FFF2-40B4-BE49-F238E27FC236}">
                  <a16:creationId xmlns:a16="http://schemas.microsoft.com/office/drawing/2014/main" id="{D04BE653-BBC8-9EDD-FC21-1ED9B790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A1066D52-3865-36A1-93D2-B5746A05CAA9}"/>
                </a:ext>
              </a:extLst>
            </p:cNvPr>
            <p:cNvSpPr txBox="1"/>
            <p:nvPr/>
          </p:nvSpPr>
          <p:spPr>
            <a:xfrm>
              <a:off x="1315813" y="2693689"/>
              <a:ext cx="1082843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Cata </a:t>
              </a:r>
            </a:p>
            <a:p>
              <a:pPr algn="ctr"/>
              <a:r>
                <a:rPr lang="pt-BR" sz="800" dirty="0"/>
                <a:t>Controle </a:t>
              </a:r>
            </a:p>
            <a:p>
              <a:pPr algn="ctr"/>
              <a:r>
                <a:rPr lang="pt-BR" sz="800" dirty="0"/>
                <a:t>PIMS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2EE7EB64-1D3E-5C62-0E23-D456628B635F}"/>
              </a:ext>
            </a:extLst>
          </p:cNvPr>
          <p:cNvGrpSpPr/>
          <p:nvPr/>
        </p:nvGrpSpPr>
        <p:grpSpPr>
          <a:xfrm>
            <a:off x="7025308" y="2921576"/>
            <a:ext cx="705642" cy="610234"/>
            <a:chOff x="1233660" y="2177016"/>
            <a:chExt cx="1341975" cy="1160525"/>
          </a:xfrm>
        </p:grpSpPr>
        <p:pic>
          <p:nvPicPr>
            <p:cNvPr id="168" name="Gráfico 167" descr="Documento estrutura de tópicos">
              <a:extLst>
                <a:ext uri="{FF2B5EF4-FFF2-40B4-BE49-F238E27FC236}">
                  <a16:creationId xmlns:a16="http://schemas.microsoft.com/office/drawing/2014/main" id="{084388AB-B7F2-C601-1E9C-622F514F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C90375F8-5D48-65A9-1059-D3624A9B5AE6}"/>
                </a:ext>
              </a:extLst>
            </p:cNvPr>
            <p:cNvSpPr txBox="1"/>
            <p:nvPr/>
          </p:nvSpPr>
          <p:spPr>
            <a:xfrm>
              <a:off x="1233660" y="2693689"/>
              <a:ext cx="1341975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laboratorio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pre</a:t>
              </a:r>
              <a:endParaRPr lang="pt-BR" sz="800" dirty="0"/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59533628-E2DC-1E86-238B-D1293C8361F9}"/>
              </a:ext>
            </a:extLst>
          </p:cNvPr>
          <p:cNvGrpSpPr/>
          <p:nvPr/>
        </p:nvGrpSpPr>
        <p:grpSpPr>
          <a:xfrm>
            <a:off x="7612458" y="2921576"/>
            <a:ext cx="705642" cy="733345"/>
            <a:chOff x="1207595" y="2177016"/>
            <a:chExt cx="1341975" cy="1394654"/>
          </a:xfrm>
        </p:grpSpPr>
        <p:pic>
          <p:nvPicPr>
            <p:cNvPr id="171" name="Gráfico 170" descr="Documento estrutura de tópicos">
              <a:extLst>
                <a:ext uri="{FF2B5EF4-FFF2-40B4-BE49-F238E27FC236}">
                  <a16:creationId xmlns:a16="http://schemas.microsoft.com/office/drawing/2014/main" id="{527A8CCD-5F0A-A463-65EF-C71B0D6E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0536BBD-2DE8-D27A-8D33-1C71535E6C27}"/>
                </a:ext>
              </a:extLst>
            </p:cNvPr>
            <p:cNvSpPr txBox="1"/>
            <p:nvPr/>
          </p:nvSpPr>
          <p:spPr>
            <a:xfrm>
              <a:off x="1207595" y="2693689"/>
              <a:ext cx="1341975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laboratorio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raiox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pre</a:t>
              </a:r>
              <a:endParaRPr lang="pt-BR" sz="8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7186B6C2-0433-282E-72D6-6111703B77D9}"/>
              </a:ext>
            </a:extLst>
          </p:cNvPr>
          <p:cNvGrpSpPr/>
          <p:nvPr/>
        </p:nvGrpSpPr>
        <p:grpSpPr>
          <a:xfrm>
            <a:off x="8241907" y="2931954"/>
            <a:ext cx="598241" cy="733346"/>
            <a:chOff x="1309720" y="2177016"/>
            <a:chExt cx="1137718" cy="1394656"/>
          </a:xfrm>
        </p:grpSpPr>
        <p:pic>
          <p:nvPicPr>
            <p:cNvPr id="174" name="Gráfico 173" descr="Documento estrutura de tópicos">
              <a:extLst>
                <a:ext uri="{FF2B5EF4-FFF2-40B4-BE49-F238E27FC236}">
                  <a16:creationId xmlns:a16="http://schemas.microsoft.com/office/drawing/2014/main" id="{0CB6AE24-83C2-9E16-34C1-4AD8EE52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07A4C190-E4CD-8E28-DE8E-B8EBE1685B3C}"/>
                </a:ext>
              </a:extLst>
            </p:cNvPr>
            <p:cNvSpPr txBox="1"/>
            <p:nvPr/>
          </p:nvSpPr>
          <p:spPr>
            <a:xfrm>
              <a:off x="1309720" y="2693691"/>
              <a:ext cx="1137718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carta_</a:t>
              </a:r>
            </a:p>
            <a:p>
              <a:pPr algn="ctr"/>
              <a:r>
                <a:rPr lang="pt-BR" sz="800" dirty="0"/>
                <a:t>controle_</a:t>
              </a:r>
            </a:p>
            <a:p>
              <a:pPr algn="ctr"/>
              <a:r>
                <a:rPr lang="pt-BR" sz="800" dirty="0" err="1"/>
                <a:t>pims_pre</a:t>
              </a:r>
              <a:endParaRPr lang="pt-BR" sz="800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D817F8B-0043-2FFC-A8A6-83CC2D855987}"/>
              </a:ext>
            </a:extLst>
          </p:cNvPr>
          <p:cNvGrpSpPr/>
          <p:nvPr/>
        </p:nvGrpSpPr>
        <p:grpSpPr>
          <a:xfrm>
            <a:off x="9056267" y="4102824"/>
            <a:ext cx="1799263" cy="576000"/>
            <a:chOff x="4828478" y="1594625"/>
            <a:chExt cx="2739483" cy="93298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9C2336C-D2C2-39E2-CA74-D137F3D5CFA4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8" name="TextBox 50">
              <a:extLst>
                <a:ext uri="{FF2B5EF4-FFF2-40B4-BE49-F238E27FC236}">
                  <a16:creationId xmlns:a16="http://schemas.microsoft.com/office/drawing/2014/main" id="{E03739D7-E256-F990-2602-9A94BCE08C53}"/>
                </a:ext>
              </a:extLst>
            </p:cNvPr>
            <p:cNvSpPr txBox="1"/>
            <p:nvPr/>
          </p:nvSpPr>
          <p:spPr>
            <a:xfrm>
              <a:off x="4828478" y="1594625"/>
              <a:ext cx="1330651" cy="37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data_science</a:t>
              </a:r>
              <a:endParaRPr lang="pt-BR" sz="1000" b="1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B11C48F-5548-0FAA-EC94-87F3A4AA8553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C7FBF0C-1BC2-44E5-31F6-65193B5D8370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1" name="TextBox 50">
                <a:extLst>
                  <a:ext uri="{FF2B5EF4-FFF2-40B4-BE49-F238E27FC236}">
                    <a16:creationId xmlns:a16="http://schemas.microsoft.com/office/drawing/2014/main" id="{18E84526-2536-B876-A0BE-0DD0D6059E36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95E38DA-361C-8424-98DE-D05C2541C272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3" name="TextBox 50">
                <a:extLst>
                  <a:ext uri="{FF2B5EF4-FFF2-40B4-BE49-F238E27FC236}">
                    <a16:creationId xmlns:a16="http://schemas.microsoft.com/office/drawing/2014/main" id="{DFB54304-D0CB-BD85-69C3-4197B6952475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E86FAC5-0709-5E37-F571-ACD4A48C7884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2" name="TextBox 50">
                <a:extLst>
                  <a:ext uri="{FF2B5EF4-FFF2-40B4-BE49-F238E27FC236}">
                    <a16:creationId xmlns:a16="http://schemas.microsoft.com/office/drawing/2014/main" id="{51190FCA-65E3-AAD4-DA0E-5A164D447B40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41E09B80-B251-B406-04E5-2042E0E2CF52}"/>
              </a:ext>
            </a:extLst>
          </p:cNvPr>
          <p:cNvGrpSpPr/>
          <p:nvPr/>
        </p:nvGrpSpPr>
        <p:grpSpPr>
          <a:xfrm>
            <a:off x="9056267" y="3400340"/>
            <a:ext cx="1799263" cy="576000"/>
            <a:chOff x="4828478" y="1594625"/>
            <a:chExt cx="2739483" cy="932985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5CEC46E-2FDC-243F-FAF6-964FF53D5D65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B21BD2BE-C8B1-96EF-3DA9-3681D6C429CF}"/>
                </a:ext>
              </a:extLst>
            </p:cNvPr>
            <p:cNvSpPr txBox="1"/>
            <p:nvPr/>
          </p:nvSpPr>
          <p:spPr>
            <a:xfrm>
              <a:off x="4828478" y="1594625"/>
              <a:ext cx="2004275" cy="386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model_optimization</a:t>
              </a:r>
              <a:endParaRPr lang="pt-BR" sz="1000" b="1" dirty="0"/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535CB077-C4D8-38D3-1144-497B2220286E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C62D943D-6FA8-D834-7D3E-90786484CE53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60" name="TextBox 50">
                <a:extLst>
                  <a:ext uri="{FF2B5EF4-FFF2-40B4-BE49-F238E27FC236}">
                    <a16:creationId xmlns:a16="http://schemas.microsoft.com/office/drawing/2014/main" id="{A3115ED4-A9AD-7C18-3EAC-896287ADB708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B3DFE02-92C8-3FA0-8F45-77D3D509D53D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62" name="TextBox 50">
                <a:extLst>
                  <a:ext uri="{FF2B5EF4-FFF2-40B4-BE49-F238E27FC236}">
                    <a16:creationId xmlns:a16="http://schemas.microsoft.com/office/drawing/2014/main" id="{609499D1-4EC0-0ACA-353E-34C10D186DD8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39FA3880-B17D-4A68-0E16-2F9E021372FD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65" name="TextBox 50">
                <a:extLst>
                  <a:ext uri="{FF2B5EF4-FFF2-40B4-BE49-F238E27FC236}">
                    <a16:creationId xmlns:a16="http://schemas.microsoft.com/office/drawing/2014/main" id="{03DC93C9-1C84-A86A-8E28-CD7B0C896A2F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189A105F-822C-3E71-0BF3-9275E3BCB452}"/>
              </a:ext>
            </a:extLst>
          </p:cNvPr>
          <p:cNvGrpSpPr/>
          <p:nvPr/>
        </p:nvGrpSpPr>
        <p:grpSpPr>
          <a:xfrm>
            <a:off x="9056267" y="4805309"/>
            <a:ext cx="1799263" cy="576000"/>
            <a:chOff x="4828478" y="1594625"/>
            <a:chExt cx="2739483" cy="932985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DA08CC4-6BEE-C5DF-4BA0-A0367CB891D9}"/>
                </a:ext>
              </a:extLst>
            </p:cNvPr>
            <p:cNvSpPr/>
            <p:nvPr/>
          </p:nvSpPr>
          <p:spPr>
            <a:xfrm>
              <a:off x="4828478" y="1594625"/>
              <a:ext cx="2739483" cy="93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68" name="TextBox 50">
              <a:extLst>
                <a:ext uri="{FF2B5EF4-FFF2-40B4-BE49-F238E27FC236}">
                  <a16:creationId xmlns:a16="http://schemas.microsoft.com/office/drawing/2014/main" id="{9DC09814-0B90-6E33-0897-B99373F4DAB2}"/>
                </a:ext>
              </a:extLst>
            </p:cNvPr>
            <p:cNvSpPr txBox="1"/>
            <p:nvPr/>
          </p:nvSpPr>
          <p:spPr>
            <a:xfrm>
              <a:off x="4828478" y="1594625"/>
              <a:ext cx="1362381" cy="386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/>
                <a:t>optimization</a:t>
              </a:r>
              <a:endParaRPr lang="pt-BR" sz="1000" b="1" dirty="0"/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B454388E-B826-E71F-14A8-257106EC2943}"/>
                </a:ext>
              </a:extLst>
            </p:cNvPr>
            <p:cNvGrpSpPr/>
            <p:nvPr/>
          </p:nvGrpSpPr>
          <p:grpSpPr>
            <a:xfrm>
              <a:off x="4950499" y="1976813"/>
              <a:ext cx="2491466" cy="422196"/>
              <a:chOff x="4950499" y="1976813"/>
              <a:chExt cx="2491466" cy="422196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AB0E2D59-8D74-B5A1-4B26-6DEAF06A5C39}"/>
                  </a:ext>
                </a:extLst>
              </p:cNvPr>
              <p:cNvSpPr/>
              <p:nvPr/>
            </p:nvSpPr>
            <p:spPr>
              <a:xfrm>
                <a:off x="4987438" y="2029678"/>
                <a:ext cx="778394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74" name="TextBox 50">
                <a:extLst>
                  <a:ext uri="{FF2B5EF4-FFF2-40B4-BE49-F238E27FC236}">
                    <a16:creationId xmlns:a16="http://schemas.microsoft.com/office/drawing/2014/main" id="{EA9EC202-394E-8E41-0AEF-34ACF6B74E9F}"/>
                  </a:ext>
                </a:extLst>
              </p:cNvPr>
              <p:cNvSpPr txBox="1"/>
              <p:nvPr/>
            </p:nvSpPr>
            <p:spPr>
              <a:xfrm>
                <a:off x="4950499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6FC7E93B-9B50-85D3-C180-E82FFF420F3F}"/>
                  </a:ext>
                </a:extLst>
              </p:cNvPr>
              <p:cNvSpPr/>
              <p:nvPr/>
            </p:nvSpPr>
            <p:spPr>
              <a:xfrm>
                <a:off x="5822292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79" name="TextBox 50">
                <a:extLst>
                  <a:ext uri="{FF2B5EF4-FFF2-40B4-BE49-F238E27FC236}">
                    <a16:creationId xmlns:a16="http://schemas.microsoft.com/office/drawing/2014/main" id="{78AC2AD5-5D2C-69AF-5FC3-4F8F3C327F3C}"/>
                  </a:ext>
                </a:extLst>
              </p:cNvPr>
              <p:cNvSpPr txBox="1"/>
              <p:nvPr/>
            </p:nvSpPr>
            <p:spPr>
              <a:xfrm>
                <a:off x="5786046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E32DF350-6599-FF89-E55D-B17166C686B2}"/>
                  </a:ext>
                </a:extLst>
              </p:cNvPr>
              <p:cNvSpPr/>
              <p:nvPr/>
            </p:nvSpPr>
            <p:spPr>
              <a:xfrm>
                <a:off x="6663570" y="2029678"/>
                <a:ext cx="778395" cy="369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81" name="TextBox 50">
                <a:extLst>
                  <a:ext uri="{FF2B5EF4-FFF2-40B4-BE49-F238E27FC236}">
                    <a16:creationId xmlns:a16="http://schemas.microsoft.com/office/drawing/2014/main" id="{BAE34660-8A42-F1B0-C6C3-982F5E026C38}"/>
                  </a:ext>
                </a:extLst>
              </p:cNvPr>
              <p:cNvSpPr txBox="1"/>
              <p:nvPr/>
            </p:nvSpPr>
            <p:spPr>
              <a:xfrm>
                <a:off x="6627322" y="1976813"/>
                <a:ext cx="737570" cy="38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/>
                  <a:t>Node</a:t>
                </a:r>
              </a:p>
            </p:txBody>
          </p:sp>
        </p:grpSp>
      </p:grpSp>
      <p:sp>
        <p:nvSpPr>
          <p:cNvPr id="101" name="TextBox 50">
            <a:extLst>
              <a:ext uri="{FF2B5EF4-FFF2-40B4-BE49-F238E27FC236}">
                <a16:creationId xmlns:a16="http://schemas.microsoft.com/office/drawing/2014/main" id="{65E24C14-61AB-B0BC-DB1B-08A23CF19855}"/>
              </a:ext>
            </a:extLst>
          </p:cNvPr>
          <p:cNvSpPr txBox="1"/>
          <p:nvPr/>
        </p:nvSpPr>
        <p:spPr>
          <a:xfrm>
            <a:off x="7047307" y="1622074"/>
            <a:ext cx="939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Dados Originais</a:t>
            </a: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id="{CEC03B30-CB23-CE45-7498-AFC474B9F26A}"/>
              </a:ext>
            </a:extLst>
          </p:cNvPr>
          <p:cNvSpPr txBox="1"/>
          <p:nvPr/>
        </p:nvSpPr>
        <p:spPr>
          <a:xfrm>
            <a:off x="7047307" y="2563263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Dados Tratados</a:t>
            </a: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8270CCF9-C52B-0A85-B650-65DFA14FF48D}"/>
              </a:ext>
            </a:extLst>
          </p:cNvPr>
          <p:cNvCxnSpPr>
            <a:stCxn id="101" idx="3"/>
            <a:endCxn id="124" idx="1"/>
          </p:cNvCxnSpPr>
          <p:nvPr/>
        </p:nvCxnSpPr>
        <p:spPr>
          <a:xfrm flipV="1">
            <a:off x="7986988" y="1580888"/>
            <a:ext cx="1069279" cy="156602"/>
          </a:xfrm>
          <a:prstGeom prst="bentConnector3">
            <a:avLst>
              <a:gd name="adj1" fmla="val 86819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3BE6894A-9A0C-D414-CD72-9C3606CE8B7A}"/>
              </a:ext>
            </a:extLst>
          </p:cNvPr>
          <p:cNvCxnSpPr>
            <a:stCxn id="101" idx="3"/>
            <a:endCxn id="135" idx="1"/>
          </p:cNvCxnSpPr>
          <p:nvPr/>
        </p:nvCxnSpPr>
        <p:spPr>
          <a:xfrm>
            <a:off x="7986988" y="1737490"/>
            <a:ext cx="1069279" cy="373605"/>
          </a:xfrm>
          <a:prstGeom prst="bentConnector3">
            <a:avLst>
              <a:gd name="adj1" fmla="val 86819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8A3D43BF-B857-38FB-9323-00D70192D96D}"/>
              </a:ext>
            </a:extLst>
          </p:cNvPr>
          <p:cNvCxnSpPr>
            <a:cxnSpLocks/>
            <a:stCxn id="134" idx="1"/>
            <a:endCxn id="102" idx="3"/>
          </p:cNvCxnSpPr>
          <p:nvPr/>
        </p:nvCxnSpPr>
        <p:spPr>
          <a:xfrm rot="10800000" flipV="1">
            <a:off x="7985385" y="2283371"/>
            <a:ext cx="1070883" cy="395307"/>
          </a:xfrm>
          <a:prstGeom prst="bentConnector3">
            <a:avLst>
              <a:gd name="adj1" fmla="val 13236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94F912BA-6C2D-0FB3-68F5-FE8D366426BF}"/>
              </a:ext>
            </a:extLst>
          </p:cNvPr>
          <p:cNvCxnSpPr>
            <a:stCxn id="102" idx="2"/>
            <a:endCxn id="144" idx="1"/>
          </p:cNvCxnSpPr>
          <p:nvPr/>
        </p:nvCxnSpPr>
        <p:spPr>
          <a:xfrm rot="16200000" flipH="1">
            <a:off x="8190426" y="2120014"/>
            <a:ext cx="191761" cy="1539921"/>
          </a:xfrm>
          <a:prstGeom prst="bentConnector2">
            <a:avLst/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50">
            <a:extLst>
              <a:ext uri="{FF2B5EF4-FFF2-40B4-BE49-F238E27FC236}">
                <a16:creationId xmlns:a16="http://schemas.microsoft.com/office/drawing/2014/main" id="{30C47259-517C-B5D9-848B-27AB90D3A999}"/>
              </a:ext>
            </a:extLst>
          </p:cNvPr>
          <p:cNvSpPr txBox="1"/>
          <p:nvPr/>
        </p:nvSpPr>
        <p:spPr>
          <a:xfrm>
            <a:off x="7042602" y="3750292"/>
            <a:ext cx="873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Bases Analíticas</a:t>
            </a:r>
          </a:p>
        </p:txBody>
      </p: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29D82E4F-957D-29A6-E54D-D3A5FBEABF7A}"/>
              </a:ext>
            </a:extLst>
          </p:cNvPr>
          <p:cNvGrpSpPr/>
          <p:nvPr/>
        </p:nvGrpSpPr>
        <p:grpSpPr>
          <a:xfrm>
            <a:off x="7243505" y="3940981"/>
            <a:ext cx="620683" cy="609838"/>
            <a:chOff x="1242544" y="2177016"/>
            <a:chExt cx="1259865" cy="1159772"/>
          </a:xfrm>
        </p:grpSpPr>
        <p:pic>
          <p:nvPicPr>
            <p:cNvPr id="191" name="Gráfico 190" descr="Documento estrutura de tópicos">
              <a:extLst>
                <a:ext uri="{FF2B5EF4-FFF2-40B4-BE49-F238E27FC236}">
                  <a16:creationId xmlns:a16="http://schemas.microsoft.com/office/drawing/2014/main" id="{26424751-C4F1-1F77-7F87-8AEE7BFA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8F900AAA-4768-1D08-77D6-09ABA59A0A60}"/>
                </a:ext>
              </a:extLst>
            </p:cNvPr>
            <p:cNvSpPr txBox="1"/>
            <p:nvPr/>
          </p:nvSpPr>
          <p:spPr>
            <a:xfrm>
              <a:off x="1242544" y="2692936"/>
              <a:ext cx="1259865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conc_cd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train_data</a:t>
              </a:r>
              <a:endParaRPr lang="pt-BR" sz="800" dirty="0"/>
            </a:p>
          </p:txBody>
        </p:sp>
      </p:grpSp>
      <p:sp>
        <p:nvSpPr>
          <p:cNvPr id="199" name="TextBox 50">
            <a:extLst>
              <a:ext uri="{FF2B5EF4-FFF2-40B4-BE49-F238E27FC236}">
                <a16:creationId xmlns:a16="http://schemas.microsoft.com/office/drawing/2014/main" id="{4F9F2D6B-E845-4A2C-EA58-B1357E2484F8}"/>
              </a:ext>
            </a:extLst>
          </p:cNvPr>
          <p:cNvSpPr txBox="1"/>
          <p:nvPr/>
        </p:nvSpPr>
        <p:spPr>
          <a:xfrm>
            <a:off x="7933179" y="3749186"/>
            <a:ext cx="945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Hyperparametros</a:t>
            </a:r>
          </a:p>
        </p:txBody>
      </p: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19888E85-4979-A8A3-6C02-B2DEC5727163}"/>
              </a:ext>
            </a:extLst>
          </p:cNvPr>
          <p:cNvCxnSpPr>
            <a:cxnSpLocks/>
            <a:stCxn id="189" idx="3"/>
            <a:endCxn id="56" idx="1"/>
          </p:cNvCxnSpPr>
          <p:nvPr/>
        </p:nvCxnSpPr>
        <p:spPr>
          <a:xfrm flipV="1">
            <a:off x="7915686" y="3688340"/>
            <a:ext cx="1140581" cy="169674"/>
          </a:xfrm>
          <a:prstGeom prst="bentConnector3">
            <a:avLst>
              <a:gd name="adj1" fmla="val 5113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4" name="Gráfico 213" descr="Documento estrutura de tópicos">
            <a:extLst>
              <a:ext uri="{FF2B5EF4-FFF2-40B4-BE49-F238E27FC236}">
                <a16:creationId xmlns:a16="http://schemas.microsoft.com/office/drawing/2014/main" id="{D11969AF-A3C4-EA2D-95B4-BE21411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287" y="3960405"/>
            <a:ext cx="254544" cy="271680"/>
          </a:xfrm>
          <a:prstGeom prst="rect">
            <a:avLst/>
          </a:prstGeom>
        </p:spPr>
      </p:pic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816884BF-208A-8032-AB1D-D814B26F03B9}"/>
              </a:ext>
            </a:extLst>
          </p:cNvPr>
          <p:cNvSpPr txBox="1"/>
          <p:nvPr/>
        </p:nvSpPr>
        <p:spPr>
          <a:xfrm>
            <a:off x="7896685" y="4172018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 err="1"/>
              <a:t>conc_cd</a:t>
            </a:r>
            <a:r>
              <a:rPr lang="pt-BR" sz="800" dirty="0"/>
              <a:t>_</a:t>
            </a:r>
          </a:p>
          <a:p>
            <a:pPr algn="ctr"/>
            <a:r>
              <a:rPr lang="pt-BR" sz="800" dirty="0" err="1"/>
              <a:t>hyperparameters</a:t>
            </a:r>
            <a:r>
              <a:rPr lang="pt-BR" sz="800" dirty="0"/>
              <a:t>_</a:t>
            </a:r>
          </a:p>
          <a:p>
            <a:pPr algn="ctr"/>
            <a:r>
              <a:rPr lang="pt-BR" sz="800" dirty="0" err="1"/>
              <a:t>trials</a:t>
            </a:r>
            <a:endParaRPr lang="pt-BR" sz="800" dirty="0"/>
          </a:p>
        </p:txBody>
      </p:sp>
      <p:cxnSp>
        <p:nvCxnSpPr>
          <p:cNvPr id="224" name="Conector: Angulado 223">
            <a:extLst>
              <a:ext uri="{FF2B5EF4-FFF2-40B4-BE49-F238E27FC236}">
                <a16:creationId xmlns:a16="http://schemas.microsoft.com/office/drawing/2014/main" id="{6C76C73E-000F-3D57-2CD6-3FABE6CF4E83}"/>
              </a:ext>
            </a:extLst>
          </p:cNvPr>
          <p:cNvCxnSpPr>
            <a:cxnSpLocks/>
            <a:endCxn id="199" idx="3"/>
          </p:cNvCxnSpPr>
          <p:nvPr/>
        </p:nvCxnSpPr>
        <p:spPr>
          <a:xfrm rot="10800000">
            <a:off x="8878843" y="3856908"/>
            <a:ext cx="159933" cy="110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: Angulado 233">
            <a:extLst>
              <a:ext uri="{FF2B5EF4-FFF2-40B4-BE49-F238E27FC236}">
                <a16:creationId xmlns:a16="http://schemas.microsoft.com/office/drawing/2014/main" id="{057EBB61-0272-818B-86B3-7E61AEF9825A}"/>
              </a:ext>
            </a:extLst>
          </p:cNvPr>
          <p:cNvCxnSpPr>
            <a:cxnSpLocks/>
            <a:endCxn id="189" idx="0"/>
          </p:cNvCxnSpPr>
          <p:nvPr/>
        </p:nvCxnSpPr>
        <p:spPr>
          <a:xfrm rot="10800000" flipV="1">
            <a:off x="7479144" y="3216678"/>
            <a:ext cx="1559632" cy="533613"/>
          </a:xfrm>
          <a:prstGeom prst="bentConnector2">
            <a:avLst/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50">
            <a:extLst>
              <a:ext uri="{FF2B5EF4-FFF2-40B4-BE49-F238E27FC236}">
                <a16:creationId xmlns:a16="http://schemas.microsoft.com/office/drawing/2014/main" id="{6614BFD2-1137-8F9E-4E3B-7B81AF1C9196}"/>
              </a:ext>
            </a:extLst>
          </p:cNvPr>
          <p:cNvSpPr txBox="1"/>
          <p:nvPr/>
        </p:nvSpPr>
        <p:spPr>
          <a:xfrm>
            <a:off x="7455606" y="4559933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Modelo Preditivo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FD22DD2-08B5-DDB0-7825-C119F15F0F84}"/>
              </a:ext>
            </a:extLst>
          </p:cNvPr>
          <p:cNvSpPr txBox="1"/>
          <p:nvPr/>
        </p:nvSpPr>
        <p:spPr>
          <a:xfrm>
            <a:off x="7574727" y="4986751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 err="1"/>
              <a:t>ebm_conc_cd</a:t>
            </a:r>
            <a:endParaRPr lang="pt-BR" sz="800" dirty="0"/>
          </a:p>
        </p:txBody>
      </p:sp>
      <p:pic>
        <p:nvPicPr>
          <p:cNvPr id="247" name="Gráfico 246" descr="Cabeça com engrenagens com preenchimento sólido">
            <a:extLst>
              <a:ext uri="{FF2B5EF4-FFF2-40B4-BE49-F238E27FC236}">
                <a16:creationId xmlns:a16="http://schemas.microsoft.com/office/drawing/2014/main" id="{1533BC99-9D4F-65BD-2515-3D6396E7D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8009" y="4767011"/>
            <a:ext cx="273600" cy="273600"/>
          </a:xfrm>
          <a:prstGeom prst="rect">
            <a:avLst/>
          </a:prstGeom>
        </p:spPr>
      </p:pic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C382A693-2B66-0A27-1F77-2B62913D6BB8}"/>
              </a:ext>
            </a:extLst>
          </p:cNvPr>
          <p:cNvCxnSpPr>
            <a:cxnSpLocks/>
            <a:stCxn id="214" idx="3"/>
            <a:endCxn id="3" idx="1"/>
          </p:cNvCxnSpPr>
          <p:nvPr/>
        </p:nvCxnSpPr>
        <p:spPr>
          <a:xfrm>
            <a:off x="8471831" y="4096245"/>
            <a:ext cx="584436" cy="29457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3BD0B009-90DC-E042-4ED6-BE8A35B91568}"/>
              </a:ext>
            </a:extLst>
          </p:cNvPr>
          <p:cNvCxnSpPr>
            <a:cxnSpLocks/>
            <a:endCxn id="247" idx="3"/>
          </p:cNvCxnSpPr>
          <p:nvPr/>
        </p:nvCxnSpPr>
        <p:spPr>
          <a:xfrm rot="10800000" flipV="1">
            <a:off x="8131610" y="4577455"/>
            <a:ext cx="907167" cy="326356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: Angulado 285">
            <a:extLst>
              <a:ext uri="{FF2B5EF4-FFF2-40B4-BE49-F238E27FC236}">
                <a16:creationId xmlns:a16="http://schemas.microsoft.com/office/drawing/2014/main" id="{A8059527-D491-8392-067F-D3AAAE3C43D4}"/>
              </a:ext>
            </a:extLst>
          </p:cNvPr>
          <p:cNvCxnSpPr>
            <a:cxnSpLocks/>
            <a:stCxn id="246" idx="3"/>
            <a:endCxn id="67" idx="1"/>
          </p:cNvCxnSpPr>
          <p:nvPr/>
        </p:nvCxnSpPr>
        <p:spPr>
          <a:xfrm flipV="1">
            <a:off x="8342886" y="5093309"/>
            <a:ext cx="713381" cy="1164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720A9BFB-2DA4-E598-C0BA-D63BB11FDE06}"/>
              </a:ext>
            </a:extLst>
          </p:cNvPr>
          <p:cNvSpPr/>
          <p:nvPr/>
        </p:nvSpPr>
        <p:spPr>
          <a:xfrm rot="5400000">
            <a:off x="5824797" y="2808321"/>
            <a:ext cx="1103333" cy="33346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4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ângulo 120">
            <a:extLst>
              <a:ext uri="{FF2B5EF4-FFF2-40B4-BE49-F238E27FC236}">
                <a16:creationId xmlns:a16="http://schemas.microsoft.com/office/drawing/2014/main" id="{0D2ADAA9-280D-C540-1CB2-4D1A57E87CA3}"/>
              </a:ext>
            </a:extLst>
          </p:cNvPr>
          <p:cNvSpPr/>
          <p:nvPr/>
        </p:nvSpPr>
        <p:spPr>
          <a:xfrm>
            <a:off x="485291" y="1079693"/>
            <a:ext cx="6149686" cy="4698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4A452C75-D928-3163-CA03-B9FCE92B99FF}"/>
              </a:ext>
            </a:extLst>
          </p:cNvPr>
          <p:cNvSpPr txBox="1"/>
          <p:nvPr/>
        </p:nvSpPr>
        <p:spPr>
          <a:xfrm>
            <a:off x="485290" y="1079692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Projeto: mvvflotacao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6618B11-B2DB-C075-8D8D-DFC496AD58ED}"/>
              </a:ext>
            </a:extLst>
          </p:cNvPr>
          <p:cNvSpPr/>
          <p:nvPr/>
        </p:nvSpPr>
        <p:spPr>
          <a:xfrm>
            <a:off x="2744675" y="1564500"/>
            <a:ext cx="3655837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25" name="TextBox 50">
            <a:extLst>
              <a:ext uri="{FF2B5EF4-FFF2-40B4-BE49-F238E27FC236}">
                <a16:creationId xmlns:a16="http://schemas.microsoft.com/office/drawing/2014/main" id="{84A948AF-5713-E00D-BD10-0B8CB984B6B6}"/>
              </a:ext>
            </a:extLst>
          </p:cNvPr>
          <p:cNvSpPr txBox="1"/>
          <p:nvPr/>
        </p:nvSpPr>
        <p:spPr>
          <a:xfrm>
            <a:off x="2744676" y="1564500"/>
            <a:ext cx="1055097" cy="231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/>
              <a:t>check_raw_data</a:t>
            </a:r>
            <a:endParaRPr lang="pt-BR" sz="1000" b="1" dirty="0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4C5BC45F-C880-D49D-A674-BA4EE0ED2058}"/>
              </a:ext>
            </a:extLst>
          </p:cNvPr>
          <p:cNvSpPr/>
          <p:nvPr/>
        </p:nvSpPr>
        <p:spPr>
          <a:xfrm>
            <a:off x="2744675" y="2266984"/>
            <a:ext cx="3655835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35" name="TextBox 50">
            <a:extLst>
              <a:ext uri="{FF2B5EF4-FFF2-40B4-BE49-F238E27FC236}">
                <a16:creationId xmlns:a16="http://schemas.microsoft.com/office/drawing/2014/main" id="{224BE4B9-D943-54EB-A288-1EA874098ADB}"/>
              </a:ext>
            </a:extLst>
          </p:cNvPr>
          <p:cNvSpPr txBox="1"/>
          <p:nvPr/>
        </p:nvSpPr>
        <p:spPr>
          <a:xfrm>
            <a:off x="2744676" y="2266984"/>
            <a:ext cx="1051891" cy="231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/>
              <a:t>data_processing</a:t>
            </a:r>
            <a:endParaRPr lang="pt-BR" sz="1000" b="1" dirty="0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8CE6DCAB-C1ED-1351-415C-49D004436C3D}"/>
              </a:ext>
            </a:extLst>
          </p:cNvPr>
          <p:cNvSpPr/>
          <p:nvPr/>
        </p:nvSpPr>
        <p:spPr>
          <a:xfrm>
            <a:off x="2744676" y="2969468"/>
            <a:ext cx="3655834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145" name="TextBox 50">
            <a:extLst>
              <a:ext uri="{FF2B5EF4-FFF2-40B4-BE49-F238E27FC236}">
                <a16:creationId xmlns:a16="http://schemas.microsoft.com/office/drawing/2014/main" id="{CACD8CEE-BB20-EC51-FD10-A63A249AE3E9}"/>
              </a:ext>
            </a:extLst>
          </p:cNvPr>
          <p:cNvSpPr txBox="1"/>
          <p:nvPr/>
        </p:nvSpPr>
        <p:spPr>
          <a:xfrm>
            <a:off x="2744676" y="2969468"/>
            <a:ext cx="1460656" cy="231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/>
              <a:t>generate_models_input</a:t>
            </a:r>
            <a:endParaRPr lang="pt-BR" sz="1000" b="1" dirty="0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C7038BED-E0E1-A642-3D2B-B60639406308}"/>
              </a:ext>
            </a:extLst>
          </p:cNvPr>
          <p:cNvSpPr/>
          <p:nvPr/>
        </p:nvSpPr>
        <p:spPr>
          <a:xfrm>
            <a:off x="731012" y="1566394"/>
            <a:ext cx="1799263" cy="4088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TextBox 50">
            <a:extLst>
              <a:ext uri="{FF2B5EF4-FFF2-40B4-BE49-F238E27FC236}">
                <a16:creationId xmlns:a16="http://schemas.microsoft.com/office/drawing/2014/main" id="{3FD98308-899D-3DEB-729D-CC7402885244}"/>
              </a:ext>
            </a:extLst>
          </p:cNvPr>
          <p:cNvSpPr txBox="1"/>
          <p:nvPr/>
        </p:nvSpPr>
        <p:spPr>
          <a:xfrm>
            <a:off x="731012" y="1566394"/>
            <a:ext cx="14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Data Catalog</a:t>
            </a:r>
          </a:p>
        </p:txBody>
      </p: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CF251B72-0AD2-CCDF-2AAB-277E12B57CF5}"/>
              </a:ext>
            </a:extLst>
          </p:cNvPr>
          <p:cNvGrpSpPr/>
          <p:nvPr/>
        </p:nvGrpSpPr>
        <p:grpSpPr>
          <a:xfrm>
            <a:off x="708353" y="2146037"/>
            <a:ext cx="673581" cy="610234"/>
            <a:chOff x="1183207" y="2177016"/>
            <a:chExt cx="1280997" cy="1160525"/>
          </a:xfrm>
        </p:grpSpPr>
        <p:pic>
          <p:nvPicPr>
            <p:cNvPr id="156" name="Gráfico 155" descr="Documento estrutura de tópicos">
              <a:extLst>
                <a:ext uri="{FF2B5EF4-FFF2-40B4-BE49-F238E27FC236}">
                  <a16:creationId xmlns:a16="http://schemas.microsoft.com/office/drawing/2014/main" id="{DF418D89-1B6A-8C61-128B-BA6B928A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AD29AAF9-01A1-BA9B-EE98-F68A69BB9090}"/>
                </a:ext>
              </a:extLst>
            </p:cNvPr>
            <p:cNvSpPr txBox="1"/>
            <p:nvPr/>
          </p:nvSpPr>
          <p:spPr>
            <a:xfrm>
              <a:off x="1183207" y="2693689"/>
              <a:ext cx="1280997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Dados </a:t>
              </a:r>
            </a:p>
            <a:p>
              <a:pPr algn="ctr"/>
              <a:r>
                <a:rPr lang="pt-BR" sz="800" dirty="0"/>
                <a:t>Laboratório</a:t>
              </a:r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A0EEBEF4-2C0C-DFEC-DAF1-B32C3AB58370}"/>
              </a:ext>
            </a:extLst>
          </p:cNvPr>
          <p:cNvGrpSpPr/>
          <p:nvPr/>
        </p:nvGrpSpPr>
        <p:grpSpPr>
          <a:xfrm>
            <a:off x="1279910" y="2140190"/>
            <a:ext cx="696024" cy="733345"/>
            <a:chOff x="1216738" y="2177016"/>
            <a:chExt cx="1323681" cy="1394654"/>
          </a:xfrm>
        </p:grpSpPr>
        <p:pic>
          <p:nvPicPr>
            <p:cNvPr id="159" name="Gráfico 158" descr="Documento estrutura de tópicos">
              <a:extLst>
                <a:ext uri="{FF2B5EF4-FFF2-40B4-BE49-F238E27FC236}">
                  <a16:creationId xmlns:a16="http://schemas.microsoft.com/office/drawing/2014/main" id="{99FE1095-1A54-8064-CE7F-4DD058BF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CC95940C-4280-145A-AE85-9DEEE2287E9D}"/>
                </a:ext>
              </a:extLst>
            </p:cNvPr>
            <p:cNvSpPr txBox="1"/>
            <p:nvPr/>
          </p:nvSpPr>
          <p:spPr>
            <a:xfrm>
              <a:off x="1216738" y="2693689"/>
              <a:ext cx="1323681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Dados </a:t>
              </a:r>
            </a:p>
            <a:p>
              <a:pPr algn="ctr"/>
              <a:r>
                <a:rPr lang="pt-BR" sz="800" dirty="0"/>
                <a:t>Laboratório </a:t>
              </a:r>
            </a:p>
            <a:p>
              <a:pPr algn="ctr"/>
              <a:r>
                <a:rPr lang="pt-BR" sz="800" dirty="0"/>
                <a:t>Raio-X</a:t>
              </a:r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6ED93B0B-E70D-AD0D-04D9-E852060736C3}"/>
              </a:ext>
            </a:extLst>
          </p:cNvPr>
          <p:cNvGrpSpPr/>
          <p:nvPr/>
        </p:nvGrpSpPr>
        <p:grpSpPr>
          <a:xfrm>
            <a:off x="1912806" y="2141236"/>
            <a:ext cx="569387" cy="733345"/>
            <a:chOff x="1315813" y="2177016"/>
            <a:chExt cx="1082843" cy="1394654"/>
          </a:xfrm>
        </p:grpSpPr>
        <p:pic>
          <p:nvPicPr>
            <p:cNvPr id="162" name="Gráfico 161" descr="Documento estrutura de tópicos">
              <a:extLst>
                <a:ext uri="{FF2B5EF4-FFF2-40B4-BE49-F238E27FC236}">
                  <a16:creationId xmlns:a16="http://schemas.microsoft.com/office/drawing/2014/main" id="{D04BE653-BBC8-9EDD-FC21-1ED9B790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A1066D52-3865-36A1-93D2-B5746A05CAA9}"/>
                </a:ext>
              </a:extLst>
            </p:cNvPr>
            <p:cNvSpPr txBox="1"/>
            <p:nvPr/>
          </p:nvSpPr>
          <p:spPr>
            <a:xfrm>
              <a:off x="1315813" y="2693689"/>
              <a:ext cx="1082843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Cata </a:t>
              </a:r>
            </a:p>
            <a:p>
              <a:pPr algn="ctr"/>
              <a:r>
                <a:rPr lang="pt-BR" sz="800" dirty="0"/>
                <a:t>Controle </a:t>
              </a:r>
            </a:p>
            <a:p>
              <a:pPr algn="ctr"/>
              <a:r>
                <a:rPr lang="pt-BR" sz="800" dirty="0"/>
                <a:t>PIMS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2EE7EB64-1D3E-5C62-0E23-D456628B635F}"/>
              </a:ext>
            </a:extLst>
          </p:cNvPr>
          <p:cNvGrpSpPr/>
          <p:nvPr/>
        </p:nvGrpSpPr>
        <p:grpSpPr>
          <a:xfrm>
            <a:off x="713717" y="3193188"/>
            <a:ext cx="705642" cy="610234"/>
            <a:chOff x="1233660" y="2177016"/>
            <a:chExt cx="1341975" cy="1160525"/>
          </a:xfrm>
        </p:grpSpPr>
        <p:pic>
          <p:nvPicPr>
            <p:cNvPr id="168" name="Gráfico 167" descr="Documento estrutura de tópicos">
              <a:extLst>
                <a:ext uri="{FF2B5EF4-FFF2-40B4-BE49-F238E27FC236}">
                  <a16:creationId xmlns:a16="http://schemas.microsoft.com/office/drawing/2014/main" id="{084388AB-B7F2-C601-1E9C-622F514F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C90375F8-5D48-65A9-1059-D3624A9B5AE6}"/>
                </a:ext>
              </a:extLst>
            </p:cNvPr>
            <p:cNvSpPr txBox="1"/>
            <p:nvPr/>
          </p:nvSpPr>
          <p:spPr>
            <a:xfrm>
              <a:off x="1233660" y="2693689"/>
              <a:ext cx="1341975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laboratorio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pre</a:t>
              </a:r>
              <a:endParaRPr lang="pt-BR" sz="800" dirty="0"/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59533628-E2DC-1E86-238B-D1293C8361F9}"/>
              </a:ext>
            </a:extLst>
          </p:cNvPr>
          <p:cNvGrpSpPr/>
          <p:nvPr/>
        </p:nvGrpSpPr>
        <p:grpSpPr>
          <a:xfrm>
            <a:off x="1300867" y="3193188"/>
            <a:ext cx="705642" cy="733345"/>
            <a:chOff x="1207595" y="2177016"/>
            <a:chExt cx="1341975" cy="1394654"/>
          </a:xfrm>
        </p:grpSpPr>
        <p:pic>
          <p:nvPicPr>
            <p:cNvPr id="171" name="Gráfico 170" descr="Documento estrutura de tópicos">
              <a:extLst>
                <a:ext uri="{FF2B5EF4-FFF2-40B4-BE49-F238E27FC236}">
                  <a16:creationId xmlns:a16="http://schemas.microsoft.com/office/drawing/2014/main" id="{527A8CCD-5F0A-A463-65EF-C71B0D6E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0536BBD-2DE8-D27A-8D33-1C71535E6C27}"/>
                </a:ext>
              </a:extLst>
            </p:cNvPr>
            <p:cNvSpPr txBox="1"/>
            <p:nvPr/>
          </p:nvSpPr>
          <p:spPr>
            <a:xfrm>
              <a:off x="1207595" y="2693689"/>
              <a:ext cx="1341975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laboratorio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raiox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pre</a:t>
              </a:r>
              <a:endParaRPr lang="pt-BR" sz="8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7186B6C2-0433-282E-72D6-6111703B77D9}"/>
              </a:ext>
            </a:extLst>
          </p:cNvPr>
          <p:cNvGrpSpPr/>
          <p:nvPr/>
        </p:nvGrpSpPr>
        <p:grpSpPr>
          <a:xfrm>
            <a:off x="1930316" y="3203566"/>
            <a:ext cx="598241" cy="733346"/>
            <a:chOff x="1309720" y="2177016"/>
            <a:chExt cx="1137718" cy="1394656"/>
          </a:xfrm>
        </p:grpSpPr>
        <p:pic>
          <p:nvPicPr>
            <p:cNvPr id="174" name="Gráfico 173" descr="Documento estrutura de tópicos">
              <a:extLst>
                <a:ext uri="{FF2B5EF4-FFF2-40B4-BE49-F238E27FC236}">
                  <a16:creationId xmlns:a16="http://schemas.microsoft.com/office/drawing/2014/main" id="{0CB6AE24-83C2-9E16-34C1-4AD8EE52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07A4C190-E4CD-8E28-DE8E-B8EBE1685B3C}"/>
                </a:ext>
              </a:extLst>
            </p:cNvPr>
            <p:cNvSpPr txBox="1"/>
            <p:nvPr/>
          </p:nvSpPr>
          <p:spPr>
            <a:xfrm>
              <a:off x="1309720" y="2693691"/>
              <a:ext cx="1137718" cy="877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carta_</a:t>
              </a:r>
            </a:p>
            <a:p>
              <a:pPr algn="ctr"/>
              <a:r>
                <a:rPr lang="pt-BR" sz="800" dirty="0"/>
                <a:t>controle_</a:t>
              </a:r>
            </a:p>
            <a:p>
              <a:pPr algn="ctr"/>
              <a:r>
                <a:rPr lang="pt-BR" sz="800" dirty="0" err="1"/>
                <a:t>pims_pre</a:t>
              </a:r>
              <a:endParaRPr lang="pt-BR" sz="8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A9C2336C-D2C2-39E2-CA74-D137F3D5CFA4}"/>
              </a:ext>
            </a:extLst>
          </p:cNvPr>
          <p:cNvSpPr/>
          <p:nvPr/>
        </p:nvSpPr>
        <p:spPr>
          <a:xfrm>
            <a:off x="2744676" y="4374436"/>
            <a:ext cx="3655834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E03739D7-E256-F990-2602-9A94BCE08C53}"/>
              </a:ext>
            </a:extLst>
          </p:cNvPr>
          <p:cNvSpPr txBox="1"/>
          <p:nvPr/>
        </p:nvSpPr>
        <p:spPr>
          <a:xfrm>
            <a:off x="2744676" y="4374436"/>
            <a:ext cx="873957" cy="231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/>
              <a:t>data_science</a:t>
            </a:r>
            <a:endParaRPr lang="pt-BR" sz="1000" b="1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5CEC46E-2FDC-243F-FAF6-964FF53D5D65}"/>
              </a:ext>
            </a:extLst>
          </p:cNvPr>
          <p:cNvSpPr/>
          <p:nvPr/>
        </p:nvSpPr>
        <p:spPr>
          <a:xfrm>
            <a:off x="2744676" y="3671952"/>
            <a:ext cx="3655834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57" name="TextBox 50">
            <a:extLst>
              <a:ext uri="{FF2B5EF4-FFF2-40B4-BE49-F238E27FC236}">
                <a16:creationId xmlns:a16="http://schemas.microsoft.com/office/drawing/2014/main" id="{B21BD2BE-C8B1-96EF-3DA9-3681D6C429CF}"/>
              </a:ext>
            </a:extLst>
          </p:cNvPr>
          <p:cNvSpPr txBox="1"/>
          <p:nvPr/>
        </p:nvSpPr>
        <p:spPr>
          <a:xfrm>
            <a:off x="2744676" y="3671952"/>
            <a:ext cx="1316386" cy="238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/>
              <a:t>model_optimization</a:t>
            </a:r>
            <a:endParaRPr lang="pt-BR" sz="1000" b="1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DA08CC4-6BEE-C5DF-4BA0-A0367CB891D9}"/>
              </a:ext>
            </a:extLst>
          </p:cNvPr>
          <p:cNvSpPr/>
          <p:nvPr/>
        </p:nvSpPr>
        <p:spPr>
          <a:xfrm>
            <a:off x="2744676" y="5076921"/>
            <a:ext cx="3655834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68" name="TextBox 50">
            <a:extLst>
              <a:ext uri="{FF2B5EF4-FFF2-40B4-BE49-F238E27FC236}">
                <a16:creationId xmlns:a16="http://schemas.microsoft.com/office/drawing/2014/main" id="{9DC09814-0B90-6E33-0897-B99373F4DAB2}"/>
              </a:ext>
            </a:extLst>
          </p:cNvPr>
          <p:cNvSpPr txBox="1"/>
          <p:nvPr/>
        </p:nvSpPr>
        <p:spPr>
          <a:xfrm>
            <a:off x="2744676" y="5076921"/>
            <a:ext cx="894797" cy="238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/>
              <a:t>optimization</a:t>
            </a:r>
            <a:endParaRPr lang="pt-BR" sz="1000" b="1" dirty="0"/>
          </a:p>
        </p:txBody>
      </p:sp>
      <p:sp>
        <p:nvSpPr>
          <p:cNvPr id="101" name="TextBox 50">
            <a:extLst>
              <a:ext uri="{FF2B5EF4-FFF2-40B4-BE49-F238E27FC236}">
                <a16:creationId xmlns:a16="http://schemas.microsoft.com/office/drawing/2014/main" id="{65E24C14-61AB-B0BC-DB1B-08A23CF19855}"/>
              </a:ext>
            </a:extLst>
          </p:cNvPr>
          <p:cNvSpPr txBox="1"/>
          <p:nvPr/>
        </p:nvSpPr>
        <p:spPr>
          <a:xfrm>
            <a:off x="735716" y="1893686"/>
            <a:ext cx="939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Dados Originais</a:t>
            </a: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id="{CEC03B30-CB23-CE45-7498-AFC474B9F26A}"/>
              </a:ext>
            </a:extLst>
          </p:cNvPr>
          <p:cNvSpPr txBox="1"/>
          <p:nvPr/>
        </p:nvSpPr>
        <p:spPr>
          <a:xfrm>
            <a:off x="735716" y="2834875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Dados Tratados</a:t>
            </a: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8270CCF9-C52B-0A85-B650-65DFA14FF48D}"/>
              </a:ext>
            </a:extLst>
          </p:cNvPr>
          <p:cNvCxnSpPr>
            <a:cxnSpLocks/>
            <a:stCxn id="101" idx="3"/>
            <a:endCxn id="124" idx="1"/>
          </p:cNvCxnSpPr>
          <p:nvPr/>
        </p:nvCxnSpPr>
        <p:spPr>
          <a:xfrm flipV="1">
            <a:off x="1675397" y="1852500"/>
            <a:ext cx="1069278" cy="156602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3BE6894A-9A0C-D414-CD72-9C3606CE8B7A}"/>
              </a:ext>
            </a:extLst>
          </p:cNvPr>
          <p:cNvCxnSpPr>
            <a:stCxn id="101" idx="3"/>
            <a:endCxn id="135" idx="1"/>
          </p:cNvCxnSpPr>
          <p:nvPr/>
        </p:nvCxnSpPr>
        <p:spPr>
          <a:xfrm>
            <a:off x="1675397" y="2009102"/>
            <a:ext cx="1069279" cy="373605"/>
          </a:xfrm>
          <a:prstGeom prst="bentConnector3">
            <a:avLst>
              <a:gd name="adj1" fmla="val 86819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8A3D43BF-B857-38FB-9323-00D70192D96D}"/>
              </a:ext>
            </a:extLst>
          </p:cNvPr>
          <p:cNvCxnSpPr>
            <a:cxnSpLocks/>
            <a:stCxn id="134" idx="1"/>
            <a:endCxn id="102" idx="3"/>
          </p:cNvCxnSpPr>
          <p:nvPr/>
        </p:nvCxnSpPr>
        <p:spPr>
          <a:xfrm rot="10800000" flipV="1">
            <a:off x="1673793" y="2554983"/>
            <a:ext cx="1070882" cy="395307"/>
          </a:xfrm>
          <a:prstGeom prst="bentConnector3">
            <a:avLst>
              <a:gd name="adj1" fmla="val 29543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94F912BA-6C2D-0FB3-68F5-FE8D366426BF}"/>
              </a:ext>
            </a:extLst>
          </p:cNvPr>
          <p:cNvCxnSpPr>
            <a:cxnSpLocks/>
            <a:stCxn id="102" idx="2"/>
            <a:endCxn id="144" idx="1"/>
          </p:cNvCxnSpPr>
          <p:nvPr/>
        </p:nvCxnSpPr>
        <p:spPr>
          <a:xfrm rot="16200000" flipH="1">
            <a:off x="1878835" y="2391626"/>
            <a:ext cx="191761" cy="1539921"/>
          </a:xfrm>
          <a:prstGeom prst="bentConnector2">
            <a:avLst/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50">
            <a:extLst>
              <a:ext uri="{FF2B5EF4-FFF2-40B4-BE49-F238E27FC236}">
                <a16:creationId xmlns:a16="http://schemas.microsoft.com/office/drawing/2014/main" id="{30C47259-517C-B5D9-848B-27AB90D3A999}"/>
              </a:ext>
            </a:extLst>
          </p:cNvPr>
          <p:cNvSpPr txBox="1"/>
          <p:nvPr/>
        </p:nvSpPr>
        <p:spPr>
          <a:xfrm>
            <a:off x="731011" y="4021904"/>
            <a:ext cx="873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Bases Analíticas</a:t>
            </a:r>
          </a:p>
        </p:txBody>
      </p: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29D82E4F-957D-29A6-E54D-D3A5FBEABF7A}"/>
              </a:ext>
            </a:extLst>
          </p:cNvPr>
          <p:cNvGrpSpPr/>
          <p:nvPr/>
        </p:nvGrpSpPr>
        <p:grpSpPr>
          <a:xfrm>
            <a:off x="931914" y="4212593"/>
            <a:ext cx="620683" cy="609838"/>
            <a:chOff x="1242544" y="2177016"/>
            <a:chExt cx="1259865" cy="1159772"/>
          </a:xfrm>
        </p:grpSpPr>
        <p:pic>
          <p:nvPicPr>
            <p:cNvPr id="191" name="Gráfico 190" descr="Documento estrutura de tópicos">
              <a:extLst>
                <a:ext uri="{FF2B5EF4-FFF2-40B4-BE49-F238E27FC236}">
                  <a16:creationId xmlns:a16="http://schemas.microsoft.com/office/drawing/2014/main" id="{26424751-C4F1-1F77-7F87-8AEE7BFA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4139" y="2177016"/>
              <a:ext cx="516674" cy="516673"/>
            </a:xfrm>
            <a:prstGeom prst="rect">
              <a:avLst/>
            </a:prstGeom>
          </p:spPr>
        </p:pic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8F900AAA-4768-1D08-77D6-09ABA59A0A60}"/>
                </a:ext>
              </a:extLst>
            </p:cNvPr>
            <p:cNvSpPr txBox="1"/>
            <p:nvPr/>
          </p:nvSpPr>
          <p:spPr>
            <a:xfrm>
              <a:off x="1242544" y="2692936"/>
              <a:ext cx="1259865" cy="64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conc_cd</a:t>
              </a:r>
              <a:r>
                <a:rPr lang="pt-BR" sz="800" dirty="0"/>
                <a:t>_</a:t>
              </a:r>
            </a:p>
            <a:p>
              <a:pPr algn="ctr"/>
              <a:r>
                <a:rPr lang="pt-BR" sz="800" dirty="0" err="1"/>
                <a:t>train_data</a:t>
              </a:r>
              <a:endParaRPr lang="pt-BR" sz="800" dirty="0"/>
            </a:p>
          </p:txBody>
        </p:sp>
      </p:grpSp>
      <p:sp>
        <p:nvSpPr>
          <p:cNvPr id="199" name="TextBox 50">
            <a:extLst>
              <a:ext uri="{FF2B5EF4-FFF2-40B4-BE49-F238E27FC236}">
                <a16:creationId xmlns:a16="http://schemas.microsoft.com/office/drawing/2014/main" id="{4F9F2D6B-E845-4A2C-EA58-B1357E2484F8}"/>
              </a:ext>
            </a:extLst>
          </p:cNvPr>
          <p:cNvSpPr txBox="1"/>
          <p:nvPr/>
        </p:nvSpPr>
        <p:spPr>
          <a:xfrm>
            <a:off x="1621588" y="4020798"/>
            <a:ext cx="945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Hyperparametros</a:t>
            </a:r>
          </a:p>
        </p:txBody>
      </p: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19888E85-4979-A8A3-6C02-B2DEC5727163}"/>
              </a:ext>
            </a:extLst>
          </p:cNvPr>
          <p:cNvCxnSpPr>
            <a:cxnSpLocks/>
            <a:stCxn id="189" idx="3"/>
            <a:endCxn id="56" idx="1"/>
          </p:cNvCxnSpPr>
          <p:nvPr/>
        </p:nvCxnSpPr>
        <p:spPr>
          <a:xfrm flipV="1">
            <a:off x="1604095" y="3959952"/>
            <a:ext cx="1140581" cy="169674"/>
          </a:xfrm>
          <a:prstGeom prst="bentConnector3">
            <a:avLst>
              <a:gd name="adj1" fmla="val 5462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4" name="Gráfico 213" descr="Documento estrutura de tópicos">
            <a:extLst>
              <a:ext uri="{FF2B5EF4-FFF2-40B4-BE49-F238E27FC236}">
                <a16:creationId xmlns:a16="http://schemas.microsoft.com/office/drawing/2014/main" id="{D11969AF-A3C4-EA2D-95B4-BE21411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696" y="4232017"/>
            <a:ext cx="254544" cy="271680"/>
          </a:xfrm>
          <a:prstGeom prst="rect">
            <a:avLst/>
          </a:prstGeom>
        </p:spPr>
      </p:pic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816884BF-208A-8032-AB1D-D814B26F03B9}"/>
              </a:ext>
            </a:extLst>
          </p:cNvPr>
          <p:cNvSpPr txBox="1"/>
          <p:nvPr/>
        </p:nvSpPr>
        <p:spPr>
          <a:xfrm>
            <a:off x="1585094" y="444363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 err="1"/>
              <a:t>conc_cd</a:t>
            </a:r>
            <a:r>
              <a:rPr lang="pt-BR" sz="800" dirty="0"/>
              <a:t>_</a:t>
            </a:r>
          </a:p>
          <a:p>
            <a:pPr algn="ctr"/>
            <a:r>
              <a:rPr lang="pt-BR" sz="800" dirty="0" err="1"/>
              <a:t>hyperparameters</a:t>
            </a:r>
            <a:r>
              <a:rPr lang="pt-BR" sz="800" dirty="0"/>
              <a:t>_</a:t>
            </a:r>
          </a:p>
          <a:p>
            <a:pPr algn="ctr"/>
            <a:r>
              <a:rPr lang="pt-BR" sz="800" dirty="0" err="1"/>
              <a:t>trials</a:t>
            </a:r>
            <a:endParaRPr lang="pt-BR" sz="800" dirty="0"/>
          </a:p>
        </p:txBody>
      </p:sp>
      <p:cxnSp>
        <p:nvCxnSpPr>
          <p:cNvPr id="224" name="Conector: Angulado 223">
            <a:extLst>
              <a:ext uri="{FF2B5EF4-FFF2-40B4-BE49-F238E27FC236}">
                <a16:creationId xmlns:a16="http://schemas.microsoft.com/office/drawing/2014/main" id="{6C76C73E-000F-3D57-2CD6-3FABE6CF4E83}"/>
              </a:ext>
            </a:extLst>
          </p:cNvPr>
          <p:cNvCxnSpPr>
            <a:cxnSpLocks/>
            <a:endCxn id="199" idx="3"/>
          </p:cNvCxnSpPr>
          <p:nvPr/>
        </p:nvCxnSpPr>
        <p:spPr>
          <a:xfrm rot="10800000">
            <a:off x="2567252" y="4128520"/>
            <a:ext cx="159933" cy="110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: Angulado 233">
            <a:extLst>
              <a:ext uri="{FF2B5EF4-FFF2-40B4-BE49-F238E27FC236}">
                <a16:creationId xmlns:a16="http://schemas.microsoft.com/office/drawing/2014/main" id="{057EBB61-0272-818B-86B3-7E61AEF9825A}"/>
              </a:ext>
            </a:extLst>
          </p:cNvPr>
          <p:cNvCxnSpPr>
            <a:cxnSpLocks/>
            <a:endCxn id="189" idx="0"/>
          </p:cNvCxnSpPr>
          <p:nvPr/>
        </p:nvCxnSpPr>
        <p:spPr>
          <a:xfrm rot="10800000" flipV="1">
            <a:off x="1167553" y="3488290"/>
            <a:ext cx="1559632" cy="533613"/>
          </a:xfrm>
          <a:prstGeom prst="bentConnector2">
            <a:avLst/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50">
            <a:extLst>
              <a:ext uri="{FF2B5EF4-FFF2-40B4-BE49-F238E27FC236}">
                <a16:creationId xmlns:a16="http://schemas.microsoft.com/office/drawing/2014/main" id="{6614BFD2-1137-8F9E-4E3B-7B81AF1C9196}"/>
              </a:ext>
            </a:extLst>
          </p:cNvPr>
          <p:cNvSpPr txBox="1"/>
          <p:nvPr/>
        </p:nvSpPr>
        <p:spPr>
          <a:xfrm>
            <a:off x="1144015" y="4831545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Modelo Preditivo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FD22DD2-08B5-DDB0-7825-C119F15F0F84}"/>
              </a:ext>
            </a:extLst>
          </p:cNvPr>
          <p:cNvSpPr txBox="1"/>
          <p:nvPr/>
        </p:nvSpPr>
        <p:spPr>
          <a:xfrm>
            <a:off x="1263136" y="525836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 err="1"/>
              <a:t>ebm_conc_cd</a:t>
            </a:r>
            <a:endParaRPr lang="pt-BR" sz="800" dirty="0"/>
          </a:p>
        </p:txBody>
      </p:sp>
      <p:pic>
        <p:nvPicPr>
          <p:cNvPr id="247" name="Gráfico 246" descr="Cabeça com engrenagens com preenchimento sólido">
            <a:extLst>
              <a:ext uri="{FF2B5EF4-FFF2-40B4-BE49-F238E27FC236}">
                <a16:creationId xmlns:a16="http://schemas.microsoft.com/office/drawing/2014/main" id="{1533BC99-9D4F-65BD-2515-3D6396E7D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6418" y="5038623"/>
            <a:ext cx="273600" cy="273600"/>
          </a:xfrm>
          <a:prstGeom prst="rect">
            <a:avLst/>
          </a:prstGeom>
        </p:spPr>
      </p:pic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C382A693-2B66-0A27-1F77-2B62913D6BB8}"/>
              </a:ext>
            </a:extLst>
          </p:cNvPr>
          <p:cNvCxnSpPr>
            <a:cxnSpLocks/>
            <a:stCxn id="214" idx="3"/>
            <a:endCxn id="3" idx="1"/>
          </p:cNvCxnSpPr>
          <p:nvPr/>
        </p:nvCxnSpPr>
        <p:spPr>
          <a:xfrm>
            <a:off x="2160240" y="4367857"/>
            <a:ext cx="584436" cy="29457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3BD0B009-90DC-E042-4ED6-BE8A35B91568}"/>
              </a:ext>
            </a:extLst>
          </p:cNvPr>
          <p:cNvCxnSpPr>
            <a:cxnSpLocks/>
            <a:endCxn id="247" idx="3"/>
          </p:cNvCxnSpPr>
          <p:nvPr/>
        </p:nvCxnSpPr>
        <p:spPr>
          <a:xfrm rot="10800000" flipV="1">
            <a:off x="1820019" y="4849067"/>
            <a:ext cx="907167" cy="326356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: Angulado 285">
            <a:extLst>
              <a:ext uri="{FF2B5EF4-FFF2-40B4-BE49-F238E27FC236}">
                <a16:creationId xmlns:a16="http://schemas.microsoft.com/office/drawing/2014/main" id="{A8059527-D491-8392-067F-D3AAAE3C43D4}"/>
              </a:ext>
            </a:extLst>
          </p:cNvPr>
          <p:cNvCxnSpPr>
            <a:cxnSpLocks/>
            <a:stCxn id="246" idx="3"/>
            <a:endCxn id="67" idx="1"/>
          </p:cNvCxnSpPr>
          <p:nvPr/>
        </p:nvCxnSpPr>
        <p:spPr>
          <a:xfrm flipV="1">
            <a:off x="2031295" y="5364921"/>
            <a:ext cx="713381" cy="1164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50">
            <a:extLst>
              <a:ext uri="{FF2B5EF4-FFF2-40B4-BE49-F238E27FC236}">
                <a16:creationId xmlns:a16="http://schemas.microsoft.com/office/drawing/2014/main" id="{D8F9C096-459D-5618-6C3E-4D7D189EBE01}"/>
              </a:ext>
            </a:extLst>
          </p:cNvPr>
          <p:cNvSpPr txBox="1"/>
          <p:nvPr/>
        </p:nvSpPr>
        <p:spPr>
          <a:xfrm>
            <a:off x="2760334" y="1756649"/>
            <a:ext cx="364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b="0" i="0" dirty="0">
                <a:effectLst/>
                <a:latin typeface="system-ui"/>
              </a:rPr>
              <a:t>Funções destinadas à verificar e comparar conjuntos de dados novos com conjuntos dados anteriores e verificar a existência de inconsistências.</a:t>
            </a:r>
            <a:endParaRPr lang="pt-BR" sz="800" b="1" dirty="0"/>
          </a:p>
        </p:txBody>
      </p:sp>
      <p:sp>
        <p:nvSpPr>
          <p:cNvPr id="105" name="TextBox 50">
            <a:extLst>
              <a:ext uri="{FF2B5EF4-FFF2-40B4-BE49-F238E27FC236}">
                <a16:creationId xmlns:a16="http://schemas.microsoft.com/office/drawing/2014/main" id="{7CD6287F-D815-ECC6-14D0-A9BB63C4D85D}"/>
              </a:ext>
            </a:extLst>
          </p:cNvPr>
          <p:cNvSpPr txBox="1"/>
          <p:nvPr/>
        </p:nvSpPr>
        <p:spPr>
          <a:xfrm>
            <a:off x="2760333" y="2473425"/>
            <a:ext cx="364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b="0" i="0" dirty="0">
                <a:effectLst/>
                <a:latin typeface="system-ui"/>
              </a:rPr>
              <a:t>Funções dedicadas ao pré-processamento de dados brutos como renomeação de colunas, definição de </a:t>
            </a:r>
            <a:r>
              <a:rPr lang="pt-BR" sz="800" b="0" i="1" dirty="0">
                <a:effectLst/>
                <a:latin typeface="system-ui"/>
              </a:rPr>
              <a:t>data types</a:t>
            </a:r>
            <a:r>
              <a:rPr lang="pt-BR" sz="800" b="0" dirty="0">
                <a:effectLst/>
                <a:latin typeface="system-ui"/>
              </a:rPr>
              <a:t>, filtros e preenchimento de valores faltantes.</a:t>
            </a:r>
            <a:endParaRPr lang="pt-BR" sz="800" b="1" dirty="0"/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id="{731DE175-FC6F-2028-D458-15774BDD5CAD}"/>
              </a:ext>
            </a:extLst>
          </p:cNvPr>
          <p:cNvSpPr txBox="1"/>
          <p:nvPr/>
        </p:nvSpPr>
        <p:spPr>
          <a:xfrm>
            <a:off x="2760333" y="3151829"/>
            <a:ext cx="364017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60" dirty="0">
                <a:latin typeface="system-ui"/>
              </a:rPr>
              <a:t>Etapa de </a:t>
            </a:r>
            <a:r>
              <a:rPr lang="pt-BR" sz="760" b="0" i="0" dirty="0">
                <a:effectLst/>
                <a:latin typeface="system-ui"/>
              </a:rPr>
              <a:t>tratamento de dados prévia à utilização em técnicas de </a:t>
            </a:r>
            <a:r>
              <a:rPr lang="pt-BR" sz="760" b="0" i="1" dirty="0">
                <a:effectLst/>
                <a:latin typeface="system-ui"/>
              </a:rPr>
              <a:t>Machine Learning</a:t>
            </a:r>
            <a:r>
              <a:rPr lang="pt-BR" sz="760" b="0" dirty="0">
                <a:effectLst/>
                <a:latin typeface="system-ui"/>
              </a:rPr>
              <a:t>. Realiza </a:t>
            </a:r>
            <a:r>
              <a:rPr lang="pt-BR" sz="760" dirty="0">
                <a:latin typeface="system-ui"/>
              </a:rPr>
              <a:t>tratamentos como</a:t>
            </a:r>
            <a:r>
              <a:rPr lang="pt-BR" sz="760" b="0" i="0" dirty="0">
                <a:effectLst/>
                <a:latin typeface="system-ui"/>
              </a:rPr>
              <a:t> </a:t>
            </a:r>
            <a:r>
              <a:rPr lang="pt-BR" sz="760" i="1" dirty="0" err="1">
                <a:latin typeface="system-ui"/>
              </a:rPr>
              <a:t>feature</a:t>
            </a:r>
            <a:r>
              <a:rPr lang="pt-BR" sz="760" i="1" dirty="0">
                <a:latin typeface="system-ui"/>
              </a:rPr>
              <a:t> engineering </a:t>
            </a:r>
            <a:r>
              <a:rPr lang="pt-BR" sz="760" dirty="0">
                <a:latin typeface="system-ui"/>
              </a:rPr>
              <a:t>e remoção da autocorrelação nos dados. </a:t>
            </a:r>
            <a:endParaRPr lang="pt-BR" sz="760" b="1" dirty="0"/>
          </a:p>
        </p:txBody>
      </p:sp>
      <p:sp>
        <p:nvSpPr>
          <p:cNvPr id="110" name="TextBox 50">
            <a:extLst>
              <a:ext uri="{FF2B5EF4-FFF2-40B4-BE49-F238E27FC236}">
                <a16:creationId xmlns:a16="http://schemas.microsoft.com/office/drawing/2014/main" id="{6F43F843-12E2-D8DF-897E-9D687BFBF87F}"/>
              </a:ext>
            </a:extLst>
          </p:cNvPr>
          <p:cNvSpPr txBox="1"/>
          <p:nvPr/>
        </p:nvSpPr>
        <p:spPr>
          <a:xfrm>
            <a:off x="2760333" y="3860604"/>
            <a:ext cx="364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b="0" i="0" dirty="0">
                <a:effectLst/>
                <a:latin typeface="system-ui"/>
              </a:rPr>
              <a:t>Pipeline que visa encontrar os </a:t>
            </a:r>
            <a:r>
              <a:rPr lang="pt-BR" sz="800" b="0" i="1" dirty="0">
                <a:effectLst/>
                <a:latin typeface="system-ui"/>
              </a:rPr>
              <a:t>hyperparametros</a:t>
            </a:r>
            <a:r>
              <a:rPr lang="pt-BR" sz="800" b="0" i="0" dirty="0">
                <a:effectLst/>
                <a:latin typeface="system-ui"/>
              </a:rPr>
              <a:t> ótimos para os algoritmos de </a:t>
            </a:r>
            <a:r>
              <a:rPr lang="pt-BR" sz="800" b="0" i="1" dirty="0">
                <a:effectLst/>
                <a:latin typeface="system-ui"/>
              </a:rPr>
              <a:t>Machine Learning </a:t>
            </a:r>
            <a:r>
              <a:rPr lang="pt-BR" sz="800" b="0" i="0" dirty="0">
                <a:effectLst/>
                <a:latin typeface="system-ui"/>
              </a:rPr>
              <a:t>utilizados no projeto. </a:t>
            </a:r>
            <a:endParaRPr lang="pt-BR" sz="800" b="1" dirty="0"/>
          </a:p>
        </p:txBody>
      </p:sp>
      <p:sp>
        <p:nvSpPr>
          <p:cNvPr id="111" name="TextBox 50">
            <a:extLst>
              <a:ext uri="{FF2B5EF4-FFF2-40B4-BE49-F238E27FC236}">
                <a16:creationId xmlns:a16="http://schemas.microsoft.com/office/drawing/2014/main" id="{9F7D5C55-E91D-A8EA-C81C-2BBD7D9B93B3}"/>
              </a:ext>
            </a:extLst>
          </p:cNvPr>
          <p:cNvSpPr txBox="1"/>
          <p:nvPr/>
        </p:nvSpPr>
        <p:spPr>
          <a:xfrm>
            <a:off x="2760333" y="4560376"/>
            <a:ext cx="364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latin typeface="system-ui"/>
              </a:rPr>
              <a:t>Funções de treinamento e avaliação de resultados dos algoritmos de </a:t>
            </a:r>
            <a:r>
              <a:rPr lang="pt-BR" sz="800" i="1" dirty="0">
                <a:latin typeface="system-ui"/>
              </a:rPr>
              <a:t>Machine Learning </a:t>
            </a:r>
            <a:r>
              <a:rPr lang="pt-BR" sz="800" dirty="0">
                <a:latin typeface="system-ui"/>
              </a:rPr>
              <a:t>do projeto.</a:t>
            </a:r>
            <a:endParaRPr lang="pt-BR" sz="800" b="1" dirty="0"/>
          </a:p>
        </p:txBody>
      </p:sp>
      <p:sp>
        <p:nvSpPr>
          <p:cNvPr id="113" name="TextBox 50">
            <a:extLst>
              <a:ext uri="{FF2B5EF4-FFF2-40B4-BE49-F238E27FC236}">
                <a16:creationId xmlns:a16="http://schemas.microsoft.com/office/drawing/2014/main" id="{A465D00D-2DB0-4C84-3566-758BBC902964}"/>
              </a:ext>
            </a:extLst>
          </p:cNvPr>
          <p:cNvSpPr txBox="1"/>
          <p:nvPr/>
        </p:nvSpPr>
        <p:spPr>
          <a:xfrm>
            <a:off x="2760333" y="5285978"/>
            <a:ext cx="364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Executa análises de otimização de variáveis de decisão (ex: dosagem de reagentes e vazão de ar) usando um modelo treinado.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9653BEFD-7A17-A303-8C75-0E2C08F5D763}"/>
              </a:ext>
            </a:extLst>
          </p:cNvPr>
          <p:cNvSpPr/>
          <p:nvPr/>
        </p:nvSpPr>
        <p:spPr>
          <a:xfrm>
            <a:off x="6310022" y="1506603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BC514F55-E5C2-DA10-DEDF-D902F9EDC73F}"/>
              </a:ext>
            </a:extLst>
          </p:cNvPr>
          <p:cNvSpPr/>
          <p:nvPr/>
        </p:nvSpPr>
        <p:spPr>
          <a:xfrm>
            <a:off x="6310022" y="2201731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2</a:t>
            </a:r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2DC80CE2-5C21-3B22-5942-5644559EC23C}"/>
              </a:ext>
            </a:extLst>
          </p:cNvPr>
          <p:cNvSpPr/>
          <p:nvPr/>
        </p:nvSpPr>
        <p:spPr>
          <a:xfrm>
            <a:off x="6310022" y="289685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3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29160027-6B24-657D-2D5A-273BAAFD412E}"/>
              </a:ext>
            </a:extLst>
          </p:cNvPr>
          <p:cNvSpPr/>
          <p:nvPr/>
        </p:nvSpPr>
        <p:spPr>
          <a:xfrm>
            <a:off x="6310022" y="359198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4</a:t>
            </a: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577CD372-2F64-3500-751E-DE3C66CD2CD6}"/>
              </a:ext>
            </a:extLst>
          </p:cNvPr>
          <p:cNvSpPr/>
          <p:nvPr/>
        </p:nvSpPr>
        <p:spPr>
          <a:xfrm>
            <a:off x="6310022" y="428711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5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989C845F-6A45-ED72-C0D6-801A6F02082C}"/>
              </a:ext>
            </a:extLst>
          </p:cNvPr>
          <p:cNvSpPr/>
          <p:nvPr/>
        </p:nvSpPr>
        <p:spPr>
          <a:xfrm>
            <a:off x="6310022" y="4982243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23110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555</Words>
  <Application>Microsoft Office PowerPoint</Application>
  <PresentationFormat>Widescreen</PresentationFormat>
  <Paragraphs>232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system-ui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Adriel Maia</dc:creator>
  <cp:lastModifiedBy>Adriel Maia</cp:lastModifiedBy>
  <cp:revision>6</cp:revision>
  <dcterms:created xsi:type="dcterms:W3CDTF">2023-12-27T12:07:28Z</dcterms:created>
  <dcterms:modified xsi:type="dcterms:W3CDTF">2023-12-29T13:53:42Z</dcterms:modified>
</cp:coreProperties>
</file>