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9" r:id="rId3"/>
    <p:sldId id="277" r:id="rId4"/>
    <p:sldId id="258" r:id="rId5"/>
    <p:sldId id="260" r:id="rId6"/>
    <p:sldId id="278" r:id="rId7"/>
    <p:sldId id="262" r:id="rId8"/>
    <p:sldId id="263" r:id="rId9"/>
    <p:sldId id="270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9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1-30T08:54:24.60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8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1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13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8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45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54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10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3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2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15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525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181BBD7-8364-4E42-9F71-D640657C71BB}" type="datetimeFigureOut">
              <a:rPr lang="pt-BR" smtClean="0"/>
              <a:t>09/02/2022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8BEF476-614A-4603-8F20-506259935F4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01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Arquitetura de Redes de Computadores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Introdução a Redes de Computadores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294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Topologias de Redes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sz="4000" dirty="0" smtClean="0"/>
              <a:t>	Um </a:t>
            </a:r>
            <a:r>
              <a:rPr lang="pt-BR" sz="4000" dirty="0"/>
              <a:t>administrador de redes têm várias opções ao escolher qual tipo de topologia usar. A escolha dependerá do tamanho e escala da sua organização, seus objetivos de negócios e seu orçamento.</a:t>
            </a:r>
          </a:p>
        </p:txBody>
      </p:sp>
    </p:spTree>
    <p:extLst>
      <p:ext uri="{BB962C8B-B14F-4D97-AF65-F5344CB8AC3E}">
        <p14:creationId xmlns:p14="http://schemas.microsoft.com/office/powerpoint/2010/main" val="25549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 Estrela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10008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sz="2000" dirty="0" smtClean="0">
                <a:solidFill>
                  <a:schemeClr val="tx1"/>
                </a:solidFill>
              </a:rPr>
              <a:t>	É </a:t>
            </a:r>
            <a:r>
              <a:rPr lang="pt-BR" sz="2000" dirty="0">
                <a:solidFill>
                  <a:schemeClr val="tx1"/>
                </a:solidFill>
              </a:rPr>
              <a:t>o tipo de configuração mais comum. A rede é organizada de forma que os nós sejam conectados a um </a:t>
            </a:r>
            <a:r>
              <a:rPr lang="pt-BR" sz="2000" dirty="0" smtClean="0">
                <a:solidFill>
                  <a:schemeClr val="tx1"/>
                </a:solidFill>
              </a:rPr>
              <a:t>ativo central. </a:t>
            </a:r>
            <a:r>
              <a:rPr lang="pt-BR" sz="2000" dirty="0">
                <a:solidFill>
                  <a:schemeClr val="tx1"/>
                </a:solidFill>
              </a:rPr>
              <a:t>O </a:t>
            </a:r>
            <a:r>
              <a:rPr lang="pt-BR" sz="2000" dirty="0" smtClean="0">
                <a:solidFill>
                  <a:schemeClr val="tx1"/>
                </a:solidFill>
              </a:rPr>
              <a:t>ativo </a:t>
            </a:r>
            <a:r>
              <a:rPr lang="pt-BR" sz="2000" dirty="0">
                <a:solidFill>
                  <a:schemeClr val="tx1"/>
                </a:solidFill>
              </a:rPr>
              <a:t>gerencia a transmissão de dados pela rede. Ou seja, qualquer dado enviado pela rede viaja pelo </a:t>
            </a:r>
            <a:r>
              <a:rPr lang="pt-BR" sz="2000" dirty="0" smtClean="0">
                <a:solidFill>
                  <a:schemeClr val="tx1"/>
                </a:solidFill>
              </a:rPr>
              <a:t>ativo </a:t>
            </a:r>
            <a:r>
              <a:rPr lang="pt-BR" sz="2000" dirty="0">
                <a:solidFill>
                  <a:schemeClr val="tx1"/>
                </a:solidFill>
              </a:rPr>
              <a:t>central antes de terminar em seu destino</a:t>
            </a:r>
            <a:r>
              <a:rPr lang="pt-BR" sz="2000" dirty="0" smtClean="0">
                <a:solidFill>
                  <a:schemeClr val="tx1"/>
                </a:solidFill>
              </a:rPr>
              <a:t>.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519311" y="4754880"/>
            <a:ext cx="9383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97280" y="3010486"/>
            <a:ext cx="100584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2000" b="1" dirty="0"/>
              <a:t>Pró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Gerenciamento conveniente de um local central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Se um nó falhar, a rede ainda funciona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Os dispositivos podem ser adicionados ou removidos sem interromper a rede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Mais fácil de identificar e isolar problemas de desempenho</a:t>
            </a:r>
          </a:p>
          <a:p>
            <a:pPr fontAlgn="base"/>
            <a:r>
              <a:rPr lang="pt-BR" sz="2000" b="1" dirty="0"/>
              <a:t>Contra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Se o hub central falhar, toda a sua rede cairá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O desempenho e a largura de banda são limitados pelo nó central</a:t>
            </a:r>
          </a:p>
          <a:p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5273" y="4303147"/>
            <a:ext cx="2117189" cy="189370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433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 Barramento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05429"/>
          </a:xfrm>
        </p:spPr>
        <p:txBody>
          <a:bodyPr>
            <a:noAutofit/>
          </a:bodyPr>
          <a:lstStyle/>
          <a:p>
            <a:pPr marL="201168" lvl="1" indent="0" algn="just">
              <a:buNone/>
            </a:pPr>
            <a:r>
              <a:rPr lang="pt-BR" sz="2400" dirty="0" smtClean="0">
                <a:solidFill>
                  <a:schemeClr val="tx1"/>
                </a:solidFill>
              </a:rPr>
              <a:t>	Também </a:t>
            </a:r>
            <a:r>
              <a:rPr lang="pt-BR" sz="2400" dirty="0">
                <a:solidFill>
                  <a:schemeClr val="tx1"/>
                </a:solidFill>
              </a:rPr>
              <a:t>chamada de topologia de </a:t>
            </a:r>
            <a:r>
              <a:rPr lang="pt-BR" sz="2400" dirty="0" err="1">
                <a:solidFill>
                  <a:schemeClr val="tx1"/>
                </a:solidFill>
              </a:rPr>
              <a:t>backbone</a:t>
            </a:r>
            <a:r>
              <a:rPr lang="pt-BR" sz="2400" dirty="0">
                <a:solidFill>
                  <a:schemeClr val="tx1"/>
                </a:solidFill>
              </a:rPr>
              <a:t>, bus ou linha, orienta os dispositivos ao longo de um único cabo que vai de uma extremidade da rede à outra.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2996418"/>
            <a:ext cx="100584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fontAlgn="base"/>
            <a:r>
              <a:rPr lang="pt-BR" sz="2400" b="1" dirty="0"/>
              <a:t>PRÓS:</a:t>
            </a:r>
            <a:endParaRPr lang="pt-BR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Econômico para redes menores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Layout simples; todos os dispositivos conectados por meio de um cabo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Mais nós podem ser adicionados ao alongar a linha</a:t>
            </a:r>
          </a:p>
          <a:p>
            <a:pPr fontAlgn="base"/>
            <a:r>
              <a:rPr lang="pt-BR" sz="2400" b="1" dirty="0"/>
              <a:t>CONTRAS:</a:t>
            </a:r>
            <a:endParaRPr lang="pt-BR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A rede é vulnerável a falhas de cabo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Cada nó adicionado diminui as velocidades de transmissão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Os dados só podem ser enviados em uma direção de cada vez</a:t>
            </a:r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166" y="5007553"/>
            <a:ext cx="1561514" cy="114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5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 Anel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713392"/>
          </a:xfrm>
        </p:spPr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sz="2000" dirty="0"/>
              <a:t>	</a:t>
            </a:r>
            <a:r>
              <a:rPr lang="pt-BR" sz="2000" dirty="0" smtClean="0"/>
              <a:t>Os </a:t>
            </a:r>
            <a:r>
              <a:rPr lang="pt-BR" sz="2000" dirty="0"/>
              <a:t>nós são configurados em um padrão circular. Os dados viajam por cada dispositivo à medida que percorrem o anel. Em uma grande rede, repetidores podem ser necessários para evitar a perda de pacotes durante a transmissão. As topologias em anel podem ser configuradas como anel único (</a:t>
            </a:r>
            <a:r>
              <a:rPr lang="pt-BR" sz="2000" dirty="0" err="1"/>
              <a:t>half</a:t>
            </a:r>
            <a:r>
              <a:rPr lang="pt-BR" sz="2000" dirty="0"/>
              <a:t>-duplex) ou anel duplo (</a:t>
            </a:r>
            <a:r>
              <a:rPr lang="pt-BR" sz="2000" dirty="0" err="1"/>
              <a:t>full</a:t>
            </a:r>
            <a:r>
              <a:rPr lang="pt-BR" sz="2000" dirty="0"/>
              <a:t>-duplex) para permitir que o tráfego flua em ambas as direções simultaneamente.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3456485"/>
            <a:ext cx="10058400" cy="31700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 fontAlgn="base"/>
            <a:r>
              <a:rPr lang="pt-BR" sz="2000" b="1" dirty="0"/>
              <a:t>PRÓS:</a:t>
            </a:r>
            <a:endParaRPr lang="pt-BR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 smtClean="0"/>
              <a:t>Custo-benefício</a:t>
            </a:r>
            <a:endParaRPr lang="pt-BR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Barato para instalar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Fácil de identificar problemas de desempenho</a:t>
            </a:r>
          </a:p>
          <a:p>
            <a:pPr algn="just" fontAlgn="base"/>
            <a:endParaRPr lang="pt-BR" sz="2000" b="1" dirty="0" smtClean="0"/>
          </a:p>
          <a:p>
            <a:pPr algn="just" fontAlgn="base"/>
            <a:endParaRPr lang="pt-BR" sz="2000" b="1" dirty="0"/>
          </a:p>
          <a:p>
            <a:pPr algn="just" fontAlgn="base"/>
            <a:endParaRPr lang="pt-BR" sz="2000" b="1" dirty="0" smtClean="0"/>
          </a:p>
          <a:p>
            <a:pPr algn="just" fontAlgn="base"/>
            <a:endParaRPr lang="pt-BR" sz="2000" b="1" dirty="0"/>
          </a:p>
          <a:p>
            <a:pPr algn="just" fontAlgn="base"/>
            <a:endParaRPr lang="pt-BR" sz="2000" b="1" dirty="0" smtClean="0"/>
          </a:p>
          <a:p>
            <a:pPr algn="just" fontAlgn="base"/>
            <a:r>
              <a:rPr lang="pt-BR" sz="2000" b="1" dirty="0" smtClean="0"/>
              <a:t>CONTRAS</a:t>
            </a:r>
            <a:r>
              <a:rPr lang="pt-BR" sz="2000" b="1" dirty="0"/>
              <a:t>:</a:t>
            </a:r>
            <a:endParaRPr lang="pt-BR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Se um nó cair, ele pode derrubar vários nós com ele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Todos os dispositivos compartilham largura de banda, o que pode limitar a taxa de transferência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Adicionar ou remover nós significa tempo de inatividade para toda a rede</a:t>
            </a:r>
          </a:p>
          <a:p>
            <a:pPr algn="just"/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79" y="5041534"/>
            <a:ext cx="1367959" cy="11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pt-BR" b="1" dirty="0"/>
              <a:t>Topologia </a:t>
            </a:r>
            <a:r>
              <a:rPr lang="pt-BR" b="1" dirty="0" smtClean="0"/>
              <a:t>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178820"/>
          </a:xfrm>
        </p:spPr>
        <p:txBody>
          <a:bodyPr/>
          <a:lstStyle/>
          <a:p>
            <a:pPr algn="just"/>
            <a:r>
              <a:rPr lang="pt-BR" dirty="0"/>
              <a:t>Um nó central conecta hubs secundários. Esses hubs têm uma relação pai-filho com os dispositivos. O eixo central é como o tronco da árvore. Onde as ramificações se conectam estão os hubs secundários ou nós de controle e, em seguida, os dispositivos conectados são anexados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3024554"/>
            <a:ext cx="10058400" cy="317009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 fontAlgn="base"/>
            <a:r>
              <a:rPr lang="pt-BR" sz="2000" b="1" dirty="0"/>
              <a:t>PRÓS:</a:t>
            </a:r>
            <a:endParaRPr lang="pt-BR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Extremamente flexível e escalável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Facilidade na identificação de erros, uma vez que cada </a:t>
            </a:r>
            <a:r>
              <a:rPr lang="pt-BR" sz="2000" dirty="0" err="1"/>
              <a:t>branch</a:t>
            </a:r>
            <a:r>
              <a:rPr lang="pt-BR" sz="2000" dirty="0"/>
              <a:t> da rede pode ser diagnosticado individualmente.</a:t>
            </a:r>
          </a:p>
          <a:p>
            <a:pPr algn="just" fontAlgn="base"/>
            <a:endParaRPr lang="pt-BR" sz="2000" b="1" dirty="0" smtClean="0"/>
          </a:p>
          <a:p>
            <a:pPr algn="just" fontAlgn="base"/>
            <a:endParaRPr lang="pt-BR" sz="2000" b="1" dirty="0"/>
          </a:p>
          <a:p>
            <a:pPr algn="just" fontAlgn="base"/>
            <a:endParaRPr lang="pt-BR" sz="2000" b="1" dirty="0" smtClean="0"/>
          </a:p>
          <a:p>
            <a:pPr algn="just" fontAlgn="base"/>
            <a:endParaRPr lang="pt-BR" sz="2000" b="1" dirty="0"/>
          </a:p>
          <a:p>
            <a:pPr algn="just" fontAlgn="base"/>
            <a:endParaRPr lang="pt-BR" sz="2000" b="1" dirty="0" smtClean="0"/>
          </a:p>
          <a:p>
            <a:pPr algn="just" fontAlgn="base"/>
            <a:r>
              <a:rPr lang="pt-BR" sz="2000" b="1" dirty="0" smtClean="0"/>
              <a:t>CONTRAS</a:t>
            </a:r>
            <a:r>
              <a:rPr lang="pt-BR" sz="2000" b="1" dirty="0"/>
              <a:t>:</a:t>
            </a:r>
            <a:endParaRPr lang="pt-BR" sz="20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Se um hub central falhar, os nós serão desconectados (embora as ramificações possam continuar a funcionar de forma independente)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A estrutura pode ser difícil de gerenciar de forma eficaz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000" dirty="0"/>
              <a:t>Usa muito mais cabeamento do que outros </a:t>
            </a:r>
            <a:r>
              <a:rPr lang="pt-BR" sz="2000" dirty="0" smtClean="0"/>
              <a:t>métodos</a:t>
            </a:r>
            <a:endParaRPr lang="pt-BR" sz="2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036" y="4655216"/>
            <a:ext cx="1907220" cy="1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 Malha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 algn="just">
              <a:buNone/>
            </a:pPr>
            <a:r>
              <a:rPr lang="pt-BR" dirty="0" smtClean="0"/>
              <a:t>	Os </a:t>
            </a:r>
            <a:r>
              <a:rPr lang="pt-BR" dirty="0"/>
              <a:t>nós são interconectados. Os modos </a:t>
            </a:r>
            <a:r>
              <a:rPr lang="pt-BR" dirty="0" err="1"/>
              <a:t>full-mesh</a:t>
            </a:r>
            <a:r>
              <a:rPr lang="pt-BR" dirty="0"/>
              <a:t> conectam todos os dispositivos na rede diretamente. Em uma topologia de malha parcial, a maioria dos dispositivos se conecta diretamente. Isso oferece vários caminhos para entrega de dados. Os dados são entregues pela distância mais curta disponível para transmissão.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3024554"/>
            <a:ext cx="10058400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 fontAlgn="base"/>
            <a:r>
              <a:rPr lang="pt-BR" sz="2400" b="1" dirty="0"/>
              <a:t>PRÓS:</a:t>
            </a:r>
            <a:endParaRPr lang="pt-BR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Confiável e estável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Nenhuma falha de nó único faz com que a rede fique </a:t>
            </a:r>
            <a:r>
              <a:rPr lang="pt-BR" sz="2400" dirty="0" smtClean="0"/>
              <a:t>off-line</a:t>
            </a:r>
            <a:endParaRPr lang="pt-BR" sz="2400" dirty="0"/>
          </a:p>
          <a:p>
            <a:pPr algn="just" fontAlgn="base"/>
            <a:endParaRPr lang="pt-BR" sz="2400" b="1" dirty="0" smtClean="0"/>
          </a:p>
          <a:p>
            <a:pPr algn="just" fontAlgn="base"/>
            <a:endParaRPr lang="pt-BR" sz="2400" b="1" dirty="0"/>
          </a:p>
          <a:p>
            <a:pPr algn="just" fontAlgn="base"/>
            <a:r>
              <a:rPr lang="pt-BR" sz="2400" b="1" dirty="0" smtClean="0"/>
              <a:t>CONTRAS</a:t>
            </a:r>
            <a:r>
              <a:rPr lang="pt-BR" sz="2400" b="1" dirty="0"/>
              <a:t>:</a:t>
            </a:r>
            <a:endParaRPr lang="pt-BR" sz="2400" dirty="0"/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Grau complexo de interconectividade entre nós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Trabalho intensivo para instalar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pt-BR" sz="2400" dirty="0"/>
              <a:t>Usa muito cabeamento para conectar todos os dispositivos.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632" y="4736575"/>
            <a:ext cx="1581119" cy="13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9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Topologia Hibrida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1534"/>
          </a:xfrm>
        </p:spPr>
        <p:txBody>
          <a:bodyPr/>
          <a:lstStyle/>
          <a:p>
            <a:pPr marL="201168" lvl="1" indent="0" algn="just">
              <a:buNone/>
            </a:pPr>
            <a:r>
              <a:rPr lang="pt-BR" dirty="0" smtClean="0"/>
              <a:t>	Usa </a:t>
            </a:r>
            <a:r>
              <a:rPr lang="pt-BR" dirty="0"/>
              <a:t>várias estruturas de topologia. Isso é mais comum em grandes empresas em que cada departamento pode ter um tipo de topologia, como estrela ou linha, com o hub do departamento se conectando a um hub central.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7280" y="2982350"/>
            <a:ext cx="10058400" cy="353943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 fontAlgn="base"/>
            <a:r>
              <a:rPr lang="pt-BR" sz="2800" b="1" dirty="0"/>
              <a:t>PRÓS:</a:t>
            </a:r>
            <a:endParaRPr lang="pt-BR" sz="2800" dirty="0"/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pt-BR" sz="2800" dirty="0"/>
              <a:t>Flexibilidade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pt-BR" sz="2800" dirty="0"/>
              <a:t>Pode ser personalizado de acordo com as necessidades do cliente</a:t>
            </a:r>
          </a:p>
          <a:p>
            <a:pPr algn="just" fontAlgn="base"/>
            <a:endParaRPr lang="pt-BR" sz="2800" b="1" dirty="0" smtClean="0"/>
          </a:p>
          <a:p>
            <a:pPr algn="just" fontAlgn="base"/>
            <a:endParaRPr lang="pt-BR" sz="2800" b="1" dirty="0"/>
          </a:p>
          <a:p>
            <a:pPr algn="just" fontAlgn="base"/>
            <a:endParaRPr lang="pt-BR" sz="2800" b="1" dirty="0" smtClean="0"/>
          </a:p>
          <a:p>
            <a:pPr algn="just" fontAlgn="base"/>
            <a:r>
              <a:rPr lang="pt-BR" sz="2800" b="1" dirty="0" smtClean="0"/>
              <a:t>CONTRAS</a:t>
            </a:r>
            <a:r>
              <a:rPr lang="pt-BR" sz="2800" b="1" dirty="0"/>
              <a:t>:</a:t>
            </a:r>
            <a:endParaRPr lang="pt-BR" sz="2800" dirty="0"/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pt-BR" sz="2800" dirty="0"/>
              <a:t>A complexidade aumenta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pt-BR" sz="2800" dirty="0"/>
              <a:t>É necessária experiência em várias topologias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pt-BR" sz="2800" dirty="0"/>
              <a:t>Pode ser mais difícil determinar problemas de desempenho</a:t>
            </a:r>
          </a:p>
        </p:txBody>
      </p:sp>
    </p:spTree>
    <p:extLst>
      <p:ext uri="{BB962C8B-B14F-4D97-AF65-F5344CB8AC3E}">
        <p14:creationId xmlns:p14="http://schemas.microsoft.com/office/powerpoint/2010/main" val="388985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OUTRAS CLASSIFICAÇÕES DE REDES</a:t>
            </a:r>
          </a:p>
        </p:txBody>
      </p:sp>
    </p:spTree>
    <p:extLst>
      <p:ext uri="{BB962C8B-B14F-4D97-AF65-F5344CB8AC3E}">
        <p14:creationId xmlns:p14="http://schemas.microsoft.com/office/powerpoint/2010/main" val="60639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ver algumas cenas sobre redes e verificar outras classificações</a:t>
            </a:r>
            <a:endParaRPr lang="pt-BR" dirty="0"/>
          </a:p>
        </p:txBody>
      </p:sp>
      <p:pic>
        <p:nvPicPr>
          <p:cNvPr id="3074" name="Picture 2" descr="Memes - TecMund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96" y="2210068"/>
            <a:ext cx="5508967" cy="359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AO ENDEREÇAMENTO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23" y="2085998"/>
            <a:ext cx="6192114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– Dinâmica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4000" dirty="0" smtClean="0"/>
              <a:t>Nome</a:t>
            </a:r>
          </a:p>
          <a:p>
            <a:r>
              <a:rPr lang="pt-BR" sz="4000" dirty="0" smtClean="0"/>
              <a:t>Idade</a:t>
            </a:r>
          </a:p>
          <a:p>
            <a:r>
              <a:rPr lang="pt-BR" sz="4000" dirty="0" smtClean="0"/>
              <a:t>Setor que atua</a:t>
            </a:r>
          </a:p>
          <a:p>
            <a:r>
              <a:rPr lang="pt-BR" sz="4000" dirty="0" smtClean="0"/>
              <a:t>Hobbies</a:t>
            </a:r>
          </a:p>
          <a:p>
            <a:r>
              <a:rPr lang="pt-BR" sz="4000" dirty="0" smtClean="0"/>
              <a:t>Serie favorita</a:t>
            </a:r>
          </a:p>
          <a:p>
            <a:r>
              <a:rPr lang="pt-BR" sz="4000" dirty="0" smtClean="0"/>
              <a:t>Banda Favorita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6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AO TIPO DE COMUTAÇÃO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 algn="just">
              <a:buNone/>
            </a:pPr>
            <a:r>
              <a:rPr lang="pt-BR" sz="2400" dirty="0"/>
              <a:t>	</a:t>
            </a:r>
            <a:r>
              <a:rPr lang="pt-BR" sz="2400" dirty="0" smtClean="0"/>
              <a:t>Esses </a:t>
            </a:r>
            <a:r>
              <a:rPr lang="pt-BR" sz="2400" dirty="0"/>
              <a:t>equipamentos de rede são responsáveis por fazer a comutação, ou escolha de caminhos, para que a informação possa chegar no seu destino.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33973"/>
            <a:ext cx="9959926" cy="315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Possui 3 fases:</a:t>
            </a:r>
          </a:p>
          <a:p>
            <a:pPr algn="just"/>
            <a:r>
              <a:rPr lang="pt-BR" sz="2400" dirty="0" smtClean="0"/>
              <a:t>Estabelecimento </a:t>
            </a:r>
            <a:r>
              <a:rPr lang="pt-BR" sz="2400" dirty="0"/>
              <a:t>do circuito – um circuito fim-a-fim entre origem e destino é definido antes que os terminais iniciem a troca de informações. </a:t>
            </a:r>
            <a:endParaRPr lang="pt-BR" sz="2400" dirty="0" smtClean="0"/>
          </a:p>
          <a:p>
            <a:pPr algn="just"/>
            <a:r>
              <a:rPr lang="pt-BR" sz="2400" dirty="0"/>
              <a:t>Transferência da informação – esta fase só acontece após o estabelecimento do circuito, e somente nela pode ocorrer o processo de comunicação, ou seja, o envio e recebimento da informação entre origem e destino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/>
              <a:t>Desconexão do circuito – nesta fase um dos terminais gera uma ação para desconexão, e os canais ou enlaces que suportavam o circuito serão liberados, ficando disponíveis para estabelecimento de novos circuitos quando necessário.</a:t>
            </a:r>
          </a:p>
        </p:txBody>
      </p:sp>
    </p:spTree>
    <p:extLst>
      <p:ext uri="{BB962C8B-B14F-4D97-AF65-F5344CB8AC3E}">
        <p14:creationId xmlns:p14="http://schemas.microsoft.com/office/powerpoint/2010/main" val="80238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QUANTO À ARQUITETURA DE COMPARTILHAMENTO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76174"/>
            <a:ext cx="3882683" cy="39900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25" y="1876174"/>
            <a:ext cx="6008155" cy="399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8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1 As redes podem ser classificadas conforme sua abrangência geográfica. Nesse sentido, disserte sobre as redes LAN e WAN utilizando as suas palavras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/>
              <a:t>2 Explique as diferenças entre Internet, Intranet e Extranet usando as suas palavras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/>
              <a:t>3 Explique as diferenças que existem entre as redes ponto-a-ponto e redes cliente/servidor.</a:t>
            </a:r>
          </a:p>
        </p:txBody>
      </p:sp>
    </p:spTree>
    <p:extLst>
      <p:ext uri="{BB962C8B-B14F-4D97-AF65-F5344CB8AC3E}">
        <p14:creationId xmlns:p14="http://schemas.microsoft.com/office/powerpoint/2010/main" val="155308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de Computadores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6600" dirty="0" smtClean="0"/>
              <a:t>E o Kiko?</a:t>
            </a:r>
            <a:endParaRPr lang="pt-BR" sz="6600" dirty="0"/>
          </a:p>
        </p:txBody>
      </p:sp>
      <p:pic>
        <p:nvPicPr>
          <p:cNvPr id="1026" name="Picture 2" descr="Kiko, de &amp;#39;Chaves&amp;#39;, se candidata a governador no México - Entretenimento -  R7 Famosos e T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1845734"/>
            <a:ext cx="4287308" cy="428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3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de Computadores -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743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800" dirty="0" smtClean="0"/>
              <a:t>	U</a:t>
            </a:r>
            <a:r>
              <a:rPr lang="pt-BR" sz="3200" dirty="0" smtClean="0"/>
              <a:t>m conjunto de recursos que, corretamente interligados e configurados, permitem a efetiva troca de informações entre computadores distintos, ou equipamentos correlatos, que estejam fisicamente próximos ou muito distantes entre si; além de permitir o compartilhamento de alguns recursos.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11787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3"/>
            <a:ext cx="10691446" cy="4231509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- Comutação de pacotes nas redes telefônicas</a:t>
            </a:r>
          </a:p>
          <a:p>
            <a:pPr algn="just"/>
            <a:r>
              <a:rPr lang="pt-BR" sz="2400" dirty="0" smtClean="0"/>
              <a:t>- 1969: </a:t>
            </a:r>
            <a:r>
              <a:rPr lang="pt-BR" sz="2400" dirty="0" err="1" smtClean="0"/>
              <a:t>Arpanet</a:t>
            </a:r>
            <a:r>
              <a:rPr lang="pt-BR" sz="2400" dirty="0" smtClean="0"/>
              <a:t> - </a:t>
            </a:r>
            <a:r>
              <a:rPr lang="pt-BR" sz="2400" dirty="0"/>
              <a:t>Inicialmente, esse projeto ou protótipo de rede, era responsável por conectar 4 universidades a de UTAH - Universidade de Utah, UCSB - Universidade de Santa Barbara, SRI -Stanford </a:t>
            </a:r>
            <a:r>
              <a:rPr lang="pt-BR" sz="2400" dirty="0" err="1"/>
              <a:t>Research</a:t>
            </a:r>
            <a:r>
              <a:rPr lang="pt-BR" sz="2400" dirty="0"/>
              <a:t> </a:t>
            </a:r>
            <a:r>
              <a:rPr lang="pt-BR" sz="2400" dirty="0" err="1"/>
              <a:t>Institute</a:t>
            </a:r>
            <a:r>
              <a:rPr lang="pt-BR" sz="2400" dirty="0"/>
              <a:t>   e UCLA - Universidade da Califórnia. Neste projeto. foram utilizadas linhas telefônicas adaptadas e o link era de </a:t>
            </a:r>
            <a:r>
              <a:rPr lang="pt-BR" sz="2400" i="1" dirty="0"/>
              <a:t>50 </a:t>
            </a:r>
            <a:r>
              <a:rPr lang="pt-BR" sz="2400" i="1" dirty="0" err="1"/>
              <a:t>kbps</a:t>
            </a:r>
            <a:r>
              <a:rPr lang="pt-BR" sz="2400" dirty="0"/>
              <a:t>. (TANENBAUM, 2011</a:t>
            </a:r>
            <a:r>
              <a:rPr lang="pt-BR" sz="2400" dirty="0" smtClean="0"/>
              <a:t>).</a:t>
            </a:r>
          </a:p>
          <a:p>
            <a:pPr algn="just"/>
            <a:r>
              <a:rPr lang="pt-BR" sz="2400" dirty="0" smtClean="0"/>
              <a:t>- 1970: Grandes </a:t>
            </a:r>
            <a:r>
              <a:rPr lang="pt-BR" sz="2400" dirty="0"/>
              <a:t>empresas como a IBM, HP e Digital investiram fortemente no desenvolvimento dos minicomputadores de 32 bits com objetivo de distribuir o poder de processamento e facilitar o acesso as informações</a:t>
            </a:r>
            <a:r>
              <a:rPr lang="pt-B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7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/>
              <a:t>- 1972: Tivemos o desenvolvimento do protocolo </a:t>
            </a:r>
            <a:r>
              <a:rPr lang="pt-BR" sz="2400" i="1" dirty="0"/>
              <a:t>TCP/IP</a:t>
            </a:r>
            <a:r>
              <a:rPr lang="pt-BR" sz="2400" dirty="0"/>
              <a:t> (</a:t>
            </a:r>
            <a:r>
              <a:rPr lang="pt-BR" sz="2400" dirty="0" err="1"/>
              <a:t>Transmission</a:t>
            </a:r>
            <a:r>
              <a:rPr lang="pt-BR" sz="2400" dirty="0"/>
              <a:t> </a:t>
            </a:r>
            <a:r>
              <a:rPr lang="pt-BR" sz="2400" dirty="0" err="1"/>
              <a:t>Control</a:t>
            </a:r>
            <a:r>
              <a:rPr lang="pt-BR" sz="2400" dirty="0"/>
              <a:t> </a:t>
            </a:r>
            <a:r>
              <a:rPr lang="pt-BR" sz="2400" dirty="0" err="1"/>
              <a:t>Protocol</a:t>
            </a:r>
            <a:r>
              <a:rPr lang="pt-BR" sz="2400" dirty="0"/>
              <a:t> / Internet </a:t>
            </a:r>
            <a:r>
              <a:rPr lang="pt-BR" sz="2400" dirty="0" err="1"/>
              <a:t>Protocol</a:t>
            </a:r>
            <a:r>
              <a:rPr lang="pt-BR" sz="2400" dirty="0"/>
              <a:t>, em português, Protocolo de Controle de Transmissão /Protocolo de Internet) e a sua padronização, ocorreu somente no ano de 1983. Após sua padronização, este protocolo tornou-se oficial, sendo utilizado pela maioria dos computadores (e dispositivos) na troca de dados.</a:t>
            </a:r>
          </a:p>
          <a:p>
            <a:pPr algn="just"/>
            <a:r>
              <a:rPr lang="pt-BR" sz="2400" dirty="0"/>
              <a:t>- 1987: a </a:t>
            </a:r>
            <a:r>
              <a:rPr lang="pt-BR" sz="2400" dirty="0" err="1"/>
              <a:t>Arpanet</a:t>
            </a:r>
            <a:r>
              <a:rPr lang="pt-BR" sz="2400" dirty="0"/>
              <a:t> passou a ser de fato a Internet, adotando o protocolo TCP/IP de forma definitiva. Com o rápido crescimento da rede, em 1988 o protocolo DNS (Domain </a:t>
            </a:r>
            <a:r>
              <a:rPr lang="pt-BR" sz="2400" dirty="0" err="1"/>
              <a:t>Name</a:t>
            </a:r>
            <a:r>
              <a:rPr lang="pt-BR" sz="2400" dirty="0"/>
              <a:t> System) foi desenvolvimento com objetivo de atribuir nomes aos endereços </a:t>
            </a:r>
            <a:r>
              <a:rPr lang="pt-BR" sz="2400" dirty="0" err="1"/>
              <a:t>IP's</a:t>
            </a:r>
            <a:r>
              <a:rPr lang="pt-BR" sz="2400" dirty="0"/>
              <a:t> dos computadores, facilitando a identificação das máquinas para os seus usuários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38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dirty="0" smtClean="0"/>
              <a:t>- A partir dos anos </a:t>
            </a:r>
            <a:r>
              <a:rPr lang="pt-BR" sz="2400" dirty="0"/>
              <a:t>90, o protocolo TCP/IP ganhou ainda mais força com o desenvolvimento das plataformas Unix da Sun e da HP</a:t>
            </a:r>
            <a:r>
              <a:rPr lang="pt-BR" sz="2400" dirty="0" smtClean="0"/>
              <a:t>.</a:t>
            </a:r>
          </a:p>
          <a:p>
            <a:pPr algn="just"/>
            <a:r>
              <a:rPr lang="pt-BR" sz="2400" dirty="0" smtClean="0"/>
              <a:t>- No </a:t>
            </a:r>
            <a:r>
              <a:rPr lang="pt-BR" sz="2400" dirty="0"/>
              <a:t>início dos anos 2000, a forma mais comum de acessar a Internet era com a utilização de linhas telefônicas discadas.</a:t>
            </a:r>
          </a:p>
        </p:txBody>
      </p:sp>
    </p:spTree>
    <p:extLst>
      <p:ext uri="{BB962C8B-B14F-4D97-AF65-F5344CB8AC3E}">
        <p14:creationId xmlns:p14="http://schemas.microsoft.com/office/powerpoint/2010/main" val="426228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Crescimento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2785403" cy="4023360"/>
          </a:xfrm>
        </p:spPr>
        <p:txBody>
          <a:bodyPr/>
          <a:lstStyle/>
          <a:p>
            <a:pPr algn="just"/>
            <a:r>
              <a:rPr lang="pt-BR" dirty="0"/>
              <a:t>A Figura </a:t>
            </a:r>
            <a:r>
              <a:rPr lang="pt-BR" dirty="0" smtClean="0"/>
              <a:t>ao lado </a:t>
            </a:r>
            <a:r>
              <a:rPr lang="pt-BR" dirty="0"/>
              <a:t>apresenta o crescimento da quantidade de usuários conectados à internet entre os anos de 2005 e 2017.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56" y="1845734"/>
            <a:ext cx="7474849" cy="44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1010" y="2368621"/>
            <a:ext cx="10058400" cy="1450757"/>
          </a:xfrm>
        </p:spPr>
        <p:txBody>
          <a:bodyPr/>
          <a:lstStyle/>
          <a:p>
            <a:pPr algn="ctr"/>
            <a:r>
              <a:rPr lang="pt-BR" dirty="0" smtClean="0"/>
              <a:t>Qual a melhor topologia?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098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488</TotalTime>
  <Words>1274</Words>
  <Application>Microsoft Office PowerPoint</Application>
  <PresentationFormat>Widescreen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Retrospectiva</vt:lpstr>
      <vt:lpstr>Arquitetura de Redes de Computadores</vt:lpstr>
      <vt:lpstr>Apresentação – Dinâmica</vt:lpstr>
      <vt:lpstr>Redes de Computadores</vt:lpstr>
      <vt:lpstr>Redes de Computadores - Definição</vt:lpstr>
      <vt:lpstr>História</vt:lpstr>
      <vt:lpstr>História</vt:lpstr>
      <vt:lpstr>História</vt:lpstr>
      <vt:lpstr>Crescimento</vt:lpstr>
      <vt:lpstr>Qual a melhor topologia?</vt:lpstr>
      <vt:lpstr>Topologias de Redes</vt:lpstr>
      <vt:lpstr>Topologia Estrela</vt:lpstr>
      <vt:lpstr>Topologia Barramento</vt:lpstr>
      <vt:lpstr>Topologia Anel</vt:lpstr>
      <vt:lpstr>Topologia Árvore</vt:lpstr>
      <vt:lpstr>Topologia Malha</vt:lpstr>
      <vt:lpstr>Topologia Hibrida</vt:lpstr>
      <vt:lpstr>OUTRAS CLASSIFICAÇÕES DE REDES</vt:lpstr>
      <vt:lpstr>Vamos ver algumas cenas sobre redes e verificar outras classificações</vt:lpstr>
      <vt:lpstr>QUANTO AO ENDEREÇAMENTO</vt:lpstr>
      <vt:lpstr>QUANTO AO TIPO DE COMUTAÇÃO</vt:lpstr>
      <vt:lpstr>Comutação</vt:lpstr>
      <vt:lpstr>QUANTO À ARQUITETURA DE COMPARTILHAMENTO</vt:lpstr>
      <vt:lpstr>Atividades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Redes de Computadores</dc:title>
  <dc:creator>Gustavo</dc:creator>
  <cp:lastModifiedBy>Gustavo</cp:lastModifiedBy>
  <cp:revision>19</cp:revision>
  <dcterms:created xsi:type="dcterms:W3CDTF">2022-01-20T14:21:12Z</dcterms:created>
  <dcterms:modified xsi:type="dcterms:W3CDTF">2022-02-09T12:09:55Z</dcterms:modified>
</cp:coreProperties>
</file>