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1"/>
  </p:notesMasterIdLst>
  <p:sldIdLst>
    <p:sldId id="256" r:id="rId2"/>
    <p:sldId id="257" r:id="rId3"/>
    <p:sldId id="258" r:id="rId4"/>
    <p:sldId id="287" r:id="rId5"/>
    <p:sldId id="259" r:id="rId6"/>
    <p:sldId id="260" r:id="rId7"/>
    <p:sldId id="262" r:id="rId8"/>
    <p:sldId id="268" r:id="rId9"/>
    <p:sldId id="263" r:id="rId10"/>
    <p:sldId id="264" r:id="rId11"/>
    <p:sldId id="265" r:id="rId12"/>
    <p:sldId id="266" r:id="rId13"/>
    <p:sldId id="267"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71" r:id="rId28"/>
    <p:sldId id="272"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stavo" initials="G" lastIdx="1" clrIdx="0">
    <p:extLst>
      <p:ext uri="{19B8F6BF-5375-455C-9EA6-DF929625EA0E}">
        <p15:presenceInfo xmlns:p15="http://schemas.microsoft.com/office/powerpoint/2012/main" userId="Gusta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9" autoAdjust="0"/>
    <p:restoredTop sz="93148" autoAdjust="0"/>
  </p:normalViewPr>
  <p:slideViewPr>
    <p:cSldViewPr snapToGrid="0">
      <p:cViewPr varScale="1">
        <p:scale>
          <a:sx n="63" d="100"/>
          <a:sy n="63" d="100"/>
        </p:scale>
        <p:origin x="702"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026C0F-6326-4E0B-A05D-6766AE592C27}" type="datetimeFigureOut">
              <a:rPr lang="pt-BR" smtClean="0"/>
              <a:t>28/08/2023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6D174-DAE3-46BA-9FF6-B98935C90C1F}" type="slidenum">
              <a:rPr lang="pt-BR" smtClean="0"/>
              <a:t>‹nº›</a:t>
            </a:fld>
            <a:endParaRPr lang="pt-BR"/>
          </a:p>
        </p:txBody>
      </p:sp>
    </p:spTree>
    <p:extLst>
      <p:ext uri="{BB962C8B-B14F-4D97-AF65-F5344CB8AC3E}">
        <p14:creationId xmlns:p14="http://schemas.microsoft.com/office/powerpoint/2010/main" val="85406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Categoria 3 – velocidade até 10 Mbps, uso em redes Ethernet. • </a:t>
            </a:r>
          </a:p>
          <a:p>
            <a:r>
              <a:rPr lang="pt-BR" dirty="0" smtClean="0"/>
              <a:t>Categoria 5 – velocidade até 100 Mbps, para uso em redes </a:t>
            </a:r>
            <a:r>
              <a:rPr lang="pt-BR" dirty="0" err="1" smtClean="0"/>
              <a:t>Fast</a:t>
            </a:r>
            <a:r>
              <a:rPr lang="pt-BR" dirty="0" smtClean="0"/>
              <a:t> Ethernet. • </a:t>
            </a:r>
          </a:p>
          <a:p>
            <a:r>
              <a:rPr lang="pt-BR" dirty="0" smtClean="0"/>
              <a:t>Categoria 5e – velocidade até 1 </a:t>
            </a:r>
            <a:r>
              <a:rPr lang="pt-BR" dirty="0" err="1" smtClean="0"/>
              <a:t>Gbps</a:t>
            </a:r>
            <a:r>
              <a:rPr lang="pt-BR" dirty="0" smtClean="0"/>
              <a:t>, para uso em redes Gigabit Ethernet. • </a:t>
            </a:r>
          </a:p>
          <a:p>
            <a:r>
              <a:rPr lang="pt-BR" dirty="0" smtClean="0"/>
              <a:t>Categoria 6 – velocidade até 1 </a:t>
            </a:r>
            <a:r>
              <a:rPr lang="pt-BR" dirty="0" err="1" smtClean="0"/>
              <a:t>Gbps</a:t>
            </a:r>
            <a:r>
              <a:rPr lang="pt-BR" dirty="0" smtClean="0"/>
              <a:t>, para uso em redes Gigabit Ethernet. • </a:t>
            </a:r>
          </a:p>
          <a:p>
            <a:r>
              <a:rPr lang="pt-BR" dirty="0" smtClean="0"/>
              <a:t>Categoria 6A – velocidade até 10 </a:t>
            </a:r>
            <a:r>
              <a:rPr lang="pt-BR" dirty="0" err="1" smtClean="0"/>
              <a:t>Gbps</a:t>
            </a:r>
            <a:r>
              <a:rPr lang="pt-BR" dirty="0" smtClean="0"/>
              <a:t>, para uso em redes 10 Gigabit Ethernet. • </a:t>
            </a:r>
          </a:p>
          <a:p>
            <a:r>
              <a:rPr lang="pt-BR" dirty="0" smtClean="0"/>
              <a:t>Categoria 7 e 7A – padrões em desenvolvimento, mas devem chegar a 40 e 100 </a:t>
            </a:r>
            <a:r>
              <a:rPr lang="pt-BR" dirty="0" err="1" smtClean="0"/>
              <a:t>Gbps</a:t>
            </a:r>
            <a:endParaRPr lang="pt-BR" dirty="0"/>
          </a:p>
        </p:txBody>
      </p:sp>
      <p:sp>
        <p:nvSpPr>
          <p:cNvPr id="4" name="Espaço Reservado para Número de Slide 3"/>
          <p:cNvSpPr>
            <a:spLocks noGrp="1"/>
          </p:cNvSpPr>
          <p:nvPr>
            <p:ph type="sldNum" sz="quarter" idx="10"/>
          </p:nvPr>
        </p:nvSpPr>
        <p:spPr/>
        <p:txBody>
          <a:bodyPr/>
          <a:lstStyle/>
          <a:p>
            <a:fld id="{E6E6D174-DAE3-46BA-9FF6-B98935C90C1F}" type="slidenum">
              <a:rPr lang="pt-BR" smtClean="0"/>
              <a:t>20</a:t>
            </a:fld>
            <a:endParaRPr lang="pt-BR"/>
          </a:p>
        </p:txBody>
      </p:sp>
    </p:spTree>
    <p:extLst>
      <p:ext uri="{BB962C8B-B14F-4D97-AF65-F5344CB8AC3E}">
        <p14:creationId xmlns:p14="http://schemas.microsoft.com/office/powerpoint/2010/main" val="411385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 Entre as vantagens da fibra </a:t>
            </a:r>
            <a:r>
              <a:rPr lang="pt-BR" sz="1200" b="0" i="0" kern="1200" dirty="0" err="1" smtClean="0">
                <a:solidFill>
                  <a:schemeClr val="tx1"/>
                </a:solidFill>
                <a:effectLst/>
                <a:latin typeface="+mn-lt"/>
                <a:ea typeface="+mn-ea"/>
                <a:cs typeface="+mn-cs"/>
              </a:rPr>
              <a:t>monomodo</a:t>
            </a:r>
            <a:r>
              <a:rPr lang="pt-BR" sz="1200" b="0" i="0" kern="1200" dirty="0" smtClean="0">
                <a:solidFill>
                  <a:schemeClr val="tx1"/>
                </a:solidFill>
                <a:effectLst/>
                <a:latin typeface="+mn-lt"/>
                <a:ea typeface="+mn-ea"/>
                <a:cs typeface="+mn-cs"/>
              </a:rPr>
              <a:t> estão a velocidade superior ao multimodo, maior alcance de sinal e menor taxa de perda.</a:t>
            </a:r>
          </a:p>
          <a:p>
            <a:r>
              <a:rPr lang="pt-BR" sz="1200" b="0" i="0" kern="1200" dirty="0" smtClean="0">
                <a:solidFill>
                  <a:schemeClr val="tx1"/>
                </a:solidFill>
                <a:effectLst/>
                <a:latin typeface="+mn-lt"/>
                <a:ea typeface="+mn-ea"/>
                <a:cs typeface="+mn-cs"/>
              </a:rPr>
              <a:t>Entre as vantagens da fibra multimodo estão o custo mais barato, além de maior facilidade para operar, instalar e manter do que os modelos </a:t>
            </a:r>
            <a:r>
              <a:rPr lang="pt-BR" sz="1200" b="0" i="0" kern="1200" dirty="0" err="1" smtClean="0">
                <a:solidFill>
                  <a:schemeClr val="tx1"/>
                </a:solidFill>
                <a:effectLst/>
                <a:latin typeface="+mn-lt"/>
                <a:ea typeface="+mn-ea"/>
                <a:cs typeface="+mn-cs"/>
              </a:rPr>
              <a:t>monomodo</a:t>
            </a:r>
            <a:r>
              <a:rPr lang="pt-BR" sz="1200" b="0" i="0" kern="1200" dirty="0" smtClean="0">
                <a:solidFill>
                  <a:schemeClr val="tx1"/>
                </a:solidFill>
                <a:effectLst/>
                <a:latin typeface="+mn-lt"/>
                <a:ea typeface="+mn-ea"/>
                <a:cs typeface="+mn-cs"/>
              </a:rPr>
              <a:t>.</a:t>
            </a:r>
          </a:p>
          <a:p>
            <a:r>
              <a:rPr lang="pt-BR" sz="1200" b="0" i="0" kern="1200" dirty="0" smtClean="0">
                <a:solidFill>
                  <a:schemeClr val="tx1"/>
                </a:solidFill>
                <a:effectLst/>
                <a:latin typeface="+mn-lt"/>
                <a:ea typeface="+mn-ea"/>
                <a:cs typeface="+mn-cs"/>
              </a:rPr>
              <a:t>Eles são capazes de transmitir dados com uma velocidade de até 40 GB/s a centenas de quilômetros com pouca perda de integridade. Para distâncias maiores, o cabo pode levar dados a velocidades de até 10 GB/s.</a:t>
            </a:r>
          </a:p>
          <a:p>
            <a:r>
              <a:rPr lang="pt-BR" sz="1200" b="0" i="0" kern="1200" dirty="0" smtClean="0">
                <a:solidFill>
                  <a:schemeClr val="tx1"/>
                </a:solidFill>
                <a:effectLst/>
                <a:latin typeface="+mn-lt"/>
                <a:ea typeface="+mn-ea"/>
                <a:cs typeface="+mn-cs"/>
              </a:rPr>
              <a:t>Por exemplo, a velocidade máxima de um cabo multimodo é 10 GB/s, mas apenas em distância de até 300m. Em distâncias de até 2km, a velocidade cai para 100 </a:t>
            </a:r>
            <a:r>
              <a:rPr lang="pt-BR" sz="1200" b="0" i="0" kern="1200" dirty="0" err="1" smtClean="0">
                <a:solidFill>
                  <a:schemeClr val="tx1"/>
                </a:solidFill>
                <a:effectLst/>
                <a:latin typeface="+mn-lt"/>
                <a:ea typeface="+mn-ea"/>
                <a:cs typeface="+mn-cs"/>
              </a:rPr>
              <a:t>Mbit</a:t>
            </a:r>
            <a:r>
              <a:rPr lang="pt-BR" sz="1200" b="0" i="0" kern="1200" dirty="0" smtClean="0">
                <a:solidFill>
                  <a:schemeClr val="tx1"/>
                </a:solidFill>
                <a:effectLst/>
                <a:latin typeface="+mn-lt"/>
                <a:ea typeface="+mn-ea"/>
                <a:cs typeface="+mn-cs"/>
              </a:rPr>
              <a:t>/s. Em distâncias ainda maiores, a velocidade se torna irrisória. Por isso, ele costuma ser mais indicado para uso em redes LAN.</a:t>
            </a:r>
            <a:endParaRPr lang="pt-BR" dirty="0"/>
          </a:p>
        </p:txBody>
      </p:sp>
      <p:sp>
        <p:nvSpPr>
          <p:cNvPr id="4" name="Espaço Reservado para Número de Slide 3"/>
          <p:cNvSpPr>
            <a:spLocks noGrp="1"/>
          </p:cNvSpPr>
          <p:nvPr>
            <p:ph type="sldNum" sz="quarter" idx="10"/>
          </p:nvPr>
        </p:nvSpPr>
        <p:spPr/>
        <p:txBody>
          <a:bodyPr/>
          <a:lstStyle/>
          <a:p>
            <a:fld id="{E6E6D174-DAE3-46BA-9FF6-B98935C90C1F}" type="slidenum">
              <a:rPr lang="pt-BR" smtClean="0"/>
              <a:t>23</a:t>
            </a:fld>
            <a:endParaRPr lang="pt-BR"/>
          </a:p>
        </p:txBody>
      </p:sp>
    </p:spTree>
    <p:extLst>
      <p:ext uri="{BB962C8B-B14F-4D97-AF65-F5344CB8AC3E}">
        <p14:creationId xmlns:p14="http://schemas.microsoft.com/office/powerpoint/2010/main" val="89211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ECE5281-14A8-4A8A-A495-1A0DB2A55013}" type="datetimeFigureOut">
              <a:rPr lang="pt-BR" smtClean="0"/>
              <a:t>28/08/2023</a:t>
            </a:fld>
            <a:endParaRPr lang="pt-B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B583B3F-65E8-4FB0-9856-83ACDF356FD4}" type="slidenum">
              <a:rPr lang="pt-BR" smtClean="0"/>
              <a:t>‹nº›</a:t>
            </a:fld>
            <a:endParaRPr lang="pt-BR"/>
          </a:p>
        </p:txBody>
      </p:sp>
    </p:spTree>
    <p:extLst>
      <p:ext uri="{BB962C8B-B14F-4D97-AF65-F5344CB8AC3E}">
        <p14:creationId xmlns:p14="http://schemas.microsoft.com/office/powerpoint/2010/main" val="324558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ECE5281-14A8-4A8A-A495-1A0DB2A55013}"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43415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ECE5281-14A8-4A8A-A495-1A0DB2A55013}" type="datetimeFigureOut">
              <a:rPr lang="pt-BR" smtClean="0"/>
              <a:t>28/08/2023</a:t>
            </a:fld>
            <a:endParaRPr lang="pt-BR"/>
          </a:p>
        </p:txBody>
      </p:sp>
      <p:sp>
        <p:nvSpPr>
          <p:cNvPr id="5" name="Footer Placeholder 4"/>
          <p:cNvSpPr>
            <a:spLocks noGrp="1"/>
          </p:cNvSpPr>
          <p:nvPr>
            <p:ph type="ftr" sz="quarter" idx="11"/>
          </p:nvPr>
        </p:nvSpPr>
        <p:spPr>
          <a:xfrm>
            <a:off x="3776135" y="6422854"/>
            <a:ext cx="4279669" cy="365125"/>
          </a:xfrm>
        </p:spPr>
        <p:txBody>
          <a:bodyPr/>
          <a:lstStyle/>
          <a:p>
            <a:endParaRPr lang="pt-BR"/>
          </a:p>
        </p:txBody>
      </p:sp>
      <p:sp>
        <p:nvSpPr>
          <p:cNvPr id="6" name="Slide Number Placeholder 5"/>
          <p:cNvSpPr>
            <a:spLocks noGrp="1"/>
          </p:cNvSpPr>
          <p:nvPr>
            <p:ph type="sldNum" sz="quarter" idx="12"/>
          </p:nvPr>
        </p:nvSpPr>
        <p:spPr>
          <a:xfrm>
            <a:off x="8073048" y="6422854"/>
            <a:ext cx="879759" cy="365125"/>
          </a:xfrm>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55675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ECE5281-14A8-4A8A-A495-1A0DB2A55013}" type="datetimeFigureOut">
              <a:rPr lang="pt-BR" smtClean="0"/>
              <a:t>28/08/2023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224501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lvl1pPr>
              <a:defRPr>
                <a:solidFill>
                  <a:schemeClr val="tx1"/>
                </a:solidFill>
              </a:defRPr>
            </a:lvl1pPr>
          </a:lstStyle>
          <a:p>
            <a:fld id="{8ECE5281-14A8-4A8A-A495-1A0DB2A55013}" type="datetimeFigureOut">
              <a:rPr lang="pt-BR" smtClean="0"/>
              <a:t>28/08/2023</a:t>
            </a:fld>
            <a:endParaRPr lang="pt-B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pt-B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B583B3F-65E8-4FB0-9856-83ACDF356FD4}" type="slidenum">
              <a:rPr lang="pt-BR" smtClean="0"/>
              <a:t>‹nº›</a:t>
            </a:fld>
            <a:endParaRPr lang="pt-BR"/>
          </a:p>
        </p:txBody>
      </p:sp>
    </p:spTree>
    <p:extLst>
      <p:ext uri="{BB962C8B-B14F-4D97-AF65-F5344CB8AC3E}">
        <p14:creationId xmlns:p14="http://schemas.microsoft.com/office/powerpoint/2010/main" val="25704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ECE5281-14A8-4A8A-A495-1A0DB2A55013}" type="datetimeFigureOut">
              <a:rPr lang="pt-BR" smtClean="0"/>
              <a:t>28/08/2023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3680747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ECE5281-14A8-4A8A-A495-1A0DB2A55013}" type="datetimeFigureOut">
              <a:rPr lang="pt-BR" smtClean="0"/>
              <a:t>28/08/2023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3302400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ECE5281-14A8-4A8A-A495-1A0DB2A55013}" type="datetimeFigureOut">
              <a:rPr lang="pt-BR" smtClean="0"/>
              <a:t>28/08/2023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301885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E5281-14A8-4A8A-A495-1A0DB2A55013}" type="datetimeFigureOut">
              <a:rPr lang="pt-BR" smtClean="0"/>
              <a:t>28/08/2023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27366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ECE5281-14A8-4A8A-A495-1A0DB2A55013}" type="datetimeFigureOut">
              <a:rPr lang="pt-BR" smtClean="0"/>
              <a:t>28/08/2023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97950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8ECE5281-14A8-4A8A-A495-1A0DB2A55013}" type="datetimeFigureOut">
              <a:rPr lang="pt-BR" smtClean="0"/>
              <a:t>28/08/2023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B583B3F-65E8-4FB0-9856-83ACDF356FD4}" type="slidenum">
              <a:rPr lang="pt-BR" smtClean="0"/>
              <a:t>‹nº›</a:t>
            </a:fld>
            <a:endParaRPr lang="pt-BR"/>
          </a:p>
        </p:txBody>
      </p:sp>
    </p:spTree>
    <p:extLst>
      <p:ext uri="{BB962C8B-B14F-4D97-AF65-F5344CB8AC3E}">
        <p14:creationId xmlns:p14="http://schemas.microsoft.com/office/powerpoint/2010/main" val="149437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ECE5281-14A8-4A8A-A495-1A0DB2A55013}" type="datetimeFigureOut">
              <a:rPr lang="pt-BR" smtClean="0"/>
              <a:t>28/08/2023</a:t>
            </a:fld>
            <a:endParaRPr lang="pt-B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pt-B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B583B3F-65E8-4FB0-9856-83ACDF356FD4}" type="slidenum">
              <a:rPr lang="pt-BR" smtClean="0"/>
              <a:t>‹nº›</a:t>
            </a:fld>
            <a:endParaRPr lang="pt-BR"/>
          </a:p>
        </p:txBody>
      </p:sp>
    </p:spTree>
    <p:extLst>
      <p:ext uri="{BB962C8B-B14F-4D97-AF65-F5344CB8AC3E}">
        <p14:creationId xmlns:p14="http://schemas.microsoft.com/office/powerpoint/2010/main" val="146385929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Tipos e Ativos de Redes</a:t>
            </a:r>
            <a:endParaRPr lang="pt-BR" dirty="0"/>
          </a:p>
        </p:txBody>
      </p:sp>
      <p:sp>
        <p:nvSpPr>
          <p:cNvPr id="3" name="Subtítulo 2"/>
          <p:cNvSpPr>
            <a:spLocks noGrp="1"/>
          </p:cNvSpPr>
          <p:nvPr>
            <p:ph type="subTitle" idx="1"/>
          </p:nvPr>
        </p:nvSpPr>
        <p:spPr/>
        <p:txBody>
          <a:bodyPr/>
          <a:lstStyle/>
          <a:p>
            <a:r>
              <a:rPr lang="pt-BR" dirty="0" err="1" smtClean="0"/>
              <a:t>Prof°</a:t>
            </a:r>
            <a:r>
              <a:rPr lang="pt-BR" dirty="0" smtClean="0"/>
              <a:t> Gustavo Garcia</a:t>
            </a:r>
            <a:endParaRPr lang="pt-BR" dirty="0"/>
          </a:p>
        </p:txBody>
      </p:sp>
    </p:spTree>
    <p:extLst>
      <p:ext uri="{BB962C8B-B14F-4D97-AF65-F5344CB8AC3E}">
        <p14:creationId xmlns:p14="http://schemas.microsoft.com/office/powerpoint/2010/main" val="98600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MAN (</a:t>
            </a:r>
            <a:r>
              <a:rPr lang="pt-BR" b="1" i="1" dirty="0" err="1"/>
              <a:t>Metropolitan</a:t>
            </a:r>
            <a:r>
              <a:rPr lang="pt-BR" b="1" i="1" dirty="0"/>
              <a:t> </a:t>
            </a:r>
            <a:r>
              <a:rPr lang="pt-BR" b="1" i="1" dirty="0" err="1"/>
              <a:t>Area</a:t>
            </a:r>
            <a:r>
              <a:rPr lang="pt-BR" b="1" i="1" dirty="0"/>
              <a:t> Networks</a:t>
            </a:r>
            <a:r>
              <a:rPr lang="pt-BR" b="1" dirty="0"/>
              <a:t>)</a:t>
            </a:r>
          </a:p>
        </p:txBody>
      </p:sp>
      <p:sp>
        <p:nvSpPr>
          <p:cNvPr id="3" name="Espaço Reservado para Conteúdo 2"/>
          <p:cNvSpPr>
            <a:spLocks noGrp="1"/>
          </p:cNvSpPr>
          <p:nvPr>
            <p:ph idx="1"/>
          </p:nvPr>
        </p:nvSpPr>
        <p:spPr/>
        <p:txBody>
          <a:bodyPr/>
          <a:lstStyle/>
          <a:p>
            <a:pPr marL="0" indent="0" algn="just">
              <a:buNone/>
            </a:pPr>
            <a:r>
              <a:rPr lang="pt-BR" dirty="0" smtClean="0"/>
              <a:t>	Permitem </a:t>
            </a:r>
            <a:r>
              <a:rPr lang="pt-BR" dirty="0"/>
              <a:t>a interligação de redes e equipamentos numa área metropolitana (ex. locais situados em diversos pontos de uma cidade).</a:t>
            </a:r>
          </a:p>
        </p:txBody>
      </p:sp>
      <p:pic>
        <p:nvPicPr>
          <p:cNvPr id="4" name="Imagem 3"/>
          <p:cNvPicPr>
            <a:picLocks noChangeAspect="1"/>
          </p:cNvPicPr>
          <p:nvPr/>
        </p:nvPicPr>
        <p:blipFill>
          <a:blip r:embed="rId2"/>
          <a:stretch>
            <a:fillRect/>
          </a:stretch>
        </p:blipFill>
        <p:spPr>
          <a:xfrm>
            <a:off x="2474088" y="2831595"/>
            <a:ext cx="7232619" cy="3895561"/>
          </a:xfrm>
          <a:prstGeom prst="rect">
            <a:avLst/>
          </a:prstGeom>
        </p:spPr>
      </p:pic>
    </p:spTree>
    <p:extLst>
      <p:ext uri="{BB962C8B-B14F-4D97-AF65-F5344CB8AC3E}">
        <p14:creationId xmlns:p14="http://schemas.microsoft.com/office/powerpoint/2010/main" val="1459806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RAN (</a:t>
            </a:r>
            <a:r>
              <a:rPr lang="pt-BR" i="1" dirty="0"/>
              <a:t>Regional </a:t>
            </a:r>
            <a:r>
              <a:rPr lang="pt-BR" i="1" dirty="0" err="1"/>
              <a:t>Area</a:t>
            </a:r>
            <a:r>
              <a:rPr lang="pt-BR" i="1" dirty="0"/>
              <a:t> Network</a:t>
            </a:r>
            <a:r>
              <a:rPr lang="pt-BR" dirty="0"/>
              <a:t>) </a:t>
            </a:r>
          </a:p>
        </p:txBody>
      </p:sp>
      <p:sp>
        <p:nvSpPr>
          <p:cNvPr id="3" name="Espaço Reservado para Conteúdo 2"/>
          <p:cNvSpPr>
            <a:spLocks noGrp="1"/>
          </p:cNvSpPr>
          <p:nvPr>
            <p:ph idx="1"/>
          </p:nvPr>
        </p:nvSpPr>
        <p:spPr/>
        <p:txBody>
          <a:bodyPr>
            <a:normAutofit/>
          </a:bodyPr>
          <a:lstStyle/>
          <a:p>
            <a:pPr marL="0" indent="0" algn="just">
              <a:buNone/>
            </a:pPr>
            <a:r>
              <a:rPr lang="pt-BR" sz="3200" dirty="0" smtClean="0"/>
              <a:t>	É </a:t>
            </a:r>
            <a:r>
              <a:rPr lang="pt-BR" sz="3200" dirty="0"/>
              <a:t>uma rede de uma região geográfica específica. Caracterizadas pelas conexões de alta velocidade utilizando cabo de fibra óptica, </a:t>
            </a:r>
            <a:r>
              <a:rPr lang="pt-BR" sz="3200" dirty="0" err="1"/>
              <a:t>RANs</a:t>
            </a:r>
            <a:r>
              <a:rPr lang="pt-BR" sz="3200" dirty="0"/>
              <a:t> são maiores que as redes LAN e MAN, mas são menores que as Redes WAN. Num sentido mais restrito as Redes </a:t>
            </a:r>
            <a:r>
              <a:rPr lang="pt-BR" sz="3200" dirty="0" err="1"/>
              <a:t>RANs</a:t>
            </a:r>
            <a:r>
              <a:rPr lang="pt-BR" sz="3200" dirty="0"/>
              <a:t> são consideradas uma </a:t>
            </a:r>
            <a:r>
              <a:rPr lang="pt-BR" sz="3200" dirty="0" err="1"/>
              <a:t>sub-classe</a:t>
            </a:r>
            <a:r>
              <a:rPr lang="pt-BR" sz="3200" dirty="0"/>
              <a:t> de redes MAN.</a:t>
            </a:r>
          </a:p>
        </p:txBody>
      </p:sp>
    </p:spTree>
    <p:extLst>
      <p:ext uri="{BB962C8B-B14F-4D97-AF65-F5344CB8AC3E}">
        <p14:creationId xmlns:p14="http://schemas.microsoft.com/office/powerpoint/2010/main" val="3494618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WAN (</a:t>
            </a:r>
            <a:r>
              <a:rPr lang="pt-BR" i="1" dirty="0" err="1"/>
              <a:t>Wide</a:t>
            </a:r>
            <a:r>
              <a:rPr lang="pt-BR" i="1" dirty="0"/>
              <a:t> </a:t>
            </a:r>
            <a:r>
              <a:rPr lang="pt-BR" i="1" dirty="0" err="1"/>
              <a:t>Area</a:t>
            </a:r>
            <a:r>
              <a:rPr lang="pt-BR" i="1" dirty="0"/>
              <a:t> </a:t>
            </a:r>
            <a:r>
              <a:rPr lang="pt-BR" i="1" dirty="0" err="1"/>
              <a:t>Netwoks</a:t>
            </a:r>
            <a:r>
              <a:rPr lang="pt-BR" dirty="0"/>
              <a:t>)</a:t>
            </a:r>
          </a:p>
        </p:txBody>
      </p:sp>
      <p:sp>
        <p:nvSpPr>
          <p:cNvPr id="3" name="Espaço Reservado para Conteúdo 2"/>
          <p:cNvSpPr>
            <a:spLocks noGrp="1"/>
          </p:cNvSpPr>
          <p:nvPr>
            <p:ph idx="1"/>
          </p:nvPr>
        </p:nvSpPr>
        <p:spPr/>
        <p:txBody>
          <a:bodyPr/>
          <a:lstStyle/>
          <a:p>
            <a:pPr marL="0" indent="0">
              <a:buNone/>
            </a:pPr>
            <a:r>
              <a:rPr lang="pt-BR" dirty="0" smtClean="0"/>
              <a:t>	Permitem </a:t>
            </a:r>
            <a:r>
              <a:rPr lang="pt-BR" dirty="0"/>
              <a:t>a interligação de redes locais, metropolitanas e equipamentos de rede, numa grande área geográfica (ex. país, continente, </a:t>
            </a:r>
            <a:r>
              <a:rPr lang="pt-BR" dirty="0" err="1"/>
              <a:t>etc</a:t>
            </a:r>
            <a:r>
              <a:rPr lang="pt-BR" dirty="0"/>
              <a:t>).</a:t>
            </a:r>
          </a:p>
        </p:txBody>
      </p:sp>
      <p:pic>
        <p:nvPicPr>
          <p:cNvPr id="4" name="Imagem 3"/>
          <p:cNvPicPr>
            <a:picLocks noChangeAspect="1"/>
          </p:cNvPicPr>
          <p:nvPr/>
        </p:nvPicPr>
        <p:blipFill>
          <a:blip r:embed="rId2"/>
          <a:stretch>
            <a:fillRect/>
          </a:stretch>
        </p:blipFill>
        <p:spPr>
          <a:xfrm>
            <a:off x="2844833" y="2782634"/>
            <a:ext cx="6496115" cy="3879975"/>
          </a:xfrm>
          <a:prstGeom prst="rect">
            <a:avLst/>
          </a:prstGeom>
        </p:spPr>
      </p:pic>
    </p:spTree>
    <p:extLst>
      <p:ext uri="{BB962C8B-B14F-4D97-AF65-F5344CB8AC3E}">
        <p14:creationId xmlns:p14="http://schemas.microsoft.com/office/powerpoint/2010/main" val="1638753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PAN</a:t>
            </a:r>
            <a:r>
              <a:rPr lang="pt-BR" i="1" dirty="0"/>
              <a:t> (</a:t>
            </a:r>
            <a:r>
              <a:rPr lang="pt-BR" i="1" dirty="0" err="1"/>
              <a:t>Personal</a:t>
            </a:r>
            <a:r>
              <a:rPr lang="pt-BR" i="1" dirty="0"/>
              <a:t> </a:t>
            </a:r>
            <a:r>
              <a:rPr lang="pt-BR" i="1" dirty="0" err="1"/>
              <a:t>Area</a:t>
            </a:r>
            <a:r>
              <a:rPr lang="pt-BR" i="1" dirty="0"/>
              <a:t> Networks)</a:t>
            </a:r>
          </a:p>
        </p:txBody>
      </p:sp>
      <p:sp>
        <p:nvSpPr>
          <p:cNvPr id="3" name="Espaço Reservado para Conteúdo 2"/>
          <p:cNvSpPr>
            <a:spLocks noGrp="1"/>
          </p:cNvSpPr>
          <p:nvPr>
            <p:ph idx="1"/>
          </p:nvPr>
        </p:nvSpPr>
        <p:spPr/>
        <p:txBody>
          <a:bodyPr/>
          <a:lstStyle/>
          <a:p>
            <a:pPr marL="0" indent="0" algn="just">
              <a:buNone/>
            </a:pPr>
            <a:r>
              <a:rPr lang="pt-BR" i="1" dirty="0"/>
              <a:t> </a:t>
            </a:r>
            <a:r>
              <a:rPr lang="pt-BR" i="1" dirty="0" smtClean="0"/>
              <a:t>T</a:t>
            </a:r>
            <a:r>
              <a:rPr lang="pt-BR" dirty="0" smtClean="0"/>
              <a:t>ambém </a:t>
            </a:r>
            <a:r>
              <a:rPr lang="pt-BR" dirty="0"/>
              <a:t>designadas de redes de área pessoal, são redes que usam tecnologias de rede sem fios para interligar os mais variados dispositivos (computadores, smartphones, </a:t>
            </a:r>
            <a:r>
              <a:rPr lang="pt-BR" dirty="0" err="1"/>
              <a:t>etc</a:t>
            </a:r>
            <a:r>
              <a:rPr lang="pt-BR" dirty="0"/>
              <a:t>) numa área muito reduzida. Exemplo de uma rede </a:t>
            </a:r>
            <a:r>
              <a:rPr lang="pt-BR" dirty="0" err="1"/>
              <a:t>ad-hoc</a:t>
            </a:r>
            <a:r>
              <a:rPr lang="pt-BR" dirty="0"/>
              <a:t>:</a:t>
            </a:r>
          </a:p>
        </p:txBody>
      </p:sp>
      <p:pic>
        <p:nvPicPr>
          <p:cNvPr id="4" name="Imagem 3"/>
          <p:cNvPicPr>
            <a:picLocks noChangeAspect="1"/>
          </p:cNvPicPr>
          <p:nvPr/>
        </p:nvPicPr>
        <p:blipFill>
          <a:blip r:embed="rId2"/>
          <a:stretch>
            <a:fillRect/>
          </a:stretch>
        </p:blipFill>
        <p:spPr>
          <a:xfrm>
            <a:off x="2761247" y="3095502"/>
            <a:ext cx="6667424" cy="3621821"/>
          </a:xfrm>
          <a:prstGeom prst="rect">
            <a:avLst/>
          </a:prstGeom>
        </p:spPr>
      </p:pic>
    </p:spTree>
    <p:extLst>
      <p:ext uri="{BB962C8B-B14F-4D97-AF65-F5344CB8AC3E}">
        <p14:creationId xmlns:p14="http://schemas.microsoft.com/office/powerpoint/2010/main" val="4266743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Meios Físicos de rede</a:t>
            </a:r>
            <a:endParaRPr lang="pt-BR" dirty="0"/>
          </a:p>
        </p:txBody>
      </p:sp>
    </p:spTree>
    <p:extLst>
      <p:ext uri="{BB962C8B-B14F-4D97-AF65-F5344CB8AC3E}">
        <p14:creationId xmlns:p14="http://schemas.microsoft.com/office/powerpoint/2010/main" val="3693426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Guiados</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sz="3600" dirty="0" smtClean="0"/>
              <a:t>	Os </a:t>
            </a:r>
            <a:r>
              <a:rPr lang="pt-BR" sz="3600" dirty="0"/>
              <a:t>meios de transmissão guiados podem ser separados em dois grupos, sendo um grupo dos meios com fio de cobre e outro grupo dos meios ópticos. No grupo dos meios com fio de cobre os principais são o cabo coaxial e o par trançado, enquanto que no grupo dos meios ópticos temos como principais os cabos de fibras ópticas. </a:t>
            </a:r>
          </a:p>
        </p:txBody>
      </p:sp>
    </p:spTree>
    <p:extLst>
      <p:ext uri="{BB962C8B-B14F-4D97-AF65-F5344CB8AC3E}">
        <p14:creationId xmlns:p14="http://schemas.microsoft.com/office/powerpoint/2010/main" val="1520811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Cabo Coaxial</a:t>
            </a:r>
            <a:endParaRPr lang="pt-BR" dirty="0"/>
          </a:p>
        </p:txBody>
      </p:sp>
      <p:pic>
        <p:nvPicPr>
          <p:cNvPr id="5" name="Imagem 4"/>
          <p:cNvPicPr>
            <a:picLocks noChangeAspect="1"/>
          </p:cNvPicPr>
          <p:nvPr/>
        </p:nvPicPr>
        <p:blipFill>
          <a:blip r:embed="rId2"/>
          <a:stretch>
            <a:fillRect/>
          </a:stretch>
        </p:blipFill>
        <p:spPr>
          <a:xfrm>
            <a:off x="2377076" y="2137505"/>
            <a:ext cx="7435766" cy="4418039"/>
          </a:xfrm>
          <a:prstGeom prst="rect">
            <a:avLst/>
          </a:prstGeom>
        </p:spPr>
      </p:pic>
    </p:spTree>
    <p:extLst>
      <p:ext uri="{BB962C8B-B14F-4D97-AF65-F5344CB8AC3E}">
        <p14:creationId xmlns:p14="http://schemas.microsoft.com/office/powerpoint/2010/main" val="2234768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 trançado</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sz="3200" dirty="0" smtClean="0"/>
              <a:t>	O </a:t>
            </a:r>
            <a:r>
              <a:rPr lang="pt-BR" sz="3200" dirty="0"/>
              <a:t>par trançado consiste de dois fios de cobre entrelaçados em forma helicoidal, sendo que esse entrelaçamento tem o objetivo de reduzir a interferência eletromagnética que existiria se fossem pares paralelos. A qualidade do cabo de pares trançados será maior, quanto maior for o número de tranças por centímetro existente no cabo, porque maior será o efeito do cancelamento da interferência eletromagnética entre os pares. </a:t>
            </a:r>
          </a:p>
        </p:txBody>
      </p:sp>
    </p:spTree>
    <p:extLst>
      <p:ext uri="{BB962C8B-B14F-4D97-AF65-F5344CB8AC3E}">
        <p14:creationId xmlns:p14="http://schemas.microsoft.com/office/powerpoint/2010/main" val="1903877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 Trançado</a:t>
            </a:r>
            <a:endParaRPr lang="pt-BR" dirty="0"/>
          </a:p>
        </p:txBody>
      </p:sp>
      <p:pic>
        <p:nvPicPr>
          <p:cNvPr id="4" name="Imagem 3"/>
          <p:cNvPicPr>
            <a:picLocks noChangeAspect="1"/>
          </p:cNvPicPr>
          <p:nvPr/>
        </p:nvPicPr>
        <p:blipFill>
          <a:blip r:embed="rId2"/>
          <a:stretch>
            <a:fillRect/>
          </a:stretch>
        </p:blipFill>
        <p:spPr>
          <a:xfrm>
            <a:off x="2902418" y="2056427"/>
            <a:ext cx="6385081" cy="4641364"/>
          </a:xfrm>
          <a:prstGeom prst="rect">
            <a:avLst/>
          </a:prstGeom>
        </p:spPr>
      </p:pic>
    </p:spTree>
    <p:extLst>
      <p:ext uri="{BB962C8B-B14F-4D97-AF65-F5344CB8AC3E}">
        <p14:creationId xmlns:p14="http://schemas.microsoft.com/office/powerpoint/2010/main" val="3919619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STP x UTP. &lt;&gt; Blindagem </a:t>
            </a:r>
            <a:endParaRPr lang="pt-BR" dirty="0"/>
          </a:p>
        </p:txBody>
      </p:sp>
      <p:pic>
        <p:nvPicPr>
          <p:cNvPr id="4" name="Imagem 3"/>
          <p:cNvPicPr>
            <a:picLocks noChangeAspect="1"/>
          </p:cNvPicPr>
          <p:nvPr/>
        </p:nvPicPr>
        <p:blipFill>
          <a:blip r:embed="rId2"/>
          <a:stretch>
            <a:fillRect/>
          </a:stretch>
        </p:blipFill>
        <p:spPr>
          <a:xfrm>
            <a:off x="1427308" y="2340336"/>
            <a:ext cx="9335301" cy="3722839"/>
          </a:xfrm>
          <a:prstGeom prst="rect">
            <a:avLst/>
          </a:prstGeom>
        </p:spPr>
      </p:pic>
    </p:spTree>
    <p:extLst>
      <p:ext uri="{BB962C8B-B14F-4D97-AF65-F5344CB8AC3E}">
        <p14:creationId xmlns:p14="http://schemas.microsoft.com/office/powerpoint/2010/main" val="2015041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Ativos de redes</a:t>
            </a:r>
            <a:endParaRPr lang="pt-BR" dirty="0"/>
          </a:p>
        </p:txBody>
      </p:sp>
      <p:sp>
        <p:nvSpPr>
          <p:cNvPr id="3" name="Espaço Reservado para Conteúdo 2"/>
          <p:cNvSpPr>
            <a:spLocks noGrp="1"/>
          </p:cNvSpPr>
          <p:nvPr>
            <p:ph idx="1"/>
          </p:nvPr>
        </p:nvSpPr>
        <p:spPr/>
        <p:txBody>
          <a:bodyPr>
            <a:normAutofit lnSpcReduction="10000"/>
          </a:bodyPr>
          <a:lstStyle/>
          <a:p>
            <a:pPr marL="0" indent="0" algn="just">
              <a:buNone/>
            </a:pPr>
            <a:r>
              <a:rPr lang="pt-BR" sz="3200" dirty="0" smtClean="0"/>
              <a:t>	Ativos </a:t>
            </a:r>
            <a:r>
              <a:rPr lang="pt-BR" sz="3200" dirty="0"/>
              <a:t>de rede são equipamentos específicos que permitem estruturar uma rede de computadores, conectando as máquinas da empresa umas às outras e também conectando a organização à internet. </a:t>
            </a:r>
          </a:p>
          <a:p>
            <a:pPr marL="0" indent="0" algn="just">
              <a:buNone/>
            </a:pPr>
            <a:r>
              <a:rPr lang="pt-BR" sz="3200" dirty="0" smtClean="0"/>
              <a:t>	Tecnicamente</a:t>
            </a:r>
            <a:r>
              <a:rPr lang="pt-BR" sz="3200" dirty="0"/>
              <a:t>, eles são responsáveis por gerar e receber dados, além de converter sinais eletrônicos ou ópticos. São esses dispositivos que geram todo o tráfego de dados que passa pelos equipamentos passivos da rede. </a:t>
            </a:r>
          </a:p>
          <a:p>
            <a:pPr marL="0" indent="0">
              <a:buNone/>
            </a:pPr>
            <a:endParaRPr lang="pt-BR" dirty="0"/>
          </a:p>
        </p:txBody>
      </p:sp>
    </p:spTree>
    <p:extLst>
      <p:ext uri="{BB962C8B-B14F-4D97-AF65-F5344CB8AC3E}">
        <p14:creationId xmlns:p14="http://schemas.microsoft.com/office/powerpoint/2010/main" val="3454508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sz="3600" dirty="0" smtClean="0"/>
              <a:t>Pesquise sobre os diferentes tipos de cabos par trançados.</a:t>
            </a:r>
            <a:endParaRPr lang="pt-BR" sz="3600" dirty="0"/>
          </a:p>
        </p:txBody>
      </p:sp>
    </p:spTree>
    <p:extLst>
      <p:ext uri="{BB962C8B-B14F-4D97-AF65-F5344CB8AC3E}">
        <p14:creationId xmlns:p14="http://schemas.microsoft.com/office/powerpoint/2010/main" val="3109918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Fibra </a:t>
            </a:r>
            <a:r>
              <a:rPr lang="pt-BR" dirty="0" err="1" smtClean="0"/>
              <a:t>Optica</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sz="3600" dirty="0" smtClean="0"/>
              <a:t>	Na </a:t>
            </a:r>
            <a:r>
              <a:rPr lang="pt-BR" sz="3600" dirty="0"/>
              <a:t>fibra óptica é utilizado o conceito de reflexão do sinal luminoso na casca da fibra, que deve possuir um índice de refração da luz (n2 ) diferente do índice de refração do núcleo (n1 ), obtendo dessa forma o transporte da luz que fica confinada no núcleo da fibra, e assim a fibra consegue alcançar longas distâncias de transporte.</a:t>
            </a:r>
          </a:p>
        </p:txBody>
      </p:sp>
    </p:spTree>
    <p:extLst>
      <p:ext uri="{BB962C8B-B14F-4D97-AF65-F5344CB8AC3E}">
        <p14:creationId xmlns:p14="http://schemas.microsoft.com/office/powerpoint/2010/main" val="3271206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Fibra </a:t>
            </a:r>
            <a:r>
              <a:rPr lang="pt-BR" dirty="0" err="1" smtClean="0"/>
              <a:t>Optica</a:t>
            </a:r>
            <a:endParaRPr lang="pt-BR" dirty="0"/>
          </a:p>
        </p:txBody>
      </p:sp>
      <p:pic>
        <p:nvPicPr>
          <p:cNvPr id="4" name="Imagem 3"/>
          <p:cNvPicPr>
            <a:picLocks noChangeAspect="1"/>
          </p:cNvPicPr>
          <p:nvPr/>
        </p:nvPicPr>
        <p:blipFill>
          <a:blip r:embed="rId2"/>
          <a:stretch>
            <a:fillRect/>
          </a:stretch>
        </p:blipFill>
        <p:spPr>
          <a:xfrm>
            <a:off x="2129817" y="2306480"/>
            <a:ext cx="7930283" cy="4173833"/>
          </a:xfrm>
          <a:prstGeom prst="rect">
            <a:avLst/>
          </a:prstGeom>
        </p:spPr>
      </p:pic>
    </p:spTree>
    <p:extLst>
      <p:ext uri="{BB962C8B-B14F-4D97-AF65-F5344CB8AC3E}">
        <p14:creationId xmlns:p14="http://schemas.microsoft.com/office/powerpoint/2010/main" val="320025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Fibra </a:t>
            </a:r>
            <a:r>
              <a:rPr lang="pt-BR" dirty="0" err="1" smtClean="0"/>
              <a:t>Optica</a:t>
            </a:r>
            <a:endParaRPr lang="pt-BR" dirty="0"/>
          </a:p>
        </p:txBody>
      </p:sp>
      <p:pic>
        <p:nvPicPr>
          <p:cNvPr id="4" name="Imagem 3"/>
          <p:cNvPicPr>
            <a:picLocks noChangeAspect="1"/>
          </p:cNvPicPr>
          <p:nvPr/>
        </p:nvPicPr>
        <p:blipFill>
          <a:blip r:embed="rId3"/>
          <a:stretch>
            <a:fillRect/>
          </a:stretch>
        </p:blipFill>
        <p:spPr>
          <a:xfrm>
            <a:off x="1695552" y="2051174"/>
            <a:ext cx="9291447" cy="4230356"/>
          </a:xfrm>
          <a:prstGeom prst="rect">
            <a:avLst/>
          </a:prstGeom>
        </p:spPr>
      </p:pic>
    </p:spTree>
    <p:extLst>
      <p:ext uri="{BB962C8B-B14F-4D97-AF65-F5344CB8AC3E}">
        <p14:creationId xmlns:p14="http://schemas.microsoft.com/office/powerpoint/2010/main" val="1760941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Não Guiados</a:t>
            </a:r>
            <a:endParaRPr lang="pt-BR" dirty="0"/>
          </a:p>
        </p:txBody>
      </p:sp>
      <p:sp>
        <p:nvSpPr>
          <p:cNvPr id="3" name="Espaço Reservado para Conteúdo 2"/>
          <p:cNvSpPr>
            <a:spLocks noGrp="1"/>
          </p:cNvSpPr>
          <p:nvPr>
            <p:ph idx="1"/>
          </p:nvPr>
        </p:nvSpPr>
        <p:spPr>
          <a:xfrm>
            <a:off x="1202919" y="2118360"/>
            <a:ext cx="9784080" cy="4206240"/>
          </a:xfrm>
        </p:spPr>
        <p:txBody>
          <a:bodyPr>
            <a:normAutofit/>
          </a:bodyPr>
          <a:lstStyle/>
          <a:p>
            <a:pPr marL="0" indent="0" algn="just">
              <a:buNone/>
            </a:pPr>
            <a:r>
              <a:rPr lang="pt-BR" sz="3600" dirty="0"/>
              <a:t>Na categoria dos meios não guiados, ou seja, os meios de transmissão que não utilizam fios ou cabos, existem três grupos, basicamente: os baseados em RF (Radiofrequências), os baseados em infravermelho e os baseados em laser. Dessa forma, os meios não guiados utilizam o próprio ar (ou espaço livre) como meio físico de transmissão.</a:t>
            </a:r>
          </a:p>
        </p:txBody>
      </p:sp>
    </p:spTree>
    <p:extLst>
      <p:ext uri="{BB962C8B-B14F-4D97-AF65-F5344CB8AC3E}">
        <p14:creationId xmlns:p14="http://schemas.microsoft.com/office/powerpoint/2010/main" val="67155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Radiofrequências</a:t>
            </a:r>
            <a:endParaRPr lang="pt-BR" dirty="0"/>
          </a:p>
        </p:txBody>
      </p:sp>
      <p:sp>
        <p:nvSpPr>
          <p:cNvPr id="3" name="Espaço Reservado para Conteúdo 2"/>
          <p:cNvSpPr>
            <a:spLocks noGrp="1"/>
          </p:cNvSpPr>
          <p:nvPr>
            <p:ph idx="1"/>
          </p:nvPr>
        </p:nvSpPr>
        <p:spPr>
          <a:xfrm>
            <a:off x="1202919" y="2011680"/>
            <a:ext cx="4740681" cy="4206240"/>
          </a:xfrm>
        </p:spPr>
        <p:txBody>
          <a:bodyPr>
            <a:normAutofit/>
          </a:bodyPr>
          <a:lstStyle/>
          <a:p>
            <a:pPr marL="0" indent="0" algn="just">
              <a:buNone/>
            </a:pPr>
            <a:r>
              <a:rPr lang="pt-BR" sz="2800" dirty="0"/>
              <a:t>O primeiro modo é a transmissão omnidirecional, na qual as ondas se propagam em todas as direções ao redor da antena transmissora, permitindo que antenas receptoras diversas que estejam na região de alcance consigam captar as informações.</a:t>
            </a:r>
          </a:p>
        </p:txBody>
      </p:sp>
      <p:pic>
        <p:nvPicPr>
          <p:cNvPr id="5" name="Imagem 4"/>
          <p:cNvPicPr>
            <a:picLocks noChangeAspect="1"/>
          </p:cNvPicPr>
          <p:nvPr/>
        </p:nvPicPr>
        <p:blipFill>
          <a:blip r:embed="rId2"/>
          <a:stretch>
            <a:fillRect/>
          </a:stretch>
        </p:blipFill>
        <p:spPr>
          <a:xfrm>
            <a:off x="6330215" y="2011679"/>
            <a:ext cx="5338323" cy="4542611"/>
          </a:xfrm>
          <a:prstGeom prst="rect">
            <a:avLst/>
          </a:prstGeom>
        </p:spPr>
      </p:pic>
    </p:spTree>
    <p:extLst>
      <p:ext uri="{BB962C8B-B14F-4D97-AF65-F5344CB8AC3E}">
        <p14:creationId xmlns:p14="http://schemas.microsoft.com/office/powerpoint/2010/main" val="2940982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Radio direcional</a:t>
            </a:r>
            <a:endParaRPr lang="pt-BR" dirty="0"/>
          </a:p>
        </p:txBody>
      </p:sp>
      <p:pic>
        <p:nvPicPr>
          <p:cNvPr id="4" name="Imagem 3"/>
          <p:cNvPicPr>
            <a:picLocks noChangeAspect="1"/>
          </p:cNvPicPr>
          <p:nvPr/>
        </p:nvPicPr>
        <p:blipFill>
          <a:blip r:embed="rId2"/>
          <a:stretch>
            <a:fillRect/>
          </a:stretch>
        </p:blipFill>
        <p:spPr>
          <a:xfrm>
            <a:off x="1410444" y="2073530"/>
            <a:ext cx="9809685" cy="4486296"/>
          </a:xfrm>
          <a:prstGeom prst="rect">
            <a:avLst/>
          </a:prstGeom>
        </p:spPr>
      </p:pic>
    </p:spTree>
    <p:extLst>
      <p:ext uri="{BB962C8B-B14F-4D97-AF65-F5344CB8AC3E}">
        <p14:creationId xmlns:p14="http://schemas.microsoft.com/office/powerpoint/2010/main" val="1754491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Cabos de rede</a:t>
            </a:r>
            <a:endParaRPr lang="pt-BR" dirty="0"/>
          </a:p>
        </p:txBody>
      </p:sp>
    </p:spTree>
    <p:extLst>
      <p:ext uri="{BB962C8B-B14F-4D97-AF65-F5344CB8AC3E}">
        <p14:creationId xmlns:p14="http://schemas.microsoft.com/office/powerpoint/2010/main" val="1660389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Crossover X direto</a:t>
            </a:r>
            <a:endParaRPr lang="pt-BR" dirty="0"/>
          </a:p>
        </p:txBody>
      </p:sp>
      <p:sp>
        <p:nvSpPr>
          <p:cNvPr id="3" name="Espaço Reservado para Conteúdo 2"/>
          <p:cNvSpPr>
            <a:spLocks noGrp="1"/>
          </p:cNvSpPr>
          <p:nvPr>
            <p:ph idx="1"/>
          </p:nvPr>
        </p:nvSpPr>
        <p:spPr/>
        <p:txBody>
          <a:bodyPr/>
          <a:lstStyle/>
          <a:p>
            <a:pPr algn="just"/>
            <a:r>
              <a:rPr lang="pt-BR" dirty="0" smtClean="0"/>
              <a:t>Cabo crossover é utilizado para ligar dois computadores sem a necessidade de utilizar um ativo intermediário.</a:t>
            </a:r>
          </a:p>
          <a:p>
            <a:pPr algn="just"/>
            <a:r>
              <a:rPr lang="pt-BR" dirty="0" smtClean="0"/>
              <a:t>Cabo direto quando há um ativo intermediário que auxilia os dispositivos “conversarem”</a:t>
            </a:r>
            <a:endParaRPr lang="pt-BR" dirty="0"/>
          </a:p>
        </p:txBody>
      </p:sp>
    </p:spTree>
    <p:extLst>
      <p:ext uri="{BB962C8B-B14F-4D97-AF65-F5344CB8AC3E}">
        <p14:creationId xmlns:p14="http://schemas.microsoft.com/office/powerpoint/2010/main" val="58182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a:t>
            </a:r>
            <a:endParaRPr lang="pt-BR" dirty="0"/>
          </a:p>
        </p:txBody>
      </p:sp>
      <p:sp>
        <p:nvSpPr>
          <p:cNvPr id="3" name="Espaço Reservado para Conteúdo 2"/>
          <p:cNvSpPr>
            <a:spLocks noGrp="1"/>
          </p:cNvSpPr>
          <p:nvPr>
            <p:ph idx="1"/>
          </p:nvPr>
        </p:nvSpPr>
        <p:spPr/>
        <p:txBody>
          <a:bodyPr/>
          <a:lstStyle/>
          <a:p>
            <a:pPr marL="0" indent="0">
              <a:buNone/>
            </a:pPr>
            <a:r>
              <a:rPr lang="pt-BR" dirty="0" smtClean="0"/>
              <a:t>Criar com os alunos cabos o cabo direto e o cabo crossover</a:t>
            </a:r>
            <a:endParaRPr lang="pt-BR" dirty="0"/>
          </a:p>
        </p:txBody>
      </p:sp>
      <p:pic>
        <p:nvPicPr>
          <p:cNvPr id="4" name="Imagem 3"/>
          <p:cNvPicPr>
            <a:picLocks noChangeAspect="1"/>
          </p:cNvPicPr>
          <p:nvPr/>
        </p:nvPicPr>
        <p:blipFill>
          <a:blip r:embed="rId2"/>
          <a:stretch>
            <a:fillRect/>
          </a:stretch>
        </p:blipFill>
        <p:spPr>
          <a:xfrm>
            <a:off x="1202920" y="2829168"/>
            <a:ext cx="4972798" cy="3234007"/>
          </a:xfrm>
          <a:prstGeom prst="rect">
            <a:avLst/>
          </a:prstGeom>
        </p:spPr>
      </p:pic>
      <p:pic>
        <p:nvPicPr>
          <p:cNvPr id="5" name="Imagem 4"/>
          <p:cNvPicPr>
            <a:picLocks noChangeAspect="1"/>
          </p:cNvPicPr>
          <p:nvPr/>
        </p:nvPicPr>
        <p:blipFill>
          <a:blip r:embed="rId3"/>
          <a:stretch>
            <a:fillRect/>
          </a:stretch>
        </p:blipFill>
        <p:spPr>
          <a:xfrm>
            <a:off x="6175718" y="2829168"/>
            <a:ext cx="4972800" cy="3234007"/>
          </a:xfrm>
          <a:prstGeom prst="rect">
            <a:avLst/>
          </a:prstGeom>
        </p:spPr>
      </p:pic>
    </p:spTree>
    <p:extLst>
      <p:ext uri="{BB962C8B-B14F-4D97-AF65-F5344CB8AC3E}">
        <p14:creationId xmlns:p14="http://schemas.microsoft.com/office/powerpoint/2010/main" val="2751284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Ativos</a:t>
            </a:r>
            <a:endParaRPr lang="pt-BR" dirty="0"/>
          </a:p>
        </p:txBody>
      </p:sp>
      <p:sp>
        <p:nvSpPr>
          <p:cNvPr id="3" name="Espaço Reservado para Conteúdo 2"/>
          <p:cNvSpPr>
            <a:spLocks noGrp="1"/>
          </p:cNvSpPr>
          <p:nvPr>
            <p:ph idx="1"/>
          </p:nvPr>
        </p:nvSpPr>
        <p:spPr/>
        <p:txBody>
          <a:bodyPr>
            <a:normAutofit lnSpcReduction="10000"/>
          </a:bodyPr>
          <a:lstStyle/>
          <a:p>
            <a:r>
              <a:rPr lang="pt-BR" sz="4000" dirty="0"/>
              <a:t>Hubs; </a:t>
            </a:r>
          </a:p>
          <a:p>
            <a:r>
              <a:rPr lang="pt-BR" sz="4000" dirty="0"/>
              <a:t>Switches; </a:t>
            </a:r>
          </a:p>
          <a:p>
            <a:r>
              <a:rPr lang="pt-BR" sz="4000" dirty="0"/>
              <a:t>Roteadores; </a:t>
            </a:r>
          </a:p>
          <a:p>
            <a:r>
              <a:rPr lang="pt-BR" sz="4000" dirty="0"/>
              <a:t>Servidores; </a:t>
            </a:r>
          </a:p>
          <a:p>
            <a:r>
              <a:rPr lang="pt-BR" sz="4000" dirty="0"/>
              <a:t>Placas de rede; </a:t>
            </a:r>
          </a:p>
          <a:p>
            <a:r>
              <a:rPr lang="pt-BR" sz="4000" dirty="0"/>
              <a:t>Firewall.</a:t>
            </a:r>
            <a:r>
              <a:rPr lang="pt-BR" dirty="0"/>
              <a:t> </a:t>
            </a:r>
          </a:p>
          <a:p>
            <a:pPr marL="0" indent="0">
              <a:buNone/>
            </a:pPr>
            <a:endParaRPr lang="pt-BR" dirty="0"/>
          </a:p>
        </p:txBody>
      </p:sp>
      <p:pic>
        <p:nvPicPr>
          <p:cNvPr id="4" name="Imagem 3"/>
          <p:cNvPicPr>
            <a:picLocks noChangeAspect="1"/>
          </p:cNvPicPr>
          <p:nvPr/>
        </p:nvPicPr>
        <p:blipFill>
          <a:blip r:embed="rId2"/>
          <a:stretch>
            <a:fillRect/>
          </a:stretch>
        </p:blipFill>
        <p:spPr>
          <a:xfrm>
            <a:off x="5091608" y="2102760"/>
            <a:ext cx="5895391" cy="4024080"/>
          </a:xfrm>
          <a:prstGeom prst="rect">
            <a:avLst/>
          </a:prstGeom>
        </p:spPr>
      </p:pic>
    </p:spTree>
    <p:extLst>
      <p:ext uri="{BB962C8B-B14F-4D97-AF65-F5344CB8AC3E}">
        <p14:creationId xmlns:p14="http://schemas.microsoft.com/office/powerpoint/2010/main" val="2366873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a:t>
            </a:r>
            <a:endParaRPr lang="pt-BR" dirty="0"/>
          </a:p>
        </p:txBody>
      </p:sp>
      <p:sp>
        <p:nvSpPr>
          <p:cNvPr id="3" name="Espaço Reservado para Conteúdo 2"/>
          <p:cNvSpPr>
            <a:spLocks noGrp="1"/>
          </p:cNvSpPr>
          <p:nvPr>
            <p:ph idx="1"/>
          </p:nvPr>
        </p:nvSpPr>
        <p:spPr/>
        <p:txBody>
          <a:bodyPr>
            <a:normAutofit/>
          </a:bodyPr>
          <a:lstStyle/>
          <a:p>
            <a:pPr marL="0" indent="0">
              <a:buNone/>
            </a:pPr>
            <a:r>
              <a:rPr lang="pt-BR" sz="2800" dirty="0"/>
              <a:t>Elabore um pequeno resumo sobre cada um dos equipamentos apontados. Apresente uma breve descrição, funcionalidades, marcas, características e informações pertinentes.</a:t>
            </a:r>
          </a:p>
        </p:txBody>
      </p:sp>
      <p:sp>
        <p:nvSpPr>
          <p:cNvPr id="4" name="Retângulo 3"/>
          <p:cNvSpPr/>
          <p:nvPr/>
        </p:nvSpPr>
        <p:spPr>
          <a:xfrm>
            <a:off x="1202919" y="3505994"/>
            <a:ext cx="6096000" cy="3046988"/>
          </a:xfrm>
          <a:prstGeom prst="rect">
            <a:avLst/>
          </a:prstGeom>
        </p:spPr>
        <p:txBody>
          <a:bodyPr>
            <a:spAutoFit/>
          </a:bodyPr>
          <a:lstStyle/>
          <a:p>
            <a:r>
              <a:rPr lang="pt-BR" sz="3200" dirty="0"/>
              <a:t>Hubs; </a:t>
            </a:r>
          </a:p>
          <a:p>
            <a:r>
              <a:rPr lang="pt-BR" sz="3200" dirty="0"/>
              <a:t>Switches; </a:t>
            </a:r>
          </a:p>
          <a:p>
            <a:r>
              <a:rPr lang="pt-BR" sz="3200" dirty="0"/>
              <a:t>Roteadores; </a:t>
            </a:r>
          </a:p>
          <a:p>
            <a:r>
              <a:rPr lang="pt-BR" sz="3200" dirty="0"/>
              <a:t>Servidores; </a:t>
            </a:r>
          </a:p>
          <a:p>
            <a:r>
              <a:rPr lang="pt-BR" sz="3200" dirty="0"/>
              <a:t>Placas de rede; </a:t>
            </a:r>
          </a:p>
          <a:p>
            <a:r>
              <a:rPr lang="pt-BR" sz="3200" dirty="0"/>
              <a:t>Firewall. </a:t>
            </a:r>
          </a:p>
        </p:txBody>
      </p:sp>
    </p:spTree>
    <p:extLst>
      <p:ext uri="{BB962C8B-B14F-4D97-AF65-F5344CB8AC3E}">
        <p14:creationId xmlns:p14="http://schemas.microsoft.com/office/powerpoint/2010/main" val="3526934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Passivos de rede</a:t>
            </a:r>
            <a:endParaRPr lang="pt-BR" dirty="0"/>
          </a:p>
        </p:txBody>
      </p:sp>
      <p:sp>
        <p:nvSpPr>
          <p:cNvPr id="3" name="Espaço Reservado para Conteúdo 2"/>
          <p:cNvSpPr>
            <a:spLocks noGrp="1"/>
          </p:cNvSpPr>
          <p:nvPr>
            <p:ph idx="1"/>
          </p:nvPr>
        </p:nvSpPr>
        <p:spPr/>
        <p:txBody>
          <a:bodyPr>
            <a:normAutofit/>
          </a:bodyPr>
          <a:lstStyle/>
          <a:p>
            <a:pPr marL="0" indent="0" algn="just">
              <a:buNone/>
            </a:pPr>
            <a:r>
              <a:rPr lang="pt-BR" sz="3600" dirty="0" smtClean="0"/>
              <a:t>	Os </a:t>
            </a:r>
            <a:r>
              <a:rPr lang="pt-BR" sz="3600" dirty="0"/>
              <a:t>equipamentos passivos de rede são aqueles que transportam os dados, mas que não interferem nas informações trafegadas e nem nos sinais que passam por eles. Esses dispositivos permitem a interligação dos equipamentos, mesmo que alguns deles não necessitem de energia elétrica para sua finalidade. </a:t>
            </a:r>
            <a:endParaRPr lang="pt-BR" sz="3600" dirty="0" smtClean="0"/>
          </a:p>
          <a:p>
            <a:pPr marL="0" indent="0" algn="just">
              <a:buNone/>
            </a:pPr>
            <a:endParaRPr lang="pt-BR" dirty="0"/>
          </a:p>
        </p:txBody>
      </p:sp>
    </p:spTree>
    <p:extLst>
      <p:ext uri="{BB962C8B-B14F-4D97-AF65-F5344CB8AC3E}">
        <p14:creationId xmlns:p14="http://schemas.microsoft.com/office/powerpoint/2010/main" val="286206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Exemplo de passivos</a:t>
            </a:r>
            <a:endParaRPr lang="pt-BR" dirty="0"/>
          </a:p>
        </p:txBody>
      </p:sp>
      <p:sp>
        <p:nvSpPr>
          <p:cNvPr id="3" name="Espaço Reservado para Conteúdo 2"/>
          <p:cNvSpPr>
            <a:spLocks noGrp="1"/>
          </p:cNvSpPr>
          <p:nvPr>
            <p:ph idx="1"/>
          </p:nvPr>
        </p:nvSpPr>
        <p:spPr/>
        <p:txBody>
          <a:bodyPr/>
          <a:lstStyle/>
          <a:p>
            <a:r>
              <a:rPr lang="pt-BR" dirty="0" smtClean="0"/>
              <a:t>Conector Rj45; </a:t>
            </a:r>
          </a:p>
          <a:p>
            <a:r>
              <a:rPr lang="pt-BR" dirty="0" smtClean="0"/>
              <a:t>Tubo de polietileno; </a:t>
            </a:r>
          </a:p>
          <a:p>
            <a:r>
              <a:rPr lang="pt-BR" dirty="0" smtClean="0"/>
              <a:t>Fontes de alimentação; </a:t>
            </a:r>
          </a:p>
          <a:p>
            <a:r>
              <a:rPr lang="pt-BR" dirty="0" smtClean="0"/>
              <a:t>Réguas de alimentação e de distribuição; </a:t>
            </a:r>
          </a:p>
          <a:p>
            <a:r>
              <a:rPr lang="pt-BR" dirty="0" smtClean="0"/>
              <a:t>Bastidores de rede; </a:t>
            </a:r>
          </a:p>
          <a:p>
            <a:r>
              <a:rPr lang="pt-BR" dirty="0" smtClean="0"/>
              <a:t>Patch </a:t>
            </a:r>
            <a:r>
              <a:rPr lang="pt-BR" dirty="0" err="1" smtClean="0"/>
              <a:t>panels</a:t>
            </a:r>
            <a:r>
              <a:rPr lang="pt-BR" dirty="0" smtClean="0"/>
              <a:t>; </a:t>
            </a:r>
          </a:p>
          <a:p>
            <a:r>
              <a:rPr lang="pt-BR" dirty="0" smtClean="0"/>
              <a:t>Calhas. </a:t>
            </a:r>
          </a:p>
        </p:txBody>
      </p:sp>
    </p:spTree>
    <p:extLst>
      <p:ext uri="{BB962C8B-B14F-4D97-AF65-F5344CB8AC3E}">
        <p14:creationId xmlns:p14="http://schemas.microsoft.com/office/powerpoint/2010/main" val="2256566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Tipos de redes</a:t>
            </a:r>
            <a:endParaRPr lang="pt-BR" dirty="0"/>
          </a:p>
        </p:txBody>
      </p:sp>
    </p:spTree>
    <p:extLst>
      <p:ext uri="{BB962C8B-B14F-4D97-AF65-F5344CB8AC3E}">
        <p14:creationId xmlns:p14="http://schemas.microsoft.com/office/powerpoint/2010/main" val="3790851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a:t>
            </a:r>
            <a:endParaRPr lang="pt-BR" dirty="0"/>
          </a:p>
        </p:txBody>
      </p:sp>
      <p:sp>
        <p:nvSpPr>
          <p:cNvPr id="3" name="Espaço Reservado para Conteúdo 2"/>
          <p:cNvSpPr>
            <a:spLocks noGrp="1"/>
          </p:cNvSpPr>
          <p:nvPr>
            <p:ph idx="1"/>
          </p:nvPr>
        </p:nvSpPr>
        <p:spPr>
          <a:xfrm>
            <a:off x="1202919" y="2011680"/>
            <a:ext cx="9784080" cy="1378634"/>
          </a:xfrm>
        </p:spPr>
        <p:txBody>
          <a:bodyPr/>
          <a:lstStyle/>
          <a:p>
            <a:pPr marL="0" indent="0" algn="just">
              <a:buNone/>
            </a:pPr>
            <a:r>
              <a:rPr lang="pt-BR" dirty="0"/>
              <a:t>Uma rede de comunicação pode ser classificada segundo um ou mais critérios</a:t>
            </a:r>
            <a:r>
              <a:rPr lang="pt-BR" dirty="0" smtClean="0"/>
              <a:t>. </a:t>
            </a:r>
            <a:r>
              <a:rPr lang="pt-BR" dirty="0"/>
              <a:t>No entanto, a classificação mais frequente baseia-se na área – geográfica ou organizacional e aí entram os termos que normalmente ouvimos: LAN, MAN, WAN, PAN…etc.</a:t>
            </a:r>
            <a:endParaRPr lang="pt-BR" dirty="0" smtClean="0"/>
          </a:p>
        </p:txBody>
      </p:sp>
      <p:sp>
        <p:nvSpPr>
          <p:cNvPr id="4" name="CaixaDeTexto 3"/>
          <p:cNvSpPr txBox="1"/>
          <p:nvPr/>
        </p:nvSpPr>
        <p:spPr>
          <a:xfrm>
            <a:off x="1202919" y="3609058"/>
            <a:ext cx="10515469" cy="3139321"/>
          </a:xfrm>
          <a:prstGeom prst="rect">
            <a:avLst/>
          </a:prstGeom>
          <a:noFill/>
        </p:spPr>
        <p:txBody>
          <a:bodyPr wrap="square" rtlCol="0">
            <a:spAutoFit/>
          </a:bodyPr>
          <a:lstStyle/>
          <a:p>
            <a:pPr algn="just"/>
            <a:r>
              <a:rPr lang="pt-BR" sz="2000" b="1" dirty="0" smtClean="0"/>
              <a:t>Critérios de Classificação:</a:t>
            </a:r>
          </a:p>
          <a:p>
            <a:pPr algn="just"/>
            <a:endParaRPr lang="pt-BR" sz="2000" dirty="0"/>
          </a:p>
          <a:p>
            <a:pPr marL="285750" indent="-285750" algn="just" fontAlgn="base">
              <a:buFont typeface="Arial" panose="020B0604020202020204" pitchFamily="34" charset="0"/>
              <a:buChar char="•"/>
            </a:pPr>
            <a:r>
              <a:rPr lang="pt-BR" sz="2000" dirty="0"/>
              <a:t>débito (baixo, médio, alto, muito alto)</a:t>
            </a:r>
          </a:p>
          <a:p>
            <a:pPr marL="285750" indent="-285750" algn="just" fontAlgn="base">
              <a:buFont typeface="Arial" panose="020B0604020202020204" pitchFamily="34" charset="0"/>
              <a:buChar char="•"/>
            </a:pPr>
            <a:r>
              <a:rPr lang="pt-BR" sz="2000" dirty="0"/>
              <a:t>topologia (bus, anel, estrela, híbrida)</a:t>
            </a:r>
          </a:p>
          <a:p>
            <a:pPr marL="285750" indent="-285750" algn="just" fontAlgn="base">
              <a:buFont typeface="Arial" panose="020B0604020202020204" pitchFamily="34" charset="0"/>
              <a:buChar char="•"/>
            </a:pPr>
            <a:r>
              <a:rPr lang="pt-BR" sz="2000" dirty="0"/>
              <a:t>meios físicos (cobre, fibra óptica, micro-ondas, infravermelhos…)</a:t>
            </a:r>
          </a:p>
          <a:p>
            <a:pPr marL="285750" indent="-285750" algn="just" fontAlgn="base">
              <a:buFont typeface="Arial" panose="020B0604020202020204" pitchFamily="34" charset="0"/>
              <a:buChar char="•"/>
            </a:pPr>
            <a:r>
              <a:rPr lang="pt-BR" sz="2000" dirty="0"/>
              <a:t>tecnologia de suporte (comutação de pacotes, comutação de circuitos, assíncronas, </a:t>
            </a:r>
            <a:r>
              <a:rPr lang="pt-BR" sz="2000" dirty="0" err="1" smtClean="0"/>
              <a:t>plesiócronas</a:t>
            </a:r>
            <a:r>
              <a:rPr lang="pt-BR" sz="2000" dirty="0" smtClean="0"/>
              <a:t>)</a:t>
            </a:r>
            <a:endParaRPr lang="pt-BR" sz="2000" dirty="0"/>
          </a:p>
          <a:p>
            <a:pPr marL="285750" indent="-285750" algn="just" fontAlgn="base">
              <a:buFont typeface="Arial" panose="020B0604020202020204" pitchFamily="34" charset="0"/>
              <a:buChar char="•"/>
            </a:pPr>
            <a:r>
              <a:rPr lang="pt-BR" sz="2000" dirty="0"/>
              <a:t>ou segundo o ambiente ao qual se destinam (redes de escritório, redes industriais, redes </a:t>
            </a:r>
            <a:r>
              <a:rPr lang="pt-BR" sz="2000" dirty="0" smtClean="0"/>
              <a:t>militares</a:t>
            </a:r>
            <a:r>
              <a:rPr lang="pt-BR" dirty="0" smtClean="0"/>
              <a:t>)</a:t>
            </a:r>
            <a:endParaRPr lang="pt-BR" dirty="0"/>
          </a:p>
          <a:p>
            <a:endParaRPr lang="pt-BR" dirty="0"/>
          </a:p>
        </p:txBody>
      </p:sp>
    </p:spTree>
    <p:extLst>
      <p:ext uri="{BB962C8B-B14F-4D97-AF65-F5344CB8AC3E}">
        <p14:creationId xmlns:p14="http://schemas.microsoft.com/office/powerpoint/2010/main" val="308744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LAN (</a:t>
            </a:r>
            <a:r>
              <a:rPr lang="pt-BR" i="1" dirty="0"/>
              <a:t>Local </a:t>
            </a:r>
            <a:r>
              <a:rPr lang="pt-BR" i="1" dirty="0" err="1"/>
              <a:t>Area</a:t>
            </a:r>
            <a:r>
              <a:rPr lang="pt-BR" i="1" dirty="0"/>
              <a:t> Networks</a:t>
            </a:r>
            <a:r>
              <a:rPr lang="pt-BR" dirty="0"/>
              <a:t>)</a:t>
            </a:r>
          </a:p>
        </p:txBody>
      </p:sp>
      <p:sp>
        <p:nvSpPr>
          <p:cNvPr id="3" name="Espaço Reservado para Conteúdo 2"/>
          <p:cNvSpPr>
            <a:spLocks noGrp="1"/>
          </p:cNvSpPr>
          <p:nvPr>
            <p:ph idx="1"/>
          </p:nvPr>
        </p:nvSpPr>
        <p:spPr/>
        <p:txBody>
          <a:bodyPr/>
          <a:lstStyle/>
          <a:p>
            <a:pPr marL="0" indent="0" algn="just">
              <a:buNone/>
            </a:pPr>
            <a:r>
              <a:rPr lang="pt-BR" dirty="0" smtClean="0"/>
              <a:t>	São </a:t>
            </a:r>
            <a:r>
              <a:rPr lang="pt-BR" dirty="0"/>
              <a:t>o tipo de redes mais comuns uma vez que permitem interligar computadores, servidores e outros equipamentos de rede, numa área geográfica limitada (ex. sala de aula, casa, espaço Internet, </a:t>
            </a:r>
            <a:r>
              <a:rPr lang="pt-BR" dirty="0" err="1"/>
              <a:t>etc</a:t>
            </a:r>
            <a:r>
              <a:rPr lang="pt-BR" dirty="0"/>
              <a:t>).</a:t>
            </a:r>
          </a:p>
        </p:txBody>
      </p:sp>
      <p:pic>
        <p:nvPicPr>
          <p:cNvPr id="4" name="Imagem 3"/>
          <p:cNvPicPr>
            <a:picLocks noChangeAspect="1"/>
          </p:cNvPicPr>
          <p:nvPr/>
        </p:nvPicPr>
        <p:blipFill>
          <a:blip r:embed="rId2"/>
          <a:stretch>
            <a:fillRect/>
          </a:stretch>
        </p:blipFill>
        <p:spPr>
          <a:xfrm>
            <a:off x="3173973" y="3122803"/>
            <a:ext cx="5466146" cy="3559351"/>
          </a:xfrm>
          <a:prstGeom prst="rect">
            <a:avLst/>
          </a:prstGeom>
        </p:spPr>
      </p:pic>
    </p:spTree>
    <p:extLst>
      <p:ext uri="{BB962C8B-B14F-4D97-AF65-F5344CB8AC3E}">
        <p14:creationId xmlns:p14="http://schemas.microsoft.com/office/powerpoint/2010/main" val="17308137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m Tiras">
  <a:themeElements>
    <a:clrScheme name="Em Tiras">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Em Tir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m Tir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 Tiras</Template>
  <TotalTime>578</TotalTime>
  <Words>1241</Words>
  <Application>Microsoft Office PowerPoint</Application>
  <PresentationFormat>Widescreen</PresentationFormat>
  <Paragraphs>87</Paragraphs>
  <Slides>29</Slides>
  <Notes>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29</vt:i4>
      </vt:variant>
    </vt:vector>
  </HeadingPairs>
  <TitlesOfParts>
    <vt:vector size="34" baseType="lpstr">
      <vt:lpstr>Arial</vt:lpstr>
      <vt:lpstr>Calibri</vt:lpstr>
      <vt:lpstr>Corbel</vt:lpstr>
      <vt:lpstr>Wingdings</vt:lpstr>
      <vt:lpstr>Em Tiras</vt:lpstr>
      <vt:lpstr>Tipos e Ativos de Redes</vt:lpstr>
      <vt:lpstr>Ativos de redes</vt:lpstr>
      <vt:lpstr>Exemplo de Ativos</vt:lpstr>
      <vt:lpstr>Atividade</vt:lpstr>
      <vt:lpstr>Passivos de rede</vt:lpstr>
      <vt:lpstr>Exemplo de passivos</vt:lpstr>
      <vt:lpstr>Tipos de redes</vt:lpstr>
      <vt:lpstr>Classificação</vt:lpstr>
      <vt:lpstr>LAN (Local Area Networks)</vt:lpstr>
      <vt:lpstr>MAN (Metropolitan Area Networks)</vt:lpstr>
      <vt:lpstr>RAN (Regional Area Network) </vt:lpstr>
      <vt:lpstr>WAN (Wide Area Netwoks)</vt:lpstr>
      <vt:lpstr>PAN (Personal Area Networks)</vt:lpstr>
      <vt:lpstr>Meios Físicos de rede</vt:lpstr>
      <vt:lpstr>Guiados</vt:lpstr>
      <vt:lpstr>Cabo Coaxial</vt:lpstr>
      <vt:lpstr>Par trançado</vt:lpstr>
      <vt:lpstr>Par Trançado</vt:lpstr>
      <vt:lpstr>STP x UTP. &lt;&gt; Blindagem </vt:lpstr>
      <vt:lpstr>Atividades</vt:lpstr>
      <vt:lpstr>Fibra Optica</vt:lpstr>
      <vt:lpstr>Fibra Optica</vt:lpstr>
      <vt:lpstr>Fibra Optica</vt:lpstr>
      <vt:lpstr>Não Guiados</vt:lpstr>
      <vt:lpstr>Radiofrequências</vt:lpstr>
      <vt:lpstr>Radio direcional</vt:lpstr>
      <vt:lpstr>Cabos de rede</vt:lpstr>
      <vt:lpstr>Crossover X direto</vt:lpstr>
      <vt:lpstr>Atividade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e Ativos de Redes</dc:title>
  <dc:creator>Gustavo</dc:creator>
  <cp:lastModifiedBy>Gustavo</cp:lastModifiedBy>
  <cp:revision>17</cp:revision>
  <dcterms:created xsi:type="dcterms:W3CDTF">2022-01-30T12:00:59Z</dcterms:created>
  <dcterms:modified xsi:type="dcterms:W3CDTF">2023-08-28T17:15:49Z</dcterms:modified>
</cp:coreProperties>
</file>