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Fira Code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jYu43rlCVtFPT/4VevseI92X4d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FiraCode-bold.fntdata"/><Relationship Id="rId12" Type="http://schemas.openxmlformats.org/officeDocument/2006/relationships/font" Target="fonts/FiraCode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Por ser uma profissão que engloba diversas áreas da informática em geral, fica fácil de se escolher outra área para se seguir trabalhando, podendo seguir para a as áreas de montagem e manutenção, programação, suporte ou até mesmo atuar como designer.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9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9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9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0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2" name="Google Shape;32;p10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10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10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" name="Google Shape;35;p10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" name="Google Shape;37;p10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" name="Google Shape;38;p10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" name="Google Shape;39;p10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1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1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1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1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1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1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1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1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1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0" name="Google Shape;50;p1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1" name="Google Shape;51;p1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2" name="Google Shape;52;p1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10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1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11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7" name="Google Shape;67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8" name="Google Shape;68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9" name="Google Shape;69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0" name="Google Shape;70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1" name="Google Shape;71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2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2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80" name="Google Shape;80;p12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1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1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1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1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1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1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1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1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1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1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 b="0" i="0" sz="1400" u="none" cap="none" strike="noStrike"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b="0" i="0" sz="2800" u="none" cap="none" strike="noStrik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b="0" i="0" sz="1400" u="none" cap="none" strike="noStrik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/>
          <p:nvPr>
            <p:ph type="ctrTitle"/>
          </p:nvPr>
        </p:nvSpPr>
        <p:spPr>
          <a:xfrm>
            <a:off x="1413525" y="1144250"/>
            <a:ext cx="6327702" cy="5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Assistente  </a:t>
            </a:r>
            <a:r>
              <a:rPr lang="en">
                <a:solidFill>
                  <a:schemeClr val="accent2"/>
                </a:solidFill>
              </a:rPr>
              <a:t>de Tecnologia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36" name="Google Shape;136;p1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&lt; Curiosidades sobre a profissão &gt;</a:t>
            </a:r>
            <a:endParaRPr/>
          </a:p>
        </p:txBody>
      </p:sp>
      <p:sp>
        <p:nvSpPr>
          <p:cNvPr id="137" name="Google Shape;137;p1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Language.senai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38" name="Google Shape;138;p1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chemeClr val="accent6"/>
                </a:solidFill>
              </a:rPr>
              <a:t>      [</a:t>
            </a:r>
            <a:r>
              <a:rPr lang="en">
                <a:solidFill>
                  <a:schemeClr val="accent1"/>
                </a:solidFill>
              </a:rPr>
              <a:t>Da Informação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39" name="Google Shape;139;p1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140" name="Google Shape;140;p1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0" i="0" lang="en" sz="3000" u="none" cap="none" strike="noStrike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30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142" name="Google Shape;142;p1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Trabalho_TI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Aluno:Gabriel Schweder Piske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9" name="Google Shape;149;p2"/>
          <p:cNvSpPr txBox="1"/>
          <p:nvPr>
            <p:ph idx="1" type="subTitle"/>
          </p:nvPr>
        </p:nvSpPr>
        <p:spPr>
          <a:xfrm>
            <a:off x="2332549" y="1775113"/>
            <a:ext cx="4005905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 Não é necessário ensino superior para trabalhar na área &gt;</a:t>
            </a:r>
            <a:endParaRPr/>
          </a:p>
        </p:txBody>
      </p:sp>
      <p:sp>
        <p:nvSpPr>
          <p:cNvPr id="150" name="Google Shape;150;p2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Capacitação</a:t>
            </a:r>
            <a:endParaRPr/>
          </a:p>
        </p:txBody>
      </p:sp>
      <p:sp>
        <p:nvSpPr>
          <p:cNvPr id="151" name="Google Shape;151;p2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2" name="Google Shape;152;p2"/>
          <p:cNvSpPr txBox="1"/>
          <p:nvPr>
            <p:ph idx="4" type="subTitle"/>
          </p:nvPr>
        </p:nvSpPr>
        <p:spPr>
          <a:xfrm>
            <a:off x="3722224" y="2797027"/>
            <a:ext cx="4001101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  Previsões indicam que a área de TI deve criar quase 800 mil vagas até 2025 &gt;</a:t>
            </a:r>
            <a:endParaRPr/>
          </a:p>
        </p:txBody>
      </p:sp>
      <p:sp>
        <p:nvSpPr>
          <p:cNvPr id="153" name="Google Shape;153;p2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Vagas</a:t>
            </a:r>
            <a:endParaRPr/>
          </a:p>
        </p:txBody>
      </p:sp>
      <p:sp>
        <p:nvSpPr>
          <p:cNvPr id="154" name="Google Shape;154;p2"/>
          <p:cNvSpPr txBox="1"/>
          <p:nvPr>
            <p:ph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5" name="Google Shape;155;p2"/>
          <p:cNvSpPr txBox="1"/>
          <p:nvPr>
            <p:ph idx="7" type="subTitle"/>
          </p:nvPr>
        </p:nvSpPr>
        <p:spPr>
          <a:xfrm>
            <a:off x="4935682" y="3832112"/>
            <a:ext cx="4208317" cy="48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 O salário médio no setor de serviços de tecnologia da informação e comunicação é de R$ 5.028 por mês &gt;</a:t>
            </a:r>
            <a:endParaRPr/>
          </a:p>
        </p:txBody>
      </p:sp>
      <p:sp>
        <p:nvSpPr>
          <p:cNvPr id="156" name="Google Shape;156;p2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Salário</a:t>
            </a:r>
            <a:endParaRPr/>
          </a:p>
        </p:txBody>
      </p:sp>
      <p:sp>
        <p:nvSpPr>
          <p:cNvPr id="157" name="Google Shape;157;p2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Curiosidades sobre a </a:t>
            </a:r>
            <a:r>
              <a:rPr lang="en">
                <a:solidFill>
                  <a:schemeClr val="accent2"/>
                </a:solidFill>
              </a:rPr>
              <a:t>área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158" name="Google Shape;158;p2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159" name="Google Shape;159;p2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60" name="Google Shape;160;p2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" name="Google Shape;161;p2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Language.senai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62" name="Google Shape;162;p2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trabalho_TI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163" name="Google Shape;163;p2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 flipH="1">
            <a:off x="1206225" y="57712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69" name="Google Shape;169;p3"/>
          <p:cNvSpPr txBox="1"/>
          <p:nvPr>
            <p:ph idx="2" type="title"/>
          </p:nvPr>
        </p:nvSpPr>
        <p:spPr>
          <a:xfrm>
            <a:off x="2200539" y="1846623"/>
            <a:ext cx="6174530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Habilidades Necessárias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70" name="Google Shape;170;p3"/>
          <p:cNvSpPr txBox="1"/>
          <p:nvPr>
            <p:ph idx="1" type="subTitle"/>
          </p:nvPr>
        </p:nvSpPr>
        <p:spPr>
          <a:xfrm>
            <a:off x="2425299" y="2461350"/>
            <a:ext cx="39609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 Domínio em idiomas&gt;</a:t>
            </a:r>
            <a:endParaRPr/>
          </a:p>
        </p:txBody>
      </p:sp>
      <p:sp>
        <p:nvSpPr>
          <p:cNvPr id="171" name="Google Shape;171;p3"/>
          <p:cNvSpPr txBox="1"/>
          <p:nvPr/>
        </p:nvSpPr>
        <p:spPr>
          <a:xfrm>
            <a:off x="1545479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172" name="Google Shape;172;p3"/>
          <p:cNvCxnSpPr/>
          <p:nvPr/>
        </p:nvCxnSpPr>
        <p:spPr>
          <a:xfrm>
            <a:off x="175696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Language.senai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Trabalho_TI.html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workshop.css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3"/>
          <p:cNvSpPr txBox="1"/>
          <p:nvPr/>
        </p:nvSpPr>
        <p:spPr>
          <a:xfrm>
            <a:off x="2425299" y="3244350"/>
            <a:ext cx="594977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6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Ter domínio básico principalmente em inglês, além de todo o trabalho ser baseado na língua, ela é necessária para alcançar oportunidades de aperfeiçoamento e pesquisa no exterior&gt;</a:t>
            </a:r>
            <a:endParaRPr/>
          </a:p>
        </p:txBody>
      </p:sp>
      <p:pic>
        <p:nvPicPr>
          <p:cNvPr id="177" name="Google Shape;1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2854" y="696851"/>
            <a:ext cx="1712768" cy="1097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 Manutenção de Computadores &gt;</a:t>
            </a:r>
            <a:endParaRPr/>
          </a:p>
        </p:txBody>
      </p:sp>
      <p:sp>
        <p:nvSpPr>
          <p:cNvPr id="183" name="Google Shape;183;p4"/>
          <p:cNvSpPr txBox="1"/>
          <p:nvPr>
            <p:ph idx="1" type="subTitle"/>
          </p:nvPr>
        </p:nvSpPr>
        <p:spPr>
          <a:xfrm>
            <a:off x="2280024" y="3372856"/>
            <a:ext cx="6952875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 A manutenção relacionada a computadores é a ação, ou conjunto de ações, desencadeada visando solucionar um problema diagnosticado no computador, ou antever o problema por meio de análise de situações no funcionamento do computador, relacionado a software e/ou hardware.&gt;</a:t>
            </a:r>
            <a:endParaRPr/>
          </a:p>
        </p:txBody>
      </p:sp>
      <p:sp>
        <p:nvSpPr>
          <p:cNvPr id="184" name="Google Shape;184;p4"/>
          <p:cNvSpPr txBox="1"/>
          <p:nvPr>
            <p:ph type="title"/>
          </p:nvPr>
        </p:nvSpPr>
        <p:spPr>
          <a:xfrm>
            <a:off x="927100" y="621250"/>
            <a:ext cx="92235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O que faz um </a:t>
            </a:r>
            <a:r>
              <a:rPr lang="en" sz="2400"/>
              <a:t>assistente</a:t>
            </a:r>
            <a:r>
              <a:rPr lang="en" sz="2400"/>
              <a:t> em TI </a:t>
            </a:r>
            <a:r>
              <a:rPr lang="en" sz="2400">
                <a:solidFill>
                  <a:schemeClr val="accent6"/>
                </a:solidFill>
              </a:rPr>
              <a:t>{</a:t>
            </a:r>
            <a:endParaRPr sz="2400"/>
          </a:p>
        </p:txBody>
      </p:sp>
      <p:grpSp>
        <p:nvGrpSpPr>
          <p:cNvPr id="185" name="Google Shape;185;p4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186" name="Google Shape;186;p4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1" name="Google Shape;201;p4"/>
          <p:cNvGrpSpPr/>
          <p:nvPr/>
        </p:nvGrpSpPr>
        <p:grpSpPr>
          <a:xfrm>
            <a:off x="1757929" y="3514395"/>
            <a:ext cx="320088" cy="260682"/>
            <a:chOff x="5899913" y="4248925"/>
            <a:chExt cx="639025" cy="524300"/>
          </a:xfrm>
        </p:grpSpPr>
        <p:sp>
          <p:nvSpPr>
            <p:cNvPr id="202" name="Google Shape;202;p4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1" name="Google Shape;211;p4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Language.senai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2" name="Google Shape;212;p4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Trabalho_TI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13" name="Google Shape;213;p4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oquefaz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14" name="Google Shape;214;p4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215" name="Google Shape;215;p4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4"/>
          <p:cNvGrpSpPr/>
          <p:nvPr/>
        </p:nvGrpSpPr>
        <p:grpSpPr>
          <a:xfrm>
            <a:off x="1653043" y="3480955"/>
            <a:ext cx="506092" cy="352571"/>
            <a:chOff x="1665363" y="1706700"/>
            <a:chExt cx="578325" cy="487500"/>
          </a:xfrm>
        </p:grpSpPr>
        <p:sp>
          <p:nvSpPr>
            <p:cNvPr id="218" name="Google Shape;218;p4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0" name="Google Shape;220;p4"/>
          <p:cNvGrpSpPr/>
          <p:nvPr/>
        </p:nvGrpSpPr>
        <p:grpSpPr>
          <a:xfrm>
            <a:off x="1072885" y="2830633"/>
            <a:ext cx="506100" cy="1160977"/>
            <a:chOff x="1084825" y="3203163"/>
            <a:chExt cx="506100" cy="1160977"/>
          </a:xfrm>
        </p:grpSpPr>
        <p:cxnSp>
          <p:nvCxnSpPr>
            <p:cNvPr id="221" name="Google Shape;221;p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4"/>
            <p:cNvSpPr txBox="1"/>
            <p:nvPr/>
          </p:nvSpPr>
          <p:spPr>
            <a:xfrm>
              <a:off x="1084825" y="3748540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223" name="Google Shape;223;p4"/>
          <p:cNvGrpSpPr/>
          <p:nvPr/>
        </p:nvGrpSpPr>
        <p:grpSpPr>
          <a:xfrm>
            <a:off x="1084825" y="1208049"/>
            <a:ext cx="506100" cy="1366862"/>
            <a:chOff x="1084825" y="3203163"/>
            <a:chExt cx="506100" cy="1366862"/>
          </a:xfrm>
        </p:grpSpPr>
        <p:cxnSp>
          <p:nvCxnSpPr>
            <p:cNvPr id="224" name="Google Shape;224;p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5" name="Google Shape;225;p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descr="Encontre um Nerd: site conecta clientes a técnicos para consertar gadgets -  TecMundo" id="226" name="Google Shape;226;p4"/>
          <p:cNvPicPr preferRelativeResize="0"/>
          <p:nvPr/>
        </p:nvPicPr>
        <p:blipFill rotWithShape="1">
          <a:blip r:embed="rId3">
            <a:alphaModFix/>
          </a:blip>
          <a:srcRect b="0" l="21241" r="19707" t="0"/>
          <a:stretch/>
        </p:blipFill>
        <p:spPr>
          <a:xfrm>
            <a:off x="5463286" y="1208049"/>
            <a:ext cx="2816638" cy="1788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/>
          <p:nvPr>
            <p:ph idx="2" type="subTitle"/>
          </p:nvPr>
        </p:nvSpPr>
        <p:spPr>
          <a:xfrm>
            <a:off x="2240150" y="1151940"/>
            <a:ext cx="550685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 Montagem de microcomputadores e redes locais &gt;</a:t>
            </a:r>
            <a:endParaRPr/>
          </a:p>
        </p:txBody>
      </p:sp>
      <p:sp>
        <p:nvSpPr>
          <p:cNvPr id="232" name="Google Shape;232;p5"/>
          <p:cNvSpPr txBox="1"/>
          <p:nvPr>
            <p:ph idx="1" type="subTitle"/>
          </p:nvPr>
        </p:nvSpPr>
        <p:spPr>
          <a:xfrm>
            <a:off x="2280025" y="3784150"/>
            <a:ext cx="6903850" cy="7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&lt;  O profissional deverá está apto a montar, instalar, reparar e configurar dispositivos de hardware, além de instalar e configurar sistemas operacionais, softwares e aplicativos &gt;</a:t>
            </a:r>
            <a:endParaRPr/>
          </a:p>
        </p:txBody>
      </p:sp>
      <p:sp>
        <p:nvSpPr>
          <p:cNvPr id="233" name="Google Shape;233;p5"/>
          <p:cNvSpPr txBox="1"/>
          <p:nvPr>
            <p:ph type="title"/>
          </p:nvPr>
        </p:nvSpPr>
        <p:spPr>
          <a:xfrm>
            <a:off x="838200" y="621250"/>
            <a:ext cx="88893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400"/>
              <a:t>O que faz um </a:t>
            </a:r>
            <a:r>
              <a:rPr lang="en" sz="2400"/>
              <a:t>assistente</a:t>
            </a:r>
            <a:r>
              <a:rPr lang="en" sz="2400"/>
              <a:t> em TI </a:t>
            </a:r>
            <a:r>
              <a:rPr lang="en" sz="2400">
                <a:solidFill>
                  <a:schemeClr val="accent6"/>
                </a:solidFill>
              </a:rPr>
              <a:t>{</a:t>
            </a:r>
            <a:r>
              <a:rPr lang="en" sz="2400"/>
              <a:t> </a:t>
            </a:r>
            <a:endParaRPr sz="2400"/>
          </a:p>
        </p:txBody>
      </p:sp>
      <p:grpSp>
        <p:nvGrpSpPr>
          <p:cNvPr id="234" name="Google Shape;234;p5"/>
          <p:cNvGrpSpPr/>
          <p:nvPr/>
        </p:nvGrpSpPr>
        <p:grpSpPr>
          <a:xfrm>
            <a:off x="1707884" y="1417701"/>
            <a:ext cx="320076" cy="320076"/>
            <a:chOff x="1562938" y="4248450"/>
            <a:chExt cx="475950" cy="475950"/>
          </a:xfrm>
        </p:grpSpPr>
        <p:sp>
          <p:nvSpPr>
            <p:cNvPr id="235" name="Google Shape;235;p5"/>
            <p:cNvSpPr/>
            <p:nvPr/>
          </p:nvSpPr>
          <p:spPr>
            <a:xfrm>
              <a:off x="1571938" y="4257450"/>
              <a:ext cx="457475" cy="290150"/>
            </a:xfrm>
            <a:custGeom>
              <a:rect b="b" l="l" r="r" t="t"/>
              <a:pathLst>
                <a:path extrusionOk="0" h="11606" w="18299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611763" y="4294900"/>
              <a:ext cx="377825" cy="252700"/>
            </a:xfrm>
            <a:custGeom>
              <a:rect b="b" l="l" r="r" t="t"/>
              <a:pathLst>
                <a:path extrusionOk="0" h="10108" w="15113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875338" y="4356050"/>
              <a:ext cx="73975" cy="92950"/>
            </a:xfrm>
            <a:custGeom>
              <a:rect b="b" l="l" r="r" t="t"/>
              <a:pathLst>
                <a:path extrusionOk="0" h="3718" w="2959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571938" y="4547575"/>
              <a:ext cx="457475" cy="167350"/>
            </a:xfrm>
            <a:custGeom>
              <a:rect b="b" l="l" r="r" t="t"/>
              <a:pathLst>
                <a:path extrusionOk="0" h="6694" w="18299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7634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652063" y="4356050"/>
              <a:ext cx="74450" cy="92950"/>
            </a:xfrm>
            <a:custGeom>
              <a:rect b="b" l="l" r="r" t="t"/>
              <a:pathLst>
                <a:path extrusionOk="0" h="3718" w="2978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828413" y="4575450"/>
              <a:ext cx="21825" cy="18600"/>
            </a:xfrm>
            <a:custGeom>
              <a:rect b="b" l="l" r="r" t="t"/>
              <a:pathLst>
                <a:path extrusionOk="0" h="744" w="873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562938" y="4248450"/>
              <a:ext cx="475950" cy="475950"/>
            </a:xfrm>
            <a:custGeom>
              <a:rect b="b" l="l" r="r" t="t"/>
              <a:pathLst>
                <a:path extrusionOk="0" h="19038" w="19038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642588" y="4346575"/>
              <a:ext cx="92925" cy="111900"/>
            </a:xfrm>
            <a:custGeom>
              <a:rect b="b" l="l" r="r" t="t"/>
              <a:pathLst>
                <a:path extrusionOk="0" h="4476" w="3717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753988" y="4346575"/>
              <a:ext cx="93400" cy="111900"/>
            </a:xfrm>
            <a:custGeom>
              <a:rect b="b" l="l" r="r" t="t"/>
              <a:pathLst>
                <a:path extrusionOk="0" h="4476" w="3736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1865838" y="4346575"/>
              <a:ext cx="92950" cy="111900"/>
            </a:xfrm>
            <a:custGeom>
              <a:rect b="b" l="l" r="r" t="t"/>
              <a:pathLst>
                <a:path extrusionOk="0" h="4476" w="3718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16397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751138" y="4476950"/>
              <a:ext cx="99100" cy="18500"/>
            </a:xfrm>
            <a:custGeom>
              <a:rect b="b" l="l" r="r" t="t"/>
              <a:pathLst>
                <a:path extrusionOk="0" h="740" w="3964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862538" y="4476950"/>
              <a:ext cx="99575" cy="18500"/>
            </a:xfrm>
            <a:custGeom>
              <a:rect b="b" l="l" r="r" t="t"/>
              <a:pathLst>
                <a:path extrusionOk="0" h="740" w="3983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1751138" y="4575525"/>
              <a:ext cx="62125" cy="18525"/>
            </a:xfrm>
            <a:custGeom>
              <a:rect b="b" l="l" r="r" t="t"/>
              <a:pathLst>
                <a:path extrusionOk="0" h="741" w="2485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5"/>
          <p:cNvGrpSpPr/>
          <p:nvPr/>
        </p:nvGrpSpPr>
        <p:grpSpPr>
          <a:xfrm>
            <a:off x="1707884" y="4002427"/>
            <a:ext cx="320088" cy="260682"/>
            <a:chOff x="5899913" y="4248925"/>
            <a:chExt cx="639025" cy="524300"/>
          </a:xfrm>
        </p:grpSpPr>
        <p:sp>
          <p:nvSpPr>
            <p:cNvPr id="251" name="Google Shape;251;p5"/>
            <p:cNvSpPr/>
            <p:nvPr/>
          </p:nvSpPr>
          <p:spPr>
            <a:xfrm>
              <a:off x="5937363" y="4261725"/>
              <a:ext cx="564600" cy="399175"/>
            </a:xfrm>
            <a:custGeom>
              <a:rect b="b" l="l" r="r" t="t"/>
              <a:pathLst>
                <a:path extrusionOk="0" h="15967" w="22584">
                  <a:moveTo>
                    <a:pt x="1005" y="1"/>
                  </a:moveTo>
                  <a:cubicBezTo>
                    <a:pt x="455" y="1"/>
                    <a:pt x="0" y="437"/>
                    <a:pt x="19" y="986"/>
                  </a:cubicBezTo>
                  <a:lnTo>
                    <a:pt x="19" y="15966"/>
                  </a:lnTo>
                  <a:lnTo>
                    <a:pt x="22584" y="15966"/>
                  </a:lnTo>
                  <a:lnTo>
                    <a:pt x="22584" y="986"/>
                  </a:lnTo>
                  <a:cubicBezTo>
                    <a:pt x="22584" y="437"/>
                    <a:pt x="22128" y="1"/>
                    <a:pt x="21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6070088" y="44987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498"/>
                  </a:lnTo>
                  <a:lnTo>
                    <a:pt x="5992" y="4494"/>
                  </a:lnTo>
                  <a:lnTo>
                    <a:pt x="11965" y="1498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6070088" y="4423850"/>
              <a:ext cx="299150" cy="112375"/>
            </a:xfrm>
            <a:custGeom>
              <a:rect b="b" l="l" r="r" t="t"/>
              <a:pathLst>
                <a:path extrusionOk="0" h="4495" w="11966">
                  <a:moveTo>
                    <a:pt x="2997" y="0"/>
                  </a:moveTo>
                  <a:lnTo>
                    <a:pt x="1" y="1517"/>
                  </a:lnTo>
                  <a:lnTo>
                    <a:pt x="5992" y="4494"/>
                  </a:lnTo>
                  <a:lnTo>
                    <a:pt x="11965" y="1517"/>
                  </a:lnTo>
                  <a:lnTo>
                    <a:pt x="8988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6070088" y="4311975"/>
              <a:ext cx="299150" cy="149825"/>
            </a:xfrm>
            <a:custGeom>
              <a:rect b="b" l="l" r="r" t="t"/>
              <a:pathLst>
                <a:path extrusionOk="0" h="5993" w="11966">
                  <a:moveTo>
                    <a:pt x="5992" y="0"/>
                  </a:moveTo>
                  <a:lnTo>
                    <a:pt x="1" y="2996"/>
                  </a:lnTo>
                  <a:lnTo>
                    <a:pt x="5992" y="5992"/>
                  </a:lnTo>
                  <a:lnTo>
                    <a:pt x="11965" y="2977"/>
                  </a:lnTo>
                  <a:lnTo>
                    <a:pt x="59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5912713" y="4660875"/>
              <a:ext cx="613900" cy="100025"/>
            </a:xfrm>
            <a:custGeom>
              <a:rect b="b" l="l" r="r" t="t"/>
              <a:pathLst>
                <a:path extrusionOk="0" h="4001" w="24556">
                  <a:moveTo>
                    <a:pt x="0" y="0"/>
                  </a:moveTo>
                  <a:lnTo>
                    <a:pt x="0" y="1005"/>
                  </a:lnTo>
                  <a:cubicBezTo>
                    <a:pt x="0" y="2655"/>
                    <a:pt x="1347" y="4001"/>
                    <a:pt x="2996" y="4001"/>
                  </a:cubicBezTo>
                  <a:lnTo>
                    <a:pt x="21560" y="4001"/>
                  </a:lnTo>
                  <a:cubicBezTo>
                    <a:pt x="23209" y="4001"/>
                    <a:pt x="24556" y="2655"/>
                    <a:pt x="24556" y="1005"/>
                  </a:cubicBezTo>
                  <a:lnTo>
                    <a:pt x="245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6157313" y="4698300"/>
              <a:ext cx="29425" cy="25150"/>
            </a:xfrm>
            <a:custGeom>
              <a:rect b="b" l="l" r="r" t="t"/>
              <a:pathLst>
                <a:path extrusionOk="0" h="1006" w="1177">
                  <a:moveTo>
                    <a:pt x="498" y="1"/>
                  </a:moveTo>
                  <a:cubicBezTo>
                    <a:pt x="242" y="1"/>
                    <a:pt x="1" y="200"/>
                    <a:pt x="1" y="494"/>
                  </a:cubicBezTo>
                  <a:cubicBezTo>
                    <a:pt x="1" y="778"/>
                    <a:pt x="228" y="1006"/>
                    <a:pt x="494" y="1006"/>
                  </a:cubicBezTo>
                  <a:cubicBezTo>
                    <a:pt x="949" y="1006"/>
                    <a:pt x="1176" y="456"/>
                    <a:pt x="854" y="153"/>
                  </a:cubicBezTo>
                  <a:cubicBezTo>
                    <a:pt x="749" y="48"/>
                    <a:pt x="621" y="1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5899913" y="4248925"/>
              <a:ext cx="639025" cy="524300"/>
            </a:xfrm>
            <a:custGeom>
              <a:rect b="b" l="l" r="r" t="t"/>
              <a:pathLst>
                <a:path extrusionOk="0" h="20972" w="25561">
                  <a:moveTo>
                    <a:pt x="23077" y="1006"/>
                  </a:moveTo>
                  <a:cubicBezTo>
                    <a:pt x="23342" y="1006"/>
                    <a:pt x="23570" y="1233"/>
                    <a:pt x="23570" y="1498"/>
                  </a:cubicBezTo>
                  <a:lnTo>
                    <a:pt x="23570" y="15985"/>
                  </a:lnTo>
                  <a:lnTo>
                    <a:pt x="2010" y="15985"/>
                  </a:lnTo>
                  <a:lnTo>
                    <a:pt x="2010" y="1498"/>
                  </a:lnTo>
                  <a:cubicBezTo>
                    <a:pt x="2010" y="1233"/>
                    <a:pt x="2238" y="1006"/>
                    <a:pt x="2503" y="1006"/>
                  </a:cubicBezTo>
                  <a:close/>
                  <a:moveTo>
                    <a:pt x="24575" y="16971"/>
                  </a:moveTo>
                  <a:lnTo>
                    <a:pt x="24575" y="17483"/>
                  </a:lnTo>
                  <a:cubicBezTo>
                    <a:pt x="24575" y="18848"/>
                    <a:pt x="23456" y="19967"/>
                    <a:pt x="22072" y="19967"/>
                  </a:cubicBezTo>
                  <a:lnTo>
                    <a:pt x="3508" y="19967"/>
                  </a:lnTo>
                  <a:cubicBezTo>
                    <a:pt x="2124" y="19967"/>
                    <a:pt x="1005" y="18848"/>
                    <a:pt x="1005" y="17483"/>
                  </a:cubicBezTo>
                  <a:lnTo>
                    <a:pt x="1005" y="16971"/>
                  </a:lnTo>
                  <a:close/>
                  <a:moveTo>
                    <a:pt x="2503" y="1"/>
                  </a:moveTo>
                  <a:cubicBezTo>
                    <a:pt x="1688" y="1"/>
                    <a:pt x="1005" y="683"/>
                    <a:pt x="1005" y="1498"/>
                  </a:cubicBezTo>
                  <a:lnTo>
                    <a:pt x="1005" y="15985"/>
                  </a:lnTo>
                  <a:lnTo>
                    <a:pt x="512" y="15985"/>
                  </a:lnTo>
                  <a:cubicBezTo>
                    <a:pt x="228" y="15985"/>
                    <a:pt x="0" y="16194"/>
                    <a:pt x="0" y="16478"/>
                  </a:cubicBezTo>
                  <a:lnTo>
                    <a:pt x="0" y="17483"/>
                  </a:lnTo>
                  <a:cubicBezTo>
                    <a:pt x="19" y="19398"/>
                    <a:pt x="1574" y="20972"/>
                    <a:pt x="3508" y="20972"/>
                  </a:cubicBezTo>
                  <a:lnTo>
                    <a:pt x="22072" y="20972"/>
                  </a:lnTo>
                  <a:cubicBezTo>
                    <a:pt x="24006" y="20972"/>
                    <a:pt x="25561" y="19417"/>
                    <a:pt x="25561" y="17483"/>
                  </a:cubicBezTo>
                  <a:lnTo>
                    <a:pt x="25561" y="16478"/>
                  </a:lnTo>
                  <a:cubicBezTo>
                    <a:pt x="25561" y="16194"/>
                    <a:pt x="25352" y="15985"/>
                    <a:pt x="25068" y="15985"/>
                  </a:cubicBezTo>
                  <a:lnTo>
                    <a:pt x="24575" y="15985"/>
                  </a:lnTo>
                  <a:lnTo>
                    <a:pt x="24575" y="1498"/>
                  </a:lnTo>
                  <a:cubicBezTo>
                    <a:pt x="24575" y="683"/>
                    <a:pt x="23892" y="1"/>
                    <a:pt x="2307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6202813" y="4698325"/>
              <a:ext cx="83475" cy="25125"/>
            </a:xfrm>
            <a:custGeom>
              <a:rect b="b" l="l" r="r" t="t"/>
              <a:pathLst>
                <a:path extrusionOk="0" h="1005" w="3339">
                  <a:moveTo>
                    <a:pt x="683" y="0"/>
                  </a:moveTo>
                  <a:cubicBezTo>
                    <a:pt x="1" y="0"/>
                    <a:pt x="1" y="1005"/>
                    <a:pt x="683" y="1005"/>
                  </a:cubicBezTo>
                  <a:lnTo>
                    <a:pt x="2674" y="1005"/>
                  </a:lnTo>
                  <a:cubicBezTo>
                    <a:pt x="3338" y="1005"/>
                    <a:pt x="3338" y="0"/>
                    <a:pt x="26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6054913" y="4299050"/>
              <a:ext cx="329500" cy="324400"/>
            </a:xfrm>
            <a:custGeom>
              <a:rect b="b" l="l" r="r" t="t"/>
              <a:pathLst>
                <a:path extrusionOk="0" h="12976" w="13180">
                  <a:moveTo>
                    <a:pt x="6599" y="1048"/>
                  </a:moveTo>
                  <a:lnTo>
                    <a:pt x="11454" y="3494"/>
                  </a:lnTo>
                  <a:lnTo>
                    <a:pt x="6599" y="5921"/>
                  </a:lnTo>
                  <a:lnTo>
                    <a:pt x="1707" y="3494"/>
                  </a:lnTo>
                  <a:lnTo>
                    <a:pt x="6599" y="1048"/>
                  </a:lnTo>
                  <a:close/>
                  <a:moveTo>
                    <a:pt x="9595" y="5561"/>
                  </a:moveTo>
                  <a:lnTo>
                    <a:pt x="11454" y="6490"/>
                  </a:lnTo>
                  <a:lnTo>
                    <a:pt x="6599" y="8917"/>
                  </a:lnTo>
                  <a:lnTo>
                    <a:pt x="1707" y="6509"/>
                  </a:lnTo>
                  <a:lnTo>
                    <a:pt x="3604" y="5561"/>
                  </a:lnTo>
                  <a:lnTo>
                    <a:pt x="6372" y="6945"/>
                  </a:lnTo>
                  <a:cubicBezTo>
                    <a:pt x="6429" y="6964"/>
                    <a:pt x="6505" y="6983"/>
                    <a:pt x="6599" y="6983"/>
                  </a:cubicBezTo>
                  <a:cubicBezTo>
                    <a:pt x="6675" y="6983"/>
                    <a:pt x="6751" y="6964"/>
                    <a:pt x="6808" y="6945"/>
                  </a:cubicBezTo>
                  <a:lnTo>
                    <a:pt x="9595" y="5561"/>
                  </a:lnTo>
                  <a:close/>
                  <a:moveTo>
                    <a:pt x="9595" y="8538"/>
                  </a:moveTo>
                  <a:lnTo>
                    <a:pt x="11454" y="9486"/>
                  </a:lnTo>
                  <a:lnTo>
                    <a:pt x="6599" y="11913"/>
                  </a:lnTo>
                  <a:lnTo>
                    <a:pt x="1707" y="9486"/>
                  </a:lnTo>
                  <a:lnTo>
                    <a:pt x="3585" y="8538"/>
                  </a:lnTo>
                  <a:lnTo>
                    <a:pt x="6372" y="9922"/>
                  </a:lnTo>
                  <a:cubicBezTo>
                    <a:pt x="6429" y="9960"/>
                    <a:pt x="6505" y="9979"/>
                    <a:pt x="6599" y="9979"/>
                  </a:cubicBezTo>
                  <a:cubicBezTo>
                    <a:pt x="6675" y="9979"/>
                    <a:pt x="6751" y="9960"/>
                    <a:pt x="6808" y="9922"/>
                  </a:cubicBezTo>
                  <a:lnTo>
                    <a:pt x="9595" y="8538"/>
                  </a:lnTo>
                  <a:close/>
                  <a:moveTo>
                    <a:pt x="6590" y="1"/>
                  </a:moveTo>
                  <a:cubicBezTo>
                    <a:pt x="6514" y="1"/>
                    <a:pt x="6438" y="15"/>
                    <a:pt x="6372" y="43"/>
                  </a:cubicBezTo>
                  <a:lnTo>
                    <a:pt x="380" y="3039"/>
                  </a:lnTo>
                  <a:cubicBezTo>
                    <a:pt x="209" y="3134"/>
                    <a:pt x="96" y="3305"/>
                    <a:pt x="96" y="3494"/>
                  </a:cubicBezTo>
                  <a:cubicBezTo>
                    <a:pt x="96" y="3684"/>
                    <a:pt x="209" y="3855"/>
                    <a:pt x="380" y="3930"/>
                  </a:cubicBezTo>
                  <a:lnTo>
                    <a:pt x="2485" y="4992"/>
                  </a:lnTo>
                  <a:lnTo>
                    <a:pt x="380" y="6035"/>
                  </a:lnTo>
                  <a:cubicBezTo>
                    <a:pt x="1" y="6225"/>
                    <a:pt x="1" y="6756"/>
                    <a:pt x="380" y="6926"/>
                  </a:cubicBezTo>
                  <a:lnTo>
                    <a:pt x="2485" y="7988"/>
                  </a:lnTo>
                  <a:lnTo>
                    <a:pt x="380" y="9031"/>
                  </a:lnTo>
                  <a:cubicBezTo>
                    <a:pt x="1" y="9221"/>
                    <a:pt x="1" y="9752"/>
                    <a:pt x="380" y="9922"/>
                  </a:cubicBezTo>
                  <a:lnTo>
                    <a:pt x="6372" y="12918"/>
                  </a:lnTo>
                  <a:cubicBezTo>
                    <a:pt x="6448" y="12956"/>
                    <a:pt x="6524" y="12975"/>
                    <a:pt x="6599" y="12975"/>
                  </a:cubicBezTo>
                  <a:cubicBezTo>
                    <a:pt x="6675" y="12975"/>
                    <a:pt x="6751" y="12956"/>
                    <a:pt x="6827" y="12918"/>
                  </a:cubicBezTo>
                  <a:lnTo>
                    <a:pt x="12800" y="9922"/>
                  </a:lnTo>
                  <a:cubicBezTo>
                    <a:pt x="13179" y="9752"/>
                    <a:pt x="13179" y="9221"/>
                    <a:pt x="12800" y="9031"/>
                  </a:cubicBezTo>
                  <a:lnTo>
                    <a:pt x="10714" y="7988"/>
                  </a:lnTo>
                  <a:lnTo>
                    <a:pt x="12800" y="6926"/>
                  </a:lnTo>
                  <a:cubicBezTo>
                    <a:pt x="13179" y="6756"/>
                    <a:pt x="13179" y="6225"/>
                    <a:pt x="12800" y="6035"/>
                  </a:cubicBezTo>
                  <a:lnTo>
                    <a:pt x="10714" y="4992"/>
                  </a:lnTo>
                  <a:lnTo>
                    <a:pt x="12800" y="3930"/>
                  </a:lnTo>
                  <a:cubicBezTo>
                    <a:pt x="12971" y="3855"/>
                    <a:pt x="13084" y="3684"/>
                    <a:pt x="13084" y="3494"/>
                  </a:cubicBezTo>
                  <a:cubicBezTo>
                    <a:pt x="13084" y="3305"/>
                    <a:pt x="12971" y="3134"/>
                    <a:pt x="12800" y="3039"/>
                  </a:cubicBezTo>
                  <a:lnTo>
                    <a:pt x="6808" y="43"/>
                  </a:lnTo>
                  <a:cubicBezTo>
                    <a:pt x="6742" y="15"/>
                    <a:pt x="6666" y="1"/>
                    <a:pt x="65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0" name="Google Shape;260;p5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Language.senai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61" name="Google Shape;261;p5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Trabalho_TI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62" name="Google Shape;262;p5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oquefaz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263" name="Google Shape;263;p5"/>
          <p:cNvGrpSpPr/>
          <p:nvPr/>
        </p:nvGrpSpPr>
        <p:grpSpPr>
          <a:xfrm>
            <a:off x="1614876" y="1364434"/>
            <a:ext cx="506092" cy="426611"/>
            <a:chOff x="1665363" y="1706700"/>
            <a:chExt cx="578325" cy="487500"/>
          </a:xfrm>
        </p:grpSpPr>
        <p:sp>
          <p:nvSpPr>
            <p:cNvPr id="264" name="Google Shape;264;p5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6" name="Google Shape;266;p5"/>
          <p:cNvGrpSpPr/>
          <p:nvPr/>
        </p:nvGrpSpPr>
        <p:grpSpPr>
          <a:xfrm>
            <a:off x="1614876" y="3906040"/>
            <a:ext cx="506092" cy="426611"/>
            <a:chOff x="1665363" y="1706700"/>
            <a:chExt cx="578325" cy="487500"/>
          </a:xfrm>
        </p:grpSpPr>
        <p:sp>
          <p:nvSpPr>
            <p:cNvPr id="267" name="Google Shape;267;p5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fmla="val 0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9" name="Google Shape;269;p5"/>
          <p:cNvGrpSpPr/>
          <p:nvPr/>
        </p:nvGrpSpPr>
        <p:grpSpPr>
          <a:xfrm>
            <a:off x="1084825" y="3157758"/>
            <a:ext cx="506100" cy="1366862"/>
            <a:chOff x="1084825" y="3203163"/>
            <a:chExt cx="506100" cy="1366862"/>
          </a:xfrm>
        </p:grpSpPr>
        <p:cxnSp>
          <p:nvCxnSpPr>
            <p:cNvPr id="270" name="Google Shape;270;p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1" name="Google Shape;271;p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272" name="Google Shape;272;p5"/>
          <p:cNvGrpSpPr/>
          <p:nvPr/>
        </p:nvGrpSpPr>
        <p:grpSpPr>
          <a:xfrm>
            <a:off x="1084825" y="1208049"/>
            <a:ext cx="506100" cy="1366862"/>
            <a:chOff x="1084825" y="3203163"/>
            <a:chExt cx="506100" cy="1366862"/>
          </a:xfrm>
        </p:grpSpPr>
        <p:cxnSp>
          <p:nvCxnSpPr>
            <p:cNvPr id="273" name="Google Shape;273;p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4" name="Google Shape;274;p5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" sz="2800" u="none" cap="none" strike="noStrike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b="0" i="0" sz="28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descr="2,306 fotos de stock e banco de imagens de Nerd Cartoon - Getty Images" id="275" name="Google Shape;27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413500" y="1053803"/>
            <a:ext cx="2727444" cy="2736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281" name="Google Shape;281;p6"/>
          <p:cNvSpPr txBox="1"/>
          <p:nvPr>
            <p:ph idx="2" type="title"/>
          </p:nvPr>
        </p:nvSpPr>
        <p:spPr>
          <a:xfrm>
            <a:off x="2605788" y="1846623"/>
            <a:ext cx="6030212" cy="53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Outras áreas a seguir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82" name="Google Shape;282;p6"/>
          <p:cNvSpPr txBox="1"/>
          <p:nvPr>
            <p:ph idx="1" type="subTitle"/>
          </p:nvPr>
        </p:nvSpPr>
        <p:spPr>
          <a:xfrm>
            <a:off x="2706188" y="2746596"/>
            <a:ext cx="5493325" cy="839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{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Ciência da computação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Programador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Suporte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Entre outras profissões da área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283" name="Google Shape;283;p6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" sz="5000" u="none" cap="none" strike="noStrike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b="0" i="0" sz="5000" u="none" cap="none" strike="noStrike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284" name="Google Shape;284;p6"/>
          <p:cNvCxnSpPr>
            <a:endCxn id="283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5" name="Google Shape;285;p6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Programming Language.senai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6" name="Google Shape;286;p6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trabalhoTI.html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7" name="Google Shape;287;p6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None/>
            </a:pPr>
            <a:r>
              <a:rPr b="0" i="0" lang="en" sz="1400" u="none" cap="none" strike="noStrik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workshop.css</a:t>
            </a:r>
            <a:endParaRPr b="0" i="0" sz="1400" u="none" cap="none" strike="noStrike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solidFill>
                  <a:schemeClr val="accent3"/>
                </a:solidFill>
              </a:rPr>
              <a:t>Programming Language.senai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93" name="Google Shape;293;p7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Trabalho_TI</a:t>
            </a:r>
            <a:r>
              <a:rPr lang="en" sz="1400">
                <a:solidFill>
                  <a:schemeClr val="accent3"/>
                </a:solidFill>
              </a:rPr>
              <a:t>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94" name="Google Shape;294;p7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oquefaz</a:t>
            </a:r>
            <a:r>
              <a:rPr lang="en" sz="1400">
                <a:solidFill>
                  <a:schemeClr val="accent3"/>
                </a:solidFill>
              </a:rPr>
              <a:t>.css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295" name="Google Shape;295;p7"/>
          <p:cNvSpPr/>
          <p:nvPr/>
        </p:nvSpPr>
        <p:spPr>
          <a:xfrm>
            <a:off x="0" y="-41222"/>
            <a:ext cx="9149975" cy="5245100"/>
          </a:xfrm>
          <a:prstGeom prst="rect">
            <a:avLst/>
          </a:prstGeom>
          <a:solidFill>
            <a:schemeClr val="accent5">
              <a:alpha val="60000"/>
            </a:schemeClr>
          </a:solidFill>
          <a:ln cap="flat" cmpd="sng" w="25400">
            <a:solidFill>
              <a:srgbClr val="9F749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8400" y="145641"/>
            <a:ext cx="6359300" cy="4906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ssista É o Fim (HBO) - Assista filmes | HBO Max" id="297" name="Google Shape;2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150" y="196850"/>
            <a:ext cx="622935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5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75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Aluno SENAI</dc:creator>
</cp:coreProperties>
</file>