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9" r:id="rId5"/>
    <p:sldId id="261" r:id="rId6"/>
    <p:sldId id="260" r:id="rId7"/>
    <p:sldId id="262" r:id="rId8"/>
    <p:sldId id="263" r:id="rId9"/>
    <p:sldId id="276" r:id="rId10"/>
    <p:sldId id="264" r:id="rId11"/>
    <p:sldId id="265" r:id="rId12"/>
    <p:sldId id="266" r:id="rId13"/>
    <p:sldId id="270" r:id="rId14"/>
    <p:sldId id="271" r:id="rId15"/>
    <p:sldId id="277" r:id="rId16"/>
    <p:sldId id="273" r:id="rId17"/>
    <p:sldId id="274" r:id="rId18"/>
    <p:sldId id="275" r:id="rId19"/>
    <p:sldId id="267" r:id="rId20"/>
    <p:sldId id="279" r:id="rId21"/>
    <p:sldId id="282" r:id="rId22"/>
    <p:sldId id="280" r:id="rId23"/>
    <p:sldId id="281" r:id="rId24"/>
    <p:sldId id="278" r:id="rId25"/>
    <p:sldId id="268" r:id="rId26"/>
    <p:sldId id="25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58" y="2092750"/>
            <a:ext cx="6143263" cy="11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11" y="5665508"/>
            <a:ext cx="3105199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FA671B-F868-A64E-BC4D-8FA543A7C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3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SESI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E31D144-10B2-A142-8CD8-F0ECB1A33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48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30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53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45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3" y="6558166"/>
            <a:ext cx="1201594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1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9" y="2092750"/>
            <a:ext cx="6143263" cy="1193590"/>
          </a:xfrm>
          <a:prstGeom prst="rect">
            <a:avLst/>
          </a:prstGeom>
        </p:spPr>
      </p:pic>
      <p:grpSp>
        <p:nvGrpSpPr>
          <p:cNvPr id="87" name="Agrupar 86"/>
          <p:cNvGrpSpPr/>
          <p:nvPr/>
        </p:nvGrpSpPr>
        <p:grpSpPr>
          <a:xfrm>
            <a:off x="3508820" y="4262794"/>
            <a:ext cx="5174361" cy="717683"/>
            <a:chOff x="2392363" y="4681538"/>
            <a:chExt cx="6764338" cy="938212"/>
          </a:xfrm>
        </p:grpSpPr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6710363" y="4845050"/>
              <a:ext cx="77788" cy="80963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50 h 103"/>
                <a:gd name="T4" fmla="*/ 0 w 97"/>
                <a:gd name="T5" fmla="*/ 0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50"/>
                  </a:lnTo>
                  <a:lnTo>
                    <a:pt x="0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6534151" y="4681538"/>
              <a:ext cx="412750" cy="412750"/>
            </a:xfrm>
            <a:custGeom>
              <a:avLst/>
              <a:gdLst>
                <a:gd name="T0" fmla="*/ 233 w 520"/>
                <a:gd name="T1" fmla="*/ 0 h 520"/>
                <a:gd name="T2" fmla="*/ 158 w 520"/>
                <a:gd name="T3" fmla="*/ 20 h 520"/>
                <a:gd name="T4" fmla="*/ 95 w 520"/>
                <a:gd name="T5" fmla="*/ 60 h 520"/>
                <a:gd name="T6" fmla="*/ 44 w 520"/>
                <a:gd name="T7" fmla="*/ 114 h 520"/>
                <a:gd name="T8" fmla="*/ 10 w 520"/>
                <a:gd name="T9" fmla="*/ 182 h 520"/>
                <a:gd name="T10" fmla="*/ 0 w 520"/>
                <a:gd name="T11" fmla="*/ 259 h 520"/>
                <a:gd name="T12" fmla="*/ 5 w 520"/>
                <a:gd name="T13" fmla="*/ 313 h 520"/>
                <a:gd name="T14" fmla="*/ 30 w 520"/>
                <a:gd name="T15" fmla="*/ 383 h 520"/>
                <a:gd name="T16" fmla="*/ 75 w 520"/>
                <a:gd name="T17" fmla="*/ 444 h 520"/>
                <a:gd name="T18" fmla="*/ 136 w 520"/>
                <a:gd name="T19" fmla="*/ 489 h 520"/>
                <a:gd name="T20" fmla="*/ 208 w 520"/>
                <a:gd name="T21" fmla="*/ 514 h 520"/>
                <a:gd name="T22" fmla="*/ 260 w 520"/>
                <a:gd name="T23" fmla="*/ 520 h 520"/>
                <a:gd name="T24" fmla="*/ 337 w 520"/>
                <a:gd name="T25" fmla="*/ 509 h 520"/>
                <a:gd name="T26" fmla="*/ 406 w 520"/>
                <a:gd name="T27" fmla="*/ 476 h 520"/>
                <a:gd name="T28" fmla="*/ 459 w 520"/>
                <a:gd name="T29" fmla="*/ 426 h 520"/>
                <a:gd name="T30" fmla="*/ 499 w 520"/>
                <a:gd name="T31" fmla="*/ 361 h 520"/>
                <a:gd name="T32" fmla="*/ 519 w 520"/>
                <a:gd name="T33" fmla="*/ 286 h 520"/>
                <a:gd name="T34" fmla="*/ 519 w 520"/>
                <a:gd name="T35" fmla="*/ 234 h 520"/>
                <a:gd name="T36" fmla="*/ 499 w 520"/>
                <a:gd name="T37" fmla="*/ 158 h 520"/>
                <a:gd name="T38" fmla="*/ 459 w 520"/>
                <a:gd name="T39" fmla="*/ 94 h 520"/>
                <a:gd name="T40" fmla="*/ 406 w 520"/>
                <a:gd name="T41" fmla="*/ 43 h 520"/>
                <a:gd name="T42" fmla="*/ 337 w 520"/>
                <a:gd name="T43" fmla="*/ 11 h 520"/>
                <a:gd name="T44" fmla="*/ 260 w 520"/>
                <a:gd name="T45" fmla="*/ 0 h 520"/>
                <a:gd name="T46" fmla="*/ 441 w 520"/>
                <a:gd name="T47" fmla="*/ 273 h 520"/>
                <a:gd name="T48" fmla="*/ 436 w 520"/>
                <a:gd name="T49" fmla="*/ 333 h 520"/>
                <a:gd name="T50" fmla="*/ 427 w 520"/>
                <a:gd name="T51" fmla="*/ 363 h 520"/>
                <a:gd name="T52" fmla="*/ 413 w 520"/>
                <a:gd name="T53" fmla="*/ 378 h 520"/>
                <a:gd name="T54" fmla="*/ 386 w 520"/>
                <a:gd name="T55" fmla="*/ 385 h 520"/>
                <a:gd name="T56" fmla="*/ 303 w 520"/>
                <a:gd name="T57" fmla="*/ 388 h 520"/>
                <a:gd name="T58" fmla="*/ 208 w 520"/>
                <a:gd name="T59" fmla="*/ 387 h 520"/>
                <a:gd name="T60" fmla="*/ 136 w 520"/>
                <a:gd name="T61" fmla="*/ 385 h 520"/>
                <a:gd name="T62" fmla="*/ 102 w 520"/>
                <a:gd name="T63" fmla="*/ 374 h 520"/>
                <a:gd name="T64" fmla="*/ 93 w 520"/>
                <a:gd name="T65" fmla="*/ 363 h 520"/>
                <a:gd name="T66" fmla="*/ 82 w 520"/>
                <a:gd name="T67" fmla="*/ 333 h 520"/>
                <a:gd name="T68" fmla="*/ 79 w 520"/>
                <a:gd name="T69" fmla="*/ 273 h 520"/>
                <a:gd name="T70" fmla="*/ 80 w 520"/>
                <a:gd name="T71" fmla="*/ 205 h 520"/>
                <a:gd name="T72" fmla="*/ 86 w 520"/>
                <a:gd name="T73" fmla="*/ 173 h 520"/>
                <a:gd name="T74" fmla="*/ 97 w 520"/>
                <a:gd name="T75" fmla="*/ 151 h 520"/>
                <a:gd name="T76" fmla="*/ 116 w 520"/>
                <a:gd name="T77" fmla="*/ 137 h 520"/>
                <a:gd name="T78" fmla="*/ 132 w 520"/>
                <a:gd name="T79" fmla="*/ 135 h 520"/>
                <a:gd name="T80" fmla="*/ 260 w 520"/>
                <a:gd name="T81" fmla="*/ 131 h 520"/>
                <a:gd name="T82" fmla="*/ 303 w 520"/>
                <a:gd name="T83" fmla="*/ 131 h 520"/>
                <a:gd name="T84" fmla="*/ 386 w 520"/>
                <a:gd name="T85" fmla="*/ 135 h 520"/>
                <a:gd name="T86" fmla="*/ 413 w 520"/>
                <a:gd name="T87" fmla="*/ 142 h 520"/>
                <a:gd name="T88" fmla="*/ 427 w 520"/>
                <a:gd name="T89" fmla="*/ 155 h 520"/>
                <a:gd name="T90" fmla="*/ 436 w 520"/>
                <a:gd name="T91" fmla="*/ 187 h 520"/>
                <a:gd name="T92" fmla="*/ 441 w 520"/>
                <a:gd name="T93" fmla="*/ 24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8" y="4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4" y="43"/>
                  </a:lnTo>
                  <a:lnTo>
                    <a:pt x="95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4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1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4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0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3" y="509"/>
                  </a:lnTo>
                  <a:lnTo>
                    <a:pt x="208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7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7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5"/>
                  </a:lnTo>
                  <a:lnTo>
                    <a:pt x="436" y="333"/>
                  </a:lnTo>
                  <a:lnTo>
                    <a:pt x="436" y="333"/>
                  </a:lnTo>
                  <a:lnTo>
                    <a:pt x="434" y="347"/>
                  </a:lnTo>
                  <a:lnTo>
                    <a:pt x="429" y="358"/>
                  </a:lnTo>
                  <a:lnTo>
                    <a:pt x="427" y="363"/>
                  </a:lnTo>
                  <a:lnTo>
                    <a:pt x="422" y="369"/>
                  </a:lnTo>
                  <a:lnTo>
                    <a:pt x="422" y="369"/>
                  </a:lnTo>
                  <a:lnTo>
                    <a:pt x="413" y="378"/>
                  </a:lnTo>
                  <a:lnTo>
                    <a:pt x="402" y="381"/>
                  </a:lnTo>
                  <a:lnTo>
                    <a:pt x="393" y="383"/>
                  </a:lnTo>
                  <a:lnTo>
                    <a:pt x="386" y="385"/>
                  </a:lnTo>
                  <a:lnTo>
                    <a:pt x="386" y="385"/>
                  </a:lnTo>
                  <a:lnTo>
                    <a:pt x="344" y="387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7"/>
                  </a:lnTo>
                  <a:lnTo>
                    <a:pt x="168" y="387"/>
                  </a:lnTo>
                  <a:lnTo>
                    <a:pt x="136" y="385"/>
                  </a:lnTo>
                  <a:lnTo>
                    <a:pt x="136" y="385"/>
                  </a:lnTo>
                  <a:lnTo>
                    <a:pt x="118" y="381"/>
                  </a:lnTo>
                  <a:lnTo>
                    <a:pt x="107" y="378"/>
                  </a:lnTo>
                  <a:lnTo>
                    <a:pt x="102" y="374"/>
                  </a:lnTo>
                  <a:lnTo>
                    <a:pt x="97" y="369"/>
                  </a:lnTo>
                  <a:lnTo>
                    <a:pt x="97" y="369"/>
                  </a:lnTo>
                  <a:lnTo>
                    <a:pt x="93" y="363"/>
                  </a:lnTo>
                  <a:lnTo>
                    <a:pt x="89" y="358"/>
                  </a:lnTo>
                  <a:lnTo>
                    <a:pt x="86" y="347"/>
                  </a:lnTo>
                  <a:lnTo>
                    <a:pt x="82" y="333"/>
                  </a:lnTo>
                  <a:lnTo>
                    <a:pt x="82" y="333"/>
                  </a:lnTo>
                  <a:lnTo>
                    <a:pt x="80" y="315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3"/>
                  </a:lnTo>
                  <a:lnTo>
                    <a:pt x="89" y="160"/>
                  </a:lnTo>
                  <a:lnTo>
                    <a:pt x="93" y="155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7"/>
                  </a:lnTo>
                  <a:lnTo>
                    <a:pt x="125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1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5"/>
                  </a:lnTo>
                  <a:lnTo>
                    <a:pt x="402" y="137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5"/>
                  </a:lnTo>
                  <a:lnTo>
                    <a:pt x="429" y="160"/>
                  </a:lnTo>
                  <a:lnTo>
                    <a:pt x="434" y="173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5530851" y="4681538"/>
              <a:ext cx="412750" cy="412750"/>
            </a:xfrm>
            <a:custGeom>
              <a:avLst/>
              <a:gdLst>
                <a:gd name="T0" fmla="*/ 233 w 519"/>
                <a:gd name="T1" fmla="*/ 0 h 520"/>
                <a:gd name="T2" fmla="*/ 158 w 519"/>
                <a:gd name="T3" fmla="*/ 20 h 520"/>
                <a:gd name="T4" fmla="*/ 93 w 519"/>
                <a:gd name="T5" fmla="*/ 60 h 520"/>
                <a:gd name="T6" fmla="*/ 43 w 519"/>
                <a:gd name="T7" fmla="*/ 114 h 520"/>
                <a:gd name="T8" fmla="*/ 10 w 519"/>
                <a:gd name="T9" fmla="*/ 182 h 520"/>
                <a:gd name="T10" fmla="*/ 0 w 519"/>
                <a:gd name="T11" fmla="*/ 259 h 520"/>
                <a:gd name="T12" fmla="*/ 5 w 519"/>
                <a:gd name="T13" fmla="*/ 313 h 520"/>
                <a:gd name="T14" fmla="*/ 30 w 519"/>
                <a:gd name="T15" fmla="*/ 383 h 520"/>
                <a:gd name="T16" fmla="*/ 75 w 519"/>
                <a:gd name="T17" fmla="*/ 444 h 520"/>
                <a:gd name="T18" fmla="*/ 136 w 519"/>
                <a:gd name="T19" fmla="*/ 489 h 520"/>
                <a:gd name="T20" fmla="*/ 206 w 519"/>
                <a:gd name="T21" fmla="*/ 514 h 520"/>
                <a:gd name="T22" fmla="*/ 260 w 519"/>
                <a:gd name="T23" fmla="*/ 520 h 520"/>
                <a:gd name="T24" fmla="*/ 337 w 519"/>
                <a:gd name="T25" fmla="*/ 509 h 520"/>
                <a:gd name="T26" fmla="*/ 406 w 519"/>
                <a:gd name="T27" fmla="*/ 476 h 520"/>
                <a:gd name="T28" fmla="*/ 459 w 519"/>
                <a:gd name="T29" fmla="*/ 426 h 520"/>
                <a:gd name="T30" fmla="*/ 499 w 519"/>
                <a:gd name="T31" fmla="*/ 361 h 520"/>
                <a:gd name="T32" fmla="*/ 519 w 519"/>
                <a:gd name="T33" fmla="*/ 286 h 520"/>
                <a:gd name="T34" fmla="*/ 519 w 519"/>
                <a:gd name="T35" fmla="*/ 234 h 520"/>
                <a:gd name="T36" fmla="*/ 499 w 519"/>
                <a:gd name="T37" fmla="*/ 158 h 520"/>
                <a:gd name="T38" fmla="*/ 459 w 519"/>
                <a:gd name="T39" fmla="*/ 94 h 520"/>
                <a:gd name="T40" fmla="*/ 406 w 519"/>
                <a:gd name="T41" fmla="*/ 43 h 520"/>
                <a:gd name="T42" fmla="*/ 337 w 519"/>
                <a:gd name="T43" fmla="*/ 11 h 520"/>
                <a:gd name="T44" fmla="*/ 260 w 519"/>
                <a:gd name="T45" fmla="*/ 0 h 520"/>
                <a:gd name="T46" fmla="*/ 109 w 519"/>
                <a:gd name="T47" fmla="*/ 370 h 520"/>
                <a:gd name="T48" fmla="*/ 172 w 519"/>
                <a:gd name="T49" fmla="*/ 370 h 520"/>
                <a:gd name="T50" fmla="*/ 138 w 519"/>
                <a:gd name="T51" fmla="*/ 146 h 520"/>
                <a:gd name="T52" fmla="*/ 116 w 519"/>
                <a:gd name="T53" fmla="*/ 140 h 520"/>
                <a:gd name="T54" fmla="*/ 104 w 519"/>
                <a:gd name="T55" fmla="*/ 126 h 520"/>
                <a:gd name="T56" fmla="*/ 102 w 519"/>
                <a:gd name="T57" fmla="*/ 112 h 520"/>
                <a:gd name="T58" fmla="*/ 107 w 519"/>
                <a:gd name="T59" fmla="*/ 92 h 520"/>
                <a:gd name="T60" fmla="*/ 124 w 519"/>
                <a:gd name="T61" fmla="*/ 79 h 520"/>
                <a:gd name="T62" fmla="*/ 140 w 519"/>
                <a:gd name="T63" fmla="*/ 78 h 520"/>
                <a:gd name="T64" fmla="*/ 161 w 519"/>
                <a:gd name="T65" fmla="*/ 83 h 520"/>
                <a:gd name="T66" fmla="*/ 174 w 519"/>
                <a:gd name="T67" fmla="*/ 97 h 520"/>
                <a:gd name="T68" fmla="*/ 177 w 519"/>
                <a:gd name="T69" fmla="*/ 112 h 520"/>
                <a:gd name="T70" fmla="*/ 172 w 519"/>
                <a:gd name="T71" fmla="*/ 131 h 520"/>
                <a:gd name="T72" fmla="*/ 156 w 519"/>
                <a:gd name="T73" fmla="*/ 144 h 520"/>
                <a:gd name="T74" fmla="*/ 140 w 519"/>
                <a:gd name="T75" fmla="*/ 146 h 520"/>
                <a:gd name="T76" fmla="*/ 352 w 519"/>
                <a:gd name="T77" fmla="*/ 268 h 520"/>
                <a:gd name="T78" fmla="*/ 350 w 519"/>
                <a:gd name="T79" fmla="*/ 248 h 520"/>
                <a:gd name="T80" fmla="*/ 339 w 519"/>
                <a:gd name="T81" fmla="*/ 229 h 520"/>
                <a:gd name="T82" fmla="*/ 316 w 519"/>
                <a:gd name="T83" fmla="*/ 221 h 520"/>
                <a:gd name="T84" fmla="*/ 303 w 519"/>
                <a:gd name="T85" fmla="*/ 225 h 520"/>
                <a:gd name="T86" fmla="*/ 283 w 519"/>
                <a:gd name="T87" fmla="*/ 246 h 520"/>
                <a:gd name="T88" fmla="*/ 282 w 519"/>
                <a:gd name="T89" fmla="*/ 263 h 520"/>
                <a:gd name="T90" fmla="*/ 210 w 519"/>
                <a:gd name="T91" fmla="*/ 370 h 520"/>
                <a:gd name="T92" fmla="*/ 282 w 519"/>
                <a:gd name="T93" fmla="*/ 171 h 520"/>
                <a:gd name="T94" fmla="*/ 283 w 519"/>
                <a:gd name="T95" fmla="*/ 198 h 520"/>
                <a:gd name="T96" fmla="*/ 300 w 519"/>
                <a:gd name="T97" fmla="*/ 180 h 520"/>
                <a:gd name="T98" fmla="*/ 330 w 519"/>
                <a:gd name="T99" fmla="*/ 171 h 520"/>
                <a:gd name="T100" fmla="*/ 361 w 519"/>
                <a:gd name="T101" fmla="*/ 171 h 520"/>
                <a:gd name="T102" fmla="*/ 400 w 519"/>
                <a:gd name="T103" fmla="*/ 191 h 520"/>
                <a:gd name="T104" fmla="*/ 422 w 519"/>
                <a:gd name="T105" fmla="*/ 2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6" y="4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5" y="43"/>
                  </a:lnTo>
                  <a:lnTo>
                    <a:pt x="93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3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0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3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0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1" y="509"/>
                  </a:lnTo>
                  <a:lnTo>
                    <a:pt x="206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5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19" y="259"/>
                  </a:lnTo>
                  <a:lnTo>
                    <a:pt x="519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6"/>
                  </a:moveTo>
                  <a:lnTo>
                    <a:pt x="138" y="146"/>
                  </a:lnTo>
                  <a:lnTo>
                    <a:pt x="138" y="146"/>
                  </a:lnTo>
                  <a:lnTo>
                    <a:pt x="131" y="146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7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9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102" y="105"/>
                  </a:lnTo>
                  <a:lnTo>
                    <a:pt x="104" y="99"/>
                  </a:lnTo>
                  <a:lnTo>
                    <a:pt x="107" y="92"/>
                  </a:lnTo>
                  <a:lnTo>
                    <a:pt x="111" y="87"/>
                  </a:lnTo>
                  <a:lnTo>
                    <a:pt x="118" y="83"/>
                  </a:lnTo>
                  <a:lnTo>
                    <a:pt x="124" y="79"/>
                  </a:lnTo>
                  <a:lnTo>
                    <a:pt x="131" y="78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49" y="78"/>
                  </a:lnTo>
                  <a:lnTo>
                    <a:pt x="156" y="79"/>
                  </a:lnTo>
                  <a:lnTo>
                    <a:pt x="161" y="83"/>
                  </a:lnTo>
                  <a:lnTo>
                    <a:pt x="167" y="87"/>
                  </a:lnTo>
                  <a:lnTo>
                    <a:pt x="172" y="92"/>
                  </a:lnTo>
                  <a:lnTo>
                    <a:pt x="174" y="97"/>
                  </a:lnTo>
                  <a:lnTo>
                    <a:pt x="177" y="105"/>
                  </a:lnTo>
                  <a:lnTo>
                    <a:pt x="177" y="112"/>
                  </a:lnTo>
                  <a:lnTo>
                    <a:pt x="177" y="112"/>
                  </a:lnTo>
                  <a:lnTo>
                    <a:pt x="177" y="119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7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6"/>
                  </a:lnTo>
                  <a:lnTo>
                    <a:pt x="140" y="146"/>
                  </a:lnTo>
                  <a:lnTo>
                    <a:pt x="140" y="146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7"/>
                  </a:lnTo>
                  <a:lnTo>
                    <a:pt x="350" y="248"/>
                  </a:lnTo>
                  <a:lnTo>
                    <a:pt x="348" y="241"/>
                  </a:lnTo>
                  <a:lnTo>
                    <a:pt x="343" y="234"/>
                  </a:lnTo>
                  <a:lnTo>
                    <a:pt x="339" y="229"/>
                  </a:lnTo>
                  <a:lnTo>
                    <a:pt x="332" y="225"/>
                  </a:lnTo>
                  <a:lnTo>
                    <a:pt x="325" y="223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0" y="223"/>
                  </a:lnTo>
                  <a:lnTo>
                    <a:pt x="303" y="225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4"/>
                  </a:lnTo>
                  <a:lnTo>
                    <a:pt x="282" y="263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1"/>
                  </a:lnTo>
                  <a:lnTo>
                    <a:pt x="292" y="185"/>
                  </a:lnTo>
                  <a:lnTo>
                    <a:pt x="300" y="180"/>
                  </a:lnTo>
                  <a:lnTo>
                    <a:pt x="309" y="176"/>
                  </a:lnTo>
                  <a:lnTo>
                    <a:pt x="319" y="173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5"/>
                  </a:lnTo>
                  <a:lnTo>
                    <a:pt x="388" y="182"/>
                  </a:lnTo>
                  <a:lnTo>
                    <a:pt x="400" y="191"/>
                  </a:lnTo>
                  <a:lnTo>
                    <a:pt x="409" y="203"/>
                  </a:lnTo>
                  <a:lnTo>
                    <a:pt x="416" y="220"/>
                  </a:lnTo>
                  <a:lnTo>
                    <a:pt x="422" y="237"/>
                  </a:lnTo>
                  <a:lnTo>
                    <a:pt x="424" y="259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14"/>
            <p:cNvSpPr>
              <a:spLocks noEditPoints="1"/>
            </p:cNvSpPr>
            <p:nvPr/>
          </p:nvSpPr>
          <p:spPr bwMode="auto">
            <a:xfrm>
              <a:off x="6032501" y="4681538"/>
              <a:ext cx="412750" cy="412750"/>
            </a:xfrm>
            <a:custGeom>
              <a:avLst/>
              <a:gdLst>
                <a:gd name="T0" fmla="*/ 234 w 521"/>
                <a:gd name="T1" fmla="*/ 0 h 520"/>
                <a:gd name="T2" fmla="*/ 160 w 521"/>
                <a:gd name="T3" fmla="*/ 20 h 520"/>
                <a:gd name="T4" fmla="*/ 95 w 521"/>
                <a:gd name="T5" fmla="*/ 60 h 520"/>
                <a:gd name="T6" fmla="*/ 45 w 521"/>
                <a:gd name="T7" fmla="*/ 114 h 520"/>
                <a:gd name="T8" fmla="*/ 13 w 521"/>
                <a:gd name="T9" fmla="*/ 182 h 520"/>
                <a:gd name="T10" fmla="*/ 0 w 521"/>
                <a:gd name="T11" fmla="*/ 259 h 520"/>
                <a:gd name="T12" fmla="*/ 6 w 521"/>
                <a:gd name="T13" fmla="*/ 313 h 520"/>
                <a:gd name="T14" fmla="*/ 32 w 521"/>
                <a:gd name="T15" fmla="*/ 383 h 520"/>
                <a:gd name="T16" fmla="*/ 77 w 521"/>
                <a:gd name="T17" fmla="*/ 444 h 520"/>
                <a:gd name="T18" fmla="*/ 137 w 521"/>
                <a:gd name="T19" fmla="*/ 489 h 520"/>
                <a:gd name="T20" fmla="*/ 209 w 521"/>
                <a:gd name="T21" fmla="*/ 514 h 520"/>
                <a:gd name="T22" fmla="*/ 261 w 521"/>
                <a:gd name="T23" fmla="*/ 520 h 520"/>
                <a:gd name="T24" fmla="*/ 338 w 521"/>
                <a:gd name="T25" fmla="*/ 509 h 520"/>
                <a:gd name="T26" fmla="*/ 406 w 521"/>
                <a:gd name="T27" fmla="*/ 476 h 520"/>
                <a:gd name="T28" fmla="*/ 462 w 521"/>
                <a:gd name="T29" fmla="*/ 426 h 520"/>
                <a:gd name="T30" fmla="*/ 501 w 521"/>
                <a:gd name="T31" fmla="*/ 361 h 520"/>
                <a:gd name="T32" fmla="*/ 519 w 521"/>
                <a:gd name="T33" fmla="*/ 286 h 520"/>
                <a:gd name="T34" fmla="*/ 519 w 521"/>
                <a:gd name="T35" fmla="*/ 234 h 520"/>
                <a:gd name="T36" fmla="*/ 501 w 521"/>
                <a:gd name="T37" fmla="*/ 158 h 520"/>
                <a:gd name="T38" fmla="*/ 462 w 521"/>
                <a:gd name="T39" fmla="*/ 94 h 520"/>
                <a:gd name="T40" fmla="*/ 406 w 521"/>
                <a:gd name="T41" fmla="*/ 43 h 520"/>
                <a:gd name="T42" fmla="*/ 338 w 521"/>
                <a:gd name="T43" fmla="*/ 11 h 520"/>
                <a:gd name="T44" fmla="*/ 261 w 521"/>
                <a:gd name="T45" fmla="*/ 0 h 520"/>
                <a:gd name="T46" fmla="*/ 331 w 521"/>
                <a:gd name="T47" fmla="*/ 412 h 520"/>
                <a:gd name="T48" fmla="*/ 237 w 521"/>
                <a:gd name="T49" fmla="*/ 408 h 520"/>
                <a:gd name="T50" fmla="*/ 192 w 521"/>
                <a:gd name="T51" fmla="*/ 387 h 520"/>
                <a:gd name="T52" fmla="*/ 171 w 521"/>
                <a:gd name="T53" fmla="*/ 363 h 520"/>
                <a:gd name="T54" fmla="*/ 155 w 521"/>
                <a:gd name="T55" fmla="*/ 327 h 520"/>
                <a:gd name="T56" fmla="*/ 151 w 521"/>
                <a:gd name="T57" fmla="*/ 299 h 520"/>
                <a:gd name="T58" fmla="*/ 151 w 521"/>
                <a:gd name="T59" fmla="*/ 209 h 520"/>
                <a:gd name="T60" fmla="*/ 151 w 521"/>
                <a:gd name="T61" fmla="*/ 196 h 520"/>
                <a:gd name="T62" fmla="*/ 156 w 521"/>
                <a:gd name="T63" fmla="*/ 128 h 520"/>
                <a:gd name="T64" fmla="*/ 169 w 521"/>
                <a:gd name="T65" fmla="*/ 112 h 520"/>
                <a:gd name="T66" fmla="*/ 191 w 521"/>
                <a:gd name="T67" fmla="*/ 106 h 520"/>
                <a:gd name="T68" fmla="*/ 219 w 521"/>
                <a:gd name="T69" fmla="*/ 121 h 520"/>
                <a:gd name="T70" fmla="*/ 230 w 521"/>
                <a:gd name="T71" fmla="*/ 155 h 520"/>
                <a:gd name="T72" fmla="*/ 340 w 521"/>
                <a:gd name="T73" fmla="*/ 184 h 520"/>
                <a:gd name="T74" fmla="*/ 358 w 521"/>
                <a:gd name="T75" fmla="*/ 191 h 520"/>
                <a:gd name="T76" fmla="*/ 368 w 521"/>
                <a:gd name="T77" fmla="*/ 211 h 520"/>
                <a:gd name="T78" fmla="*/ 370 w 521"/>
                <a:gd name="T79" fmla="*/ 229 h 520"/>
                <a:gd name="T80" fmla="*/ 361 w 521"/>
                <a:gd name="T81" fmla="*/ 250 h 520"/>
                <a:gd name="T82" fmla="*/ 341 w 521"/>
                <a:gd name="T83" fmla="*/ 259 h 520"/>
                <a:gd name="T84" fmla="*/ 228 w 521"/>
                <a:gd name="T85" fmla="*/ 261 h 520"/>
                <a:gd name="T86" fmla="*/ 228 w 521"/>
                <a:gd name="T87" fmla="*/ 306 h 520"/>
                <a:gd name="T88" fmla="*/ 237 w 521"/>
                <a:gd name="T89" fmla="*/ 324 h 520"/>
                <a:gd name="T90" fmla="*/ 262 w 521"/>
                <a:gd name="T91" fmla="*/ 335 h 520"/>
                <a:gd name="T92" fmla="*/ 336 w 521"/>
                <a:gd name="T93" fmla="*/ 335 h 520"/>
                <a:gd name="T94" fmla="*/ 354 w 521"/>
                <a:gd name="T95" fmla="*/ 340 h 520"/>
                <a:gd name="T96" fmla="*/ 368 w 521"/>
                <a:gd name="T97" fmla="*/ 358 h 520"/>
                <a:gd name="T98" fmla="*/ 372 w 521"/>
                <a:gd name="T99" fmla="*/ 378 h 520"/>
                <a:gd name="T100" fmla="*/ 361 w 521"/>
                <a:gd name="T101" fmla="*/ 401 h 520"/>
                <a:gd name="T102" fmla="*/ 341 w 521"/>
                <a:gd name="T103" fmla="*/ 4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7" y="76"/>
                  </a:lnTo>
                  <a:lnTo>
                    <a:pt x="59" y="94"/>
                  </a:lnTo>
                  <a:lnTo>
                    <a:pt x="45" y="114"/>
                  </a:lnTo>
                  <a:lnTo>
                    <a:pt x="32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2" y="383"/>
                  </a:lnTo>
                  <a:lnTo>
                    <a:pt x="45" y="405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3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91" y="383"/>
                  </a:lnTo>
                  <a:lnTo>
                    <a:pt x="501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1" y="158"/>
                  </a:lnTo>
                  <a:lnTo>
                    <a:pt x="491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6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2"/>
                  </a:moveTo>
                  <a:lnTo>
                    <a:pt x="331" y="412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08"/>
                  </a:lnTo>
                  <a:lnTo>
                    <a:pt x="225" y="405"/>
                  </a:lnTo>
                  <a:lnTo>
                    <a:pt x="209" y="397"/>
                  </a:lnTo>
                  <a:lnTo>
                    <a:pt x="192" y="387"/>
                  </a:lnTo>
                  <a:lnTo>
                    <a:pt x="185" y="379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2"/>
                  </a:lnTo>
                  <a:lnTo>
                    <a:pt x="155" y="327"/>
                  </a:lnTo>
                  <a:lnTo>
                    <a:pt x="153" y="315"/>
                  </a:lnTo>
                  <a:lnTo>
                    <a:pt x="151" y="299"/>
                  </a:lnTo>
                  <a:lnTo>
                    <a:pt x="151" y="299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1" y="209"/>
                  </a:lnTo>
                  <a:lnTo>
                    <a:pt x="151" y="209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4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62" y="119"/>
                  </a:lnTo>
                  <a:lnTo>
                    <a:pt x="169" y="112"/>
                  </a:lnTo>
                  <a:lnTo>
                    <a:pt x="178" y="106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4"/>
                  </a:lnTo>
                  <a:lnTo>
                    <a:pt x="219" y="121"/>
                  </a:lnTo>
                  <a:lnTo>
                    <a:pt x="225" y="130"/>
                  </a:lnTo>
                  <a:lnTo>
                    <a:pt x="228" y="142"/>
                  </a:lnTo>
                  <a:lnTo>
                    <a:pt x="230" y="155"/>
                  </a:lnTo>
                  <a:lnTo>
                    <a:pt x="230" y="184"/>
                  </a:lnTo>
                  <a:lnTo>
                    <a:pt x="340" y="184"/>
                  </a:lnTo>
                  <a:lnTo>
                    <a:pt x="340" y="184"/>
                  </a:lnTo>
                  <a:lnTo>
                    <a:pt x="347" y="184"/>
                  </a:lnTo>
                  <a:lnTo>
                    <a:pt x="352" y="187"/>
                  </a:lnTo>
                  <a:lnTo>
                    <a:pt x="358" y="191"/>
                  </a:lnTo>
                  <a:lnTo>
                    <a:pt x="361" y="196"/>
                  </a:lnTo>
                  <a:lnTo>
                    <a:pt x="365" y="202"/>
                  </a:lnTo>
                  <a:lnTo>
                    <a:pt x="368" y="211"/>
                  </a:lnTo>
                  <a:lnTo>
                    <a:pt x="370" y="218"/>
                  </a:lnTo>
                  <a:lnTo>
                    <a:pt x="370" y="229"/>
                  </a:lnTo>
                  <a:lnTo>
                    <a:pt x="370" y="229"/>
                  </a:lnTo>
                  <a:lnTo>
                    <a:pt x="368" y="237"/>
                  </a:lnTo>
                  <a:lnTo>
                    <a:pt x="367" y="245"/>
                  </a:lnTo>
                  <a:lnTo>
                    <a:pt x="361" y="250"/>
                  </a:lnTo>
                  <a:lnTo>
                    <a:pt x="354" y="255"/>
                  </a:lnTo>
                  <a:lnTo>
                    <a:pt x="347" y="257"/>
                  </a:lnTo>
                  <a:lnTo>
                    <a:pt x="341" y="259"/>
                  </a:lnTo>
                  <a:lnTo>
                    <a:pt x="327" y="261"/>
                  </a:lnTo>
                  <a:lnTo>
                    <a:pt x="228" y="261"/>
                  </a:lnTo>
                  <a:lnTo>
                    <a:pt x="228" y="261"/>
                  </a:lnTo>
                  <a:lnTo>
                    <a:pt x="228" y="299"/>
                  </a:lnTo>
                  <a:lnTo>
                    <a:pt x="228" y="299"/>
                  </a:lnTo>
                  <a:lnTo>
                    <a:pt x="228" y="306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4"/>
                  </a:lnTo>
                  <a:lnTo>
                    <a:pt x="243" y="329"/>
                  </a:lnTo>
                  <a:lnTo>
                    <a:pt x="252" y="333"/>
                  </a:lnTo>
                  <a:lnTo>
                    <a:pt x="262" y="335"/>
                  </a:lnTo>
                  <a:lnTo>
                    <a:pt x="277" y="335"/>
                  </a:lnTo>
                  <a:lnTo>
                    <a:pt x="336" y="335"/>
                  </a:lnTo>
                  <a:lnTo>
                    <a:pt x="336" y="335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0"/>
                  </a:lnTo>
                  <a:lnTo>
                    <a:pt x="359" y="345"/>
                  </a:lnTo>
                  <a:lnTo>
                    <a:pt x="365" y="351"/>
                  </a:lnTo>
                  <a:lnTo>
                    <a:pt x="368" y="358"/>
                  </a:lnTo>
                  <a:lnTo>
                    <a:pt x="372" y="367"/>
                  </a:lnTo>
                  <a:lnTo>
                    <a:pt x="372" y="378"/>
                  </a:lnTo>
                  <a:lnTo>
                    <a:pt x="372" y="378"/>
                  </a:lnTo>
                  <a:lnTo>
                    <a:pt x="370" y="388"/>
                  </a:lnTo>
                  <a:lnTo>
                    <a:pt x="367" y="396"/>
                  </a:lnTo>
                  <a:lnTo>
                    <a:pt x="361" y="401"/>
                  </a:lnTo>
                  <a:lnTo>
                    <a:pt x="356" y="406"/>
                  </a:lnTo>
                  <a:lnTo>
                    <a:pt x="349" y="408"/>
                  </a:lnTo>
                  <a:lnTo>
                    <a:pt x="341" y="410"/>
                  </a:lnTo>
                  <a:lnTo>
                    <a:pt x="331" y="412"/>
                  </a:lnTo>
                  <a:lnTo>
                    <a:pt x="331" y="41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5029201" y="4681538"/>
              <a:ext cx="414338" cy="412750"/>
            </a:xfrm>
            <a:custGeom>
              <a:avLst/>
              <a:gdLst>
                <a:gd name="T0" fmla="*/ 261 w 521"/>
                <a:gd name="T1" fmla="*/ 0 h 520"/>
                <a:gd name="T2" fmla="*/ 209 w 521"/>
                <a:gd name="T3" fmla="*/ 4 h 520"/>
                <a:gd name="T4" fmla="*/ 160 w 521"/>
                <a:gd name="T5" fmla="*/ 20 h 520"/>
                <a:gd name="T6" fmla="*/ 115 w 521"/>
                <a:gd name="T7" fmla="*/ 43 h 520"/>
                <a:gd name="T8" fmla="*/ 78 w 521"/>
                <a:gd name="T9" fmla="*/ 76 h 520"/>
                <a:gd name="T10" fmla="*/ 45 w 521"/>
                <a:gd name="T11" fmla="*/ 114 h 520"/>
                <a:gd name="T12" fmla="*/ 22 w 521"/>
                <a:gd name="T13" fmla="*/ 158 h 520"/>
                <a:gd name="T14" fmla="*/ 6 w 521"/>
                <a:gd name="T15" fmla="*/ 207 h 520"/>
                <a:gd name="T16" fmla="*/ 0 w 521"/>
                <a:gd name="T17" fmla="*/ 259 h 520"/>
                <a:gd name="T18" fmla="*/ 2 w 521"/>
                <a:gd name="T19" fmla="*/ 286 h 520"/>
                <a:gd name="T20" fmla="*/ 13 w 521"/>
                <a:gd name="T21" fmla="*/ 336 h 520"/>
                <a:gd name="T22" fmla="*/ 33 w 521"/>
                <a:gd name="T23" fmla="*/ 383 h 520"/>
                <a:gd name="T24" fmla="*/ 60 w 521"/>
                <a:gd name="T25" fmla="*/ 426 h 520"/>
                <a:gd name="T26" fmla="*/ 95 w 521"/>
                <a:gd name="T27" fmla="*/ 460 h 520"/>
                <a:gd name="T28" fmla="*/ 137 w 521"/>
                <a:gd name="T29" fmla="*/ 489 h 520"/>
                <a:gd name="T30" fmla="*/ 183 w 521"/>
                <a:gd name="T31" fmla="*/ 509 h 520"/>
                <a:gd name="T32" fmla="*/ 234 w 521"/>
                <a:gd name="T33" fmla="*/ 520 h 520"/>
                <a:gd name="T34" fmla="*/ 261 w 521"/>
                <a:gd name="T35" fmla="*/ 520 h 520"/>
                <a:gd name="T36" fmla="*/ 313 w 521"/>
                <a:gd name="T37" fmla="*/ 514 h 520"/>
                <a:gd name="T38" fmla="*/ 361 w 521"/>
                <a:gd name="T39" fmla="*/ 500 h 520"/>
                <a:gd name="T40" fmla="*/ 406 w 521"/>
                <a:gd name="T41" fmla="*/ 476 h 520"/>
                <a:gd name="T42" fmla="*/ 444 w 521"/>
                <a:gd name="T43" fmla="*/ 444 h 520"/>
                <a:gd name="T44" fmla="*/ 476 w 521"/>
                <a:gd name="T45" fmla="*/ 405 h 520"/>
                <a:gd name="T46" fmla="*/ 500 w 521"/>
                <a:gd name="T47" fmla="*/ 361 h 520"/>
                <a:gd name="T48" fmla="*/ 516 w 521"/>
                <a:gd name="T49" fmla="*/ 313 h 520"/>
                <a:gd name="T50" fmla="*/ 521 w 521"/>
                <a:gd name="T51" fmla="*/ 259 h 520"/>
                <a:gd name="T52" fmla="*/ 519 w 521"/>
                <a:gd name="T53" fmla="*/ 234 h 520"/>
                <a:gd name="T54" fmla="*/ 509 w 521"/>
                <a:gd name="T55" fmla="*/ 182 h 520"/>
                <a:gd name="T56" fmla="*/ 489 w 521"/>
                <a:gd name="T57" fmla="*/ 135 h 520"/>
                <a:gd name="T58" fmla="*/ 462 w 521"/>
                <a:gd name="T59" fmla="*/ 94 h 520"/>
                <a:gd name="T60" fmla="*/ 426 w 521"/>
                <a:gd name="T61" fmla="*/ 60 h 520"/>
                <a:gd name="T62" fmla="*/ 385 w 521"/>
                <a:gd name="T63" fmla="*/ 31 h 520"/>
                <a:gd name="T64" fmla="*/ 338 w 521"/>
                <a:gd name="T65" fmla="*/ 11 h 520"/>
                <a:gd name="T66" fmla="*/ 288 w 521"/>
                <a:gd name="T67" fmla="*/ 0 h 520"/>
                <a:gd name="T68" fmla="*/ 261 w 521"/>
                <a:gd name="T69" fmla="*/ 0 h 520"/>
                <a:gd name="T70" fmla="*/ 284 w 521"/>
                <a:gd name="T71" fmla="*/ 259 h 520"/>
                <a:gd name="T72" fmla="*/ 284 w 521"/>
                <a:gd name="T73" fmla="*/ 419 h 520"/>
                <a:gd name="T74" fmla="*/ 218 w 521"/>
                <a:gd name="T75" fmla="*/ 419 h 520"/>
                <a:gd name="T76" fmla="*/ 185 w 521"/>
                <a:gd name="T77" fmla="*/ 259 h 520"/>
                <a:gd name="T78" fmla="*/ 218 w 521"/>
                <a:gd name="T79" fmla="*/ 202 h 520"/>
                <a:gd name="T80" fmla="*/ 218 w 521"/>
                <a:gd name="T81" fmla="*/ 166 h 520"/>
                <a:gd name="T82" fmla="*/ 221 w 521"/>
                <a:gd name="T83" fmla="*/ 144 h 520"/>
                <a:gd name="T84" fmla="*/ 230 w 521"/>
                <a:gd name="T85" fmla="*/ 121 h 520"/>
                <a:gd name="T86" fmla="*/ 252 w 521"/>
                <a:gd name="T87" fmla="*/ 105 h 520"/>
                <a:gd name="T88" fmla="*/ 286 w 521"/>
                <a:gd name="T89" fmla="*/ 97 h 520"/>
                <a:gd name="T90" fmla="*/ 334 w 521"/>
                <a:gd name="T91" fmla="*/ 153 h 520"/>
                <a:gd name="T92" fmla="*/ 298 w 521"/>
                <a:gd name="T93" fmla="*/ 153 h 520"/>
                <a:gd name="T94" fmla="*/ 295 w 521"/>
                <a:gd name="T95" fmla="*/ 153 h 520"/>
                <a:gd name="T96" fmla="*/ 286 w 521"/>
                <a:gd name="T97" fmla="*/ 160 h 520"/>
                <a:gd name="T98" fmla="*/ 284 w 521"/>
                <a:gd name="T99" fmla="*/ 202 h 520"/>
                <a:gd name="T100" fmla="*/ 329 w 521"/>
                <a:gd name="T101" fmla="*/ 25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8" y="76"/>
                  </a:lnTo>
                  <a:lnTo>
                    <a:pt x="60" y="94"/>
                  </a:lnTo>
                  <a:lnTo>
                    <a:pt x="45" y="114"/>
                  </a:lnTo>
                  <a:lnTo>
                    <a:pt x="33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3" y="383"/>
                  </a:lnTo>
                  <a:lnTo>
                    <a:pt x="45" y="405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1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89" y="383"/>
                  </a:lnTo>
                  <a:lnTo>
                    <a:pt x="500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0" y="158"/>
                  </a:lnTo>
                  <a:lnTo>
                    <a:pt x="489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4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19"/>
                  </a:lnTo>
                  <a:lnTo>
                    <a:pt x="218" y="419"/>
                  </a:lnTo>
                  <a:lnTo>
                    <a:pt x="218" y="419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2"/>
                  </a:lnTo>
                  <a:lnTo>
                    <a:pt x="218" y="202"/>
                  </a:lnTo>
                  <a:lnTo>
                    <a:pt x="218" y="166"/>
                  </a:lnTo>
                  <a:lnTo>
                    <a:pt x="218" y="166"/>
                  </a:lnTo>
                  <a:lnTo>
                    <a:pt x="218" y="155"/>
                  </a:lnTo>
                  <a:lnTo>
                    <a:pt x="221" y="144"/>
                  </a:lnTo>
                  <a:lnTo>
                    <a:pt x="225" y="131"/>
                  </a:lnTo>
                  <a:lnTo>
                    <a:pt x="230" y="121"/>
                  </a:lnTo>
                  <a:lnTo>
                    <a:pt x="239" y="112"/>
                  </a:lnTo>
                  <a:lnTo>
                    <a:pt x="252" y="105"/>
                  </a:lnTo>
                  <a:lnTo>
                    <a:pt x="266" y="99"/>
                  </a:lnTo>
                  <a:lnTo>
                    <a:pt x="286" y="97"/>
                  </a:lnTo>
                  <a:lnTo>
                    <a:pt x="334" y="97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3"/>
                  </a:lnTo>
                  <a:lnTo>
                    <a:pt x="289" y="157"/>
                  </a:lnTo>
                  <a:lnTo>
                    <a:pt x="286" y="160"/>
                  </a:lnTo>
                  <a:lnTo>
                    <a:pt x="284" y="169"/>
                  </a:lnTo>
                  <a:lnTo>
                    <a:pt x="284" y="202"/>
                  </a:lnTo>
                  <a:lnTo>
                    <a:pt x="336" y="202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86"/>
            <p:cNvSpPr>
              <a:spLocks noEditPoints="1"/>
            </p:cNvSpPr>
            <p:nvPr/>
          </p:nvSpPr>
          <p:spPr bwMode="auto">
            <a:xfrm>
              <a:off x="4702176" y="5324475"/>
              <a:ext cx="176213" cy="295275"/>
            </a:xfrm>
            <a:custGeom>
              <a:avLst/>
              <a:gdLst>
                <a:gd name="T0" fmla="*/ 111 w 223"/>
                <a:gd name="T1" fmla="*/ 372 h 372"/>
                <a:gd name="T2" fmla="*/ 70 w 223"/>
                <a:gd name="T3" fmla="*/ 364 h 372"/>
                <a:gd name="T4" fmla="*/ 34 w 223"/>
                <a:gd name="T5" fmla="*/ 343 h 372"/>
                <a:gd name="T6" fmla="*/ 20 w 223"/>
                <a:gd name="T7" fmla="*/ 327 h 372"/>
                <a:gd name="T8" fmla="*/ 9 w 223"/>
                <a:gd name="T9" fmla="*/ 309 h 372"/>
                <a:gd name="T10" fmla="*/ 4 w 223"/>
                <a:gd name="T11" fmla="*/ 287 h 372"/>
                <a:gd name="T12" fmla="*/ 0 w 223"/>
                <a:gd name="T13" fmla="*/ 262 h 372"/>
                <a:gd name="T14" fmla="*/ 0 w 223"/>
                <a:gd name="T15" fmla="*/ 109 h 372"/>
                <a:gd name="T16" fmla="*/ 4 w 223"/>
                <a:gd name="T17" fmla="*/ 84 h 372"/>
                <a:gd name="T18" fmla="*/ 9 w 223"/>
                <a:gd name="T19" fmla="*/ 63 h 372"/>
                <a:gd name="T20" fmla="*/ 20 w 223"/>
                <a:gd name="T21" fmla="*/ 43 h 372"/>
                <a:gd name="T22" fmla="*/ 34 w 223"/>
                <a:gd name="T23" fmla="*/ 28 h 372"/>
                <a:gd name="T24" fmla="*/ 70 w 223"/>
                <a:gd name="T25" fmla="*/ 7 h 372"/>
                <a:gd name="T26" fmla="*/ 111 w 223"/>
                <a:gd name="T27" fmla="*/ 0 h 372"/>
                <a:gd name="T28" fmla="*/ 133 w 223"/>
                <a:gd name="T29" fmla="*/ 1 h 372"/>
                <a:gd name="T30" fmla="*/ 173 w 223"/>
                <a:gd name="T31" fmla="*/ 16 h 372"/>
                <a:gd name="T32" fmla="*/ 196 w 223"/>
                <a:gd name="T33" fmla="*/ 36 h 372"/>
                <a:gd name="T34" fmla="*/ 208 w 223"/>
                <a:gd name="T35" fmla="*/ 52 h 372"/>
                <a:gd name="T36" fmla="*/ 217 w 223"/>
                <a:gd name="T37" fmla="*/ 73 h 372"/>
                <a:gd name="T38" fmla="*/ 223 w 223"/>
                <a:gd name="T39" fmla="*/ 97 h 372"/>
                <a:gd name="T40" fmla="*/ 223 w 223"/>
                <a:gd name="T41" fmla="*/ 262 h 372"/>
                <a:gd name="T42" fmla="*/ 223 w 223"/>
                <a:gd name="T43" fmla="*/ 275 h 372"/>
                <a:gd name="T44" fmla="*/ 217 w 223"/>
                <a:gd name="T45" fmla="*/ 298 h 372"/>
                <a:gd name="T46" fmla="*/ 208 w 223"/>
                <a:gd name="T47" fmla="*/ 318 h 372"/>
                <a:gd name="T48" fmla="*/ 196 w 223"/>
                <a:gd name="T49" fmla="*/ 336 h 372"/>
                <a:gd name="T50" fmla="*/ 173 w 223"/>
                <a:gd name="T51" fmla="*/ 355 h 372"/>
                <a:gd name="T52" fmla="*/ 133 w 223"/>
                <a:gd name="T53" fmla="*/ 370 h 372"/>
                <a:gd name="T54" fmla="*/ 111 w 223"/>
                <a:gd name="T55" fmla="*/ 372 h 372"/>
                <a:gd name="T56" fmla="*/ 156 w 223"/>
                <a:gd name="T57" fmla="*/ 109 h 372"/>
                <a:gd name="T58" fmla="*/ 153 w 223"/>
                <a:gd name="T59" fmla="*/ 89 h 372"/>
                <a:gd name="T60" fmla="*/ 144 w 223"/>
                <a:gd name="T61" fmla="*/ 73 h 372"/>
                <a:gd name="T62" fmla="*/ 129 w 223"/>
                <a:gd name="T63" fmla="*/ 63 h 372"/>
                <a:gd name="T64" fmla="*/ 111 w 223"/>
                <a:gd name="T65" fmla="*/ 61 h 372"/>
                <a:gd name="T66" fmla="*/ 102 w 223"/>
                <a:gd name="T67" fmla="*/ 61 h 372"/>
                <a:gd name="T68" fmla="*/ 86 w 223"/>
                <a:gd name="T69" fmla="*/ 68 h 372"/>
                <a:gd name="T70" fmla="*/ 74 w 223"/>
                <a:gd name="T71" fmla="*/ 80 h 372"/>
                <a:gd name="T72" fmla="*/ 68 w 223"/>
                <a:gd name="T73" fmla="*/ 98 h 372"/>
                <a:gd name="T74" fmla="*/ 67 w 223"/>
                <a:gd name="T75" fmla="*/ 262 h 372"/>
                <a:gd name="T76" fmla="*/ 68 w 223"/>
                <a:gd name="T77" fmla="*/ 273 h 372"/>
                <a:gd name="T78" fmla="*/ 74 w 223"/>
                <a:gd name="T79" fmla="*/ 291 h 372"/>
                <a:gd name="T80" fmla="*/ 86 w 223"/>
                <a:gd name="T81" fmla="*/ 303 h 372"/>
                <a:gd name="T82" fmla="*/ 102 w 223"/>
                <a:gd name="T83" fmla="*/ 310 h 372"/>
                <a:gd name="T84" fmla="*/ 111 w 223"/>
                <a:gd name="T85" fmla="*/ 310 h 372"/>
                <a:gd name="T86" fmla="*/ 129 w 223"/>
                <a:gd name="T87" fmla="*/ 307 h 372"/>
                <a:gd name="T88" fmla="*/ 144 w 223"/>
                <a:gd name="T89" fmla="*/ 298 h 372"/>
                <a:gd name="T90" fmla="*/ 153 w 223"/>
                <a:gd name="T91" fmla="*/ 282 h 372"/>
                <a:gd name="T92" fmla="*/ 156 w 223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70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4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5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21" y="84"/>
                  </a:lnTo>
                  <a:lnTo>
                    <a:pt x="223" y="97"/>
                  </a:lnTo>
                  <a:lnTo>
                    <a:pt x="223" y="109"/>
                  </a:lnTo>
                  <a:lnTo>
                    <a:pt x="223" y="262"/>
                  </a:lnTo>
                  <a:lnTo>
                    <a:pt x="223" y="262"/>
                  </a:lnTo>
                  <a:lnTo>
                    <a:pt x="223" y="275"/>
                  </a:lnTo>
                  <a:lnTo>
                    <a:pt x="221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5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6" y="109"/>
                  </a:moveTo>
                  <a:lnTo>
                    <a:pt x="156" y="109"/>
                  </a:lnTo>
                  <a:lnTo>
                    <a:pt x="155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2" y="310"/>
                  </a:lnTo>
                  <a:lnTo>
                    <a:pt x="129" y="307"/>
                  </a:lnTo>
                  <a:lnTo>
                    <a:pt x="138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5" y="273"/>
                  </a:lnTo>
                  <a:lnTo>
                    <a:pt x="156" y="262"/>
                  </a:lnTo>
                  <a:lnTo>
                    <a:pt x="156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87"/>
            <p:cNvSpPr>
              <a:spLocks noEditPoints="1"/>
            </p:cNvSpPr>
            <p:nvPr/>
          </p:nvSpPr>
          <p:spPr bwMode="auto">
            <a:xfrm>
              <a:off x="4918076" y="5324475"/>
              <a:ext cx="185738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4 w 234"/>
                <a:gd name="T11" fmla="*/ 231 h 372"/>
                <a:gd name="T12" fmla="*/ 23 w 234"/>
                <a:gd name="T13" fmla="*/ 199 h 372"/>
                <a:gd name="T14" fmla="*/ 45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6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1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2 w 234"/>
                <a:gd name="T55" fmla="*/ 364 h 372"/>
                <a:gd name="T56" fmla="*/ 117 w 234"/>
                <a:gd name="T57" fmla="*/ 372 h 372"/>
                <a:gd name="T58" fmla="*/ 106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6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5 w 234"/>
                <a:gd name="T75" fmla="*/ 271 h 372"/>
                <a:gd name="T76" fmla="*/ 165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58 w 234"/>
                <a:gd name="T103" fmla="*/ 88 h 372"/>
                <a:gd name="T104" fmla="*/ 142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4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3" y="199"/>
                  </a:lnTo>
                  <a:lnTo>
                    <a:pt x="31" y="192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18" y="52"/>
                  </a:lnTo>
                  <a:lnTo>
                    <a:pt x="23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19" y="61"/>
                  </a:lnTo>
                  <a:lnTo>
                    <a:pt x="223" y="70"/>
                  </a:lnTo>
                  <a:lnTo>
                    <a:pt x="226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1" y="169"/>
                  </a:lnTo>
                  <a:lnTo>
                    <a:pt x="187" y="179"/>
                  </a:lnTo>
                  <a:lnTo>
                    <a:pt x="187" y="179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8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2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1" y="350"/>
                  </a:lnTo>
                  <a:lnTo>
                    <a:pt x="182" y="355"/>
                  </a:lnTo>
                  <a:lnTo>
                    <a:pt x="162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2"/>
                  </a:lnTo>
                  <a:lnTo>
                    <a:pt x="97" y="213"/>
                  </a:lnTo>
                  <a:lnTo>
                    <a:pt x="88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0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1"/>
                  </a:lnTo>
                  <a:lnTo>
                    <a:pt x="97" y="307"/>
                  </a:lnTo>
                  <a:lnTo>
                    <a:pt x="106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5" y="251"/>
                  </a:lnTo>
                  <a:lnTo>
                    <a:pt x="164" y="240"/>
                  </a:lnTo>
                  <a:lnTo>
                    <a:pt x="158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6" y="151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58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2" y="68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88"/>
            <p:cNvSpPr>
              <a:spLocks noEditPoints="1"/>
            </p:cNvSpPr>
            <p:nvPr/>
          </p:nvSpPr>
          <p:spPr bwMode="auto">
            <a:xfrm>
              <a:off x="5143501" y="5324475"/>
              <a:ext cx="174625" cy="295275"/>
            </a:xfrm>
            <a:custGeom>
              <a:avLst/>
              <a:gdLst>
                <a:gd name="T0" fmla="*/ 111 w 221"/>
                <a:gd name="T1" fmla="*/ 372 h 372"/>
                <a:gd name="T2" fmla="*/ 68 w 221"/>
                <a:gd name="T3" fmla="*/ 364 h 372"/>
                <a:gd name="T4" fmla="*/ 34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4 w 221"/>
                <a:gd name="T23" fmla="*/ 28 h 372"/>
                <a:gd name="T24" fmla="*/ 68 w 221"/>
                <a:gd name="T25" fmla="*/ 7 h 372"/>
                <a:gd name="T26" fmla="*/ 111 w 221"/>
                <a:gd name="T27" fmla="*/ 0 h 372"/>
                <a:gd name="T28" fmla="*/ 133 w 221"/>
                <a:gd name="T29" fmla="*/ 1 h 372"/>
                <a:gd name="T30" fmla="*/ 172 w 221"/>
                <a:gd name="T31" fmla="*/ 16 h 372"/>
                <a:gd name="T32" fmla="*/ 196 w 221"/>
                <a:gd name="T33" fmla="*/ 36 h 372"/>
                <a:gd name="T34" fmla="*/ 208 w 221"/>
                <a:gd name="T35" fmla="*/ 52 h 372"/>
                <a:gd name="T36" fmla="*/ 217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7 w 221"/>
                <a:gd name="T45" fmla="*/ 298 h 372"/>
                <a:gd name="T46" fmla="*/ 208 w 221"/>
                <a:gd name="T47" fmla="*/ 318 h 372"/>
                <a:gd name="T48" fmla="*/ 196 w 221"/>
                <a:gd name="T49" fmla="*/ 336 h 372"/>
                <a:gd name="T50" fmla="*/ 172 w 221"/>
                <a:gd name="T51" fmla="*/ 355 h 372"/>
                <a:gd name="T52" fmla="*/ 133 w 221"/>
                <a:gd name="T53" fmla="*/ 370 h 372"/>
                <a:gd name="T54" fmla="*/ 111 w 221"/>
                <a:gd name="T55" fmla="*/ 372 h 372"/>
                <a:gd name="T56" fmla="*/ 154 w 221"/>
                <a:gd name="T57" fmla="*/ 109 h 372"/>
                <a:gd name="T58" fmla="*/ 153 w 221"/>
                <a:gd name="T59" fmla="*/ 89 h 372"/>
                <a:gd name="T60" fmla="*/ 144 w 221"/>
                <a:gd name="T61" fmla="*/ 73 h 372"/>
                <a:gd name="T62" fmla="*/ 129 w 221"/>
                <a:gd name="T63" fmla="*/ 63 h 372"/>
                <a:gd name="T64" fmla="*/ 111 w 221"/>
                <a:gd name="T65" fmla="*/ 61 h 372"/>
                <a:gd name="T66" fmla="*/ 102 w 221"/>
                <a:gd name="T67" fmla="*/ 61 h 372"/>
                <a:gd name="T68" fmla="*/ 86 w 221"/>
                <a:gd name="T69" fmla="*/ 68 h 372"/>
                <a:gd name="T70" fmla="*/ 74 w 221"/>
                <a:gd name="T71" fmla="*/ 80 h 372"/>
                <a:gd name="T72" fmla="*/ 68 w 221"/>
                <a:gd name="T73" fmla="*/ 98 h 372"/>
                <a:gd name="T74" fmla="*/ 66 w 221"/>
                <a:gd name="T75" fmla="*/ 262 h 372"/>
                <a:gd name="T76" fmla="*/ 68 w 221"/>
                <a:gd name="T77" fmla="*/ 273 h 372"/>
                <a:gd name="T78" fmla="*/ 74 w 221"/>
                <a:gd name="T79" fmla="*/ 291 h 372"/>
                <a:gd name="T80" fmla="*/ 86 w 221"/>
                <a:gd name="T81" fmla="*/ 303 h 372"/>
                <a:gd name="T82" fmla="*/ 102 w 221"/>
                <a:gd name="T83" fmla="*/ 310 h 372"/>
                <a:gd name="T84" fmla="*/ 111 w 221"/>
                <a:gd name="T85" fmla="*/ 310 h 372"/>
                <a:gd name="T86" fmla="*/ 129 w 221"/>
                <a:gd name="T87" fmla="*/ 307 h 372"/>
                <a:gd name="T88" fmla="*/ 144 w 221"/>
                <a:gd name="T89" fmla="*/ 298 h 372"/>
                <a:gd name="T90" fmla="*/ 153 w 221"/>
                <a:gd name="T91" fmla="*/ 282 h 372"/>
                <a:gd name="T92" fmla="*/ 154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68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19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2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4" y="109"/>
                  </a:moveTo>
                  <a:lnTo>
                    <a:pt x="154" y="109"/>
                  </a:lnTo>
                  <a:lnTo>
                    <a:pt x="154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6" y="109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0" y="310"/>
                  </a:lnTo>
                  <a:lnTo>
                    <a:pt x="129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4" y="273"/>
                  </a:lnTo>
                  <a:lnTo>
                    <a:pt x="154" y="262"/>
                  </a:lnTo>
                  <a:lnTo>
                    <a:pt x="154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89"/>
            <p:cNvSpPr>
              <a:spLocks noEditPoints="1"/>
            </p:cNvSpPr>
            <p:nvPr/>
          </p:nvSpPr>
          <p:spPr bwMode="auto">
            <a:xfrm>
              <a:off x="5364163" y="5324475"/>
              <a:ext cx="176213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4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4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5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90"/>
            <p:cNvSpPr>
              <a:spLocks noEditPoints="1"/>
            </p:cNvSpPr>
            <p:nvPr/>
          </p:nvSpPr>
          <p:spPr bwMode="auto">
            <a:xfrm>
              <a:off x="5680076" y="5324475"/>
              <a:ext cx="174625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2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2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3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2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2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2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2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5891213" y="5327650"/>
              <a:ext cx="195263" cy="288925"/>
            </a:xfrm>
            <a:custGeom>
              <a:avLst/>
              <a:gdLst>
                <a:gd name="T0" fmla="*/ 212 w 246"/>
                <a:gd name="T1" fmla="*/ 313 h 365"/>
                <a:gd name="T2" fmla="*/ 212 w 246"/>
                <a:gd name="T3" fmla="*/ 365 h 365"/>
                <a:gd name="T4" fmla="*/ 149 w 246"/>
                <a:gd name="T5" fmla="*/ 365 h 365"/>
                <a:gd name="T6" fmla="*/ 149 w 246"/>
                <a:gd name="T7" fmla="*/ 313 h 365"/>
                <a:gd name="T8" fmla="*/ 0 w 246"/>
                <a:gd name="T9" fmla="*/ 313 h 365"/>
                <a:gd name="T10" fmla="*/ 0 w 246"/>
                <a:gd name="T11" fmla="*/ 250 h 365"/>
                <a:gd name="T12" fmla="*/ 124 w 246"/>
                <a:gd name="T13" fmla="*/ 0 h 365"/>
                <a:gd name="T14" fmla="*/ 198 w 246"/>
                <a:gd name="T15" fmla="*/ 0 h 365"/>
                <a:gd name="T16" fmla="*/ 72 w 246"/>
                <a:gd name="T17" fmla="*/ 250 h 365"/>
                <a:gd name="T18" fmla="*/ 149 w 246"/>
                <a:gd name="T19" fmla="*/ 250 h 365"/>
                <a:gd name="T20" fmla="*/ 149 w 246"/>
                <a:gd name="T21" fmla="*/ 182 h 365"/>
                <a:gd name="T22" fmla="*/ 212 w 246"/>
                <a:gd name="T23" fmla="*/ 182 h 365"/>
                <a:gd name="T24" fmla="*/ 212 w 246"/>
                <a:gd name="T25" fmla="*/ 250 h 365"/>
                <a:gd name="T26" fmla="*/ 246 w 246"/>
                <a:gd name="T27" fmla="*/ 250 h 365"/>
                <a:gd name="T28" fmla="*/ 246 w 246"/>
                <a:gd name="T29" fmla="*/ 313 h 365"/>
                <a:gd name="T30" fmla="*/ 212 w 246"/>
                <a:gd name="T31" fmla="*/ 31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65">
                  <a:moveTo>
                    <a:pt x="212" y="313"/>
                  </a:moveTo>
                  <a:lnTo>
                    <a:pt x="212" y="365"/>
                  </a:lnTo>
                  <a:lnTo>
                    <a:pt x="149" y="365"/>
                  </a:lnTo>
                  <a:lnTo>
                    <a:pt x="149" y="313"/>
                  </a:lnTo>
                  <a:lnTo>
                    <a:pt x="0" y="313"/>
                  </a:lnTo>
                  <a:lnTo>
                    <a:pt x="0" y="250"/>
                  </a:lnTo>
                  <a:lnTo>
                    <a:pt x="124" y="0"/>
                  </a:lnTo>
                  <a:lnTo>
                    <a:pt x="198" y="0"/>
                  </a:lnTo>
                  <a:lnTo>
                    <a:pt x="72" y="250"/>
                  </a:lnTo>
                  <a:lnTo>
                    <a:pt x="149" y="250"/>
                  </a:lnTo>
                  <a:lnTo>
                    <a:pt x="149" y="182"/>
                  </a:lnTo>
                  <a:lnTo>
                    <a:pt x="212" y="182"/>
                  </a:lnTo>
                  <a:lnTo>
                    <a:pt x="212" y="250"/>
                  </a:lnTo>
                  <a:lnTo>
                    <a:pt x="246" y="250"/>
                  </a:lnTo>
                  <a:lnTo>
                    <a:pt x="246" y="313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92"/>
            <p:cNvSpPr>
              <a:spLocks noEditPoints="1"/>
            </p:cNvSpPr>
            <p:nvPr/>
          </p:nvSpPr>
          <p:spPr bwMode="auto">
            <a:xfrm>
              <a:off x="6116638" y="5324475"/>
              <a:ext cx="184150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6 w 234"/>
                <a:gd name="T11" fmla="*/ 231 h 372"/>
                <a:gd name="T12" fmla="*/ 24 w 234"/>
                <a:gd name="T13" fmla="*/ 199 h 372"/>
                <a:gd name="T14" fmla="*/ 47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7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3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4 w 234"/>
                <a:gd name="T55" fmla="*/ 364 h 372"/>
                <a:gd name="T56" fmla="*/ 117 w 234"/>
                <a:gd name="T57" fmla="*/ 372 h 372"/>
                <a:gd name="T58" fmla="*/ 108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8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7 w 234"/>
                <a:gd name="T75" fmla="*/ 271 h 372"/>
                <a:gd name="T76" fmla="*/ 167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60 w 234"/>
                <a:gd name="T103" fmla="*/ 88 h 372"/>
                <a:gd name="T104" fmla="*/ 144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6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4" y="199"/>
                  </a:lnTo>
                  <a:lnTo>
                    <a:pt x="31" y="192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5" y="61"/>
                  </a:lnTo>
                  <a:lnTo>
                    <a:pt x="20" y="52"/>
                  </a:lnTo>
                  <a:lnTo>
                    <a:pt x="25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6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0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21" y="61"/>
                  </a:lnTo>
                  <a:lnTo>
                    <a:pt x="225" y="70"/>
                  </a:lnTo>
                  <a:lnTo>
                    <a:pt x="227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3" y="169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203" y="192"/>
                  </a:lnTo>
                  <a:lnTo>
                    <a:pt x="212" y="199"/>
                  </a:lnTo>
                  <a:lnTo>
                    <a:pt x="219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4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2" y="350"/>
                  </a:lnTo>
                  <a:lnTo>
                    <a:pt x="183" y="355"/>
                  </a:lnTo>
                  <a:lnTo>
                    <a:pt x="164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8" y="212"/>
                  </a:lnTo>
                  <a:lnTo>
                    <a:pt x="97" y="213"/>
                  </a:lnTo>
                  <a:lnTo>
                    <a:pt x="90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2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2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90" y="301"/>
                  </a:lnTo>
                  <a:lnTo>
                    <a:pt x="97" y="307"/>
                  </a:lnTo>
                  <a:lnTo>
                    <a:pt x="108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60" y="289"/>
                  </a:lnTo>
                  <a:lnTo>
                    <a:pt x="164" y="280"/>
                  </a:lnTo>
                  <a:lnTo>
                    <a:pt x="167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1"/>
                  </a:lnTo>
                  <a:lnTo>
                    <a:pt x="164" y="240"/>
                  </a:lnTo>
                  <a:lnTo>
                    <a:pt x="160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8" y="151"/>
                  </a:lnTo>
                  <a:lnTo>
                    <a:pt x="135" y="149"/>
                  </a:lnTo>
                  <a:lnTo>
                    <a:pt x="144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60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60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4" y="68"/>
                  </a:lnTo>
                  <a:lnTo>
                    <a:pt x="135" y="63"/>
                  </a:lnTo>
                  <a:lnTo>
                    <a:pt x="128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6454776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6657976" y="5324475"/>
              <a:ext cx="176213" cy="292100"/>
            </a:xfrm>
            <a:custGeom>
              <a:avLst/>
              <a:gdLst>
                <a:gd name="T0" fmla="*/ 0 w 223"/>
                <a:gd name="T1" fmla="*/ 307 h 368"/>
                <a:gd name="T2" fmla="*/ 136 w 223"/>
                <a:gd name="T3" fmla="*/ 149 h 368"/>
                <a:gd name="T4" fmla="*/ 151 w 223"/>
                <a:gd name="T5" fmla="*/ 127 h 368"/>
                <a:gd name="T6" fmla="*/ 156 w 223"/>
                <a:gd name="T7" fmla="*/ 106 h 368"/>
                <a:gd name="T8" fmla="*/ 154 w 223"/>
                <a:gd name="T9" fmla="*/ 95 h 368"/>
                <a:gd name="T10" fmla="*/ 149 w 223"/>
                <a:gd name="T11" fmla="*/ 79 h 368"/>
                <a:gd name="T12" fmla="*/ 138 w 223"/>
                <a:gd name="T13" fmla="*/ 68 h 368"/>
                <a:gd name="T14" fmla="*/ 122 w 223"/>
                <a:gd name="T15" fmla="*/ 61 h 368"/>
                <a:gd name="T16" fmla="*/ 111 w 223"/>
                <a:gd name="T17" fmla="*/ 61 h 368"/>
                <a:gd name="T18" fmla="*/ 95 w 223"/>
                <a:gd name="T19" fmla="*/ 63 h 368"/>
                <a:gd name="T20" fmla="*/ 81 w 223"/>
                <a:gd name="T21" fmla="*/ 70 h 368"/>
                <a:gd name="T22" fmla="*/ 72 w 223"/>
                <a:gd name="T23" fmla="*/ 84 h 368"/>
                <a:gd name="T24" fmla="*/ 66 w 223"/>
                <a:gd name="T25" fmla="*/ 106 h 368"/>
                <a:gd name="T26" fmla="*/ 0 w 223"/>
                <a:gd name="T27" fmla="*/ 106 h 368"/>
                <a:gd name="T28" fmla="*/ 3 w 223"/>
                <a:gd name="T29" fmla="*/ 82 h 368"/>
                <a:gd name="T30" fmla="*/ 9 w 223"/>
                <a:gd name="T31" fmla="*/ 63 h 368"/>
                <a:gd name="T32" fmla="*/ 20 w 223"/>
                <a:gd name="T33" fmla="*/ 43 h 368"/>
                <a:gd name="T34" fmla="*/ 32 w 223"/>
                <a:gd name="T35" fmla="*/ 28 h 368"/>
                <a:gd name="T36" fmla="*/ 68 w 223"/>
                <a:gd name="T37" fmla="*/ 7 h 368"/>
                <a:gd name="T38" fmla="*/ 111 w 223"/>
                <a:gd name="T39" fmla="*/ 0 h 368"/>
                <a:gd name="T40" fmla="*/ 135 w 223"/>
                <a:gd name="T41" fmla="*/ 1 h 368"/>
                <a:gd name="T42" fmla="*/ 176 w 223"/>
                <a:gd name="T43" fmla="*/ 16 h 368"/>
                <a:gd name="T44" fmla="*/ 197 w 223"/>
                <a:gd name="T45" fmla="*/ 36 h 368"/>
                <a:gd name="T46" fmla="*/ 210 w 223"/>
                <a:gd name="T47" fmla="*/ 52 h 368"/>
                <a:gd name="T48" fmla="*/ 217 w 223"/>
                <a:gd name="T49" fmla="*/ 71 h 368"/>
                <a:gd name="T50" fmla="*/ 223 w 223"/>
                <a:gd name="T51" fmla="*/ 93 h 368"/>
                <a:gd name="T52" fmla="*/ 223 w 223"/>
                <a:gd name="T53" fmla="*/ 106 h 368"/>
                <a:gd name="T54" fmla="*/ 219 w 223"/>
                <a:gd name="T55" fmla="*/ 129 h 368"/>
                <a:gd name="T56" fmla="*/ 212 w 223"/>
                <a:gd name="T57" fmla="*/ 151 h 368"/>
                <a:gd name="T58" fmla="*/ 183 w 223"/>
                <a:gd name="T59" fmla="*/ 190 h 368"/>
                <a:gd name="T60" fmla="*/ 223 w 223"/>
                <a:gd name="T61" fmla="*/ 307 h 368"/>
                <a:gd name="T62" fmla="*/ 0 w 223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31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4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2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3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5" y="1"/>
                  </a:lnTo>
                  <a:lnTo>
                    <a:pt x="156" y="7"/>
                  </a:lnTo>
                  <a:lnTo>
                    <a:pt x="176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5" y="43"/>
                  </a:lnTo>
                  <a:lnTo>
                    <a:pt x="210" y="52"/>
                  </a:lnTo>
                  <a:lnTo>
                    <a:pt x="214" y="63"/>
                  </a:lnTo>
                  <a:lnTo>
                    <a:pt x="217" y="71"/>
                  </a:lnTo>
                  <a:lnTo>
                    <a:pt x="221" y="82"/>
                  </a:lnTo>
                  <a:lnTo>
                    <a:pt x="223" y="93"/>
                  </a:lnTo>
                  <a:lnTo>
                    <a:pt x="223" y="106"/>
                  </a:lnTo>
                  <a:lnTo>
                    <a:pt x="223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7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3" y="307"/>
                  </a:lnTo>
                  <a:lnTo>
                    <a:pt x="223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95"/>
            <p:cNvSpPr>
              <a:spLocks/>
            </p:cNvSpPr>
            <p:nvPr/>
          </p:nvSpPr>
          <p:spPr bwMode="auto">
            <a:xfrm>
              <a:off x="6897688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96"/>
            <p:cNvSpPr>
              <a:spLocks/>
            </p:cNvSpPr>
            <p:nvPr/>
          </p:nvSpPr>
          <p:spPr bwMode="auto">
            <a:xfrm>
              <a:off x="7099301" y="5324475"/>
              <a:ext cx="176213" cy="292100"/>
            </a:xfrm>
            <a:custGeom>
              <a:avLst/>
              <a:gdLst>
                <a:gd name="T0" fmla="*/ 0 w 221"/>
                <a:gd name="T1" fmla="*/ 307 h 368"/>
                <a:gd name="T2" fmla="*/ 136 w 221"/>
                <a:gd name="T3" fmla="*/ 149 h 368"/>
                <a:gd name="T4" fmla="*/ 151 w 221"/>
                <a:gd name="T5" fmla="*/ 127 h 368"/>
                <a:gd name="T6" fmla="*/ 154 w 221"/>
                <a:gd name="T7" fmla="*/ 106 h 368"/>
                <a:gd name="T8" fmla="*/ 154 w 221"/>
                <a:gd name="T9" fmla="*/ 95 h 368"/>
                <a:gd name="T10" fmla="*/ 149 w 221"/>
                <a:gd name="T11" fmla="*/ 79 h 368"/>
                <a:gd name="T12" fmla="*/ 138 w 221"/>
                <a:gd name="T13" fmla="*/ 68 h 368"/>
                <a:gd name="T14" fmla="*/ 120 w 221"/>
                <a:gd name="T15" fmla="*/ 61 h 368"/>
                <a:gd name="T16" fmla="*/ 111 w 221"/>
                <a:gd name="T17" fmla="*/ 61 h 368"/>
                <a:gd name="T18" fmla="*/ 95 w 221"/>
                <a:gd name="T19" fmla="*/ 63 h 368"/>
                <a:gd name="T20" fmla="*/ 81 w 221"/>
                <a:gd name="T21" fmla="*/ 70 h 368"/>
                <a:gd name="T22" fmla="*/ 70 w 221"/>
                <a:gd name="T23" fmla="*/ 84 h 368"/>
                <a:gd name="T24" fmla="*/ 66 w 221"/>
                <a:gd name="T25" fmla="*/ 106 h 368"/>
                <a:gd name="T26" fmla="*/ 0 w 221"/>
                <a:gd name="T27" fmla="*/ 106 h 368"/>
                <a:gd name="T28" fmla="*/ 1 w 221"/>
                <a:gd name="T29" fmla="*/ 82 h 368"/>
                <a:gd name="T30" fmla="*/ 9 w 221"/>
                <a:gd name="T31" fmla="*/ 63 h 368"/>
                <a:gd name="T32" fmla="*/ 18 w 221"/>
                <a:gd name="T33" fmla="*/ 43 h 368"/>
                <a:gd name="T34" fmla="*/ 32 w 221"/>
                <a:gd name="T35" fmla="*/ 28 h 368"/>
                <a:gd name="T36" fmla="*/ 68 w 221"/>
                <a:gd name="T37" fmla="*/ 7 h 368"/>
                <a:gd name="T38" fmla="*/ 111 w 221"/>
                <a:gd name="T39" fmla="*/ 0 h 368"/>
                <a:gd name="T40" fmla="*/ 134 w 221"/>
                <a:gd name="T41" fmla="*/ 1 h 368"/>
                <a:gd name="T42" fmla="*/ 174 w 221"/>
                <a:gd name="T43" fmla="*/ 16 h 368"/>
                <a:gd name="T44" fmla="*/ 197 w 221"/>
                <a:gd name="T45" fmla="*/ 36 h 368"/>
                <a:gd name="T46" fmla="*/ 208 w 221"/>
                <a:gd name="T47" fmla="*/ 52 h 368"/>
                <a:gd name="T48" fmla="*/ 217 w 221"/>
                <a:gd name="T49" fmla="*/ 71 h 368"/>
                <a:gd name="T50" fmla="*/ 221 w 221"/>
                <a:gd name="T51" fmla="*/ 93 h 368"/>
                <a:gd name="T52" fmla="*/ 221 w 221"/>
                <a:gd name="T53" fmla="*/ 106 h 368"/>
                <a:gd name="T54" fmla="*/ 219 w 221"/>
                <a:gd name="T55" fmla="*/ 129 h 368"/>
                <a:gd name="T56" fmla="*/ 212 w 221"/>
                <a:gd name="T57" fmla="*/ 151 h 368"/>
                <a:gd name="T58" fmla="*/ 183 w 221"/>
                <a:gd name="T59" fmla="*/ 190 h 368"/>
                <a:gd name="T60" fmla="*/ 221 w 221"/>
                <a:gd name="T61" fmla="*/ 307 h 368"/>
                <a:gd name="T62" fmla="*/ 0 w 221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4" y="106"/>
                  </a:lnTo>
                  <a:lnTo>
                    <a:pt x="154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0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1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3"/>
                  </a:lnTo>
                  <a:lnTo>
                    <a:pt x="217" y="71"/>
                  </a:lnTo>
                  <a:lnTo>
                    <a:pt x="219" y="82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2392363" y="4800600"/>
              <a:ext cx="179388" cy="215900"/>
            </a:xfrm>
            <a:custGeom>
              <a:avLst/>
              <a:gdLst>
                <a:gd name="T0" fmla="*/ 113 w 226"/>
                <a:gd name="T1" fmla="*/ 274 h 274"/>
                <a:gd name="T2" fmla="*/ 68 w 226"/>
                <a:gd name="T3" fmla="*/ 270 h 274"/>
                <a:gd name="T4" fmla="*/ 39 w 226"/>
                <a:gd name="T5" fmla="*/ 261 h 274"/>
                <a:gd name="T6" fmla="*/ 12 w 226"/>
                <a:gd name="T7" fmla="*/ 247 h 274"/>
                <a:gd name="T8" fmla="*/ 43 w 226"/>
                <a:gd name="T9" fmla="*/ 191 h 274"/>
                <a:gd name="T10" fmla="*/ 52 w 226"/>
                <a:gd name="T11" fmla="*/ 198 h 274"/>
                <a:gd name="T12" fmla="*/ 70 w 226"/>
                <a:gd name="T13" fmla="*/ 209 h 274"/>
                <a:gd name="T14" fmla="*/ 98 w 226"/>
                <a:gd name="T15" fmla="*/ 216 h 274"/>
                <a:gd name="T16" fmla="*/ 115 w 226"/>
                <a:gd name="T17" fmla="*/ 216 h 274"/>
                <a:gd name="T18" fmla="*/ 140 w 226"/>
                <a:gd name="T19" fmla="*/ 212 h 274"/>
                <a:gd name="T20" fmla="*/ 152 w 226"/>
                <a:gd name="T21" fmla="*/ 205 h 274"/>
                <a:gd name="T22" fmla="*/ 161 w 226"/>
                <a:gd name="T23" fmla="*/ 196 h 274"/>
                <a:gd name="T24" fmla="*/ 161 w 226"/>
                <a:gd name="T25" fmla="*/ 189 h 274"/>
                <a:gd name="T26" fmla="*/ 156 w 226"/>
                <a:gd name="T27" fmla="*/ 173 h 274"/>
                <a:gd name="T28" fmla="*/ 147 w 226"/>
                <a:gd name="T29" fmla="*/ 168 h 274"/>
                <a:gd name="T30" fmla="*/ 91 w 226"/>
                <a:gd name="T31" fmla="*/ 160 h 274"/>
                <a:gd name="T32" fmla="*/ 73 w 226"/>
                <a:gd name="T33" fmla="*/ 157 h 274"/>
                <a:gd name="T34" fmla="*/ 46 w 226"/>
                <a:gd name="T35" fmla="*/ 148 h 274"/>
                <a:gd name="T36" fmla="*/ 25 w 226"/>
                <a:gd name="T37" fmla="*/ 130 h 274"/>
                <a:gd name="T38" fmla="*/ 16 w 226"/>
                <a:gd name="T39" fmla="*/ 103 h 274"/>
                <a:gd name="T40" fmla="*/ 14 w 226"/>
                <a:gd name="T41" fmla="*/ 85 h 274"/>
                <a:gd name="T42" fmla="*/ 16 w 226"/>
                <a:gd name="T43" fmla="*/ 65 h 274"/>
                <a:gd name="T44" fmla="*/ 23 w 226"/>
                <a:gd name="T45" fmla="*/ 49 h 274"/>
                <a:gd name="T46" fmla="*/ 45 w 226"/>
                <a:gd name="T47" fmla="*/ 22 h 274"/>
                <a:gd name="T48" fmla="*/ 77 w 226"/>
                <a:gd name="T49" fmla="*/ 6 h 274"/>
                <a:gd name="T50" fmla="*/ 116 w 226"/>
                <a:gd name="T51" fmla="*/ 0 h 274"/>
                <a:gd name="T52" fmla="*/ 147 w 226"/>
                <a:gd name="T53" fmla="*/ 2 h 274"/>
                <a:gd name="T54" fmla="*/ 174 w 226"/>
                <a:gd name="T55" fmla="*/ 8 h 274"/>
                <a:gd name="T56" fmla="*/ 197 w 226"/>
                <a:gd name="T57" fmla="*/ 17 h 274"/>
                <a:gd name="T58" fmla="*/ 219 w 226"/>
                <a:gd name="T59" fmla="*/ 31 h 274"/>
                <a:gd name="T60" fmla="*/ 177 w 226"/>
                <a:gd name="T61" fmla="*/ 72 h 274"/>
                <a:gd name="T62" fmla="*/ 165 w 226"/>
                <a:gd name="T63" fmla="*/ 63 h 274"/>
                <a:gd name="T64" fmla="*/ 133 w 226"/>
                <a:gd name="T65" fmla="*/ 56 h 274"/>
                <a:gd name="T66" fmla="*/ 116 w 226"/>
                <a:gd name="T67" fmla="*/ 54 h 274"/>
                <a:gd name="T68" fmla="*/ 98 w 226"/>
                <a:gd name="T69" fmla="*/ 58 h 274"/>
                <a:gd name="T70" fmla="*/ 86 w 226"/>
                <a:gd name="T71" fmla="*/ 63 h 274"/>
                <a:gd name="T72" fmla="*/ 80 w 226"/>
                <a:gd name="T73" fmla="*/ 71 h 274"/>
                <a:gd name="T74" fmla="*/ 77 w 226"/>
                <a:gd name="T75" fmla="*/ 81 h 274"/>
                <a:gd name="T76" fmla="*/ 79 w 226"/>
                <a:gd name="T77" fmla="*/ 90 h 274"/>
                <a:gd name="T78" fmla="*/ 93 w 226"/>
                <a:gd name="T79" fmla="*/ 101 h 274"/>
                <a:gd name="T80" fmla="*/ 147 w 226"/>
                <a:gd name="T81" fmla="*/ 108 h 274"/>
                <a:gd name="T82" fmla="*/ 167 w 226"/>
                <a:gd name="T83" fmla="*/ 110 h 274"/>
                <a:gd name="T84" fmla="*/ 195 w 226"/>
                <a:gd name="T85" fmla="*/ 123 h 274"/>
                <a:gd name="T86" fmla="*/ 215 w 226"/>
                <a:gd name="T87" fmla="*/ 142 h 274"/>
                <a:gd name="T88" fmla="*/ 226 w 226"/>
                <a:gd name="T89" fmla="*/ 169 h 274"/>
                <a:gd name="T90" fmla="*/ 226 w 226"/>
                <a:gd name="T91" fmla="*/ 186 h 274"/>
                <a:gd name="T92" fmla="*/ 224 w 226"/>
                <a:gd name="T93" fmla="*/ 207 h 274"/>
                <a:gd name="T94" fmla="*/ 219 w 226"/>
                <a:gd name="T95" fmla="*/ 225 h 274"/>
                <a:gd name="T96" fmla="*/ 208 w 226"/>
                <a:gd name="T97" fmla="*/ 239 h 274"/>
                <a:gd name="T98" fmla="*/ 177 w 226"/>
                <a:gd name="T99" fmla="*/ 261 h 274"/>
                <a:gd name="T100" fmla="*/ 136 w 226"/>
                <a:gd name="T101" fmla="*/ 272 h 274"/>
                <a:gd name="T102" fmla="*/ 113 w 226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4">
                  <a:moveTo>
                    <a:pt x="113" y="274"/>
                  </a:moveTo>
                  <a:lnTo>
                    <a:pt x="113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5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1" y="60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3" y="274"/>
                  </a:lnTo>
                  <a:lnTo>
                    <a:pt x="113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47"/>
            <p:cNvSpPr>
              <a:spLocks noEditPoints="1"/>
            </p:cNvSpPr>
            <p:nvPr/>
          </p:nvSpPr>
          <p:spPr bwMode="auto">
            <a:xfrm>
              <a:off x="2606676" y="4800600"/>
              <a:ext cx="185738" cy="215900"/>
            </a:xfrm>
            <a:custGeom>
              <a:avLst/>
              <a:gdLst>
                <a:gd name="T0" fmla="*/ 67 w 234"/>
                <a:gd name="T1" fmla="*/ 157 h 274"/>
                <a:gd name="T2" fmla="*/ 70 w 234"/>
                <a:gd name="T3" fmla="*/ 182 h 274"/>
                <a:gd name="T4" fmla="*/ 81 w 234"/>
                <a:gd name="T5" fmla="*/ 200 h 274"/>
                <a:gd name="T6" fmla="*/ 99 w 234"/>
                <a:gd name="T7" fmla="*/ 212 h 274"/>
                <a:gd name="T8" fmla="*/ 124 w 234"/>
                <a:gd name="T9" fmla="*/ 216 h 274"/>
                <a:gd name="T10" fmla="*/ 144 w 234"/>
                <a:gd name="T11" fmla="*/ 216 h 274"/>
                <a:gd name="T12" fmla="*/ 173 w 234"/>
                <a:gd name="T13" fmla="*/ 202 h 274"/>
                <a:gd name="T14" fmla="*/ 225 w 234"/>
                <a:gd name="T15" fmla="*/ 230 h 274"/>
                <a:gd name="T16" fmla="*/ 216 w 234"/>
                <a:gd name="T17" fmla="*/ 241 h 274"/>
                <a:gd name="T18" fmla="*/ 194 w 234"/>
                <a:gd name="T19" fmla="*/ 257 h 274"/>
                <a:gd name="T20" fmla="*/ 169 w 234"/>
                <a:gd name="T21" fmla="*/ 266 h 274"/>
                <a:gd name="T22" fmla="*/ 140 w 234"/>
                <a:gd name="T23" fmla="*/ 272 h 274"/>
                <a:gd name="T24" fmla="*/ 124 w 234"/>
                <a:gd name="T25" fmla="*/ 274 h 274"/>
                <a:gd name="T26" fmla="*/ 77 w 234"/>
                <a:gd name="T27" fmla="*/ 266 h 274"/>
                <a:gd name="T28" fmla="*/ 58 w 234"/>
                <a:gd name="T29" fmla="*/ 259 h 274"/>
                <a:gd name="T30" fmla="*/ 38 w 234"/>
                <a:gd name="T31" fmla="*/ 245 h 274"/>
                <a:gd name="T32" fmla="*/ 23 w 234"/>
                <a:gd name="T33" fmla="*/ 227 h 274"/>
                <a:gd name="T34" fmla="*/ 11 w 234"/>
                <a:gd name="T35" fmla="*/ 203 h 274"/>
                <a:gd name="T36" fmla="*/ 4 w 234"/>
                <a:gd name="T37" fmla="*/ 173 h 274"/>
                <a:gd name="T38" fmla="*/ 0 w 234"/>
                <a:gd name="T39" fmla="*/ 137 h 274"/>
                <a:gd name="T40" fmla="*/ 0 w 234"/>
                <a:gd name="T41" fmla="*/ 121 h 274"/>
                <a:gd name="T42" fmla="*/ 5 w 234"/>
                <a:gd name="T43" fmla="*/ 92 h 274"/>
                <a:gd name="T44" fmla="*/ 13 w 234"/>
                <a:gd name="T45" fmla="*/ 67 h 274"/>
                <a:gd name="T46" fmla="*/ 25 w 234"/>
                <a:gd name="T47" fmla="*/ 45 h 274"/>
                <a:gd name="T48" fmla="*/ 41 w 234"/>
                <a:gd name="T49" fmla="*/ 27 h 274"/>
                <a:gd name="T50" fmla="*/ 59 w 234"/>
                <a:gd name="T51" fmla="*/ 15 h 274"/>
                <a:gd name="T52" fmla="*/ 81 w 234"/>
                <a:gd name="T53" fmla="*/ 6 h 274"/>
                <a:gd name="T54" fmla="*/ 104 w 234"/>
                <a:gd name="T55" fmla="*/ 0 h 274"/>
                <a:gd name="T56" fmla="*/ 117 w 234"/>
                <a:gd name="T57" fmla="*/ 0 h 274"/>
                <a:gd name="T58" fmla="*/ 142 w 234"/>
                <a:gd name="T59" fmla="*/ 2 h 274"/>
                <a:gd name="T60" fmla="*/ 165 w 234"/>
                <a:gd name="T61" fmla="*/ 9 h 274"/>
                <a:gd name="T62" fmla="*/ 185 w 234"/>
                <a:gd name="T63" fmla="*/ 20 h 274"/>
                <a:gd name="T64" fmla="*/ 203 w 234"/>
                <a:gd name="T65" fmla="*/ 36 h 274"/>
                <a:gd name="T66" fmla="*/ 216 w 234"/>
                <a:gd name="T67" fmla="*/ 54 h 274"/>
                <a:gd name="T68" fmla="*/ 225 w 234"/>
                <a:gd name="T69" fmla="*/ 78 h 274"/>
                <a:gd name="T70" fmla="*/ 234 w 234"/>
                <a:gd name="T71" fmla="*/ 130 h 274"/>
                <a:gd name="T72" fmla="*/ 67 w 234"/>
                <a:gd name="T73" fmla="*/ 157 h 274"/>
                <a:gd name="T74" fmla="*/ 162 w 234"/>
                <a:gd name="T75" fmla="*/ 83 h 274"/>
                <a:gd name="T76" fmla="*/ 144 w 234"/>
                <a:gd name="T77" fmla="*/ 63 h 274"/>
                <a:gd name="T78" fmla="*/ 131 w 234"/>
                <a:gd name="T79" fmla="*/ 58 h 274"/>
                <a:gd name="T80" fmla="*/ 117 w 234"/>
                <a:gd name="T81" fmla="*/ 56 h 274"/>
                <a:gd name="T82" fmla="*/ 108 w 234"/>
                <a:gd name="T83" fmla="*/ 56 h 274"/>
                <a:gd name="T84" fmla="*/ 95 w 234"/>
                <a:gd name="T85" fmla="*/ 60 h 274"/>
                <a:gd name="T86" fmla="*/ 79 w 234"/>
                <a:gd name="T87" fmla="*/ 72 h 274"/>
                <a:gd name="T88" fmla="*/ 72 w 234"/>
                <a:gd name="T89" fmla="*/ 83 h 274"/>
                <a:gd name="T90" fmla="*/ 67 w 234"/>
                <a:gd name="T91" fmla="*/ 112 h 274"/>
                <a:gd name="T92" fmla="*/ 167 w 234"/>
                <a:gd name="T93" fmla="*/ 112 h 274"/>
                <a:gd name="T94" fmla="*/ 162 w 234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" h="274">
                  <a:moveTo>
                    <a:pt x="67" y="157"/>
                  </a:moveTo>
                  <a:lnTo>
                    <a:pt x="67" y="157"/>
                  </a:lnTo>
                  <a:lnTo>
                    <a:pt x="67" y="169"/>
                  </a:lnTo>
                  <a:lnTo>
                    <a:pt x="70" y="182"/>
                  </a:lnTo>
                  <a:lnTo>
                    <a:pt x="74" y="191"/>
                  </a:lnTo>
                  <a:lnTo>
                    <a:pt x="81" y="200"/>
                  </a:lnTo>
                  <a:lnTo>
                    <a:pt x="90" y="207"/>
                  </a:lnTo>
                  <a:lnTo>
                    <a:pt x="99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4" y="216"/>
                  </a:lnTo>
                  <a:lnTo>
                    <a:pt x="158" y="211"/>
                  </a:lnTo>
                  <a:lnTo>
                    <a:pt x="173" y="202"/>
                  </a:lnTo>
                  <a:lnTo>
                    <a:pt x="185" y="191"/>
                  </a:lnTo>
                  <a:lnTo>
                    <a:pt x="225" y="230"/>
                  </a:lnTo>
                  <a:lnTo>
                    <a:pt x="225" y="230"/>
                  </a:lnTo>
                  <a:lnTo>
                    <a:pt x="216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2" y="263"/>
                  </a:lnTo>
                  <a:lnTo>
                    <a:pt x="169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1" y="272"/>
                  </a:lnTo>
                  <a:lnTo>
                    <a:pt x="77" y="266"/>
                  </a:lnTo>
                  <a:lnTo>
                    <a:pt x="67" y="263"/>
                  </a:lnTo>
                  <a:lnTo>
                    <a:pt x="58" y="259"/>
                  </a:lnTo>
                  <a:lnTo>
                    <a:pt x="47" y="252"/>
                  </a:lnTo>
                  <a:lnTo>
                    <a:pt x="38" y="245"/>
                  </a:lnTo>
                  <a:lnTo>
                    <a:pt x="31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2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3" y="67"/>
                  </a:lnTo>
                  <a:lnTo>
                    <a:pt x="18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81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5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6" y="54"/>
                  </a:lnTo>
                  <a:lnTo>
                    <a:pt x="221" y="65"/>
                  </a:lnTo>
                  <a:lnTo>
                    <a:pt x="225" y="78"/>
                  </a:lnTo>
                  <a:lnTo>
                    <a:pt x="230" y="101"/>
                  </a:lnTo>
                  <a:lnTo>
                    <a:pt x="234" y="130"/>
                  </a:lnTo>
                  <a:lnTo>
                    <a:pt x="234" y="157"/>
                  </a:lnTo>
                  <a:lnTo>
                    <a:pt x="67" y="157"/>
                  </a:lnTo>
                  <a:close/>
                  <a:moveTo>
                    <a:pt x="162" y="83"/>
                  </a:moveTo>
                  <a:lnTo>
                    <a:pt x="162" y="83"/>
                  </a:lnTo>
                  <a:lnTo>
                    <a:pt x="155" y="72"/>
                  </a:lnTo>
                  <a:lnTo>
                    <a:pt x="144" y="63"/>
                  </a:lnTo>
                  <a:lnTo>
                    <a:pt x="138" y="60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1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7" y="97"/>
                  </a:lnTo>
                  <a:lnTo>
                    <a:pt x="67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2" y="83"/>
                  </a:lnTo>
                  <a:lnTo>
                    <a:pt x="162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2819401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39 w 228"/>
                <a:gd name="T5" fmla="*/ 261 h 274"/>
                <a:gd name="T6" fmla="*/ 12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49"/>
            <p:cNvSpPr>
              <a:spLocks noEditPoints="1"/>
            </p:cNvSpPr>
            <p:nvPr/>
          </p:nvSpPr>
          <p:spPr bwMode="auto">
            <a:xfrm>
              <a:off x="3043238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2 w 68"/>
                <a:gd name="T11" fmla="*/ 367 h 367"/>
                <a:gd name="T12" fmla="*/ 2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2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2" y="367"/>
                  </a:moveTo>
                  <a:lnTo>
                    <a:pt x="2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2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133726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70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2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4 w 228"/>
                <a:gd name="T21" fmla="*/ 205 h 274"/>
                <a:gd name="T22" fmla="*/ 161 w 228"/>
                <a:gd name="T23" fmla="*/ 196 h 274"/>
                <a:gd name="T24" fmla="*/ 163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5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9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5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81 w 228"/>
                <a:gd name="T77" fmla="*/ 90 h 274"/>
                <a:gd name="T78" fmla="*/ 93 w 228"/>
                <a:gd name="T79" fmla="*/ 101 h 274"/>
                <a:gd name="T80" fmla="*/ 149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7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6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8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4" y="272"/>
                  </a:lnTo>
                  <a:lnTo>
                    <a:pt x="70" y="270"/>
                  </a:lnTo>
                  <a:lnTo>
                    <a:pt x="55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2" y="209"/>
                  </a:lnTo>
                  <a:lnTo>
                    <a:pt x="81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4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5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9" y="17"/>
                  </a:lnTo>
                  <a:lnTo>
                    <a:pt x="210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5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8" y="56"/>
                  </a:lnTo>
                  <a:lnTo>
                    <a:pt x="99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4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81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9" y="108"/>
                  </a:lnTo>
                  <a:lnTo>
                    <a:pt x="149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8" y="132"/>
                  </a:lnTo>
                  <a:lnTo>
                    <a:pt x="217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6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8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48038" y="4800600"/>
              <a:ext cx="165100" cy="215900"/>
            </a:xfrm>
            <a:custGeom>
              <a:avLst/>
              <a:gdLst>
                <a:gd name="T0" fmla="*/ 121 w 209"/>
                <a:gd name="T1" fmla="*/ 274 h 274"/>
                <a:gd name="T2" fmla="*/ 79 w 209"/>
                <a:gd name="T3" fmla="*/ 266 h 274"/>
                <a:gd name="T4" fmla="*/ 60 w 209"/>
                <a:gd name="T5" fmla="*/ 259 h 274"/>
                <a:gd name="T6" fmla="*/ 42 w 209"/>
                <a:gd name="T7" fmla="*/ 245 h 274"/>
                <a:gd name="T8" fmla="*/ 25 w 209"/>
                <a:gd name="T9" fmla="*/ 227 h 274"/>
                <a:gd name="T10" fmla="*/ 13 w 209"/>
                <a:gd name="T11" fmla="*/ 203 h 274"/>
                <a:gd name="T12" fmla="*/ 4 w 209"/>
                <a:gd name="T13" fmla="*/ 173 h 274"/>
                <a:gd name="T14" fmla="*/ 0 w 209"/>
                <a:gd name="T15" fmla="*/ 137 h 274"/>
                <a:gd name="T16" fmla="*/ 2 w 209"/>
                <a:gd name="T17" fmla="*/ 117 h 274"/>
                <a:gd name="T18" fmla="*/ 7 w 209"/>
                <a:gd name="T19" fmla="*/ 83 h 274"/>
                <a:gd name="T20" fmla="*/ 18 w 209"/>
                <a:gd name="T21" fmla="*/ 56 h 274"/>
                <a:gd name="T22" fmla="*/ 33 w 209"/>
                <a:gd name="T23" fmla="*/ 36 h 274"/>
                <a:gd name="T24" fmla="*/ 51 w 209"/>
                <a:gd name="T25" fmla="*/ 20 h 274"/>
                <a:gd name="T26" fmla="*/ 69 w 209"/>
                <a:gd name="T27" fmla="*/ 9 h 274"/>
                <a:gd name="T28" fmla="*/ 101 w 209"/>
                <a:gd name="T29" fmla="*/ 2 h 274"/>
                <a:gd name="T30" fmla="*/ 121 w 209"/>
                <a:gd name="T31" fmla="*/ 0 h 274"/>
                <a:gd name="T32" fmla="*/ 146 w 209"/>
                <a:gd name="T33" fmla="*/ 2 h 274"/>
                <a:gd name="T34" fmla="*/ 169 w 209"/>
                <a:gd name="T35" fmla="*/ 9 h 274"/>
                <a:gd name="T36" fmla="*/ 191 w 209"/>
                <a:gd name="T37" fmla="*/ 20 h 274"/>
                <a:gd name="T38" fmla="*/ 209 w 209"/>
                <a:gd name="T39" fmla="*/ 36 h 274"/>
                <a:gd name="T40" fmla="*/ 164 w 209"/>
                <a:gd name="T41" fmla="*/ 81 h 274"/>
                <a:gd name="T42" fmla="*/ 144 w 209"/>
                <a:gd name="T43" fmla="*/ 65 h 274"/>
                <a:gd name="T44" fmla="*/ 121 w 209"/>
                <a:gd name="T45" fmla="*/ 60 h 274"/>
                <a:gd name="T46" fmla="*/ 110 w 209"/>
                <a:gd name="T47" fmla="*/ 62 h 274"/>
                <a:gd name="T48" fmla="*/ 90 w 209"/>
                <a:gd name="T49" fmla="*/ 71 h 274"/>
                <a:gd name="T50" fmla="*/ 83 w 209"/>
                <a:gd name="T51" fmla="*/ 78 h 274"/>
                <a:gd name="T52" fmla="*/ 70 w 209"/>
                <a:gd name="T53" fmla="*/ 101 h 274"/>
                <a:gd name="T54" fmla="*/ 69 w 209"/>
                <a:gd name="T55" fmla="*/ 137 h 274"/>
                <a:gd name="T56" fmla="*/ 69 w 209"/>
                <a:gd name="T57" fmla="*/ 155 h 274"/>
                <a:gd name="T58" fmla="*/ 76 w 209"/>
                <a:gd name="T59" fmla="*/ 186 h 274"/>
                <a:gd name="T60" fmla="*/ 83 w 209"/>
                <a:gd name="T61" fmla="*/ 196 h 274"/>
                <a:gd name="T62" fmla="*/ 99 w 209"/>
                <a:gd name="T63" fmla="*/ 209 h 274"/>
                <a:gd name="T64" fmla="*/ 121 w 209"/>
                <a:gd name="T65" fmla="*/ 212 h 274"/>
                <a:gd name="T66" fmla="*/ 133 w 209"/>
                <a:gd name="T67" fmla="*/ 212 h 274"/>
                <a:gd name="T68" fmla="*/ 153 w 209"/>
                <a:gd name="T69" fmla="*/ 202 h 274"/>
                <a:gd name="T70" fmla="*/ 209 w 209"/>
                <a:gd name="T71" fmla="*/ 238 h 274"/>
                <a:gd name="T72" fmla="*/ 200 w 209"/>
                <a:gd name="T73" fmla="*/ 245 h 274"/>
                <a:gd name="T74" fmla="*/ 180 w 209"/>
                <a:gd name="T75" fmla="*/ 259 h 274"/>
                <a:gd name="T76" fmla="*/ 158 w 209"/>
                <a:gd name="T77" fmla="*/ 268 h 274"/>
                <a:gd name="T78" fmla="*/ 133 w 209"/>
                <a:gd name="T79" fmla="*/ 272 h 274"/>
                <a:gd name="T80" fmla="*/ 121 w 209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74">
                  <a:moveTo>
                    <a:pt x="121" y="274"/>
                  </a:moveTo>
                  <a:lnTo>
                    <a:pt x="121" y="274"/>
                  </a:lnTo>
                  <a:lnTo>
                    <a:pt x="101" y="272"/>
                  </a:lnTo>
                  <a:lnTo>
                    <a:pt x="79" y="266"/>
                  </a:lnTo>
                  <a:lnTo>
                    <a:pt x="69" y="263"/>
                  </a:lnTo>
                  <a:lnTo>
                    <a:pt x="60" y="259"/>
                  </a:lnTo>
                  <a:lnTo>
                    <a:pt x="51" y="252"/>
                  </a:lnTo>
                  <a:lnTo>
                    <a:pt x="42" y="245"/>
                  </a:lnTo>
                  <a:lnTo>
                    <a:pt x="33" y="238"/>
                  </a:lnTo>
                  <a:lnTo>
                    <a:pt x="25" y="227"/>
                  </a:lnTo>
                  <a:lnTo>
                    <a:pt x="18" y="216"/>
                  </a:lnTo>
                  <a:lnTo>
                    <a:pt x="13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3" y="69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3" y="36"/>
                  </a:lnTo>
                  <a:lnTo>
                    <a:pt x="42" y="27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91" y="20"/>
                  </a:lnTo>
                  <a:lnTo>
                    <a:pt x="200" y="27"/>
                  </a:lnTo>
                  <a:lnTo>
                    <a:pt x="209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4" y="65"/>
                  </a:lnTo>
                  <a:lnTo>
                    <a:pt x="133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10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9" y="117"/>
                  </a:lnTo>
                  <a:lnTo>
                    <a:pt x="69" y="137"/>
                  </a:lnTo>
                  <a:lnTo>
                    <a:pt x="69" y="137"/>
                  </a:lnTo>
                  <a:lnTo>
                    <a:pt x="69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10" y="212"/>
                  </a:lnTo>
                  <a:lnTo>
                    <a:pt x="121" y="212"/>
                  </a:lnTo>
                  <a:lnTo>
                    <a:pt x="121" y="212"/>
                  </a:lnTo>
                  <a:lnTo>
                    <a:pt x="133" y="212"/>
                  </a:lnTo>
                  <a:lnTo>
                    <a:pt x="144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0" y="245"/>
                  </a:lnTo>
                  <a:lnTo>
                    <a:pt x="191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52"/>
            <p:cNvSpPr>
              <a:spLocks noChangeArrowheads="1"/>
            </p:cNvSpPr>
            <p:nvPr/>
          </p:nvSpPr>
          <p:spPr bwMode="auto">
            <a:xfrm>
              <a:off x="3552826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53"/>
            <p:cNvSpPr>
              <a:spLocks noEditPoints="1"/>
            </p:cNvSpPr>
            <p:nvPr/>
          </p:nvSpPr>
          <p:spPr bwMode="auto">
            <a:xfrm>
              <a:off x="3662363" y="4800600"/>
              <a:ext cx="177800" cy="215900"/>
            </a:xfrm>
            <a:custGeom>
              <a:avLst/>
              <a:gdLst>
                <a:gd name="T0" fmla="*/ 196 w 225"/>
                <a:gd name="T1" fmla="*/ 241 h 274"/>
                <a:gd name="T2" fmla="*/ 173 w 225"/>
                <a:gd name="T3" fmla="*/ 259 h 274"/>
                <a:gd name="T4" fmla="*/ 151 w 225"/>
                <a:gd name="T5" fmla="*/ 268 h 274"/>
                <a:gd name="T6" fmla="*/ 126 w 225"/>
                <a:gd name="T7" fmla="*/ 272 h 274"/>
                <a:gd name="T8" fmla="*/ 112 w 225"/>
                <a:gd name="T9" fmla="*/ 274 h 274"/>
                <a:gd name="T10" fmla="*/ 85 w 225"/>
                <a:gd name="T11" fmla="*/ 270 h 274"/>
                <a:gd name="T12" fmla="*/ 63 w 225"/>
                <a:gd name="T13" fmla="*/ 263 h 274"/>
                <a:gd name="T14" fmla="*/ 45 w 225"/>
                <a:gd name="T15" fmla="*/ 252 h 274"/>
                <a:gd name="T16" fmla="*/ 31 w 225"/>
                <a:gd name="T17" fmla="*/ 241 h 274"/>
                <a:gd name="T18" fmla="*/ 15 w 225"/>
                <a:gd name="T19" fmla="*/ 220 h 274"/>
                <a:gd name="T20" fmla="*/ 6 w 225"/>
                <a:gd name="T21" fmla="*/ 196 h 274"/>
                <a:gd name="T22" fmla="*/ 0 w 225"/>
                <a:gd name="T23" fmla="*/ 169 h 274"/>
                <a:gd name="T24" fmla="*/ 0 w 225"/>
                <a:gd name="T25" fmla="*/ 137 h 274"/>
                <a:gd name="T26" fmla="*/ 2 w 225"/>
                <a:gd name="T27" fmla="*/ 88 h 274"/>
                <a:gd name="T28" fmla="*/ 9 w 225"/>
                <a:gd name="T29" fmla="*/ 63 h 274"/>
                <a:gd name="T30" fmla="*/ 22 w 225"/>
                <a:gd name="T31" fmla="*/ 44 h 274"/>
                <a:gd name="T32" fmla="*/ 31 w 225"/>
                <a:gd name="T33" fmla="*/ 33 h 274"/>
                <a:gd name="T34" fmla="*/ 53 w 225"/>
                <a:gd name="T35" fmla="*/ 15 h 274"/>
                <a:gd name="T36" fmla="*/ 74 w 225"/>
                <a:gd name="T37" fmla="*/ 6 h 274"/>
                <a:gd name="T38" fmla="*/ 99 w 225"/>
                <a:gd name="T39" fmla="*/ 0 h 274"/>
                <a:gd name="T40" fmla="*/ 112 w 225"/>
                <a:gd name="T41" fmla="*/ 0 h 274"/>
                <a:gd name="T42" fmla="*/ 141 w 225"/>
                <a:gd name="T43" fmla="*/ 2 h 274"/>
                <a:gd name="T44" fmla="*/ 162 w 225"/>
                <a:gd name="T45" fmla="*/ 9 h 274"/>
                <a:gd name="T46" fmla="*/ 182 w 225"/>
                <a:gd name="T47" fmla="*/ 20 h 274"/>
                <a:gd name="T48" fmla="*/ 196 w 225"/>
                <a:gd name="T49" fmla="*/ 33 h 274"/>
                <a:gd name="T50" fmla="*/ 211 w 225"/>
                <a:gd name="T51" fmla="*/ 53 h 274"/>
                <a:gd name="T52" fmla="*/ 220 w 225"/>
                <a:gd name="T53" fmla="*/ 76 h 274"/>
                <a:gd name="T54" fmla="*/ 225 w 225"/>
                <a:gd name="T55" fmla="*/ 103 h 274"/>
                <a:gd name="T56" fmla="*/ 225 w 225"/>
                <a:gd name="T57" fmla="*/ 137 h 274"/>
                <a:gd name="T58" fmla="*/ 223 w 225"/>
                <a:gd name="T59" fmla="*/ 184 h 274"/>
                <a:gd name="T60" fmla="*/ 216 w 225"/>
                <a:gd name="T61" fmla="*/ 209 h 274"/>
                <a:gd name="T62" fmla="*/ 203 w 225"/>
                <a:gd name="T63" fmla="*/ 230 h 274"/>
                <a:gd name="T64" fmla="*/ 196 w 225"/>
                <a:gd name="T65" fmla="*/ 241 h 274"/>
                <a:gd name="T66" fmla="*/ 144 w 225"/>
                <a:gd name="T67" fmla="*/ 72 h 274"/>
                <a:gd name="T68" fmla="*/ 130 w 225"/>
                <a:gd name="T69" fmla="*/ 63 h 274"/>
                <a:gd name="T70" fmla="*/ 112 w 225"/>
                <a:gd name="T71" fmla="*/ 60 h 274"/>
                <a:gd name="T72" fmla="*/ 103 w 225"/>
                <a:gd name="T73" fmla="*/ 62 h 274"/>
                <a:gd name="T74" fmla="*/ 88 w 225"/>
                <a:gd name="T75" fmla="*/ 67 h 274"/>
                <a:gd name="T76" fmla="*/ 81 w 225"/>
                <a:gd name="T77" fmla="*/ 72 h 274"/>
                <a:gd name="T78" fmla="*/ 74 w 225"/>
                <a:gd name="T79" fmla="*/ 83 h 274"/>
                <a:gd name="T80" fmla="*/ 67 w 225"/>
                <a:gd name="T81" fmla="*/ 117 h 274"/>
                <a:gd name="T82" fmla="*/ 67 w 225"/>
                <a:gd name="T83" fmla="*/ 137 h 274"/>
                <a:gd name="T84" fmla="*/ 69 w 225"/>
                <a:gd name="T85" fmla="*/ 175 h 274"/>
                <a:gd name="T86" fmla="*/ 78 w 225"/>
                <a:gd name="T87" fmla="*/ 196 h 274"/>
                <a:gd name="T88" fmla="*/ 81 w 225"/>
                <a:gd name="T89" fmla="*/ 202 h 274"/>
                <a:gd name="T90" fmla="*/ 96 w 225"/>
                <a:gd name="T91" fmla="*/ 211 h 274"/>
                <a:gd name="T92" fmla="*/ 112 w 225"/>
                <a:gd name="T93" fmla="*/ 212 h 274"/>
                <a:gd name="T94" fmla="*/ 123 w 225"/>
                <a:gd name="T95" fmla="*/ 212 h 274"/>
                <a:gd name="T96" fmla="*/ 137 w 225"/>
                <a:gd name="T97" fmla="*/ 207 h 274"/>
                <a:gd name="T98" fmla="*/ 144 w 225"/>
                <a:gd name="T99" fmla="*/ 202 h 274"/>
                <a:gd name="T100" fmla="*/ 151 w 225"/>
                <a:gd name="T101" fmla="*/ 189 h 274"/>
                <a:gd name="T102" fmla="*/ 159 w 225"/>
                <a:gd name="T103" fmla="*/ 157 h 274"/>
                <a:gd name="T104" fmla="*/ 159 w 225"/>
                <a:gd name="T105" fmla="*/ 137 h 274"/>
                <a:gd name="T106" fmla="*/ 157 w 225"/>
                <a:gd name="T107" fmla="*/ 99 h 274"/>
                <a:gd name="T108" fmla="*/ 148 w 225"/>
                <a:gd name="T109" fmla="*/ 78 h 274"/>
                <a:gd name="T110" fmla="*/ 144 w 225"/>
                <a:gd name="T111" fmla="*/ 7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74">
                  <a:moveTo>
                    <a:pt x="196" y="241"/>
                  </a:moveTo>
                  <a:lnTo>
                    <a:pt x="196" y="241"/>
                  </a:lnTo>
                  <a:lnTo>
                    <a:pt x="182" y="252"/>
                  </a:lnTo>
                  <a:lnTo>
                    <a:pt x="173" y="259"/>
                  </a:lnTo>
                  <a:lnTo>
                    <a:pt x="162" y="263"/>
                  </a:lnTo>
                  <a:lnTo>
                    <a:pt x="151" y="268"/>
                  </a:lnTo>
                  <a:lnTo>
                    <a:pt x="141" y="270"/>
                  </a:lnTo>
                  <a:lnTo>
                    <a:pt x="126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99" y="272"/>
                  </a:lnTo>
                  <a:lnTo>
                    <a:pt x="85" y="270"/>
                  </a:lnTo>
                  <a:lnTo>
                    <a:pt x="74" y="268"/>
                  </a:lnTo>
                  <a:lnTo>
                    <a:pt x="63" y="263"/>
                  </a:lnTo>
                  <a:lnTo>
                    <a:pt x="53" y="259"/>
                  </a:lnTo>
                  <a:lnTo>
                    <a:pt x="45" y="252"/>
                  </a:lnTo>
                  <a:lnTo>
                    <a:pt x="31" y="241"/>
                  </a:lnTo>
                  <a:lnTo>
                    <a:pt x="31" y="241"/>
                  </a:lnTo>
                  <a:lnTo>
                    <a:pt x="22" y="230"/>
                  </a:lnTo>
                  <a:lnTo>
                    <a:pt x="15" y="220"/>
                  </a:lnTo>
                  <a:lnTo>
                    <a:pt x="9" y="209"/>
                  </a:lnTo>
                  <a:lnTo>
                    <a:pt x="6" y="196"/>
                  </a:lnTo>
                  <a:lnTo>
                    <a:pt x="2" y="184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03"/>
                  </a:lnTo>
                  <a:lnTo>
                    <a:pt x="2" y="88"/>
                  </a:lnTo>
                  <a:lnTo>
                    <a:pt x="6" y="76"/>
                  </a:lnTo>
                  <a:lnTo>
                    <a:pt x="9" y="63"/>
                  </a:lnTo>
                  <a:lnTo>
                    <a:pt x="15" y="53"/>
                  </a:lnTo>
                  <a:lnTo>
                    <a:pt x="22" y="44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45" y="20"/>
                  </a:lnTo>
                  <a:lnTo>
                    <a:pt x="53" y="15"/>
                  </a:lnTo>
                  <a:lnTo>
                    <a:pt x="63" y="9"/>
                  </a:lnTo>
                  <a:lnTo>
                    <a:pt x="74" y="6"/>
                  </a:lnTo>
                  <a:lnTo>
                    <a:pt x="85" y="2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141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3" y="15"/>
                  </a:lnTo>
                  <a:lnTo>
                    <a:pt x="182" y="20"/>
                  </a:lnTo>
                  <a:lnTo>
                    <a:pt x="196" y="33"/>
                  </a:lnTo>
                  <a:lnTo>
                    <a:pt x="196" y="33"/>
                  </a:lnTo>
                  <a:lnTo>
                    <a:pt x="203" y="44"/>
                  </a:lnTo>
                  <a:lnTo>
                    <a:pt x="211" y="53"/>
                  </a:lnTo>
                  <a:lnTo>
                    <a:pt x="216" y="63"/>
                  </a:lnTo>
                  <a:lnTo>
                    <a:pt x="220" y="76"/>
                  </a:lnTo>
                  <a:lnTo>
                    <a:pt x="223" y="88"/>
                  </a:lnTo>
                  <a:lnTo>
                    <a:pt x="225" y="103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25" y="169"/>
                  </a:lnTo>
                  <a:lnTo>
                    <a:pt x="223" y="184"/>
                  </a:lnTo>
                  <a:lnTo>
                    <a:pt x="220" y="196"/>
                  </a:lnTo>
                  <a:lnTo>
                    <a:pt x="216" y="209"/>
                  </a:lnTo>
                  <a:lnTo>
                    <a:pt x="211" y="220"/>
                  </a:lnTo>
                  <a:lnTo>
                    <a:pt x="203" y="230"/>
                  </a:lnTo>
                  <a:lnTo>
                    <a:pt x="196" y="241"/>
                  </a:lnTo>
                  <a:lnTo>
                    <a:pt x="196" y="241"/>
                  </a:lnTo>
                  <a:close/>
                  <a:moveTo>
                    <a:pt x="144" y="72"/>
                  </a:moveTo>
                  <a:lnTo>
                    <a:pt x="144" y="72"/>
                  </a:lnTo>
                  <a:lnTo>
                    <a:pt x="137" y="67"/>
                  </a:lnTo>
                  <a:lnTo>
                    <a:pt x="130" y="63"/>
                  </a:lnTo>
                  <a:lnTo>
                    <a:pt x="123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78" y="78"/>
                  </a:lnTo>
                  <a:lnTo>
                    <a:pt x="74" y="83"/>
                  </a:lnTo>
                  <a:lnTo>
                    <a:pt x="69" y="99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7"/>
                  </a:lnTo>
                  <a:lnTo>
                    <a:pt x="69" y="175"/>
                  </a:lnTo>
                  <a:lnTo>
                    <a:pt x="74" y="189"/>
                  </a:lnTo>
                  <a:lnTo>
                    <a:pt x="78" y="196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8" y="207"/>
                  </a:lnTo>
                  <a:lnTo>
                    <a:pt x="96" y="211"/>
                  </a:lnTo>
                  <a:lnTo>
                    <a:pt x="103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23" y="212"/>
                  </a:lnTo>
                  <a:lnTo>
                    <a:pt x="130" y="211"/>
                  </a:lnTo>
                  <a:lnTo>
                    <a:pt x="137" y="207"/>
                  </a:lnTo>
                  <a:lnTo>
                    <a:pt x="144" y="202"/>
                  </a:lnTo>
                  <a:lnTo>
                    <a:pt x="144" y="202"/>
                  </a:lnTo>
                  <a:lnTo>
                    <a:pt x="148" y="196"/>
                  </a:lnTo>
                  <a:lnTo>
                    <a:pt x="151" y="189"/>
                  </a:lnTo>
                  <a:lnTo>
                    <a:pt x="157" y="175"/>
                  </a:lnTo>
                  <a:lnTo>
                    <a:pt x="159" y="15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9" y="117"/>
                  </a:lnTo>
                  <a:lnTo>
                    <a:pt x="157" y="99"/>
                  </a:lnTo>
                  <a:lnTo>
                    <a:pt x="151" y="83"/>
                  </a:lnTo>
                  <a:lnTo>
                    <a:pt x="148" y="78"/>
                  </a:lnTo>
                  <a:lnTo>
                    <a:pt x="144" y="72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890963" y="4800600"/>
              <a:ext cx="153988" cy="212725"/>
            </a:xfrm>
            <a:custGeom>
              <a:avLst/>
              <a:gdLst>
                <a:gd name="T0" fmla="*/ 143 w 194"/>
                <a:gd name="T1" fmla="*/ 76 h 270"/>
                <a:gd name="T2" fmla="*/ 143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09 w 194"/>
                <a:gd name="T11" fmla="*/ 60 h 270"/>
                <a:gd name="T12" fmla="*/ 109 w 194"/>
                <a:gd name="T13" fmla="*/ 60 h 270"/>
                <a:gd name="T14" fmla="*/ 100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3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4 w 194"/>
                <a:gd name="T37" fmla="*/ 4 h 270"/>
                <a:gd name="T38" fmla="*/ 64 w 194"/>
                <a:gd name="T39" fmla="*/ 29 h 270"/>
                <a:gd name="T40" fmla="*/ 64 w 194"/>
                <a:gd name="T41" fmla="*/ 29 h 270"/>
                <a:gd name="T42" fmla="*/ 77 w 194"/>
                <a:gd name="T43" fmla="*/ 18 h 270"/>
                <a:gd name="T44" fmla="*/ 91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3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3" y="76"/>
                  </a:moveTo>
                  <a:lnTo>
                    <a:pt x="143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0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3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4" y="4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77" y="18"/>
                  </a:lnTo>
                  <a:lnTo>
                    <a:pt x="91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3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55"/>
            <p:cNvSpPr>
              <a:spLocks noEditPoints="1"/>
            </p:cNvSpPr>
            <p:nvPr/>
          </p:nvSpPr>
          <p:spPr bwMode="auto">
            <a:xfrm>
              <a:off x="4056063" y="4800600"/>
              <a:ext cx="174625" cy="293688"/>
            </a:xfrm>
            <a:custGeom>
              <a:avLst/>
              <a:gdLst>
                <a:gd name="T0" fmla="*/ 103 w 221"/>
                <a:gd name="T1" fmla="*/ 371 h 371"/>
                <a:gd name="T2" fmla="*/ 61 w 221"/>
                <a:gd name="T3" fmla="*/ 367 h 371"/>
                <a:gd name="T4" fmla="*/ 38 w 221"/>
                <a:gd name="T5" fmla="*/ 358 h 371"/>
                <a:gd name="T6" fmla="*/ 16 w 221"/>
                <a:gd name="T7" fmla="*/ 345 h 371"/>
                <a:gd name="T8" fmla="*/ 47 w 221"/>
                <a:gd name="T9" fmla="*/ 293 h 371"/>
                <a:gd name="T10" fmla="*/ 60 w 221"/>
                <a:gd name="T11" fmla="*/ 304 h 371"/>
                <a:gd name="T12" fmla="*/ 85 w 221"/>
                <a:gd name="T13" fmla="*/ 313 h 371"/>
                <a:gd name="T14" fmla="*/ 101 w 221"/>
                <a:gd name="T15" fmla="*/ 315 h 371"/>
                <a:gd name="T16" fmla="*/ 126 w 221"/>
                <a:gd name="T17" fmla="*/ 309 h 371"/>
                <a:gd name="T18" fmla="*/ 142 w 221"/>
                <a:gd name="T19" fmla="*/ 297 h 371"/>
                <a:gd name="T20" fmla="*/ 151 w 221"/>
                <a:gd name="T21" fmla="*/ 279 h 371"/>
                <a:gd name="T22" fmla="*/ 153 w 221"/>
                <a:gd name="T23" fmla="*/ 259 h 371"/>
                <a:gd name="T24" fmla="*/ 153 w 221"/>
                <a:gd name="T25" fmla="*/ 232 h 371"/>
                <a:gd name="T26" fmla="*/ 126 w 221"/>
                <a:gd name="T27" fmla="*/ 252 h 371"/>
                <a:gd name="T28" fmla="*/ 90 w 221"/>
                <a:gd name="T29" fmla="*/ 259 h 371"/>
                <a:gd name="T30" fmla="*/ 72 w 221"/>
                <a:gd name="T31" fmla="*/ 257 h 371"/>
                <a:gd name="T32" fmla="*/ 40 w 221"/>
                <a:gd name="T33" fmla="*/ 245 h 371"/>
                <a:gd name="T34" fmla="*/ 27 w 221"/>
                <a:gd name="T35" fmla="*/ 236 h 371"/>
                <a:gd name="T36" fmla="*/ 13 w 221"/>
                <a:gd name="T37" fmla="*/ 214 h 371"/>
                <a:gd name="T38" fmla="*/ 4 w 221"/>
                <a:gd name="T39" fmla="*/ 191 h 371"/>
                <a:gd name="T40" fmla="*/ 0 w 221"/>
                <a:gd name="T41" fmla="*/ 162 h 371"/>
                <a:gd name="T42" fmla="*/ 0 w 221"/>
                <a:gd name="T43" fmla="*/ 130 h 371"/>
                <a:gd name="T44" fmla="*/ 2 w 221"/>
                <a:gd name="T45" fmla="*/ 81 h 371"/>
                <a:gd name="T46" fmla="*/ 7 w 221"/>
                <a:gd name="T47" fmla="*/ 56 h 371"/>
                <a:gd name="T48" fmla="*/ 18 w 221"/>
                <a:gd name="T49" fmla="*/ 33 h 371"/>
                <a:gd name="T50" fmla="*/ 27 w 221"/>
                <a:gd name="T51" fmla="*/ 24 h 371"/>
                <a:gd name="T52" fmla="*/ 54 w 221"/>
                <a:gd name="T53" fmla="*/ 6 h 371"/>
                <a:gd name="T54" fmla="*/ 90 w 221"/>
                <a:gd name="T55" fmla="*/ 0 h 371"/>
                <a:gd name="T56" fmla="*/ 110 w 221"/>
                <a:gd name="T57" fmla="*/ 2 h 371"/>
                <a:gd name="T58" fmla="*/ 142 w 221"/>
                <a:gd name="T59" fmla="*/ 15 h 371"/>
                <a:gd name="T60" fmla="*/ 157 w 221"/>
                <a:gd name="T61" fmla="*/ 4 h 371"/>
                <a:gd name="T62" fmla="*/ 221 w 221"/>
                <a:gd name="T63" fmla="*/ 261 h 371"/>
                <a:gd name="T64" fmla="*/ 219 w 221"/>
                <a:gd name="T65" fmla="*/ 272 h 371"/>
                <a:gd name="T66" fmla="*/ 216 w 221"/>
                <a:gd name="T67" fmla="*/ 295 h 371"/>
                <a:gd name="T68" fmla="*/ 207 w 221"/>
                <a:gd name="T69" fmla="*/ 315 h 371"/>
                <a:gd name="T70" fmla="*/ 196 w 221"/>
                <a:gd name="T71" fmla="*/ 331 h 371"/>
                <a:gd name="T72" fmla="*/ 180 w 221"/>
                <a:gd name="T73" fmla="*/ 347 h 371"/>
                <a:gd name="T74" fmla="*/ 162 w 221"/>
                <a:gd name="T75" fmla="*/ 358 h 371"/>
                <a:gd name="T76" fmla="*/ 140 w 221"/>
                <a:gd name="T77" fmla="*/ 367 h 371"/>
                <a:gd name="T78" fmla="*/ 117 w 221"/>
                <a:gd name="T79" fmla="*/ 371 h 371"/>
                <a:gd name="T80" fmla="*/ 103 w 221"/>
                <a:gd name="T81" fmla="*/ 371 h 371"/>
                <a:gd name="T82" fmla="*/ 110 w 221"/>
                <a:gd name="T83" fmla="*/ 60 h 371"/>
                <a:gd name="T84" fmla="*/ 87 w 221"/>
                <a:gd name="T85" fmla="*/ 65 h 371"/>
                <a:gd name="T86" fmla="*/ 74 w 221"/>
                <a:gd name="T87" fmla="*/ 81 h 371"/>
                <a:gd name="T88" fmla="*/ 67 w 221"/>
                <a:gd name="T89" fmla="*/ 103 h 371"/>
                <a:gd name="T90" fmla="*/ 67 w 221"/>
                <a:gd name="T91" fmla="*/ 130 h 371"/>
                <a:gd name="T92" fmla="*/ 70 w 221"/>
                <a:gd name="T93" fmla="*/ 168 h 371"/>
                <a:gd name="T94" fmla="*/ 79 w 221"/>
                <a:gd name="T95" fmla="*/ 186 h 371"/>
                <a:gd name="T96" fmla="*/ 97 w 221"/>
                <a:gd name="T97" fmla="*/ 198 h 371"/>
                <a:gd name="T98" fmla="*/ 110 w 221"/>
                <a:gd name="T99" fmla="*/ 198 h 371"/>
                <a:gd name="T100" fmla="*/ 133 w 221"/>
                <a:gd name="T101" fmla="*/ 193 h 371"/>
                <a:gd name="T102" fmla="*/ 146 w 221"/>
                <a:gd name="T103" fmla="*/ 177 h 371"/>
                <a:gd name="T104" fmla="*/ 153 w 221"/>
                <a:gd name="T105" fmla="*/ 155 h 371"/>
                <a:gd name="T106" fmla="*/ 153 w 221"/>
                <a:gd name="T107" fmla="*/ 130 h 371"/>
                <a:gd name="T108" fmla="*/ 151 w 221"/>
                <a:gd name="T109" fmla="*/ 92 h 371"/>
                <a:gd name="T110" fmla="*/ 140 w 221"/>
                <a:gd name="T111" fmla="*/ 72 h 371"/>
                <a:gd name="T112" fmla="*/ 122 w 221"/>
                <a:gd name="T113" fmla="*/ 62 h 371"/>
                <a:gd name="T114" fmla="*/ 110 w 221"/>
                <a:gd name="T115" fmla="*/ 6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" h="371">
                  <a:moveTo>
                    <a:pt x="103" y="371"/>
                  </a:moveTo>
                  <a:lnTo>
                    <a:pt x="103" y="371"/>
                  </a:lnTo>
                  <a:lnTo>
                    <a:pt x="74" y="369"/>
                  </a:lnTo>
                  <a:lnTo>
                    <a:pt x="61" y="367"/>
                  </a:lnTo>
                  <a:lnTo>
                    <a:pt x="51" y="363"/>
                  </a:lnTo>
                  <a:lnTo>
                    <a:pt x="38" y="358"/>
                  </a:lnTo>
                  <a:lnTo>
                    <a:pt x="27" y="353"/>
                  </a:lnTo>
                  <a:lnTo>
                    <a:pt x="16" y="345"/>
                  </a:lnTo>
                  <a:lnTo>
                    <a:pt x="6" y="336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60" y="304"/>
                  </a:lnTo>
                  <a:lnTo>
                    <a:pt x="70" y="309"/>
                  </a:lnTo>
                  <a:lnTo>
                    <a:pt x="85" y="313"/>
                  </a:lnTo>
                  <a:lnTo>
                    <a:pt x="101" y="315"/>
                  </a:lnTo>
                  <a:lnTo>
                    <a:pt x="101" y="315"/>
                  </a:lnTo>
                  <a:lnTo>
                    <a:pt x="113" y="313"/>
                  </a:lnTo>
                  <a:lnTo>
                    <a:pt x="126" y="309"/>
                  </a:lnTo>
                  <a:lnTo>
                    <a:pt x="135" y="304"/>
                  </a:lnTo>
                  <a:lnTo>
                    <a:pt x="142" y="297"/>
                  </a:lnTo>
                  <a:lnTo>
                    <a:pt x="148" y="288"/>
                  </a:lnTo>
                  <a:lnTo>
                    <a:pt x="151" y="279"/>
                  </a:lnTo>
                  <a:lnTo>
                    <a:pt x="153" y="270"/>
                  </a:lnTo>
                  <a:lnTo>
                    <a:pt x="153" y="259"/>
                  </a:lnTo>
                  <a:lnTo>
                    <a:pt x="153" y="232"/>
                  </a:lnTo>
                  <a:lnTo>
                    <a:pt x="153" y="232"/>
                  </a:lnTo>
                  <a:lnTo>
                    <a:pt x="140" y="245"/>
                  </a:lnTo>
                  <a:lnTo>
                    <a:pt x="126" y="252"/>
                  </a:lnTo>
                  <a:lnTo>
                    <a:pt x="108" y="257"/>
                  </a:lnTo>
                  <a:lnTo>
                    <a:pt x="90" y="259"/>
                  </a:lnTo>
                  <a:lnTo>
                    <a:pt x="90" y="259"/>
                  </a:lnTo>
                  <a:lnTo>
                    <a:pt x="72" y="257"/>
                  </a:lnTo>
                  <a:lnTo>
                    <a:pt x="54" y="252"/>
                  </a:lnTo>
                  <a:lnTo>
                    <a:pt x="40" y="245"/>
                  </a:lnTo>
                  <a:lnTo>
                    <a:pt x="27" y="236"/>
                  </a:lnTo>
                  <a:lnTo>
                    <a:pt x="27" y="236"/>
                  </a:lnTo>
                  <a:lnTo>
                    <a:pt x="18" y="225"/>
                  </a:lnTo>
                  <a:lnTo>
                    <a:pt x="13" y="214"/>
                  </a:lnTo>
                  <a:lnTo>
                    <a:pt x="7" y="203"/>
                  </a:lnTo>
                  <a:lnTo>
                    <a:pt x="4" y="191"/>
                  </a:lnTo>
                  <a:lnTo>
                    <a:pt x="2" y="177"/>
                  </a:lnTo>
                  <a:lnTo>
                    <a:pt x="0" y="16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97"/>
                  </a:lnTo>
                  <a:lnTo>
                    <a:pt x="2" y="81"/>
                  </a:lnTo>
                  <a:lnTo>
                    <a:pt x="4" y="69"/>
                  </a:lnTo>
                  <a:lnTo>
                    <a:pt x="7" y="56"/>
                  </a:lnTo>
                  <a:lnTo>
                    <a:pt x="13" y="44"/>
                  </a:lnTo>
                  <a:lnTo>
                    <a:pt x="18" y="33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40" y="13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10" y="2"/>
                  </a:lnTo>
                  <a:lnTo>
                    <a:pt x="128" y="6"/>
                  </a:lnTo>
                  <a:lnTo>
                    <a:pt x="142" y="15"/>
                  </a:lnTo>
                  <a:lnTo>
                    <a:pt x="157" y="29"/>
                  </a:lnTo>
                  <a:lnTo>
                    <a:pt x="157" y="4"/>
                  </a:lnTo>
                  <a:lnTo>
                    <a:pt x="221" y="4"/>
                  </a:lnTo>
                  <a:lnTo>
                    <a:pt x="221" y="261"/>
                  </a:lnTo>
                  <a:lnTo>
                    <a:pt x="221" y="261"/>
                  </a:lnTo>
                  <a:lnTo>
                    <a:pt x="219" y="272"/>
                  </a:lnTo>
                  <a:lnTo>
                    <a:pt x="218" y="284"/>
                  </a:lnTo>
                  <a:lnTo>
                    <a:pt x="216" y="295"/>
                  </a:lnTo>
                  <a:lnTo>
                    <a:pt x="212" y="304"/>
                  </a:lnTo>
                  <a:lnTo>
                    <a:pt x="207" y="315"/>
                  </a:lnTo>
                  <a:lnTo>
                    <a:pt x="201" y="324"/>
                  </a:lnTo>
                  <a:lnTo>
                    <a:pt x="196" y="331"/>
                  </a:lnTo>
                  <a:lnTo>
                    <a:pt x="189" y="340"/>
                  </a:lnTo>
                  <a:lnTo>
                    <a:pt x="180" y="347"/>
                  </a:lnTo>
                  <a:lnTo>
                    <a:pt x="171" y="353"/>
                  </a:lnTo>
                  <a:lnTo>
                    <a:pt x="162" y="358"/>
                  </a:lnTo>
                  <a:lnTo>
                    <a:pt x="151" y="363"/>
                  </a:lnTo>
                  <a:lnTo>
                    <a:pt x="140" y="367"/>
                  </a:lnTo>
                  <a:lnTo>
                    <a:pt x="130" y="369"/>
                  </a:lnTo>
                  <a:lnTo>
                    <a:pt x="117" y="371"/>
                  </a:lnTo>
                  <a:lnTo>
                    <a:pt x="103" y="371"/>
                  </a:lnTo>
                  <a:lnTo>
                    <a:pt x="103" y="371"/>
                  </a:lnTo>
                  <a:close/>
                  <a:moveTo>
                    <a:pt x="110" y="60"/>
                  </a:moveTo>
                  <a:lnTo>
                    <a:pt x="110" y="60"/>
                  </a:lnTo>
                  <a:lnTo>
                    <a:pt x="97" y="62"/>
                  </a:lnTo>
                  <a:lnTo>
                    <a:pt x="87" y="65"/>
                  </a:lnTo>
                  <a:lnTo>
                    <a:pt x="79" y="72"/>
                  </a:lnTo>
                  <a:lnTo>
                    <a:pt x="74" y="81"/>
                  </a:lnTo>
                  <a:lnTo>
                    <a:pt x="70" y="92"/>
                  </a:lnTo>
                  <a:lnTo>
                    <a:pt x="67" y="10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55"/>
                  </a:lnTo>
                  <a:lnTo>
                    <a:pt x="70" y="168"/>
                  </a:lnTo>
                  <a:lnTo>
                    <a:pt x="74" y="177"/>
                  </a:lnTo>
                  <a:lnTo>
                    <a:pt x="79" y="186"/>
                  </a:lnTo>
                  <a:lnTo>
                    <a:pt x="87" y="193"/>
                  </a:lnTo>
                  <a:lnTo>
                    <a:pt x="97" y="198"/>
                  </a:lnTo>
                  <a:lnTo>
                    <a:pt x="110" y="198"/>
                  </a:lnTo>
                  <a:lnTo>
                    <a:pt x="110" y="198"/>
                  </a:lnTo>
                  <a:lnTo>
                    <a:pt x="122" y="198"/>
                  </a:lnTo>
                  <a:lnTo>
                    <a:pt x="133" y="193"/>
                  </a:lnTo>
                  <a:lnTo>
                    <a:pt x="140" y="186"/>
                  </a:lnTo>
                  <a:lnTo>
                    <a:pt x="146" y="177"/>
                  </a:lnTo>
                  <a:lnTo>
                    <a:pt x="151" y="168"/>
                  </a:lnTo>
                  <a:lnTo>
                    <a:pt x="153" y="155"/>
                  </a:lnTo>
                  <a:lnTo>
                    <a:pt x="153" y="130"/>
                  </a:lnTo>
                  <a:lnTo>
                    <a:pt x="153" y="130"/>
                  </a:lnTo>
                  <a:lnTo>
                    <a:pt x="153" y="103"/>
                  </a:lnTo>
                  <a:lnTo>
                    <a:pt x="151" y="92"/>
                  </a:lnTo>
                  <a:lnTo>
                    <a:pt x="146" y="81"/>
                  </a:lnTo>
                  <a:lnTo>
                    <a:pt x="140" y="72"/>
                  </a:lnTo>
                  <a:lnTo>
                    <a:pt x="133" y="65"/>
                  </a:lnTo>
                  <a:lnTo>
                    <a:pt x="122" y="62"/>
                  </a:lnTo>
                  <a:lnTo>
                    <a:pt x="110" y="60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156"/>
            <p:cNvSpPr>
              <a:spLocks noChangeArrowheads="1"/>
            </p:cNvSpPr>
            <p:nvPr/>
          </p:nvSpPr>
          <p:spPr bwMode="auto">
            <a:xfrm>
              <a:off x="4287838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157"/>
            <p:cNvSpPr>
              <a:spLocks noEditPoints="1"/>
            </p:cNvSpPr>
            <p:nvPr/>
          </p:nvSpPr>
          <p:spPr bwMode="auto">
            <a:xfrm>
              <a:off x="4405313" y="4724400"/>
              <a:ext cx="177800" cy="292100"/>
            </a:xfrm>
            <a:custGeom>
              <a:avLst/>
              <a:gdLst>
                <a:gd name="T0" fmla="*/ 196 w 225"/>
                <a:gd name="T1" fmla="*/ 343 h 369"/>
                <a:gd name="T2" fmla="*/ 169 w 225"/>
                <a:gd name="T3" fmla="*/ 361 h 369"/>
                <a:gd name="T4" fmla="*/ 132 w 225"/>
                <a:gd name="T5" fmla="*/ 369 h 369"/>
                <a:gd name="T6" fmla="*/ 112 w 225"/>
                <a:gd name="T7" fmla="*/ 367 h 369"/>
                <a:gd name="T8" fmla="*/ 79 w 225"/>
                <a:gd name="T9" fmla="*/ 352 h 369"/>
                <a:gd name="T10" fmla="*/ 65 w 225"/>
                <a:gd name="T11" fmla="*/ 365 h 369"/>
                <a:gd name="T12" fmla="*/ 0 w 225"/>
                <a:gd name="T13" fmla="*/ 0 h 369"/>
                <a:gd name="T14" fmla="*/ 69 w 225"/>
                <a:gd name="T15" fmla="*/ 122 h 369"/>
                <a:gd name="T16" fmla="*/ 81 w 225"/>
                <a:gd name="T17" fmla="*/ 110 h 369"/>
                <a:gd name="T18" fmla="*/ 114 w 225"/>
                <a:gd name="T19" fmla="*/ 97 h 369"/>
                <a:gd name="T20" fmla="*/ 132 w 225"/>
                <a:gd name="T21" fmla="*/ 95 h 369"/>
                <a:gd name="T22" fmla="*/ 169 w 225"/>
                <a:gd name="T23" fmla="*/ 101 h 369"/>
                <a:gd name="T24" fmla="*/ 196 w 225"/>
                <a:gd name="T25" fmla="*/ 119 h 369"/>
                <a:gd name="T26" fmla="*/ 205 w 225"/>
                <a:gd name="T27" fmla="*/ 130 h 369"/>
                <a:gd name="T28" fmla="*/ 216 w 225"/>
                <a:gd name="T29" fmla="*/ 155 h 369"/>
                <a:gd name="T30" fmla="*/ 223 w 225"/>
                <a:gd name="T31" fmla="*/ 183 h 369"/>
                <a:gd name="T32" fmla="*/ 225 w 225"/>
                <a:gd name="T33" fmla="*/ 232 h 369"/>
                <a:gd name="T34" fmla="*/ 223 w 225"/>
                <a:gd name="T35" fmla="*/ 264 h 369"/>
                <a:gd name="T36" fmla="*/ 220 w 225"/>
                <a:gd name="T37" fmla="*/ 295 h 369"/>
                <a:gd name="T38" fmla="*/ 212 w 225"/>
                <a:gd name="T39" fmla="*/ 322 h 369"/>
                <a:gd name="T40" fmla="*/ 196 w 225"/>
                <a:gd name="T41" fmla="*/ 343 h 369"/>
                <a:gd name="T42" fmla="*/ 114 w 225"/>
                <a:gd name="T43" fmla="*/ 155 h 369"/>
                <a:gd name="T44" fmla="*/ 99 w 225"/>
                <a:gd name="T45" fmla="*/ 157 h 369"/>
                <a:gd name="T46" fmla="*/ 81 w 225"/>
                <a:gd name="T47" fmla="*/ 167 h 369"/>
                <a:gd name="T48" fmla="*/ 72 w 225"/>
                <a:gd name="T49" fmla="*/ 189 h 369"/>
                <a:gd name="T50" fmla="*/ 69 w 225"/>
                <a:gd name="T51" fmla="*/ 232 h 369"/>
                <a:gd name="T52" fmla="*/ 69 w 225"/>
                <a:gd name="T53" fmla="*/ 261 h 369"/>
                <a:gd name="T54" fmla="*/ 76 w 225"/>
                <a:gd name="T55" fmla="*/ 286 h 369"/>
                <a:gd name="T56" fmla="*/ 88 w 225"/>
                <a:gd name="T57" fmla="*/ 302 h 369"/>
                <a:gd name="T58" fmla="*/ 114 w 225"/>
                <a:gd name="T59" fmla="*/ 307 h 369"/>
                <a:gd name="T60" fmla="*/ 126 w 225"/>
                <a:gd name="T61" fmla="*/ 307 h 369"/>
                <a:gd name="T62" fmla="*/ 144 w 225"/>
                <a:gd name="T63" fmla="*/ 295 h 369"/>
                <a:gd name="T64" fmla="*/ 155 w 225"/>
                <a:gd name="T65" fmla="*/ 275 h 369"/>
                <a:gd name="T66" fmla="*/ 159 w 225"/>
                <a:gd name="T67" fmla="*/ 232 h 369"/>
                <a:gd name="T68" fmla="*/ 157 w 225"/>
                <a:gd name="T69" fmla="*/ 201 h 369"/>
                <a:gd name="T70" fmla="*/ 150 w 225"/>
                <a:gd name="T71" fmla="*/ 176 h 369"/>
                <a:gd name="T72" fmla="*/ 137 w 225"/>
                <a:gd name="T73" fmla="*/ 160 h 369"/>
                <a:gd name="T74" fmla="*/ 114 w 225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369">
                  <a:moveTo>
                    <a:pt x="196" y="343"/>
                  </a:moveTo>
                  <a:lnTo>
                    <a:pt x="196" y="343"/>
                  </a:lnTo>
                  <a:lnTo>
                    <a:pt x="184" y="354"/>
                  </a:lnTo>
                  <a:lnTo>
                    <a:pt x="169" y="361"/>
                  </a:lnTo>
                  <a:lnTo>
                    <a:pt x="151" y="367"/>
                  </a:lnTo>
                  <a:lnTo>
                    <a:pt x="132" y="369"/>
                  </a:lnTo>
                  <a:lnTo>
                    <a:pt x="132" y="369"/>
                  </a:lnTo>
                  <a:lnTo>
                    <a:pt x="112" y="367"/>
                  </a:lnTo>
                  <a:lnTo>
                    <a:pt x="96" y="361"/>
                  </a:lnTo>
                  <a:lnTo>
                    <a:pt x="79" y="352"/>
                  </a:lnTo>
                  <a:lnTo>
                    <a:pt x="65" y="340"/>
                  </a:lnTo>
                  <a:lnTo>
                    <a:pt x="65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81" y="110"/>
                  </a:lnTo>
                  <a:lnTo>
                    <a:pt x="96" y="101"/>
                  </a:lnTo>
                  <a:lnTo>
                    <a:pt x="114" y="97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51" y="97"/>
                  </a:lnTo>
                  <a:lnTo>
                    <a:pt x="169" y="101"/>
                  </a:lnTo>
                  <a:lnTo>
                    <a:pt x="184" y="110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205" y="130"/>
                  </a:lnTo>
                  <a:lnTo>
                    <a:pt x="212" y="142"/>
                  </a:lnTo>
                  <a:lnTo>
                    <a:pt x="216" y="155"/>
                  </a:lnTo>
                  <a:lnTo>
                    <a:pt x="220" y="169"/>
                  </a:lnTo>
                  <a:lnTo>
                    <a:pt x="223" y="183"/>
                  </a:lnTo>
                  <a:lnTo>
                    <a:pt x="223" y="198"/>
                  </a:lnTo>
                  <a:lnTo>
                    <a:pt x="225" y="232"/>
                  </a:lnTo>
                  <a:lnTo>
                    <a:pt x="225" y="232"/>
                  </a:lnTo>
                  <a:lnTo>
                    <a:pt x="223" y="264"/>
                  </a:lnTo>
                  <a:lnTo>
                    <a:pt x="223" y="281"/>
                  </a:lnTo>
                  <a:lnTo>
                    <a:pt x="220" y="295"/>
                  </a:lnTo>
                  <a:lnTo>
                    <a:pt x="216" y="309"/>
                  </a:lnTo>
                  <a:lnTo>
                    <a:pt x="212" y="322"/>
                  </a:lnTo>
                  <a:lnTo>
                    <a:pt x="205" y="334"/>
                  </a:lnTo>
                  <a:lnTo>
                    <a:pt x="196" y="343"/>
                  </a:lnTo>
                  <a:lnTo>
                    <a:pt x="196" y="343"/>
                  </a:lnTo>
                  <a:close/>
                  <a:moveTo>
                    <a:pt x="114" y="155"/>
                  </a:moveTo>
                  <a:lnTo>
                    <a:pt x="114" y="155"/>
                  </a:lnTo>
                  <a:lnTo>
                    <a:pt x="99" y="157"/>
                  </a:lnTo>
                  <a:lnTo>
                    <a:pt x="88" y="160"/>
                  </a:lnTo>
                  <a:lnTo>
                    <a:pt x="81" y="167"/>
                  </a:lnTo>
                  <a:lnTo>
                    <a:pt x="76" y="176"/>
                  </a:lnTo>
                  <a:lnTo>
                    <a:pt x="72" y="189"/>
                  </a:lnTo>
                  <a:lnTo>
                    <a:pt x="69" y="201"/>
                  </a:lnTo>
                  <a:lnTo>
                    <a:pt x="69" y="232"/>
                  </a:lnTo>
                  <a:lnTo>
                    <a:pt x="69" y="232"/>
                  </a:lnTo>
                  <a:lnTo>
                    <a:pt x="69" y="261"/>
                  </a:lnTo>
                  <a:lnTo>
                    <a:pt x="72" y="275"/>
                  </a:lnTo>
                  <a:lnTo>
                    <a:pt x="76" y="286"/>
                  </a:lnTo>
                  <a:lnTo>
                    <a:pt x="81" y="295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4" y="307"/>
                  </a:lnTo>
                  <a:lnTo>
                    <a:pt x="114" y="307"/>
                  </a:lnTo>
                  <a:lnTo>
                    <a:pt x="126" y="307"/>
                  </a:lnTo>
                  <a:lnTo>
                    <a:pt x="137" y="302"/>
                  </a:lnTo>
                  <a:lnTo>
                    <a:pt x="144" y="295"/>
                  </a:lnTo>
                  <a:lnTo>
                    <a:pt x="150" y="286"/>
                  </a:lnTo>
                  <a:lnTo>
                    <a:pt x="155" y="275"/>
                  </a:lnTo>
                  <a:lnTo>
                    <a:pt x="157" y="261"/>
                  </a:lnTo>
                  <a:lnTo>
                    <a:pt x="159" y="232"/>
                  </a:lnTo>
                  <a:lnTo>
                    <a:pt x="159" y="232"/>
                  </a:lnTo>
                  <a:lnTo>
                    <a:pt x="157" y="201"/>
                  </a:lnTo>
                  <a:lnTo>
                    <a:pt x="155" y="189"/>
                  </a:lnTo>
                  <a:lnTo>
                    <a:pt x="150" y="176"/>
                  </a:lnTo>
                  <a:lnTo>
                    <a:pt x="144" y="167"/>
                  </a:lnTo>
                  <a:lnTo>
                    <a:pt x="137" y="160"/>
                  </a:lnTo>
                  <a:lnTo>
                    <a:pt x="126" y="157"/>
                  </a:lnTo>
                  <a:lnTo>
                    <a:pt x="114" y="155"/>
                  </a:lnTo>
                  <a:lnTo>
                    <a:pt x="114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4632326" y="4800600"/>
              <a:ext cx="155575" cy="212725"/>
            </a:xfrm>
            <a:custGeom>
              <a:avLst/>
              <a:gdLst>
                <a:gd name="T0" fmla="*/ 145 w 196"/>
                <a:gd name="T1" fmla="*/ 76 h 270"/>
                <a:gd name="T2" fmla="*/ 145 w 196"/>
                <a:gd name="T3" fmla="*/ 76 h 270"/>
                <a:gd name="T4" fmla="*/ 138 w 196"/>
                <a:gd name="T5" fmla="*/ 69 h 270"/>
                <a:gd name="T6" fmla="*/ 129 w 196"/>
                <a:gd name="T7" fmla="*/ 63 h 270"/>
                <a:gd name="T8" fmla="*/ 120 w 196"/>
                <a:gd name="T9" fmla="*/ 62 h 270"/>
                <a:gd name="T10" fmla="*/ 109 w 196"/>
                <a:gd name="T11" fmla="*/ 60 h 270"/>
                <a:gd name="T12" fmla="*/ 109 w 196"/>
                <a:gd name="T13" fmla="*/ 60 h 270"/>
                <a:gd name="T14" fmla="*/ 102 w 196"/>
                <a:gd name="T15" fmla="*/ 62 h 270"/>
                <a:gd name="T16" fmla="*/ 95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5 w 196"/>
                <a:gd name="T23" fmla="*/ 80 h 270"/>
                <a:gd name="T24" fmla="*/ 70 w 196"/>
                <a:gd name="T25" fmla="*/ 87 h 270"/>
                <a:gd name="T26" fmla="*/ 68 w 196"/>
                <a:gd name="T27" fmla="*/ 97 h 270"/>
                <a:gd name="T28" fmla="*/ 66 w 196"/>
                <a:gd name="T29" fmla="*/ 110 h 270"/>
                <a:gd name="T30" fmla="*/ 66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5 w 196"/>
                <a:gd name="T37" fmla="*/ 4 h 270"/>
                <a:gd name="T38" fmla="*/ 65 w 196"/>
                <a:gd name="T39" fmla="*/ 29 h 270"/>
                <a:gd name="T40" fmla="*/ 65 w 196"/>
                <a:gd name="T41" fmla="*/ 29 h 270"/>
                <a:gd name="T42" fmla="*/ 77 w 196"/>
                <a:gd name="T43" fmla="*/ 18 h 270"/>
                <a:gd name="T44" fmla="*/ 93 w 196"/>
                <a:gd name="T45" fmla="*/ 9 h 270"/>
                <a:gd name="T46" fmla="*/ 111 w 196"/>
                <a:gd name="T47" fmla="*/ 2 h 270"/>
                <a:gd name="T48" fmla="*/ 122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6 h 270"/>
                <a:gd name="T58" fmla="*/ 181 w 196"/>
                <a:gd name="T59" fmla="*/ 13 h 270"/>
                <a:gd name="T60" fmla="*/ 196 w 196"/>
                <a:gd name="T61" fmla="*/ 26 h 270"/>
                <a:gd name="T62" fmla="*/ 145 w 196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5" y="76"/>
                  </a:moveTo>
                  <a:lnTo>
                    <a:pt x="145" y="76"/>
                  </a:lnTo>
                  <a:lnTo>
                    <a:pt x="138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2" y="62"/>
                  </a:lnTo>
                  <a:lnTo>
                    <a:pt x="95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5" y="80"/>
                  </a:lnTo>
                  <a:lnTo>
                    <a:pt x="70" y="87"/>
                  </a:lnTo>
                  <a:lnTo>
                    <a:pt x="68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3" y="9"/>
                  </a:lnTo>
                  <a:lnTo>
                    <a:pt x="111" y="2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1" y="13"/>
                  </a:lnTo>
                  <a:lnTo>
                    <a:pt x="196" y="26"/>
                  </a:lnTo>
                  <a:lnTo>
                    <a:pt x="145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Freeform 170"/>
            <p:cNvSpPr>
              <a:spLocks/>
            </p:cNvSpPr>
            <p:nvPr/>
          </p:nvSpPr>
          <p:spPr bwMode="auto">
            <a:xfrm>
              <a:off x="713581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8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6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7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6 w 228"/>
                <a:gd name="T67" fmla="*/ 54 h 274"/>
                <a:gd name="T68" fmla="*/ 98 w 228"/>
                <a:gd name="T69" fmla="*/ 58 h 274"/>
                <a:gd name="T70" fmla="*/ 88 w 228"/>
                <a:gd name="T71" fmla="*/ 63 h 274"/>
                <a:gd name="T72" fmla="*/ 80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5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7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80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171"/>
            <p:cNvSpPr>
              <a:spLocks/>
            </p:cNvSpPr>
            <p:nvPr/>
          </p:nvSpPr>
          <p:spPr bwMode="auto">
            <a:xfrm>
              <a:off x="7350126" y="4800600"/>
              <a:ext cx="165100" cy="215900"/>
            </a:xfrm>
            <a:custGeom>
              <a:avLst/>
              <a:gdLst>
                <a:gd name="T0" fmla="*/ 120 w 208"/>
                <a:gd name="T1" fmla="*/ 274 h 274"/>
                <a:gd name="T2" fmla="*/ 79 w 208"/>
                <a:gd name="T3" fmla="*/ 266 h 274"/>
                <a:gd name="T4" fmla="*/ 59 w 208"/>
                <a:gd name="T5" fmla="*/ 259 h 274"/>
                <a:gd name="T6" fmla="*/ 40 w 208"/>
                <a:gd name="T7" fmla="*/ 245 h 274"/>
                <a:gd name="T8" fmla="*/ 23 w 208"/>
                <a:gd name="T9" fmla="*/ 227 h 274"/>
                <a:gd name="T10" fmla="*/ 11 w 208"/>
                <a:gd name="T11" fmla="*/ 203 h 274"/>
                <a:gd name="T12" fmla="*/ 4 w 208"/>
                <a:gd name="T13" fmla="*/ 173 h 274"/>
                <a:gd name="T14" fmla="*/ 0 w 208"/>
                <a:gd name="T15" fmla="*/ 137 h 274"/>
                <a:gd name="T16" fmla="*/ 2 w 208"/>
                <a:gd name="T17" fmla="*/ 117 h 274"/>
                <a:gd name="T18" fmla="*/ 7 w 208"/>
                <a:gd name="T19" fmla="*/ 83 h 274"/>
                <a:gd name="T20" fmla="*/ 18 w 208"/>
                <a:gd name="T21" fmla="*/ 56 h 274"/>
                <a:gd name="T22" fmla="*/ 32 w 208"/>
                <a:gd name="T23" fmla="*/ 36 h 274"/>
                <a:gd name="T24" fmla="*/ 49 w 208"/>
                <a:gd name="T25" fmla="*/ 20 h 274"/>
                <a:gd name="T26" fmla="*/ 68 w 208"/>
                <a:gd name="T27" fmla="*/ 9 h 274"/>
                <a:gd name="T28" fmla="*/ 99 w 208"/>
                <a:gd name="T29" fmla="*/ 2 h 274"/>
                <a:gd name="T30" fmla="*/ 120 w 208"/>
                <a:gd name="T31" fmla="*/ 0 h 274"/>
                <a:gd name="T32" fmla="*/ 146 w 208"/>
                <a:gd name="T33" fmla="*/ 2 h 274"/>
                <a:gd name="T34" fmla="*/ 169 w 208"/>
                <a:gd name="T35" fmla="*/ 9 h 274"/>
                <a:gd name="T36" fmla="*/ 189 w 208"/>
                <a:gd name="T37" fmla="*/ 20 h 274"/>
                <a:gd name="T38" fmla="*/ 208 w 208"/>
                <a:gd name="T39" fmla="*/ 36 h 274"/>
                <a:gd name="T40" fmla="*/ 164 w 208"/>
                <a:gd name="T41" fmla="*/ 81 h 274"/>
                <a:gd name="T42" fmla="*/ 142 w 208"/>
                <a:gd name="T43" fmla="*/ 65 h 274"/>
                <a:gd name="T44" fmla="*/ 120 w 208"/>
                <a:gd name="T45" fmla="*/ 60 h 274"/>
                <a:gd name="T46" fmla="*/ 108 w 208"/>
                <a:gd name="T47" fmla="*/ 62 h 274"/>
                <a:gd name="T48" fmla="*/ 90 w 208"/>
                <a:gd name="T49" fmla="*/ 71 h 274"/>
                <a:gd name="T50" fmla="*/ 83 w 208"/>
                <a:gd name="T51" fmla="*/ 78 h 274"/>
                <a:gd name="T52" fmla="*/ 70 w 208"/>
                <a:gd name="T53" fmla="*/ 101 h 274"/>
                <a:gd name="T54" fmla="*/ 67 w 208"/>
                <a:gd name="T55" fmla="*/ 137 h 274"/>
                <a:gd name="T56" fmla="*/ 68 w 208"/>
                <a:gd name="T57" fmla="*/ 155 h 274"/>
                <a:gd name="T58" fmla="*/ 76 w 208"/>
                <a:gd name="T59" fmla="*/ 186 h 274"/>
                <a:gd name="T60" fmla="*/ 83 w 208"/>
                <a:gd name="T61" fmla="*/ 196 h 274"/>
                <a:gd name="T62" fmla="*/ 99 w 208"/>
                <a:gd name="T63" fmla="*/ 209 h 274"/>
                <a:gd name="T64" fmla="*/ 120 w 208"/>
                <a:gd name="T65" fmla="*/ 212 h 274"/>
                <a:gd name="T66" fmla="*/ 131 w 208"/>
                <a:gd name="T67" fmla="*/ 212 h 274"/>
                <a:gd name="T68" fmla="*/ 153 w 208"/>
                <a:gd name="T69" fmla="*/ 202 h 274"/>
                <a:gd name="T70" fmla="*/ 208 w 208"/>
                <a:gd name="T71" fmla="*/ 238 h 274"/>
                <a:gd name="T72" fmla="*/ 199 w 208"/>
                <a:gd name="T73" fmla="*/ 245 h 274"/>
                <a:gd name="T74" fmla="*/ 180 w 208"/>
                <a:gd name="T75" fmla="*/ 259 h 274"/>
                <a:gd name="T76" fmla="*/ 158 w 208"/>
                <a:gd name="T77" fmla="*/ 268 h 274"/>
                <a:gd name="T78" fmla="*/ 133 w 208"/>
                <a:gd name="T79" fmla="*/ 272 h 274"/>
                <a:gd name="T80" fmla="*/ 120 w 208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74">
                  <a:moveTo>
                    <a:pt x="120" y="274"/>
                  </a:moveTo>
                  <a:lnTo>
                    <a:pt x="120" y="274"/>
                  </a:lnTo>
                  <a:lnTo>
                    <a:pt x="99" y="272"/>
                  </a:lnTo>
                  <a:lnTo>
                    <a:pt x="79" y="266"/>
                  </a:lnTo>
                  <a:lnTo>
                    <a:pt x="68" y="263"/>
                  </a:lnTo>
                  <a:lnTo>
                    <a:pt x="59" y="259"/>
                  </a:lnTo>
                  <a:lnTo>
                    <a:pt x="49" y="252"/>
                  </a:lnTo>
                  <a:lnTo>
                    <a:pt x="40" y="245"/>
                  </a:lnTo>
                  <a:lnTo>
                    <a:pt x="32" y="238"/>
                  </a:lnTo>
                  <a:lnTo>
                    <a:pt x="23" y="227"/>
                  </a:lnTo>
                  <a:lnTo>
                    <a:pt x="18" y="216"/>
                  </a:lnTo>
                  <a:lnTo>
                    <a:pt x="11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1" y="69"/>
                  </a:lnTo>
                  <a:lnTo>
                    <a:pt x="18" y="56"/>
                  </a:lnTo>
                  <a:lnTo>
                    <a:pt x="23" y="45"/>
                  </a:lnTo>
                  <a:lnTo>
                    <a:pt x="32" y="36"/>
                  </a:lnTo>
                  <a:lnTo>
                    <a:pt x="40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9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89" y="20"/>
                  </a:lnTo>
                  <a:lnTo>
                    <a:pt x="199" y="27"/>
                  </a:lnTo>
                  <a:lnTo>
                    <a:pt x="208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08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8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8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08" y="212"/>
                  </a:lnTo>
                  <a:lnTo>
                    <a:pt x="120" y="212"/>
                  </a:lnTo>
                  <a:lnTo>
                    <a:pt x="120" y="212"/>
                  </a:lnTo>
                  <a:lnTo>
                    <a:pt x="131" y="212"/>
                  </a:lnTo>
                  <a:lnTo>
                    <a:pt x="142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8" y="238"/>
                  </a:lnTo>
                  <a:lnTo>
                    <a:pt x="208" y="238"/>
                  </a:lnTo>
                  <a:lnTo>
                    <a:pt x="199" y="245"/>
                  </a:lnTo>
                  <a:lnTo>
                    <a:pt x="189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0" y="274"/>
                  </a:lnTo>
                  <a:lnTo>
                    <a:pt x="120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7553326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173"/>
            <p:cNvSpPr>
              <a:spLocks/>
            </p:cNvSpPr>
            <p:nvPr/>
          </p:nvSpPr>
          <p:spPr bwMode="auto">
            <a:xfrm>
              <a:off x="765016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0 w 228"/>
                <a:gd name="T5" fmla="*/ 261 h 274"/>
                <a:gd name="T6" fmla="*/ 13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3 w 228"/>
                <a:gd name="T21" fmla="*/ 205 h 274"/>
                <a:gd name="T22" fmla="*/ 162 w 228"/>
                <a:gd name="T23" fmla="*/ 196 h 274"/>
                <a:gd name="T24" fmla="*/ 162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2 w 228"/>
                <a:gd name="T31" fmla="*/ 160 h 274"/>
                <a:gd name="T32" fmla="*/ 74 w 228"/>
                <a:gd name="T33" fmla="*/ 157 h 274"/>
                <a:gd name="T34" fmla="*/ 47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8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4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6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5 w 228"/>
                <a:gd name="T93" fmla="*/ 207 h 274"/>
                <a:gd name="T94" fmla="*/ 219 w 228"/>
                <a:gd name="T95" fmla="*/ 225 h 274"/>
                <a:gd name="T96" fmla="*/ 209 w 228"/>
                <a:gd name="T97" fmla="*/ 239 h 274"/>
                <a:gd name="T98" fmla="*/ 178 w 228"/>
                <a:gd name="T99" fmla="*/ 261 h 274"/>
                <a:gd name="T100" fmla="*/ 137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3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0" y="261"/>
                  </a:lnTo>
                  <a:lnTo>
                    <a:pt x="27" y="256"/>
                  </a:lnTo>
                  <a:lnTo>
                    <a:pt x="13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3" y="205"/>
                  </a:lnTo>
                  <a:lnTo>
                    <a:pt x="158" y="202"/>
                  </a:lnTo>
                  <a:lnTo>
                    <a:pt x="162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2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74" y="157"/>
                  </a:lnTo>
                  <a:lnTo>
                    <a:pt x="59" y="153"/>
                  </a:lnTo>
                  <a:lnTo>
                    <a:pt x="47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2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3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60"/>
                  </a:lnTo>
                  <a:lnTo>
                    <a:pt x="88" y="63"/>
                  </a:lnTo>
                  <a:lnTo>
                    <a:pt x="83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5" y="96"/>
                  </a:lnTo>
                  <a:lnTo>
                    <a:pt x="94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7" y="132"/>
                  </a:lnTo>
                  <a:lnTo>
                    <a:pt x="216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5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174"/>
            <p:cNvSpPr>
              <a:spLocks noEditPoints="1"/>
            </p:cNvSpPr>
            <p:nvPr/>
          </p:nvSpPr>
          <p:spPr bwMode="auto">
            <a:xfrm>
              <a:off x="7864476" y="4800600"/>
              <a:ext cx="185738" cy="215900"/>
            </a:xfrm>
            <a:custGeom>
              <a:avLst/>
              <a:gdLst>
                <a:gd name="T0" fmla="*/ 66 w 233"/>
                <a:gd name="T1" fmla="*/ 157 h 274"/>
                <a:gd name="T2" fmla="*/ 70 w 233"/>
                <a:gd name="T3" fmla="*/ 182 h 274"/>
                <a:gd name="T4" fmla="*/ 80 w 233"/>
                <a:gd name="T5" fmla="*/ 200 h 274"/>
                <a:gd name="T6" fmla="*/ 98 w 233"/>
                <a:gd name="T7" fmla="*/ 212 h 274"/>
                <a:gd name="T8" fmla="*/ 124 w 233"/>
                <a:gd name="T9" fmla="*/ 216 h 274"/>
                <a:gd name="T10" fmla="*/ 143 w 233"/>
                <a:gd name="T11" fmla="*/ 216 h 274"/>
                <a:gd name="T12" fmla="*/ 172 w 233"/>
                <a:gd name="T13" fmla="*/ 202 h 274"/>
                <a:gd name="T14" fmla="*/ 224 w 233"/>
                <a:gd name="T15" fmla="*/ 230 h 274"/>
                <a:gd name="T16" fmla="*/ 215 w 233"/>
                <a:gd name="T17" fmla="*/ 241 h 274"/>
                <a:gd name="T18" fmla="*/ 194 w 233"/>
                <a:gd name="T19" fmla="*/ 257 h 274"/>
                <a:gd name="T20" fmla="*/ 170 w 233"/>
                <a:gd name="T21" fmla="*/ 266 h 274"/>
                <a:gd name="T22" fmla="*/ 140 w 233"/>
                <a:gd name="T23" fmla="*/ 272 h 274"/>
                <a:gd name="T24" fmla="*/ 124 w 233"/>
                <a:gd name="T25" fmla="*/ 274 h 274"/>
                <a:gd name="T26" fmla="*/ 77 w 233"/>
                <a:gd name="T27" fmla="*/ 266 h 274"/>
                <a:gd name="T28" fmla="*/ 57 w 233"/>
                <a:gd name="T29" fmla="*/ 259 h 274"/>
                <a:gd name="T30" fmla="*/ 37 w 233"/>
                <a:gd name="T31" fmla="*/ 245 h 274"/>
                <a:gd name="T32" fmla="*/ 23 w 233"/>
                <a:gd name="T33" fmla="*/ 227 h 274"/>
                <a:gd name="T34" fmla="*/ 10 w 233"/>
                <a:gd name="T35" fmla="*/ 203 h 274"/>
                <a:gd name="T36" fmla="*/ 3 w 233"/>
                <a:gd name="T37" fmla="*/ 173 h 274"/>
                <a:gd name="T38" fmla="*/ 0 w 233"/>
                <a:gd name="T39" fmla="*/ 137 h 274"/>
                <a:gd name="T40" fmla="*/ 0 w 233"/>
                <a:gd name="T41" fmla="*/ 121 h 274"/>
                <a:gd name="T42" fmla="*/ 5 w 233"/>
                <a:gd name="T43" fmla="*/ 92 h 274"/>
                <a:gd name="T44" fmla="*/ 12 w 233"/>
                <a:gd name="T45" fmla="*/ 67 h 274"/>
                <a:gd name="T46" fmla="*/ 25 w 233"/>
                <a:gd name="T47" fmla="*/ 45 h 274"/>
                <a:gd name="T48" fmla="*/ 41 w 233"/>
                <a:gd name="T49" fmla="*/ 27 h 274"/>
                <a:gd name="T50" fmla="*/ 59 w 233"/>
                <a:gd name="T51" fmla="*/ 15 h 274"/>
                <a:gd name="T52" fmla="*/ 80 w 233"/>
                <a:gd name="T53" fmla="*/ 6 h 274"/>
                <a:gd name="T54" fmla="*/ 104 w 233"/>
                <a:gd name="T55" fmla="*/ 0 h 274"/>
                <a:gd name="T56" fmla="*/ 116 w 233"/>
                <a:gd name="T57" fmla="*/ 0 h 274"/>
                <a:gd name="T58" fmla="*/ 143 w 233"/>
                <a:gd name="T59" fmla="*/ 2 h 274"/>
                <a:gd name="T60" fmla="*/ 165 w 233"/>
                <a:gd name="T61" fmla="*/ 9 h 274"/>
                <a:gd name="T62" fmla="*/ 186 w 233"/>
                <a:gd name="T63" fmla="*/ 20 h 274"/>
                <a:gd name="T64" fmla="*/ 203 w 233"/>
                <a:gd name="T65" fmla="*/ 36 h 274"/>
                <a:gd name="T66" fmla="*/ 215 w 233"/>
                <a:gd name="T67" fmla="*/ 54 h 274"/>
                <a:gd name="T68" fmla="*/ 224 w 233"/>
                <a:gd name="T69" fmla="*/ 78 h 274"/>
                <a:gd name="T70" fmla="*/ 233 w 233"/>
                <a:gd name="T71" fmla="*/ 130 h 274"/>
                <a:gd name="T72" fmla="*/ 66 w 233"/>
                <a:gd name="T73" fmla="*/ 157 h 274"/>
                <a:gd name="T74" fmla="*/ 161 w 233"/>
                <a:gd name="T75" fmla="*/ 83 h 274"/>
                <a:gd name="T76" fmla="*/ 145 w 233"/>
                <a:gd name="T77" fmla="*/ 63 h 274"/>
                <a:gd name="T78" fmla="*/ 133 w 233"/>
                <a:gd name="T79" fmla="*/ 58 h 274"/>
                <a:gd name="T80" fmla="*/ 116 w 233"/>
                <a:gd name="T81" fmla="*/ 56 h 274"/>
                <a:gd name="T82" fmla="*/ 107 w 233"/>
                <a:gd name="T83" fmla="*/ 56 h 274"/>
                <a:gd name="T84" fmla="*/ 95 w 233"/>
                <a:gd name="T85" fmla="*/ 60 h 274"/>
                <a:gd name="T86" fmla="*/ 79 w 233"/>
                <a:gd name="T87" fmla="*/ 72 h 274"/>
                <a:gd name="T88" fmla="*/ 71 w 233"/>
                <a:gd name="T89" fmla="*/ 83 h 274"/>
                <a:gd name="T90" fmla="*/ 66 w 233"/>
                <a:gd name="T91" fmla="*/ 112 h 274"/>
                <a:gd name="T92" fmla="*/ 167 w 233"/>
                <a:gd name="T93" fmla="*/ 112 h 274"/>
                <a:gd name="T94" fmla="*/ 161 w 233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3" h="274">
                  <a:moveTo>
                    <a:pt x="66" y="157"/>
                  </a:moveTo>
                  <a:lnTo>
                    <a:pt x="66" y="157"/>
                  </a:lnTo>
                  <a:lnTo>
                    <a:pt x="66" y="169"/>
                  </a:lnTo>
                  <a:lnTo>
                    <a:pt x="70" y="182"/>
                  </a:lnTo>
                  <a:lnTo>
                    <a:pt x="73" y="191"/>
                  </a:lnTo>
                  <a:lnTo>
                    <a:pt x="80" y="200"/>
                  </a:lnTo>
                  <a:lnTo>
                    <a:pt x="89" y="207"/>
                  </a:lnTo>
                  <a:lnTo>
                    <a:pt x="98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3" y="216"/>
                  </a:lnTo>
                  <a:lnTo>
                    <a:pt x="159" y="211"/>
                  </a:lnTo>
                  <a:lnTo>
                    <a:pt x="172" y="202"/>
                  </a:lnTo>
                  <a:lnTo>
                    <a:pt x="185" y="191"/>
                  </a:lnTo>
                  <a:lnTo>
                    <a:pt x="224" y="230"/>
                  </a:lnTo>
                  <a:lnTo>
                    <a:pt x="224" y="230"/>
                  </a:lnTo>
                  <a:lnTo>
                    <a:pt x="215" y="241"/>
                  </a:lnTo>
                  <a:lnTo>
                    <a:pt x="204" y="250"/>
                  </a:lnTo>
                  <a:lnTo>
                    <a:pt x="194" y="257"/>
                  </a:lnTo>
                  <a:lnTo>
                    <a:pt x="181" y="263"/>
                  </a:lnTo>
                  <a:lnTo>
                    <a:pt x="170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0" y="272"/>
                  </a:lnTo>
                  <a:lnTo>
                    <a:pt x="77" y="266"/>
                  </a:lnTo>
                  <a:lnTo>
                    <a:pt x="66" y="263"/>
                  </a:lnTo>
                  <a:lnTo>
                    <a:pt x="57" y="259"/>
                  </a:lnTo>
                  <a:lnTo>
                    <a:pt x="46" y="252"/>
                  </a:lnTo>
                  <a:lnTo>
                    <a:pt x="37" y="245"/>
                  </a:lnTo>
                  <a:lnTo>
                    <a:pt x="30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0" y="203"/>
                  </a:lnTo>
                  <a:lnTo>
                    <a:pt x="7" y="189"/>
                  </a:lnTo>
                  <a:lnTo>
                    <a:pt x="3" y="173"/>
                  </a:lnTo>
                  <a:lnTo>
                    <a:pt x="1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1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2" y="67"/>
                  </a:lnTo>
                  <a:lnTo>
                    <a:pt x="19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50" y="20"/>
                  </a:lnTo>
                  <a:lnTo>
                    <a:pt x="59" y="15"/>
                  </a:lnTo>
                  <a:lnTo>
                    <a:pt x="70" y="9"/>
                  </a:lnTo>
                  <a:lnTo>
                    <a:pt x="80" y="6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2"/>
                  </a:lnTo>
                  <a:lnTo>
                    <a:pt x="154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6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5" y="54"/>
                  </a:lnTo>
                  <a:lnTo>
                    <a:pt x="221" y="65"/>
                  </a:lnTo>
                  <a:lnTo>
                    <a:pt x="224" y="78"/>
                  </a:lnTo>
                  <a:lnTo>
                    <a:pt x="231" y="101"/>
                  </a:lnTo>
                  <a:lnTo>
                    <a:pt x="233" y="130"/>
                  </a:lnTo>
                  <a:lnTo>
                    <a:pt x="233" y="157"/>
                  </a:lnTo>
                  <a:lnTo>
                    <a:pt x="66" y="157"/>
                  </a:lnTo>
                  <a:close/>
                  <a:moveTo>
                    <a:pt x="161" y="83"/>
                  </a:moveTo>
                  <a:lnTo>
                    <a:pt x="161" y="83"/>
                  </a:lnTo>
                  <a:lnTo>
                    <a:pt x="154" y="72"/>
                  </a:lnTo>
                  <a:lnTo>
                    <a:pt x="145" y="63"/>
                  </a:lnTo>
                  <a:lnTo>
                    <a:pt x="138" y="60"/>
                  </a:lnTo>
                  <a:lnTo>
                    <a:pt x="133" y="58"/>
                  </a:lnTo>
                  <a:lnTo>
                    <a:pt x="124" y="56"/>
                  </a:lnTo>
                  <a:lnTo>
                    <a:pt x="116" y="56"/>
                  </a:lnTo>
                  <a:lnTo>
                    <a:pt x="116" y="56"/>
                  </a:lnTo>
                  <a:lnTo>
                    <a:pt x="107" y="56"/>
                  </a:lnTo>
                  <a:lnTo>
                    <a:pt x="100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8" y="97"/>
                  </a:lnTo>
                  <a:lnTo>
                    <a:pt x="66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1" y="83"/>
                  </a:lnTo>
                  <a:lnTo>
                    <a:pt x="161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175"/>
            <p:cNvSpPr>
              <a:spLocks/>
            </p:cNvSpPr>
            <p:nvPr/>
          </p:nvSpPr>
          <p:spPr bwMode="auto">
            <a:xfrm>
              <a:off x="8097838" y="4800600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08 h 270"/>
                <a:gd name="T4" fmla="*/ 155 w 221"/>
                <a:gd name="T5" fmla="*/ 108 h 270"/>
                <a:gd name="T6" fmla="*/ 155 w 221"/>
                <a:gd name="T7" fmla="*/ 96 h 270"/>
                <a:gd name="T8" fmla="*/ 151 w 221"/>
                <a:gd name="T9" fmla="*/ 85 h 270"/>
                <a:gd name="T10" fmla="*/ 148 w 221"/>
                <a:gd name="T11" fmla="*/ 78 h 270"/>
                <a:gd name="T12" fmla="*/ 140 w 221"/>
                <a:gd name="T13" fmla="*/ 71 h 270"/>
                <a:gd name="T14" fmla="*/ 135 w 221"/>
                <a:gd name="T15" fmla="*/ 65 h 270"/>
                <a:gd name="T16" fmla="*/ 126 w 221"/>
                <a:gd name="T17" fmla="*/ 63 h 270"/>
                <a:gd name="T18" fmla="*/ 119 w 221"/>
                <a:gd name="T19" fmla="*/ 62 h 270"/>
                <a:gd name="T20" fmla="*/ 112 w 221"/>
                <a:gd name="T21" fmla="*/ 60 h 270"/>
                <a:gd name="T22" fmla="*/ 112 w 221"/>
                <a:gd name="T23" fmla="*/ 60 h 270"/>
                <a:gd name="T24" fmla="*/ 103 w 221"/>
                <a:gd name="T25" fmla="*/ 62 h 270"/>
                <a:gd name="T26" fmla="*/ 95 w 221"/>
                <a:gd name="T27" fmla="*/ 63 h 270"/>
                <a:gd name="T28" fmla="*/ 88 w 221"/>
                <a:gd name="T29" fmla="*/ 65 h 270"/>
                <a:gd name="T30" fmla="*/ 81 w 221"/>
                <a:gd name="T31" fmla="*/ 71 h 270"/>
                <a:gd name="T32" fmla="*/ 76 w 221"/>
                <a:gd name="T33" fmla="*/ 78 h 270"/>
                <a:gd name="T34" fmla="*/ 70 w 221"/>
                <a:gd name="T35" fmla="*/ 85 h 270"/>
                <a:gd name="T36" fmla="*/ 67 w 221"/>
                <a:gd name="T37" fmla="*/ 96 h 270"/>
                <a:gd name="T38" fmla="*/ 67 w 221"/>
                <a:gd name="T39" fmla="*/ 108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7 h 270"/>
                <a:gd name="T50" fmla="*/ 65 w 221"/>
                <a:gd name="T51" fmla="*/ 27 h 270"/>
                <a:gd name="T52" fmla="*/ 79 w 221"/>
                <a:gd name="T53" fmla="*/ 15 h 270"/>
                <a:gd name="T54" fmla="*/ 95 w 221"/>
                <a:gd name="T55" fmla="*/ 8 h 270"/>
                <a:gd name="T56" fmla="*/ 113 w 221"/>
                <a:gd name="T57" fmla="*/ 2 h 270"/>
                <a:gd name="T58" fmla="*/ 131 w 221"/>
                <a:gd name="T59" fmla="*/ 0 h 270"/>
                <a:gd name="T60" fmla="*/ 131 w 221"/>
                <a:gd name="T61" fmla="*/ 0 h 270"/>
                <a:gd name="T62" fmla="*/ 151 w 221"/>
                <a:gd name="T63" fmla="*/ 2 h 270"/>
                <a:gd name="T64" fmla="*/ 167 w 221"/>
                <a:gd name="T65" fmla="*/ 6 h 270"/>
                <a:gd name="T66" fmla="*/ 182 w 221"/>
                <a:gd name="T67" fmla="*/ 13 h 270"/>
                <a:gd name="T68" fmla="*/ 194 w 221"/>
                <a:gd name="T69" fmla="*/ 24 h 270"/>
                <a:gd name="T70" fmla="*/ 194 w 221"/>
                <a:gd name="T71" fmla="*/ 24 h 270"/>
                <a:gd name="T72" fmla="*/ 201 w 221"/>
                <a:gd name="T73" fmla="*/ 33 h 270"/>
                <a:gd name="T74" fmla="*/ 209 w 221"/>
                <a:gd name="T75" fmla="*/ 40 h 270"/>
                <a:gd name="T76" fmla="*/ 212 w 221"/>
                <a:gd name="T77" fmla="*/ 49 h 270"/>
                <a:gd name="T78" fmla="*/ 216 w 221"/>
                <a:gd name="T79" fmla="*/ 58 h 270"/>
                <a:gd name="T80" fmla="*/ 221 w 221"/>
                <a:gd name="T81" fmla="*/ 78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08"/>
                  </a:lnTo>
                  <a:lnTo>
                    <a:pt x="155" y="108"/>
                  </a:lnTo>
                  <a:lnTo>
                    <a:pt x="155" y="96"/>
                  </a:lnTo>
                  <a:lnTo>
                    <a:pt x="151" y="85"/>
                  </a:lnTo>
                  <a:lnTo>
                    <a:pt x="148" y="78"/>
                  </a:lnTo>
                  <a:lnTo>
                    <a:pt x="140" y="71"/>
                  </a:lnTo>
                  <a:lnTo>
                    <a:pt x="135" y="65"/>
                  </a:lnTo>
                  <a:lnTo>
                    <a:pt x="126" y="63"/>
                  </a:lnTo>
                  <a:lnTo>
                    <a:pt x="119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5" y="63"/>
                  </a:lnTo>
                  <a:lnTo>
                    <a:pt x="88" y="65"/>
                  </a:lnTo>
                  <a:lnTo>
                    <a:pt x="81" y="71"/>
                  </a:lnTo>
                  <a:lnTo>
                    <a:pt x="76" y="78"/>
                  </a:lnTo>
                  <a:lnTo>
                    <a:pt x="70" y="85"/>
                  </a:lnTo>
                  <a:lnTo>
                    <a:pt x="67" y="96"/>
                  </a:lnTo>
                  <a:lnTo>
                    <a:pt x="67" y="108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79" y="15"/>
                  </a:lnTo>
                  <a:lnTo>
                    <a:pt x="95" y="8"/>
                  </a:lnTo>
                  <a:lnTo>
                    <a:pt x="113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13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201" y="33"/>
                  </a:lnTo>
                  <a:lnTo>
                    <a:pt x="209" y="40"/>
                  </a:lnTo>
                  <a:lnTo>
                    <a:pt x="212" y="49"/>
                  </a:lnTo>
                  <a:lnTo>
                    <a:pt x="216" y="58"/>
                  </a:lnTo>
                  <a:lnTo>
                    <a:pt x="221" y="78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176"/>
            <p:cNvSpPr>
              <a:spLocks noEditPoints="1"/>
            </p:cNvSpPr>
            <p:nvPr/>
          </p:nvSpPr>
          <p:spPr bwMode="auto">
            <a:xfrm>
              <a:off x="8316913" y="4800600"/>
              <a:ext cx="174625" cy="214313"/>
            </a:xfrm>
            <a:custGeom>
              <a:avLst/>
              <a:gdLst>
                <a:gd name="T0" fmla="*/ 155 w 221"/>
                <a:gd name="T1" fmla="*/ 247 h 272"/>
                <a:gd name="T2" fmla="*/ 142 w 221"/>
                <a:gd name="T3" fmla="*/ 259 h 272"/>
                <a:gd name="T4" fmla="*/ 110 w 221"/>
                <a:gd name="T5" fmla="*/ 272 h 272"/>
                <a:gd name="T6" fmla="*/ 90 w 221"/>
                <a:gd name="T7" fmla="*/ 272 h 272"/>
                <a:gd name="T8" fmla="*/ 50 w 221"/>
                <a:gd name="T9" fmla="*/ 266 h 272"/>
                <a:gd name="T10" fmla="*/ 22 w 221"/>
                <a:gd name="T11" fmla="*/ 248 h 272"/>
                <a:gd name="T12" fmla="*/ 13 w 221"/>
                <a:gd name="T13" fmla="*/ 238 h 272"/>
                <a:gd name="T14" fmla="*/ 0 w 221"/>
                <a:gd name="T15" fmla="*/ 207 h 272"/>
                <a:gd name="T16" fmla="*/ 0 w 221"/>
                <a:gd name="T17" fmla="*/ 189 h 272"/>
                <a:gd name="T18" fmla="*/ 5 w 221"/>
                <a:gd name="T19" fmla="*/ 159 h 272"/>
                <a:gd name="T20" fmla="*/ 22 w 221"/>
                <a:gd name="T21" fmla="*/ 135 h 272"/>
                <a:gd name="T22" fmla="*/ 50 w 221"/>
                <a:gd name="T23" fmla="*/ 117 h 272"/>
                <a:gd name="T24" fmla="*/ 92 w 221"/>
                <a:gd name="T25" fmla="*/ 112 h 272"/>
                <a:gd name="T26" fmla="*/ 153 w 221"/>
                <a:gd name="T27" fmla="*/ 99 h 272"/>
                <a:gd name="T28" fmla="*/ 153 w 221"/>
                <a:gd name="T29" fmla="*/ 88 h 272"/>
                <a:gd name="T30" fmla="*/ 147 w 221"/>
                <a:gd name="T31" fmla="*/ 72 h 272"/>
                <a:gd name="T32" fmla="*/ 135 w 221"/>
                <a:gd name="T33" fmla="*/ 62 h 272"/>
                <a:gd name="T34" fmla="*/ 117 w 221"/>
                <a:gd name="T35" fmla="*/ 58 h 272"/>
                <a:gd name="T36" fmla="*/ 104 w 221"/>
                <a:gd name="T37" fmla="*/ 56 h 272"/>
                <a:gd name="T38" fmla="*/ 76 w 221"/>
                <a:gd name="T39" fmla="*/ 62 h 272"/>
                <a:gd name="T40" fmla="*/ 52 w 221"/>
                <a:gd name="T41" fmla="*/ 80 h 272"/>
                <a:gd name="T42" fmla="*/ 11 w 221"/>
                <a:gd name="T43" fmla="*/ 38 h 272"/>
                <a:gd name="T44" fmla="*/ 31 w 221"/>
                <a:gd name="T45" fmla="*/ 20 h 272"/>
                <a:gd name="T46" fmla="*/ 52 w 221"/>
                <a:gd name="T47" fmla="*/ 8 h 272"/>
                <a:gd name="T48" fmla="*/ 76 w 221"/>
                <a:gd name="T49" fmla="*/ 2 h 272"/>
                <a:gd name="T50" fmla="*/ 106 w 221"/>
                <a:gd name="T51" fmla="*/ 0 h 272"/>
                <a:gd name="T52" fmla="*/ 133 w 221"/>
                <a:gd name="T53" fmla="*/ 2 h 272"/>
                <a:gd name="T54" fmla="*/ 176 w 221"/>
                <a:gd name="T55" fmla="*/ 13 h 272"/>
                <a:gd name="T56" fmla="*/ 192 w 221"/>
                <a:gd name="T57" fmla="*/ 24 h 272"/>
                <a:gd name="T58" fmla="*/ 205 w 221"/>
                <a:gd name="T59" fmla="*/ 36 h 272"/>
                <a:gd name="T60" fmla="*/ 214 w 221"/>
                <a:gd name="T61" fmla="*/ 53 h 272"/>
                <a:gd name="T62" fmla="*/ 221 w 221"/>
                <a:gd name="T63" fmla="*/ 94 h 272"/>
                <a:gd name="T64" fmla="*/ 155 w 221"/>
                <a:gd name="T65" fmla="*/ 270 h 272"/>
                <a:gd name="T66" fmla="*/ 102 w 221"/>
                <a:gd name="T67" fmla="*/ 157 h 272"/>
                <a:gd name="T68" fmla="*/ 93 w 221"/>
                <a:gd name="T69" fmla="*/ 159 h 272"/>
                <a:gd name="T70" fmla="*/ 79 w 221"/>
                <a:gd name="T71" fmla="*/ 162 h 272"/>
                <a:gd name="T72" fmla="*/ 68 w 221"/>
                <a:gd name="T73" fmla="*/ 169 h 272"/>
                <a:gd name="T74" fmla="*/ 65 w 221"/>
                <a:gd name="T75" fmla="*/ 182 h 272"/>
                <a:gd name="T76" fmla="*/ 63 w 221"/>
                <a:gd name="T77" fmla="*/ 187 h 272"/>
                <a:gd name="T78" fmla="*/ 67 w 221"/>
                <a:gd name="T79" fmla="*/ 200 h 272"/>
                <a:gd name="T80" fmla="*/ 74 w 221"/>
                <a:gd name="T81" fmla="*/ 211 h 272"/>
                <a:gd name="T82" fmla="*/ 86 w 221"/>
                <a:gd name="T83" fmla="*/ 216 h 272"/>
                <a:gd name="T84" fmla="*/ 104 w 221"/>
                <a:gd name="T85" fmla="*/ 218 h 272"/>
                <a:gd name="T86" fmla="*/ 115 w 221"/>
                <a:gd name="T87" fmla="*/ 218 h 272"/>
                <a:gd name="T88" fmla="*/ 135 w 221"/>
                <a:gd name="T89" fmla="*/ 212 h 272"/>
                <a:gd name="T90" fmla="*/ 144 w 221"/>
                <a:gd name="T91" fmla="*/ 205 h 272"/>
                <a:gd name="T92" fmla="*/ 151 w 221"/>
                <a:gd name="T93" fmla="*/ 193 h 272"/>
                <a:gd name="T94" fmla="*/ 153 w 221"/>
                <a:gd name="T95" fmla="*/ 1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1" h="272">
                  <a:moveTo>
                    <a:pt x="155" y="270"/>
                  </a:moveTo>
                  <a:lnTo>
                    <a:pt x="155" y="247"/>
                  </a:lnTo>
                  <a:lnTo>
                    <a:pt x="155" y="247"/>
                  </a:lnTo>
                  <a:lnTo>
                    <a:pt x="142" y="259"/>
                  </a:lnTo>
                  <a:lnTo>
                    <a:pt x="128" y="266"/>
                  </a:lnTo>
                  <a:lnTo>
                    <a:pt x="110" y="272"/>
                  </a:lnTo>
                  <a:lnTo>
                    <a:pt x="90" y="272"/>
                  </a:lnTo>
                  <a:lnTo>
                    <a:pt x="90" y="272"/>
                  </a:lnTo>
                  <a:lnTo>
                    <a:pt x="68" y="272"/>
                  </a:lnTo>
                  <a:lnTo>
                    <a:pt x="50" y="266"/>
                  </a:lnTo>
                  <a:lnTo>
                    <a:pt x="34" y="259"/>
                  </a:lnTo>
                  <a:lnTo>
                    <a:pt x="22" y="248"/>
                  </a:lnTo>
                  <a:lnTo>
                    <a:pt x="22" y="248"/>
                  </a:lnTo>
                  <a:lnTo>
                    <a:pt x="13" y="238"/>
                  </a:lnTo>
                  <a:lnTo>
                    <a:pt x="5" y="223"/>
                  </a:lnTo>
                  <a:lnTo>
                    <a:pt x="0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5" y="159"/>
                  </a:lnTo>
                  <a:lnTo>
                    <a:pt x="13" y="146"/>
                  </a:lnTo>
                  <a:lnTo>
                    <a:pt x="22" y="135"/>
                  </a:lnTo>
                  <a:lnTo>
                    <a:pt x="34" y="124"/>
                  </a:lnTo>
                  <a:lnTo>
                    <a:pt x="50" y="117"/>
                  </a:lnTo>
                  <a:lnTo>
                    <a:pt x="70" y="114"/>
                  </a:lnTo>
                  <a:lnTo>
                    <a:pt x="92" y="112"/>
                  </a:lnTo>
                  <a:lnTo>
                    <a:pt x="153" y="112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88"/>
                  </a:lnTo>
                  <a:lnTo>
                    <a:pt x="151" y="80"/>
                  </a:lnTo>
                  <a:lnTo>
                    <a:pt x="147" y="72"/>
                  </a:lnTo>
                  <a:lnTo>
                    <a:pt x="142" y="67"/>
                  </a:lnTo>
                  <a:lnTo>
                    <a:pt x="135" y="62"/>
                  </a:lnTo>
                  <a:lnTo>
                    <a:pt x="126" y="60"/>
                  </a:lnTo>
                  <a:lnTo>
                    <a:pt x="117" y="58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88" y="58"/>
                  </a:lnTo>
                  <a:lnTo>
                    <a:pt x="76" y="62"/>
                  </a:lnTo>
                  <a:lnTo>
                    <a:pt x="63" y="69"/>
                  </a:lnTo>
                  <a:lnTo>
                    <a:pt x="52" y="8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20" y="27"/>
                  </a:lnTo>
                  <a:lnTo>
                    <a:pt x="31" y="20"/>
                  </a:lnTo>
                  <a:lnTo>
                    <a:pt x="41" y="13"/>
                  </a:lnTo>
                  <a:lnTo>
                    <a:pt x="52" y="8"/>
                  </a:lnTo>
                  <a:lnTo>
                    <a:pt x="63" y="4"/>
                  </a:lnTo>
                  <a:lnTo>
                    <a:pt x="76" y="2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6" y="13"/>
                  </a:lnTo>
                  <a:lnTo>
                    <a:pt x="183" y="18"/>
                  </a:lnTo>
                  <a:lnTo>
                    <a:pt x="192" y="24"/>
                  </a:lnTo>
                  <a:lnTo>
                    <a:pt x="198" y="29"/>
                  </a:lnTo>
                  <a:lnTo>
                    <a:pt x="205" y="36"/>
                  </a:lnTo>
                  <a:lnTo>
                    <a:pt x="208" y="45"/>
                  </a:lnTo>
                  <a:lnTo>
                    <a:pt x="214" y="53"/>
                  </a:lnTo>
                  <a:lnTo>
                    <a:pt x="219" y="72"/>
                  </a:lnTo>
                  <a:lnTo>
                    <a:pt x="221" y="94"/>
                  </a:lnTo>
                  <a:lnTo>
                    <a:pt x="221" y="270"/>
                  </a:lnTo>
                  <a:lnTo>
                    <a:pt x="155" y="270"/>
                  </a:lnTo>
                  <a:close/>
                  <a:moveTo>
                    <a:pt x="153" y="157"/>
                  </a:moveTo>
                  <a:lnTo>
                    <a:pt x="102" y="157"/>
                  </a:lnTo>
                  <a:lnTo>
                    <a:pt x="102" y="157"/>
                  </a:lnTo>
                  <a:lnTo>
                    <a:pt x="93" y="159"/>
                  </a:lnTo>
                  <a:lnTo>
                    <a:pt x="86" y="159"/>
                  </a:lnTo>
                  <a:lnTo>
                    <a:pt x="79" y="162"/>
                  </a:lnTo>
                  <a:lnTo>
                    <a:pt x="74" y="166"/>
                  </a:lnTo>
                  <a:lnTo>
                    <a:pt x="68" y="169"/>
                  </a:lnTo>
                  <a:lnTo>
                    <a:pt x="67" y="175"/>
                  </a:lnTo>
                  <a:lnTo>
                    <a:pt x="65" y="182"/>
                  </a:lnTo>
                  <a:lnTo>
                    <a:pt x="63" y="187"/>
                  </a:lnTo>
                  <a:lnTo>
                    <a:pt x="63" y="187"/>
                  </a:lnTo>
                  <a:lnTo>
                    <a:pt x="65" y="194"/>
                  </a:lnTo>
                  <a:lnTo>
                    <a:pt x="67" y="200"/>
                  </a:lnTo>
                  <a:lnTo>
                    <a:pt x="68" y="205"/>
                  </a:lnTo>
                  <a:lnTo>
                    <a:pt x="74" y="211"/>
                  </a:lnTo>
                  <a:lnTo>
                    <a:pt x="79" y="214"/>
                  </a:lnTo>
                  <a:lnTo>
                    <a:pt x="86" y="216"/>
                  </a:lnTo>
                  <a:lnTo>
                    <a:pt x="93" y="218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15" y="218"/>
                  </a:lnTo>
                  <a:lnTo>
                    <a:pt x="126" y="216"/>
                  </a:lnTo>
                  <a:lnTo>
                    <a:pt x="135" y="212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7" y="200"/>
                  </a:lnTo>
                  <a:lnTo>
                    <a:pt x="151" y="193"/>
                  </a:lnTo>
                  <a:lnTo>
                    <a:pt x="153" y="184"/>
                  </a:lnTo>
                  <a:lnTo>
                    <a:pt x="153" y="171"/>
                  </a:lnTo>
                  <a:lnTo>
                    <a:pt x="153" y="15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177"/>
            <p:cNvSpPr>
              <a:spLocks noEditPoints="1"/>
            </p:cNvSpPr>
            <p:nvPr/>
          </p:nvSpPr>
          <p:spPr bwMode="auto">
            <a:xfrm>
              <a:off x="8547101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0 w 68"/>
                <a:gd name="T11" fmla="*/ 367 h 367"/>
                <a:gd name="T12" fmla="*/ 0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0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Rectangle 178"/>
            <p:cNvSpPr>
              <a:spLocks noChangeArrowheads="1"/>
            </p:cNvSpPr>
            <p:nvPr/>
          </p:nvSpPr>
          <p:spPr bwMode="auto">
            <a:xfrm>
              <a:off x="8656638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179"/>
            <p:cNvSpPr>
              <a:spLocks noEditPoints="1"/>
            </p:cNvSpPr>
            <p:nvPr/>
          </p:nvSpPr>
          <p:spPr bwMode="auto">
            <a:xfrm>
              <a:off x="8775701" y="4724400"/>
              <a:ext cx="176213" cy="292100"/>
            </a:xfrm>
            <a:custGeom>
              <a:avLst/>
              <a:gdLst>
                <a:gd name="T0" fmla="*/ 195 w 222"/>
                <a:gd name="T1" fmla="*/ 343 h 369"/>
                <a:gd name="T2" fmla="*/ 167 w 222"/>
                <a:gd name="T3" fmla="*/ 361 h 369"/>
                <a:gd name="T4" fmla="*/ 131 w 222"/>
                <a:gd name="T5" fmla="*/ 369 h 369"/>
                <a:gd name="T6" fmla="*/ 111 w 222"/>
                <a:gd name="T7" fmla="*/ 367 h 369"/>
                <a:gd name="T8" fmla="*/ 79 w 222"/>
                <a:gd name="T9" fmla="*/ 352 h 369"/>
                <a:gd name="T10" fmla="*/ 64 w 222"/>
                <a:gd name="T11" fmla="*/ 365 h 369"/>
                <a:gd name="T12" fmla="*/ 0 w 222"/>
                <a:gd name="T13" fmla="*/ 0 h 369"/>
                <a:gd name="T14" fmla="*/ 66 w 222"/>
                <a:gd name="T15" fmla="*/ 122 h 369"/>
                <a:gd name="T16" fmla="*/ 80 w 222"/>
                <a:gd name="T17" fmla="*/ 110 h 369"/>
                <a:gd name="T18" fmla="*/ 111 w 222"/>
                <a:gd name="T19" fmla="*/ 97 h 369"/>
                <a:gd name="T20" fmla="*/ 131 w 222"/>
                <a:gd name="T21" fmla="*/ 95 h 369"/>
                <a:gd name="T22" fmla="*/ 168 w 222"/>
                <a:gd name="T23" fmla="*/ 101 h 369"/>
                <a:gd name="T24" fmla="*/ 195 w 222"/>
                <a:gd name="T25" fmla="*/ 119 h 369"/>
                <a:gd name="T26" fmla="*/ 204 w 222"/>
                <a:gd name="T27" fmla="*/ 130 h 369"/>
                <a:gd name="T28" fmla="*/ 215 w 222"/>
                <a:gd name="T29" fmla="*/ 155 h 369"/>
                <a:gd name="T30" fmla="*/ 220 w 222"/>
                <a:gd name="T31" fmla="*/ 183 h 369"/>
                <a:gd name="T32" fmla="*/ 222 w 222"/>
                <a:gd name="T33" fmla="*/ 232 h 369"/>
                <a:gd name="T34" fmla="*/ 222 w 222"/>
                <a:gd name="T35" fmla="*/ 264 h 369"/>
                <a:gd name="T36" fmla="*/ 219 w 222"/>
                <a:gd name="T37" fmla="*/ 295 h 369"/>
                <a:gd name="T38" fmla="*/ 210 w 222"/>
                <a:gd name="T39" fmla="*/ 322 h 369"/>
                <a:gd name="T40" fmla="*/ 195 w 222"/>
                <a:gd name="T41" fmla="*/ 343 h 369"/>
                <a:gd name="T42" fmla="*/ 111 w 222"/>
                <a:gd name="T43" fmla="*/ 155 h 369"/>
                <a:gd name="T44" fmla="*/ 98 w 222"/>
                <a:gd name="T45" fmla="*/ 157 h 369"/>
                <a:gd name="T46" fmla="*/ 80 w 222"/>
                <a:gd name="T47" fmla="*/ 167 h 369"/>
                <a:gd name="T48" fmla="*/ 70 w 222"/>
                <a:gd name="T49" fmla="*/ 189 h 369"/>
                <a:gd name="T50" fmla="*/ 66 w 222"/>
                <a:gd name="T51" fmla="*/ 232 h 369"/>
                <a:gd name="T52" fmla="*/ 68 w 222"/>
                <a:gd name="T53" fmla="*/ 261 h 369"/>
                <a:gd name="T54" fmla="*/ 73 w 222"/>
                <a:gd name="T55" fmla="*/ 286 h 369"/>
                <a:gd name="T56" fmla="*/ 88 w 222"/>
                <a:gd name="T57" fmla="*/ 302 h 369"/>
                <a:gd name="T58" fmla="*/ 111 w 222"/>
                <a:gd name="T59" fmla="*/ 307 h 369"/>
                <a:gd name="T60" fmla="*/ 125 w 222"/>
                <a:gd name="T61" fmla="*/ 307 h 369"/>
                <a:gd name="T62" fmla="*/ 143 w 222"/>
                <a:gd name="T63" fmla="*/ 295 h 369"/>
                <a:gd name="T64" fmla="*/ 152 w 222"/>
                <a:gd name="T65" fmla="*/ 275 h 369"/>
                <a:gd name="T66" fmla="*/ 156 w 222"/>
                <a:gd name="T67" fmla="*/ 232 h 369"/>
                <a:gd name="T68" fmla="*/ 156 w 222"/>
                <a:gd name="T69" fmla="*/ 201 h 369"/>
                <a:gd name="T70" fmla="*/ 149 w 222"/>
                <a:gd name="T71" fmla="*/ 176 h 369"/>
                <a:gd name="T72" fmla="*/ 136 w 222"/>
                <a:gd name="T73" fmla="*/ 160 h 369"/>
                <a:gd name="T74" fmla="*/ 111 w 222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69">
                  <a:moveTo>
                    <a:pt x="195" y="343"/>
                  </a:moveTo>
                  <a:lnTo>
                    <a:pt x="195" y="343"/>
                  </a:lnTo>
                  <a:lnTo>
                    <a:pt x="183" y="354"/>
                  </a:lnTo>
                  <a:lnTo>
                    <a:pt x="167" y="361"/>
                  </a:lnTo>
                  <a:lnTo>
                    <a:pt x="150" y="367"/>
                  </a:lnTo>
                  <a:lnTo>
                    <a:pt x="131" y="369"/>
                  </a:lnTo>
                  <a:lnTo>
                    <a:pt x="131" y="369"/>
                  </a:lnTo>
                  <a:lnTo>
                    <a:pt x="111" y="367"/>
                  </a:lnTo>
                  <a:lnTo>
                    <a:pt x="93" y="361"/>
                  </a:lnTo>
                  <a:lnTo>
                    <a:pt x="79" y="352"/>
                  </a:lnTo>
                  <a:lnTo>
                    <a:pt x="64" y="340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80" y="110"/>
                  </a:lnTo>
                  <a:lnTo>
                    <a:pt x="95" y="101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0" y="97"/>
                  </a:lnTo>
                  <a:lnTo>
                    <a:pt x="168" y="101"/>
                  </a:lnTo>
                  <a:lnTo>
                    <a:pt x="183" y="110"/>
                  </a:lnTo>
                  <a:lnTo>
                    <a:pt x="195" y="119"/>
                  </a:lnTo>
                  <a:lnTo>
                    <a:pt x="195" y="119"/>
                  </a:lnTo>
                  <a:lnTo>
                    <a:pt x="204" y="130"/>
                  </a:lnTo>
                  <a:lnTo>
                    <a:pt x="210" y="142"/>
                  </a:lnTo>
                  <a:lnTo>
                    <a:pt x="215" y="155"/>
                  </a:lnTo>
                  <a:lnTo>
                    <a:pt x="219" y="169"/>
                  </a:lnTo>
                  <a:lnTo>
                    <a:pt x="220" y="183"/>
                  </a:lnTo>
                  <a:lnTo>
                    <a:pt x="222" y="198"/>
                  </a:lnTo>
                  <a:lnTo>
                    <a:pt x="222" y="232"/>
                  </a:lnTo>
                  <a:lnTo>
                    <a:pt x="222" y="232"/>
                  </a:lnTo>
                  <a:lnTo>
                    <a:pt x="222" y="264"/>
                  </a:lnTo>
                  <a:lnTo>
                    <a:pt x="220" y="281"/>
                  </a:lnTo>
                  <a:lnTo>
                    <a:pt x="219" y="295"/>
                  </a:lnTo>
                  <a:lnTo>
                    <a:pt x="215" y="309"/>
                  </a:lnTo>
                  <a:lnTo>
                    <a:pt x="210" y="322"/>
                  </a:lnTo>
                  <a:lnTo>
                    <a:pt x="204" y="334"/>
                  </a:lnTo>
                  <a:lnTo>
                    <a:pt x="195" y="343"/>
                  </a:lnTo>
                  <a:lnTo>
                    <a:pt x="195" y="343"/>
                  </a:lnTo>
                  <a:close/>
                  <a:moveTo>
                    <a:pt x="111" y="155"/>
                  </a:moveTo>
                  <a:lnTo>
                    <a:pt x="111" y="155"/>
                  </a:lnTo>
                  <a:lnTo>
                    <a:pt x="98" y="157"/>
                  </a:lnTo>
                  <a:lnTo>
                    <a:pt x="88" y="160"/>
                  </a:lnTo>
                  <a:lnTo>
                    <a:pt x="80" y="167"/>
                  </a:lnTo>
                  <a:lnTo>
                    <a:pt x="73" y="176"/>
                  </a:lnTo>
                  <a:lnTo>
                    <a:pt x="70" y="189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1"/>
                  </a:lnTo>
                  <a:lnTo>
                    <a:pt x="70" y="275"/>
                  </a:lnTo>
                  <a:lnTo>
                    <a:pt x="73" y="286"/>
                  </a:lnTo>
                  <a:lnTo>
                    <a:pt x="80" y="295"/>
                  </a:lnTo>
                  <a:lnTo>
                    <a:pt x="88" y="302"/>
                  </a:lnTo>
                  <a:lnTo>
                    <a:pt x="98" y="307"/>
                  </a:lnTo>
                  <a:lnTo>
                    <a:pt x="111" y="307"/>
                  </a:lnTo>
                  <a:lnTo>
                    <a:pt x="111" y="307"/>
                  </a:lnTo>
                  <a:lnTo>
                    <a:pt x="125" y="307"/>
                  </a:lnTo>
                  <a:lnTo>
                    <a:pt x="136" y="302"/>
                  </a:lnTo>
                  <a:lnTo>
                    <a:pt x="143" y="295"/>
                  </a:lnTo>
                  <a:lnTo>
                    <a:pt x="149" y="286"/>
                  </a:lnTo>
                  <a:lnTo>
                    <a:pt x="152" y="275"/>
                  </a:lnTo>
                  <a:lnTo>
                    <a:pt x="156" y="261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6" y="201"/>
                  </a:lnTo>
                  <a:lnTo>
                    <a:pt x="152" y="189"/>
                  </a:lnTo>
                  <a:lnTo>
                    <a:pt x="149" y="176"/>
                  </a:lnTo>
                  <a:lnTo>
                    <a:pt x="143" y="167"/>
                  </a:lnTo>
                  <a:lnTo>
                    <a:pt x="136" y="160"/>
                  </a:lnTo>
                  <a:lnTo>
                    <a:pt x="125" y="157"/>
                  </a:lnTo>
                  <a:lnTo>
                    <a:pt x="111" y="155"/>
                  </a:lnTo>
                  <a:lnTo>
                    <a:pt x="111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9002713" y="4800600"/>
              <a:ext cx="153988" cy="212725"/>
            </a:xfrm>
            <a:custGeom>
              <a:avLst/>
              <a:gdLst>
                <a:gd name="T0" fmla="*/ 144 w 194"/>
                <a:gd name="T1" fmla="*/ 76 h 270"/>
                <a:gd name="T2" fmla="*/ 144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10 w 194"/>
                <a:gd name="T11" fmla="*/ 60 h 270"/>
                <a:gd name="T12" fmla="*/ 110 w 194"/>
                <a:gd name="T13" fmla="*/ 60 h 270"/>
                <a:gd name="T14" fmla="*/ 101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4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5 w 194"/>
                <a:gd name="T37" fmla="*/ 4 h 270"/>
                <a:gd name="T38" fmla="*/ 65 w 194"/>
                <a:gd name="T39" fmla="*/ 29 h 270"/>
                <a:gd name="T40" fmla="*/ 65 w 194"/>
                <a:gd name="T41" fmla="*/ 29 h 270"/>
                <a:gd name="T42" fmla="*/ 77 w 194"/>
                <a:gd name="T43" fmla="*/ 18 h 270"/>
                <a:gd name="T44" fmla="*/ 92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4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4" y="76"/>
                  </a:moveTo>
                  <a:lnTo>
                    <a:pt x="144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1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2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4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960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43D-1686-4A8D-BEC1-6C3AECB6885E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81A83-65AD-40F7-B616-1B5932E2FB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1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1" y="6558166"/>
            <a:ext cx="1201598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5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1008" y="365129"/>
            <a:ext cx="10318792" cy="900000"/>
          </a:xfrm>
        </p:spPr>
        <p:txBody>
          <a:bodyPr>
            <a:normAutofit/>
          </a:bodyPr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1041008" y="1484784"/>
            <a:ext cx="10312791" cy="48600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1° Geração - Os </a:t>
            </a:r>
            <a:r>
              <a:rPr lang="pt-BR" dirty="0"/>
              <a:t>primeiros computadores da história eram programados sem a ajuda de nenhuma linguagem de programação. Para escrever um programa, você precisaria pensar de forma extremamente abstrata e colocar o que fosse necessário em uma forma puramente matemática, geralmente código binário, em fitas magnéticas e cartões </a:t>
            </a:r>
            <a:r>
              <a:rPr lang="pt-BR"/>
              <a:t>perfurados</a:t>
            </a:r>
            <a:r>
              <a:rPr lang="pt-BR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8729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2° Geração - A </a:t>
            </a:r>
            <a:r>
              <a:rPr lang="pt-BR" dirty="0"/>
              <a:t>necessidade de maior facilidade na hora de escrever códigos forçou o desenvolvimento das chamadas linguagens de programação de segunda geração, ou “Assembly </a:t>
            </a:r>
            <a:r>
              <a:rPr lang="pt-BR" dirty="0" err="1"/>
              <a:t>Languages</a:t>
            </a:r>
            <a:r>
              <a:rPr lang="pt-BR" dirty="0"/>
              <a:t>”, que são basicamente programas que realizam uma “tradução” de uma linguagem menos abstrata para a linguagem de máquina</a:t>
            </a:r>
            <a:r>
              <a:rPr lang="pt-BR" dirty="0" smtClean="0"/>
              <a:t>. Desenvolvimento de </a:t>
            </a:r>
            <a:r>
              <a:rPr lang="pt-BR" dirty="0" err="1" smtClean="0"/>
              <a:t>Cobol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3° Geração </a:t>
            </a:r>
            <a:r>
              <a:rPr lang="pt-BR" dirty="0"/>
              <a:t>- E o desenvolvimento da linguagem COBOL dá início ao surgimento das primeiras linguagens de programação de terceira geração, como C, FORTRAN, Pascal e, futuramente, C++, C# e Java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99" y="5448431"/>
            <a:ext cx="6688624" cy="2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302" y="379197"/>
            <a:ext cx="10521600" cy="900000"/>
          </a:xfrm>
        </p:spPr>
        <p:txBody>
          <a:bodyPr/>
          <a:lstStyle/>
          <a:p>
            <a:r>
              <a:rPr lang="pt-BR" dirty="0"/>
              <a:t>Linguagens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78302" y="1484784"/>
            <a:ext cx="11408898" cy="48600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4</a:t>
            </a:r>
            <a:r>
              <a:rPr lang="pt-BR" dirty="0" smtClean="0"/>
              <a:t>° Geração - Tentando </a:t>
            </a:r>
            <a:r>
              <a:rPr lang="pt-BR" dirty="0"/>
              <a:t>subir ainda mais na hierarquia de linguagens e ficando ainda mais próximas de nós, as linguagens de programação de quarta geração geralmente utilizam-se de interfaces gráficas e sistemas “arrasta e solta” para escrever um código de terceira geração de forma automática. </a:t>
            </a:r>
            <a:r>
              <a:rPr lang="pt-BR" dirty="0" smtClean="0"/>
              <a:t>Esse </a:t>
            </a:r>
            <a:r>
              <a:rPr lang="pt-BR" dirty="0"/>
              <a:t>tipo de linguagem visa um resultado imediato e é bastante usado para prototipagem ou desenvolvimento de sistemas específicos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5</a:t>
            </a:r>
            <a:r>
              <a:rPr lang="pt-BR" dirty="0"/>
              <a:t>° Geração - Geralmente usadas em pesquisas relacionadas à inteligência artificial, as linguagens de programação de quinta geração não precisam de um algoritmo declarado que descreva como a tarefa deve ser feita, mas apenas qual o problema a ser solucionado, dispensando o trabalho de um programador. Linguagens do tipo têm a capacidade de “aprender”. Exemplos dessa geração são a linguagem Mercury e OPS5.</a:t>
            </a:r>
          </a:p>
        </p:txBody>
      </p:sp>
    </p:spTree>
    <p:extLst>
      <p:ext uri="{BB962C8B-B14F-4D97-AF65-F5344CB8AC3E}">
        <p14:creationId xmlns:p14="http://schemas.microsoft.com/office/powerpoint/2010/main" val="4335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interpretadas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Os interpretadores passam por um programa linha por linha e executam cada comando</a:t>
            </a:r>
            <a:r>
              <a:rPr lang="pt-BR" dirty="0" smtClean="0"/>
              <a:t>.</a:t>
            </a:r>
            <a:endParaRPr lang="pt-BR" dirty="0"/>
          </a:p>
          <a:p>
            <a:pPr marL="0" indent="0" algn="just">
              <a:buNone/>
            </a:pPr>
            <a:r>
              <a:rPr lang="pt-BR" dirty="0" smtClean="0"/>
              <a:t>	Linguagens </a:t>
            </a:r>
            <a:r>
              <a:rPr lang="pt-BR" dirty="0"/>
              <a:t>interpretadas, antigamente, eram significativamente mais lentas do que as linguagens compiladas. Porém, com o desenvolvimento da compilação </a:t>
            </a:r>
            <a:r>
              <a:rPr lang="pt-BR" dirty="0" err="1"/>
              <a:t>just</a:t>
            </a:r>
            <a:r>
              <a:rPr lang="pt-BR" dirty="0"/>
              <a:t>-</a:t>
            </a:r>
            <a:r>
              <a:rPr lang="pt-BR" dirty="0" err="1"/>
              <a:t>in-time</a:t>
            </a:r>
            <a:r>
              <a:rPr lang="pt-BR" dirty="0"/>
              <a:t>, essa distância vem diminuindo.</a:t>
            </a:r>
          </a:p>
          <a:p>
            <a:pPr marL="0" indent="0" algn="just">
              <a:buNone/>
            </a:pPr>
            <a:r>
              <a:rPr lang="pt-BR" dirty="0" smtClean="0"/>
              <a:t>	Exemplos </a:t>
            </a:r>
            <a:r>
              <a:rPr lang="pt-BR" dirty="0"/>
              <a:t>de linguagens interpretadas comuns são o PHP, o Ruby, o Python e 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412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compiladas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pt-BR" dirty="0" smtClean="0"/>
              <a:t>	As </a:t>
            </a:r>
            <a:r>
              <a:rPr lang="pt-BR" dirty="0"/>
              <a:t>linguagens compiladas são convertidas diretamente na máquina em um código de máquina que o processador pode executar. Como resultado, elas tendem a ser mais rápidas e mais eficientes em sua execução do que as linguagens interpretadas. Elas também dão ao desenvolvedor mais controle sobre alguns aspectos do hardware, como o gerenciamento da memória e o uso da CPU.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21" y="4309497"/>
            <a:ext cx="8766958" cy="10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Interpretadas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INTERPRETADOR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Efetua a tradução a de uma linguagem de alto nível para linguagem de </a:t>
            </a:r>
            <a:r>
              <a:rPr lang="pt-BR" dirty="0" smtClean="0"/>
              <a:t>máquina da </a:t>
            </a:r>
            <a:r>
              <a:rPr lang="pt-BR" dirty="0"/>
              <a:t>seguinte forma:</a:t>
            </a:r>
          </a:p>
          <a:p>
            <a:pPr algn="just"/>
            <a:r>
              <a:rPr lang="pt-BR" dirty="0"/>
              <a:t>O</a:t>
            </a:r>
            <a:r>
              <a:rPr lang="pt-BR" dirty="0" smtClean="0"/>
              <a:t>btém </a:t>
            </a:r>
            <a:r>
              <a:rPr lang="pt-BR" dirty="0"/>
              <a:t>próxima instrução do código-fonte em linguagem de alto nível;</a:t>
            </a:r>
          </a:p>
          <a:p>
            <a:pPr algn="just"/>
            <a:r>
              <a:rPr lang="pt-BR" dirty="0"/>
              <a:t>T</a:t>
            </a:r>
            <a:r>
              <a:rPr lang="pt-BR" dirty="0" smtClean="0"/>
              <a:t>raduz </a:t>
            </a:r>
            <a:r>
              <a:rPr lang="pt-BR" dirty="0"/>
              <a:t>para as instruções correspondentes em linguagem de máquina;</a:t>
            </a:r>
          </a:p>
          <a:p>
            <a:pPr algn="just"/>
            <a:r>
              <a:rPr lang="pt-BR" dirty="0"/>
              <a:t>E</a:t>
            </a:r>
            <a:r>
              <a:rPr lang="pt-BR" dirty="0" smtClean="0"/>
              <a:t>xecuta </a:t>
            </a:r>
            <a:r>
              <a:rPr lang="pt-BR" dirty="0"/>
              <a:t>as instruções em linguagem de máquina; e</a:t>
            </a:r>
          </a:p>
          <a:p>
            <a:pPr algn="just"/>
            <a:r>
              <a:rPr lang="pt-BR" dirty="0" smtClean="0"/>
              <a:t>Repete </a:t>
            </a:r>
            <a:r>
              <a:rPr lang="pt-BR" dirty="0"/>
              <a:t>o passo 1 até o fim do programa</a:t>
            </a:r>
          </a:p>
        </p:txBody>
      </p:sp>
    </p:spTree>
    <p:extLst>
      <p:ext uri="{BB962C8B-B14F-4D97-AF65-F5344CB8AC3E}">
        <p14:creationId xmlns:p14="http://schemas.microsoft.com/office/powerpoint/2010/main" val="226078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compiladas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pt-BR" dirty="0" smtClean="0"/>
              <a:t>	As </a:t>
            </a:r>
            <a:r>
              <a:rPr lang="pt-BR" dirty="0"/>
              <a:t>linguagens compiladas necessitam de uma etapa de "build" (montagem) – elas precisam, primeiramente, ser compiladas manualmente. Você precisa "remontar" o programa sempre que precisar fazer uma alteração. Em nosso exemplo do molho, toda a tradução já está escrita antes de chegar até você. Se o autor original decidir usar um tipo diferente de óleo de oliva, a receita inteira precisaria ser traduzida novamente e reenviada a você.</a:t>
            </a:r>
          </a:p>
          <a:p>
            <a:pPr marL="0" indent="0" algn="just" fontAlgn="base">
              <a:buNone/>
            </a:pPr>
            <a:r>
              <a:rPr lang="pt-BR" dirty="0" smtClean="0"/>
              <a:t>	Exemplos </a:t>
            </a:r>
            <a:r>
              <a:rPr lang="pt-BR" dirty="0"/>
              <a:t>de linguagens compiladas puras são o C, o C++, o </a:t>
            </a:r>
            <a:r>
              <a:rPr lang="pt-BR" dirty="0" err="1"/>
              <a:t>Erlang</a:t>
            </a:r>
            <a:r>
              <a:rPr lang="pt-BR" dirty="0"/>
              <a:t>, o </a:t>
            </a:r>
            <a:r>
              <a:rPr lang="pt-BR" dirty="0" err="1"/>
              <a:t>Haskell</a:t>
            </a:r>
            <a:r>
              <a:rPr lang="pt-BR" dirty="0"/>
              <a:t>, o </a:t>
            </a:r>
            <a:r>
              <a:rPr lang="pt-BR" dirty="0" err="1"/>
              <a:t>Rust</a:t>
            </a:r>
            <a:r>
              <a:rPr lang="pt-BR" dirty="0"/>
              <a:t> e o Go.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78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pt-BR" b="1" dirty="0"/>
              <a:t>Vantagens das linguagens compiladas</a:t>
            </a:r>
          </a:p>
          <a:p>
            <a:pPr algn="just" fontAlgn="base"/>
            <a:r>
              <a:rPr lang="pt-BR" dirty="0"/>
              <a:t>Os programas compilados em código de máquina nativo tendem a ser mais rápidos que o código interpretado. Isso ocorre porque o processo de traduzir o código em tempo de execução aumenta o tempo do processo, podendo fazer com que o programa seja, em geral, mais lento.</a:t>
            </a:r>
          </a:p>
          <a:p>
            <a:pPr marL="0" indent="0" algn="just" fontAlgn="base">
              <a:buNone/>
            </a:pPr>
            <a:r>
              <a:rPr lang="pt-BR" b="1" dirty="0"/>
              <a:t>Desvantagens das linguagens compiladas</a:t>
            </a:r>
          </a:p>
          <a:p>
            <a:pPr algn="just" fontAlgn="base"/>
            <a:r>
              <a:rPr lang="pt-BR" dirty="0"/>
              <a:t>As desvantagens mais notáveis são:</a:t>
            </a:r>
          </a:p>
          <a:p>
            <a:pPr algn="just" fontAlgn="base"/>
            <a:r>
              <a:rPr lang="pt-BR" dirty="0"/>
              <a:t>Tempo adicional necessário para concluir toda a etapa de compilação antes dos testes</a:t>
            </a:r>
          </a:p>
          <a:p>
            <a:pPr algn="just" fontAlgn="base"/>
            <a:r>
              <a:rPr lang="pt-BR" dirty="0"/>
              <a:t>Dependência da plataforma do código binário gerado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2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e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pt-BR" b="1" dirty="0"/>
              <a:t>Vantagens das linguagens interpretadas</a:t>
            </a:r>
          </a:p>
          <a:p>
            <a:pPr fontAlgn="base"/>
            <a:r>
              <a:rPr lang="pt-BR" dirty="0"/>
              <a:t>As linguagens interpretadas tendem a ser mais flexíveis, geralmente oferecendo recursos como digitação dinâmica e tamanho reduzido de programa. Além disso, como os interpretadores executam o código fonte do programa por conta própria, o código não depende da plataforma.</a:t>
            </a:r>
          </a:p>
          <a:p>
            <a:pPr marL="0" indent="0" fontAlgn="base">
              <a:buNone/>
            </a:pPr>
            <a:r>
              <a:rPr lang="pt-BR" b="1" dirty="0"/>
              <a:t>Desvantagens das linguagens interpretadas</a:t>
            </a:r>
          </a:p>
          <a:p>
            <a:pPr fontAlgn="base"/>
            <a:r>
              <a:rPr lang="pt-BR" dirty="0"/>
              <a:t>A desvantagem mais notável é a velocidade típica de execução em comparação com as linguagens compiladas.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7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 15 principais linguagens de programação do mundo! | Be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7" y="337625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Conceitos Fundamentais sobre linguagens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Prof°</a:t>
            </a:r>
            <a:r>
              <a:rPr lang="pt-BR" dirty="0" smtClean="0"/>
              <a:t> Gustavo Garcia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93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 o Java?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30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Quando desenvolvemos um programa de computador, ele é escrito em uma  linguagem de programação, - Brainly.com.b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39" y="1786010"/>
            <a:ext cx="8042645" cy="320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1026" name="Picture 2" descr="Java - Entendendo o Proces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04" y="1915233"/>
            <a:ext cx="8774191" cy="41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pic>
        <p:nvPicPr>
          <p:cNvPr id="2050" name="Picture 2" descr="Material Didático - 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98" y="1070526"/>
            <a:ext cx="9198244" cy="23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 que torna o Python uma linguagem lenta? – Acervo Li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424" y="3254326"/>
            <a:ext cx="7014593" cy="318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88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Interpretada e Compilada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Java </a:t>
            </a:r>
            <a:r>
              <a:rPr lang="pt-BR" dirty="0"/>
              <a:t>é uma linguagem compilada e interpretada. O compilador Java, chamado </a:t>
            </a:r>
            <a:r>
              <a:rPr lang="pt-BR" dirty="0" err="1"/>
              <a:t>javac</a:t>
            </a:r>
            <a:r>
              <a:rPr lang="pt-BR" dirty="0"/>
              <a:t>, compila o código-fonte do Java para um código de nível intermediário chamado códigos de bytes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código de um programa de computador escrito na linguagem Java é compilado para uma forma intermediária de código denominada </a:t>
            </a:r>
            <a:r>
              <a:rPr lang="pt-BR" dirty="0" err="1"/>
              <a:t>bytecode</a:t>
            </a:r>
            <a:r>
              <a:rPr lang="pt-BR" dirty="0"/>
              <a:t>, que é interpretada pelas Máquinas Virtuais Java (</a:t>
            </a:r>
            <a:r>
              <a:rPr lang="pt-BR" dirty="0" err="1"/>
              <a:t>JVMs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253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1° Diferencie as linguagens de programação de acordo com as gerações. Busque por uma linguagem de programação e tente encontrar como ela foi evoluindo.</a:t>
            </a:r>
          </a:p>
          <a:p>
            <a:pPr marL="0" indent="0">
              <a:buNone/>
            </a:pPr>
            <a:r>
              <a:rPr lang="pt-BR" dirty="0" smtClean="0"/>
              <a:t>2° Os ambientes de desenvolvimentos integrados evoluíram com o tempo. Busque pelo </a:t>
            </a:r>
            <a:r>
              <a:rPr lang="pt-BR" dirty="0" err="1"/>
              <a:t>N</a:t>
            </a:r>
            <a:r>
              <a:rPr lang="pt-BR" dirty="0" err="1" smtClean="0"/>
              <a:t>etbeans</a:t>
            </a:r>
            <a:r>
              <a:rPr lang="pt-BR" dirty="0" smtClean="0"/>
              <a:t> e enumere diferenças que encontrar.</a:t>
            </a:r>
          </a:p>
          <a:p>
            <a:pPr marL="0" indent="0">
              <a:buNone/>
            </a:pPr>
            <a:r>
              <a:rPr lang="pt-BR" dirty="0" smtClean="0"/>
              <a:t>3° O que é semântica</a:t>
            </a:r>
            <a:r>
              <a:rPr lang="pt-BR" dirty="0"/>
              <a:t> </a:t>
            </a:r>
            <a:r>
              <a:rPr lang="pt-BR" dirty="0" smtClean="0"/>
              <a:t>e sintaxe?</a:t>
            </a:r>
          </a:p>
          <a:p>
            <a:pPr marL="0" indent="0">
              <a:buNone/>
            </a:pPr>
            <a:r>
              <a:rPr lang="pt-BR" dirty="0" smtClean="0"/>
              <a:t>4° Defina hierarquia em linguagens.</a:t>
            </a:r>
          </a:p>
          <a:p>
            <a:pPr marL="0" indent="0">
              <a:buNone/>
            </a:pPr>
            <a:r>
              <a:rPr lang="pt-BR" dirty="0" smtClean="0"/>
              <a:t>5° O que é uma linguagem interpretada? Liste 4 exemplos.</a:t>
            </a:r>
          </a:p>
          <a:p>
            <a:pPr marL="0" indent="0">
              <a:buNone/>
            </a:pPr>
            <a:r>
              <a:rPr lang="pt-BR" dirty="0" smtClean="0"/>
              <a:t>6° </a:t>
            </a:r>
            <a:r>
              <a:rPr lang="pt-BR" dirty="0"/>
              <a:t>O que é uma linguagem </a:t>
            </a:r>
            <a:r>
              <a:rPr lang="pt-BR" dirty="0" smtClean="0"/>
              <a:t>compilada? </a:t>
            </a:r>
            <a:r>
              <a:rPr lang="pt-BR" dirty="0"/>
              <a:t>Liste 4 </a:t>
            </a:r>
            <a:r>
              <a:rPr lang="pt-BR" dirty="0" smtClean="0"/>
              <a:t>exemplos.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6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Organização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Sintaxe</a:t>
            </a:r>
          </a:p>
          <a:p>
            <a:pPr marL="0" indent="0">
              <a:buNone/>
            </a:pPr>
            <a:r>
              <a:rPr lang="pt-BR" dirty="0" smtClean="0"/>
              <a:t>Semântica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Linguagens </a:t>
            </a:r>
            <a:r>
              <a:rPr lang="pt-BR" dirty="0"/>
              <a:t>interpretadas</a:t>
            </a:r>
          </a:p>
          <a:p>
            <a:pPr marL="0" indent="0">
              <a:buNone/>
            </a:pPr>
            <a:r>
              <a:rPr lang="pt-BR" dirty="0" smtClean="0"/>
              <a:t>Linguagens </a:t>
            </a:r>
            <a:r>
              <a:rPr lang="pt-BR" dirty="0"/>
              <a:t>compiladas</a:t>
            </a:r>
          </a:p>
          <a:p>
            <a:pPr marL="0" indent="0">
              <a:buNone/>
            </a:pPr>
            <a:r>
              <a:rPr lang="pt-BR" dirty="0" smtClean="0"/>
              <a:t>Máquina </a:t>
            </a:r>
            <a:r>
              <a:rPr lang="pt-BR" dirty="0"/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16742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lá Mundo em 25 Linguagens de Programação: Proposta, Docs e Link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90" y="784273"/>
            <a:ext cx="9759852" cy="54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Idioma e linguagem humana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2800" dirty="0" smtClean="0"/>
              <a:t>	</a:t>
            </a:r>
            <a:r>
              <a:rPr lang="pt-BR" sz="2800" dirty="0"/>
              <a:t>O idioma </a:t>
            </a:r>
            <a:r>
              <a:rPr lang="pt-BR" sz="2800" b="1" dirty="0"/>
              <a:t>é uma língua própria de um povo</a:t>
            </a:r>
            <a:r>
              <a:rPr lang="pt-BR" sz="2800" dirty="0"/>
              <a:t>. Está relacionado com a existência de um Estado político, sendo utilizado para identificar uma nação em relação às demais. Por exemplo, no Brasil, o idioma oficial é o Português, comum à maioria dos </a:t>
            </a:r>
            <a:r>
              <a:rPr lang="pt-BR" sz="2800" dirty="0" smtClean="0"/>
              <a:t>falantes.</a:t>
            </a:r>
          </a:p>
          <a:p>
            <a:pPr marL="0" indent="0" algn="just">
              <a:buNone/>
            </a:pPr>
            <a:r>
              <a:rPr lang="pt-BR" sz="2800" dirty="0"/>
              <a:t>	</a:t>
            </a:r>
            <a:r>
              <a:rPr lang="pt-BR" sz="2800" dirty="0" smtClean="0"/>
              <a:t>É </a:t>
            </a:r>
            <a:r>
              <a:rPr lang="pt-BR" sz="2800" dirty="0"/>
              <a:t>um sistema formado por regras e valores presentes na mente dos falantes de uma comunidade linguística e aprendido graças aos inúmeros atos de fala com que eles têm contato.</a:t>
            </a:r>
          </a:p>
        </p:txBody>
      </p:sp>
    </p:spTree>
    <p:extLst>
      <p:ext uri="{BB962C8B-B14F-4D97-AF65-F5344CB8AC3E}">
        <p14:creationId xmlns:p14="http://schemas.microsoft.com/office/powerpoint/2010/main" val="28052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sintaxe de programação </a:t>
            </a:r>
            <a:r>
              <a:rPr lang="pt-BR" b="1" dirty="0"/>
              <a:t>é o conjunto de normas que regulam e coordenam as diferentes variáveis e sua associação</a:t>
            </a:r>
            <a:r>
              <a:rPr lang="pt-BR" dirty="0"/>
              <a:t>. Na linguagem, a sintaxe é o conjunto de normas e leis combinatórias que estruturam a construção de orações e textos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/>
              <a:t>	A sintaxe se refere à inclusão do sujeito e predicado e ao papel das palavras em relação às outras. Na ciência da computação, a sintaxe compreende um conceito </a:t>
            </a:r>
            <a:r>
              <a:rPr lang="pt-BR" dirty="0" smtClean="0"/>
              <a:t>equivalente.</a:t>
            </a:r>
          </a:p>
          <a:p>
            <a:pPr marL="0" indent="0" algn="just">
              <a:buNone/>
            </a:pPr>
            <a:r>
              <a:rPr lang="pt-BR" dirty="0"/>
              <a:t>	Para a informática, a sintaxe é um conjunto de normas que regem o trabalho que liga as diferentes variáveis que compõem as instruções de operação.</a:t>
            </a:r>
          </a:p>
          <a:p>
            <a:pPr marL="0" indent="0" algn="just">
              <a:buNone/>
            </a:pPr>
            <a:r>
              <a:rPr lang="pt-BR" dirty="0" smtClean="0"/>
              <a:t>	Em </a:t>
            </a:r>
            <a:r>
              <a:rPr lang="pt-BR" dirty="0"/>
              <a:t>programação, existem três variáveis relevantes: a sintaxe, a semântica e a </a:t>
            </a:r>
            <a:r>
              <a:rPr lang="pt-BR" dirty="0" smtClean="0"/>
              <a:t>hierarquia.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08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Semântica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Semântica </a:t>
            </a:r>
            <a:r>
              <a:rPr lang="pt-BR" dirty="0"/>
              <a:t>é o estudo do significado. Incide sobre a relação entre significantes, tais como palavras, frases, sinais e símbolos, e o que eles representam, a sua denotação. A semântica linguística estuda o significado usado por seres humanos para se expressar através da linguagem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semântica trata da análise do significado das expressões, das instruções e das unidades de programa. É o campo que se preocupa com o estudo matemático rigoroso do significado das linguagens de programação. Com ela, os </a:t>
            </a:r>
            <a:r>
              <a:rPr lang="pt-BR" dirty="0" err="1"/>
              <a:t>devs</a:t>
            </a:r>
            <a:r>
              <a:rPr lang="pt-BR" dirty="0"/>
              <a:t> sabem exatamente o que as instruções de uma linguagem fazem.</a:t>
            </a:r>
          </a:p>
        </p:txBody>
      </p:sp>
    </p:spTree>
    <p:extLst>
      <p:ext uri="{BB962C8B-B14F-4D97-AF65-F5344CB8AC3E}">
        <p14:creationId xmlns:p14="http://schemas.microsoft.com/office/powerpoint/2010/main" val="29360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520505" y="1484784"/>
            <a:ext cx="6231987" cy="486000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Hierarquia de Chomsky é a classificação de gramáticas formais descrita em 1959 pelo linguista Noam Chomsky. Esta classificação possui 4 níveis, sendo que os dois últimos níveis (os níveis 2 e 3) são amplamente utilizados na descrição de linguagem de programação e na implementação de interpretadores e compiladores. Mais especificamente, o nível 2 é utilizado em análise sintática (computação) e o nível 3 em análise léxica.</a:t>
            </a:r>
          </a:p>
        </p:txBody>
      </p:sp>
      <p:pic>
        <p:nvPicPr>
          <p:cNvPr id="1028" name="Picture 4" descr="https://upload.wikimedia.org/wikipedia/commons/thumb/a/a3/Hierarquia_de_Chomsky.PNG/350px-Hierarquia_de_Chomsk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2" y="1892874"/>
            <a:ext cx="4732796" cy="36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 de Programação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07" y="2275522"/>
            <a:ext cx="86868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iSenai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Senai2022" id="{90B0467B-E189-4DCA-862A-192E70D3C6E9}" vid="{29F1EE7D-7890-4B18-A7B8-B3E14FEE4B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SesiSenai2022</Template>
  <TotalTime>240</TotalTime>
  <Words>1343</Words>
  <Application>Microsoft Office PowerPoint</Application>
  <PresentationFormat>Widescreen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SesiSenai2022</vt:lpstr>
      <vt:lpstr>Apresentação do PowerPoint</vt:lpstr>
      <vt:lpstr>Conceitos Fundamentais sobre linguagens</vt:lpstr>
      <vt:lpstr>Organização </vt:lpstr>
      <vt:lpstr>Apresentação do PowerPoint</vt:lpstr>
      <vt:lpstr>Idioma e linguagem humana</vt:lpstr>
      <vt:lpstr>Sintaxe</vt:lpstr>
      <vt:lpstr>Semântica</vt:lpstr>
      <vt:lpstr>Hierarquia</vt:lpstr>
      <vt:lpstr>Linguagens de Programação</vt:lpstr>
      <vt:lpstr>Linguagens de programação</vt:lpstr>
      <vt:lpstr>Linguagens de programação</vt:lpstr>
      <vt:lpstr>Linguagens de programação</vt:lpstr>
      <vt:lpstr>Linguagens interpretadas</vt:lpstr>
      <vt:lpstr>Linguagens compiladas</vt:lpstr>
      <vt:lpstr>Linguagens Interpretadas</vt:lpstr>
      <vt:lpstr>Linguagens compiladas</vt:lpstr>
      <vt:lpstr>Vantagens e Desvantagens</vt:lpstr>
      <vt:lpstr>Vantagens e Desvantagens</vt:lpstr>
      <vt:lpstr>Apresentação do PowerPoint</vt:lpstr>
      <vt:lpstr>E o Java?</vt:lpstr>
      <vt:lpstr>Apresentação do PowerPoint</vt:lpstr>
      <vt:lpstr>Funcionamento</vt:lpstr>
      <vt:lpstr>Funcionamento</vt:lpstr>
      <vt:lpstr>Interpretada e Compilada</vt:lpstr>
      <vt:lpstr>Atividade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18</cp:revision>
  <dcterms:created xsi:type="dcterms:W3CDTF">2023-02-14T13:28:28Z</dcterms:created>
  <dcterms:modified xsi:type="dcterms:W3CDTF">2023-03-15T00:00:52Z</dcterms:modified>
</cp:coreProperties>
</file>