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6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0758D-C065-4515-96E2-90DE23D436DC}" v="95" dt="2022-10-04T18:23:03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5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77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1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61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4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75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4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9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88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4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7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9D88-E43F-4B23-8124-9F0A2DE16A4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SIPCMContentMarking" descr="{&quot;HashCode&quot;:-249242213,&quot;Placement&quot;:&quot;Footer&quot;}">
            <a:extLst>
              <a:ext uri="{FF2B5EF4-FFF2-40B4-BE49-F238E27FC236}">
                <a16:creationId xmlns:a16="http://schemas.microsoft.com/office/drawing/2014/main" id="{5CCB07C1-C26C-4822-B373-C7F3B53B5862}"/>
              </a:ext>
            </a:extLst>
          </p:cNvPr>
          <p:cNvSpPr txBox="1"/>
          <p:nvPr userDrawn="1"/>
        </p:nvSpPr>
        <p:spPr>
          <a:xfrm>
            <a:off x="0" y="6595656"/>
            <a:ext cx="138870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Classificação: Interno</a:t>
            </a:r>
          </a:p>
        </p:txBody>
      </p:sp>
    </p:spTree>
    <p:extLst>
      <p:ext uri="{BB962C8B-B14F-4D97-AF65-F5344CB8AC3E}">
        <p14:creationId xmlns:p14="http://schemas.microsoft.com/office/powerpoint/2010/main" val="34236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CDA3F67-636D-4264-A5E6-9EDCD97010FD}"/>
              </a:ext>
            </a:extLst>
          </p:cNvPr>
          <p:cNvSpPr txBox="1">
            <a:spLocks/>
          </p:cNvSpPr>
          <p:nvPr/>
        </p:nvSpPr>
        <p:spPr>
          <a:xfrm>
            <a:off x="3380488" y="1428750"/>
            <a:ext cx="5431024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BOA NOITE!</a:t>
            </a:r>
          </a:p>
          <a:p>
            <a:pPr algn="ctr">
              <a:spcAft>
                <a:spcPts val="600"/>
              </a:spcAft>
            </a:pPr>
            <a:endParaRPr lang="en-US" sz="4400" dirty="0">
              <a:latin typeface="Bahnschrift Light" panose="020B0502040204020203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INICIAREMOS EM INSTANTES…</a:t>
            </a:r>
          </a:p>
          <a:p>
            <a:pPr algn="ctr">
              <a:spcAft>
                <a:spcPts val="600"/>
              </a:spcAft>
            </a:pPr>
            <a:endParaRPr lang="en-US" sz="4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1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6DC31F6-2089-4580-AC1C-E1447818AB5B}"/>
              </a:ext>
            </a:extLst>
          </p:cNvPr>
          <p:cNvSpPr txBox="1">
            <a:spLocks/>
          </p:cNvSpPr>
          <p:nvPr/>
        </p:nvSpPr>
        <p:spPr>
          <a:xfrm>
            <a:off x="3337615" y="1428750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RESULTADOS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OBTIDOS</a:t>
            </a:r>
          </a:p>
        </p:txBody>
      </p:sp>
    </p:spTree>
    <p:extLst>
      <p:ext uri="{BB962C8B-B14F-4D97-AF65-F5344CB8AC3E}">
        <p14:creationId xmlns:p14="http://schemas.microsoft.com/office/powerpoint/2010/main" val="11668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6DC31F6-2089-4580-AC1C-E1447818AB5B}"/>
              </a:ext>
            </a:extLst>
          </p:cNvPr>
          <p:cNvSpPr txBox="1">
            <a:spLocks/>
          </p:cNvSpPr>
          <p:nvPr/>
        </p:nvSpPr>
        <p:spPr>
          <a:xfrm>
            <a:off x="3337615" y="1428750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EXPERIÊNCIAS E APRENDIZADOS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F078D9-2E73-43DF-AD35-28A541A49CEB}"/>
              </a:ext>
            </a:extLst>
          </p:cNvPr>
          <p:cNvSpPr txBox="1">
            <a:spLocks/>
          </p:cNvSpPr>
          <p:nvPr/>
        </p:nvSpPr>
        <p:spPr>
          <a:xfrm>
            <a:off x="3337614" y="4369709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b="1" i="1" dirty="0" err="1">
                <a:latin typeface="Bahnschrift Light" panose="020B0502040204020203" pitchFamily="34" charset="0"/>
              </a:rPr>
              <a:t>Encaixe</a:t>
            </a:r>
            <a:r>
              <a:rPr lang="en-US" sz="2400" b="1" i="1" dirty="0">
                <a:latin typeface="Bahnschrift Light" panose="020B0502040204020203" pitchFamily="34" charset="0"/>
              </a:rPr>
              <a:t> de agendas;</a:t>
            </a:r>
          </a:p>
          <a:p>
            <a:pPr algn="ctr">
              <a:spcAft>
                <a:spcPts val="600"/>
              </a:spcAft>
            </a:pPr>
            <a:r>
              <a:rPr lang="en-US" sz="2400" b="1" i="1" dirty="0" err="1">
                <a:latin typeface="Bahnschrift Light" panose="020B0502040204020203" pitchFamily="34" charset="0"/>
              </a:rPr>
              <a:t>Dificuldades</a:t>
            </a:r>
            <a:r>
              <a:rPr lang="en-US" sz="2400" b="1" i="1" dirty="0">
                <a:latin typeface="Bahnschrift Light" panose="020B0502040204020203" pitchFamily="34" charset="0"/>
              </a:rPr>
              <a:t> </a:t>
            </a:r>
            <a:r>
              <a:rPr lang="en-US" sz="2400" b="1" i="1" dirty="0" err="1">
                <a:latin typeface="Bahnschrift Light" panose="020B0502040204020203" pitchFamily="34" charset="0"/>
              </a:rPr>
              <a:t>pessoais</a:t>
            </a:r>
            <a:r>
              <a:rPr lang="en-US" sz="2400" b="1" i="1" dirty="0">
                <a:latin typeface="Bahnschrift Light" panose="020B0502040204020203" pitchFamily="34" charset="0"/>
              </a:rPr>
              <a:t>;</a:t>
            </a:r>
          </a:p>
          <a:p>
            <a:pPr algn="ctr">
              <a:spcAft>
                <a:spcPts val="600"/>
              </a:spcAft>
            </a:pPr>
            <a:r>
              <a:rPr lang="en-US" sz="2400" b="1" i="1" dirty="0" err="1">
                <a:latin typeface="Bahnschrift Light" panose="020B0502040204020203" pitchFamily="34" charset="0"/>
              </a:rPr>
              <a:t>Empatia</a:t>
            </a:r>
            <a:r>
              <a:rPr lang="en-US" sz="2400" b="1" i="1" dirty="0">
                <a:latin typeface="Bahnschrift Light" panose="020B0502040204020203" pitchFamily="34" charset="0"/>
              </a:rPr>
              <a:t> com </a:t>
            </a:r>
            <a:r>
              <a:rPr lang="en-US" sz="2400" b="1" i="1" dirty="0" err="1">
                <a:latin typeface="Bahnschrift Light" panose="020B0502040204020203" pitchFamily="34" charset="0"/>
              </a:rPr>
              <a:t>os</a:t>
            </a:r>
            <a:r>
              <a:rPr lang="en-US" sz="2400" b="1" i="1" dirty="0">
                <a:latin typeface="Bahnschrift Light" panose="020B0502040204020203" pitchFamily="34" charset="0"/>
              </a:rPr>
              <a:t> </a:t>
            </a:r>
            <a:r>
              <a:rPr lang="en-US" sz="2400" b="1" i="1" dirty="0" err="1">
                <a:latin typeface="Bahnschrift Light" panose="020B0502040204020203" pitchFamily="34" charset="0"/>
              </a:rPr>
              <a:t>colegas</a:t>
            </a:r>
            <a:r>
              <a:rPr lang="en-US" sz="2400" b="1" i="1" dirty="0">
                <a:latin typeface="Bahnschrift Light" panose="020B0502040204020203" pitchFamily="34" charset="0"/>
              </a:rPr>
              <a:t>;</a:t>
            </a:r>
          </a:p>
          <a:p>
            <a:pPr algn="ctr">
              <a:spcAft>
                <a:spcPts val="600"/>
              </a:spcAft>
            </a:pPr>
            <a:r>
              <a:rPr lang="en-US" sz="2400" b="1" i="1" dirty="0" err="1">
                <a:latin typeface="Bahnschrift Light" panose="020B0502040204020203" pitchFamily="34" charset="0"/>
              </a:rPr>
              <a:t>Trabalho</a:t>
            </a:r>
            <a:r>
              <a:rPr lang="en-US" sz="2400" b="1" i="1" dirty="0">
                <a:latin typeface="Bahnschrift Light" panose="020B0502040204020203" pitchFamily="34" charset="0"/>
              </a:rPr>
              <a:t> </a:t>
            </a:r>
            <a:r>
              <a:rPr lang="en-US" sz="2400" b="1" i="1" dirty="0" err="1">
                <a:latin typeface="Bahnschrift Light" panose="020B0502040204020203" pitchFamily="34" charset="0"/>
              </a:rPr>
              <a:t>em</a:t>
            </a:r>
            <a:r>
              <a:rPr lang="en-US" sz="2400" b="1" i="1" dirty="0">
                <a:latin typeface="Bahnschrift Light" panose="020B0502040204020203" pitchFamily="34" charset="0"/>
              </a:rPr>
              <a:t> </a:t>
            </a:r>
            <a:r>
              <a:rPr lang="en-US" sz="2400" b="1" i="1" dirty="0" err="1">
                <a:latin typeface="Bahnschrift Light" panose="020B0502040204020203" pitchFamily="34" charset="0"/>
              </a:rPr>
              <a:t>equipe</a:t>
            </a:r>
            <a:r>
              <a:rPr lang="en-US" sz="2400" b="1" i="1" dirty="0">
                <a:latin typeface="Bahnschrift Ligh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496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6DC31F6-2089-4580-AC1C-E1447818AB5B}"/>
              </a:ext>
            </a:extLst>
          </p:cNvPr>
          <p:cNvSpPr txBox="1">
            <a:spLocks/>
          </p:cNvSpPr>
          <p:nvPr/>
        </p:nvSpPr>
        <p:spPr>
          <a:xfrm>
            <a:off x="3337615" y="2088243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ABERTO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PARA 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PERGUNTAS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C3D9DA22-EAF7-41D7-A790-703BA1088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" b="8041"/>
          <a:stretch/>
        </p:blipFill>
        <p:spPr>
          <a:xfrm>
            <a:off x="4344307" y="3242128"/>
            <a:ext cx="3769179" cy="347130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5374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A04ECFA-B1DA-4A74-ACAB-343AADFA4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6095998" y="1"/>
            <a:ext cx="6096002" cy="6858000"/>
          </a:xfrm>
          <a:prstGeom prst="rect">
            <a:avLst/>
          </a:prstGeom>
        </p:spPr>
      </p:pic>
      <p:sp>
        <p:nvSpPr>
          <p:cNvPr id="49" name="Título 1">
            <a:extLst>
              <a:ext uri="{FF2B5EF4-FFF2-40B4-BE49-F238E27FC236}">
                <a16:creationId xmlns:a16="http://schemas.microsoft.com/office/drawing/2014/main" id="{DD07F9F0-F714-439C-B19F-3B304A74C6AA}"/>
              </a:ext>
            </a:extLst>
          </p:cNvPr>
          <p:cNvSpPr txBox="1">
            <a:spLocks/>
          </p:cNvSpPr>
          <p:nvPr/>
        </p:nvSpPr>
        <p:spPr>
          <a:xfrm>
            <a:off x="1898690" y="4368800"/>
            <a:ext cx="3710018" cy="7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CONSULTORIA</a:t>
            </a:r>
          </a:p>
        </p:txBody>
      </p:sp>
    </p:spTree>
    <p:extLst>
      <p:ext uri="{BB962C8B-B14F-4D97-AF65-F5344CB8AC3E}">
        <p14:creationId xmlns:p14="http://schemas.microsoft.com/office/powerpoint/2010/main" val="42677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0"/>
            <a:ext cx="2540000" cy="2857499"/>
          </a:xfrm>
          <a:prstGeom prst="flowChartConnector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1E459C2-815D-497E-977C-C685E0FFE301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INTEGRANTES</a:t>
            </a:r>
          </a:p>
        </p:txBody>
      </p:sp>
      <p:pic>
        <p:nvPicPr>
          <p:cNvPr id="3" name="Imagem 2" descr="Cabeça de pessoa&#10;&#10;Descrição gerada automaticamente com confiança média">
            <a:extLst>
              <a:ext uri="{FF2B5EF4-FFF2-40B4-BE49-F238E27FC236}">
                <a16:creationId xmlns:a16="http://schemas.microsoft.com/office/drawing/2014/main" id="{88F5A93A-A0BF-4913-A932-0CD5389AB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86913" y="3316733"/>
            <a:ext cx="2403183" cy="2208292"/>
          </a:xfrm>
          <a:prstGeom prst="flowChartConnector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F435E77-5186-4F6D-84A4-05E0A1BFD575}"/>
              </a:ext>
            </a:extLst>
          </p:cNvPr>
          <p:cNvSpPr txBox="1">
            <a:spLocks/>
          </p:cNvSpPr>
          <p:nvPr/>
        </p:nvSpPr>
        <p:spPr>
          <a:xfrm>
            <a:off x="9862512" y="5752610"/>
            <a:ext cx="2118976" cy="45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dirty="0">
                <a:latin typeface="Bahnschrift Light" panose="020B0502040204020203" pitchFamily="34" charset="0"/>
              </a:rPr>
              <a:t>Lucas Albino</a:t>
            </a:r>
          </a:p>
        </p:txBody>
      </p:sp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D5CB4223-A3E2-40FD-AD4D-CFC203042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22" y="3219287"/>
            <a:ext cx="2026139" cy="2251348"/>
          </a:xfrm>
          <a:prstGeom prst="flowChartConnector">
            <a:avLst/>
          </a:prstGeom>
        </p:spPr>
      </p:pic>
      <p:pic>
        <p:nvPicPr>
          <p:cNvPr id="9" name="Imagem 8" descr="Homem em pé posando para foto&#10;&#10;Descrição gerada automaticamente">
            <a:extLst>
              <a:ext uri="{FF2B5EF4-FFF2-40B4-BE49-F238E27FC236}">
                <a16:creationId xmlns:a16="http://schemas.microsoft.com/office/drawing/2014/main" id="{B6CF7D5D-ED0F-4BD1-A2C4-365D05813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26" y="3219287"/>
            <a:ext cx="2127531" cy="2348050"/>
          </a:xfrm>
          <a:prstGeom prst="flowChartConnector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D7CE6273-D5EF-4D65-8555-6AE26553CA2B}"/>
              </a:ext>
            </a:extLst>
          </p:cNvPr>
          <p:cNvSpPr txBox="1">
            <a:spLocks/>
          </p:cNvSpPr>
          <p:nvPr/>
        </p:nvSpPr>
        <p:spPr>
          <a:xfrm>
            <a:off x="2253803" y="5752610"/>
            <a:ext cx="2118976" cy="45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dirty="0">
                <a:latin typeface="Bahnschrift Light" panose="020B0502040204020203" pitchFamily="34" charset="0"/>
              </a:rPr>
              <a:t>Gabriel Novo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0C41EBA-518C-4451-871B-563EDD4E9A79}"/>
              </a:ext>
            </a:extLst>
          </p:cNvPr>
          <p:cNvSpPr txBox="1">
            <a:spLocks/>
          </p:cNvSpPr>
          <p:nvPr/>
        </p:nvSpPr>
        <p:spPr>
          <a:xfrm>
            <a:off x="4853932" y="5752610"/>
            <a:ext cx="2118976" cy="45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dirty="0">
                <a:latin typeface="Bahnschrift Light" panose="020B0502040204020203" pitchFamily="34" charset="0"/>
              </a:rPr>
              <a:t>Jeison Ortega</a:t>
            </a:r>
          </a:p>
        </p:txBody>
      </p:sp>
      <p:pic>
        <p:nvPicPr>
          <p:cNvPr id="13" name="Imagem 12" descr="Pessoa de cabelos curtos&#10;&#10;Descrição gerada automaticamente com confiança média">
            <a:extLst>
              <a:ext uri="{FF2B5EF4-FFF2-40B4-BE49-F238E27FC236}">
                <a16:creationId xmlns:a16="http://schemas.microsoft.com/office/drawing/2014/main" id="{24465AAE-B451-4F3E-9F4B-E4FF7B463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22" y="3219287"/>
            <a:ext cx="2059871" cy="2403182"/>
          </a:xfrm>
          <a:prstGeom prst="flowChartConnector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B8254DB1-C2E3-4DFE-8411-AECC4305BBC4}"/>
              </a:ext>
            </a:extLst>
          </p:cNvPr>
          <p:cNvSpPr txBox="1">
            <a:spLocks/>
          </p:cNvSpPr>
          <p:nvPr/>
        </p:nvSpPr>
        <p:spPr>
          <a:xfrm>
            <a:off x="7338069" y="5752610"/>
            <a:ext cx="2118976" cy="45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dirty="0">
                <a:latin typeface="Bahnschrift Light" panose="020B0502040204020203" pitchFamily="34" charset="0"/>
              </a:rPr>
              <a:t>Larissa Silva</a:t>
            </a:r>
          </a:p>
        </p:txBody>
      </p:sp>
    </p:spTree>
    <p:extLst>
      <p:ext uri="{BB962C8B-B14F-4D97-AF65-F5344CB8AC3E}">
        <p14:creationId xmlns:p14="http://schemas.microsoft.com/office/powerpoint/2010/main" val="161115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F741EDE-7557-4602-927C-F2EEDED94A54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HISTÓRIA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2A54E0-D283-4B8D-ACF9-1611D15362BB}"/>
              </a:ext>
            </a:extLst>
          </p:cNvPr>
          <p:cNvSpPr txBox="1">
            <a:spLocks/>
          </p:cNvSpPr>
          <p:nvPr/>
        </p:nvSpPr>
        <p:spPr>
          <a:xfrm>
            <a:off x="3458865" y="3759381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000" b="1" i="1" dirty="0" err="1">
                <a:latin typeface="Bahnschrift Light" panose="020B0502040204020203" pitchFamily="34" charset="0"/>
              </a:rPr>
              <a:t>Fundada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em</a:t>
            </a:r>
            <a:r>
              <a:rPr lang="en-US" sz="2000" b="1" i="1" dirty="0">
                <a:latin typeface="Bahnschrift Light" panose="020B0502040204020203" pitchFamily="34" charset="0"/>
              </a:rPr>
              <a:t> 2010, </a:t>
            </a:r>
            <a:r>
              <a:rPr lang="en-US" sz="2000" b="1" i="1" dirty="0" err="1">
                <a:latin typeface="Bahnschrift Light" panose="020B0502040204020203" pitchFamily="34" charset="0"/>
              </a:rPr>
              <a:t>nossa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empresa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foi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criada</a:t>
            </a:r>
            <a:r>
              <a:rPr lang="en-US" sz="2000" b="1" i="1" dirty="0">
                <a:latin typeface="Bahnschrift Light" panose="020B0502040204020203" pitchFamily="34" charset="0"/>
              </a:rPr>
              <a:t> para auxiliar </a:t>
            </a:r>
            <a:r>
              <a:rPr lang="en-US" sz="2000" b="1" i="1" dirty="0" err="1">
                <a:latin typeface="Bahnschrift Light" panose="020B0502040204020203" pitchFamily="34" charset="0"/>
              </a:rPr>
              <a:t>nossos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clientes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através</a:t>
            </a:r>
            <a:r>
              <a:rPr lang="en-US" sz="2000" b="1" i="1" dirty="0">
                <a:latin typeface="Bahnschrift Light" panose="020B0502040204020203" pitchFamily="34" charset="0"/>
              </a:rPr>
              <a:t> da </a:t>
            </a:r>
            <a:r>
              <a:rPr lang="en-US" sz="2000" b="1" i="1" dirty="0" err="1">
                <a:latin typeface="Bahnschrift Light" panose="020B0502040204020203" pitchFamily="34" charset="0"/>
              </a:rPr>
              <a:t>analises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seus</a:t>
            </a:r>
            <a:r>
              <a:rPr lang="en-US" sz="2000" b="1" i="1" dirty="0">
                <a:latin typeface="Bahnschrift Light" panose="020B0502040204020203" pitchFamily="34" charset="0"/>
              </a:rPr>
              <a:t> dados e </a:t>
            </a:r>
            <a:r>
              <a:rPr lang="en-US" sz="2000" b="1" i="1" dirty="0" err="1">
                <a:latin typeface="Bahnschrift Light" panose="020B0502040204020203" pitchFamily="34" charset="0"/>
              </a:rPr>
              <a:t>uso</a:t>
            </a:r>
            <a:r>
              <a:rPr lang="en-US" sz="2000" b="1" i="1" dirty="0">
                <a:latin typeface="Bahnschrift Light" panose="020B0502040204020203" pitchFamily="34" charset="0"/>
              </a:rPr>
              <a:t> da </a:t>
            </a:r>
            <a:r>
              <a:rPr lang="en-US" sz="2000" b="1" i="1" dirty="0" err="1">
                <a:latin typeface="Bahnschrift Light" panose="020B0502040204020203" pitchFamily="34" charset="0"/>
              </a:rPr>
              <a:t>tecnologia</a:t>
            </a:r>
            <a:r>
              <a:rPr lang="en-US" sz="2000" b="1" i="1" dirty="0">
                <a:latin typeface="Bahnschrift Light" panose="020B0502040204020203" pitchFamily="34" charset="0"/>
              </a:rPr>
              <a:t> da </a:t>
            </a:r>
            <a:r>
              <a:rPr lang="en-US" sz="2000" b="1" i="1" dirty="0" err="1">
                <a:latin typeface="Bahnschrift Light" panose="020B0502040204020203" pitchFamily="34" charset="0"/>
              </a:rPr>
              <a:t>informação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em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entender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melhor</a:t>
            </a:r>
            <a:r>
              <a:rPr lang="en-US" sz="2000" b="1" i="1" dirty="0">
                <a:latin typeface="Bahnschrift Light" panose="020B0502040204020203" pitchFamily="34" charset="0"/>
              </a:rPr>
              <a:t> o </a:t>
            </a:r>
            <a:r>
              <a:rPr lang="en-US" sz="2000" b="1" i="1" dirty="0" err="1">
                <a:latin typeface="Bahnschrift Light" panose="020B0502040204020203" pitchFamily="34" charset="0"/>
              </a:rPr>
              <a:t>seu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negócio</a:t>
            </a:r>
            <a:r>
              <a:rPr lang="en-US" sz="2000" b="1" i="1" dirty="0">
                <a:latin typeface="Bahnschrift Light" panose="020B0502040204020203" pitchFamily="34" charset="0"/>
              </a:rPr>
              <a:t> e saber </a:t>
            </a:r>
            <a:r>
              <a:rPr lang="en-US" sz="2000" b="1" i="1" dirty="0" err="1">
                <a:latin typeface="Bahnschrift Light" panose="020B0502040204020203" pitchFamily="34" charset="0"/>
              </a:rPr>
              <a:t>onde</a:t>
            </a:r>
            <a:r>
              <a:rPr lang="en-US" sz="2000" b="1" i="1" dirty="0">
                <a:latin typeface="Bahnschrift Light" panose="020B0502040204020203" pitchFamily="34" charset="0"/>
              </a:rPr>
              <a:t> e </a:t>
            </a:r>
            <a:r>
              <a:rPr lang="en-US" sz="2000" b="1" i="1" dirty="0" err="1">
                <a:latin typeface="Bahnschrift Light" panose="020B0502040204020203" pitchFamily="34" charset="0"/>
              </a:rPr>
              <a:t>como</a:t>
            </a:r>
            <a:r>
              <a:rPr lang="en-US" sz="2000" b="1" i="1" dirty="0">
                <a:latin typeface="Bahnschrift Light" panose="020B0502040204020203" pitchFamily="34" charset="0"/>
              </a:rPr>
              <a:t> é </a:t>
            </a:r>
            <a:r>
              <a:rPr lang="en-US" sz="2000" b="1" i="1" dirty="0" err="1">
                <a:latin typeface="Bahnschrift Light" panose="020B0502040204020203" pitchFamily="34" charset="0"/>
              </a:rPr>
              <a:t>possível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agregar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mais</a:t>
            </a:r>
            <a:r>
              <a:rPr lang="en-US" sz="2000" b="1" i="1" dirty="0">
                <a:latin typeface="Bahnschrift Light" panose="020B0502040204020203" pitchFamily="34" charset="0"/>
              </a:rPr>
              <a:t> valor .</a:t>
            </a:r>
          </a:p>
        </p:txBody>
      </p:sp>
    </p:spTree>
    <p:extLst>
      <p:ext uri="{BB962C8B-B14F-4D97-AF65-F5344CB8AC3E}">
        <p14:creationId xmlns:p14="http://schemas.microsoft.com/office/powerpoint/2010/main" val="363020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313ED16-01A2-4F56-AE01-17A879A49719}"/>
              </a:ext>
            </a:extLst>
          </p:cNvPr>
          <p:cNvSpPr txBox="1">
            <a:spLocks/>
          </p:cNvSpPr>
          <p:nvPr/>
        </p:nvSpPr>
        <p:spPr>
          <a:xfrm>
            <a:off x="3458865" y="3759381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000" b="1" i="1" dirty="0">
                <a:latin typeface="Bahnschrift Light" panose="020B0502040204020203" pitchFamily="34" charset="0"/>
              </a:rPr>
              <a:t>Através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uma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alocação</a:t>
            </a:r>
            <a:r>
              <a:rPr lang="en-US" sz="2000" b="1" i="1" dirty="0">
                <a:latin typeface="Bahnschrift Light" panose="020B0502040204020203" pitchFamily="34" charset="0"/>
              </a:rPr>
              <a:t> de dados </a:t>
            </a:r>
            <a:r>
              <a:rPr lang="en-US" sz="2000" b="1" i="1" dirty="0" err="1">
                <a:latin typeface="Bahnschrift Light" panose="020B0502040204020203" pitchFamily="34" charset="0"/>
              </a:rPr>
              <a:t>segura</a:t>
            </a:r>
            <a:r>
              <a:rPr lang="en-US" sz="2000" b="1" i="1" dirty="0">
                <a:latin typeface="Bahnschrift Light" panose="020B0502040204020203" pitchFamily="34" charset="0"/>
              </a:rPr>
              <a:t> e que </a:t>
            </a:r>
            <a:r>
              <a:rPr lang="en-US" sz="2000" b="1" i="1" dirty="0" err="1">
                <a:latin typeface="Bahnschrift Light" panose="020B0502040204020203" pitchFamily="34" charset="0"/>
              </a:rPr>
              <a:t>esteja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em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acordo</a:t>
            </a:r>
            <a:r>
              <a:rPr lang="en-US" sz="2000" b="1" i="1" dirty="0">
                <a:latin typeface="Bahnschrift Light" panose="020B0502040204020203" pitchFamily="34" charset="0"/>
              </a:rPr>
              <a:t> com </a:t>
            </a:r>
            <a:r>
              <a:rPr lang="en-US" sz="2000" b="1" i="1" dirty="0" err="1">
                <a:latin typeface="Bahnschrift Light" panose="020B0502040204020203" pitchFamily="34" charset="0"/>
              </a:rPr>
              <a:t>nosso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cliente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fornecer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uma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analise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excelência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afim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trazer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os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melhores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resultados</a:t>
            </a:r>
            <a:r>
              <a:rPr lang="en-US" sz="2000" b="1" i="1" dirty="0">
                <a:latin typeface="Bahnschrift Light" panose="020B0502040204020203" pitchFamily="34" charset="0"/>
              </a:rPr>
              <a:t> e </a:t>
            </a:r>
            <a:r>
              <a:rPr lang="en-US" sz="2000" b="1" i="1" dirty="0" err="1">
                <a:latin typeface="Bahnschrift Light" panose="020B0502040204020203" pitchFamily="34" charset="0"/>
              </a:rPr>
              <a:t>traçar</a:t>
            </a:r>
            <a:r>
              <a:rPr lang="en-US" sz="2000" b="1" i="1" dirty="0">
                <a:latin typeface="Bahnschrift Light" panose="020B0502040204020203" pitchFamily="34" charset="0"/>
              </a:rPr>
              <a:t> as </a:t>
            </a:r>
            <a:r>
              <a:rPr lang="en-US" sz="2000" b="1" i="1" dirty="0" err="1">
                <a:latin typeface="Bahnschrift Light" panose="020B0502040204020203" pitchFamily="34" charset="0"/>
              </a:rPr>
              <a:t>extratégias</a:t>
            </a:r>
            <a:r>
              <a:rPr lang="en-US" sz="2000" b="1" i="1" dirty="0">
                <a:latin typeface="Bahnschrift Light" panose="020B0502040204020203" pitchFamily="34" charset="0"/>
              </a:rPr>
              <a:t> que </a:t>
            </a:r>
            <a:r>
              <a:rPr lang="en-US" sz="2000" b="1" i="1" dirty="0" err="1">
                <a:latin typeface="Bahnschrift Light" panose="020B0502040204020203" pitchFamily="34" charset="0"/>
              </a:rPr>
              <a:t>auxiliem</a:t>
            </a:r>
            <a:r>
              <a:rPr lang="en-US" sz="2000" b="1" i="1" dirty="0">
                <a:latin typeface="Bahnschrift Light" panose="020B0502040204020203" pitchFamily="34" charset="0"/>
              </a:rPr>
              <a:t> no </a:t>
            </a:r>
            <a:r>
              <a:rPr lang="en-US" sz="2000" b="1" i="1" dirty="0" err="1">
                <a:latin typeface="Bahnschrift Light" panose="020B0502040204020203" pitchFamily="34" charset="0"/>
              </a:rPr>
              <a:t>atingimento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suas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metas</a:t>
            </a:r>
            <a:r>
              <a:rPr lang="en-US" sz="2000" b="1" i="1" dirty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90D79B7-4581-41D9-B9E7-C82A9A0105A2}"/>
              </a:ext>
            </a:extLst>
          </p:cNvPr>
          <p:cNvSpPr txBox="1">
            <a:spLocks/>
          </p:cNvSpPr>
          <p:nvPr/>
        </p:nvSpPr>
        <p:spPr>
          <a:xfrm>
            <a:off x="3532888" y="8781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MISSÃO</a:t>
            </a:r>
          </a:p>
        </p:txBody>
      </p:sp>
    </p:spTree>
    <p:extLst>
      <p:ext uri="{BB962C8B-B14F-4D97-AF65-F5344CB8AC3E}">
        <p14:creationId xmlns:p14="http://schemas.microsoft.com/office/powerpoint/2010/main" val="25061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B98449E-1DE1-4ACB-8C41-20C7AEB7584B}"/>
              </a:ext>
            </a:extLst>
          </p:cNvPr>
          <p:cNvSpPr txBox="1">
            <a:spLocks/>
          </p:cNvSpPr>
          <p:nvPr/>
        </p:nvSpPr>
        <p:spPr>
          <a:xfrm>
            <a:off x="3337615" y="1428750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RESULTADOS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DE PARCEIROS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305E93-1F79-400F-8B53-C38E821D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99" y="2857500"/>
            <a:ext cx="7540482" cy="3200494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424826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1C6D3CA-068E-46D4-8F5F-2FB99CAED7BD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RESILIA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EA5072-22E8-4A5F-B966-C293B559224E}"/>
              </a:ext>
            </a:extLst>
          </p:cNvPr>
          <p:cNvSpPr txBox="1">
            <a:spLocks/>
          </p:cNvSpPr>
          <p:nvPr/>
        </p:nvSpPr>
        <p:spPr>
          <a:xfrm>
            <a:off x="3380488" y="5363029"/>
            <a:ext cx="5431024" cy="680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2400" dirty="0">
                <a:latin typeface="Bahnschrift Light" panose="020B0502040204020203" pitchFamily="34" charset="0"/>
              </a:rPr>
              <a:t>“Hoje dentro da Resilia, são armazenadas diversas informações do braço de ensino da empresa como dados sobre os alunos, facilitadores, departamentos, módulos e cursos em planilhas. Essas informações são colocadas em planilhas diferentes o que dificulta muitas das vezes a extração de dados estratégicos para a empresa.”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29A7A06-7984-4722-84DD-4720A9A86B34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META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2708DD1-3468-4FD5-9F8F-71794431C71C}"/>
              </a:ext>
            </a:extLst>
          </p:cNvPr>
          <p:cNvSpPr txBox="1">
            <a:spLocks/>
          </p:cNvSpPr>
          <p:nvPr/>
        </p:nvSpPr>
        <p:spPr>
          <a:xfrm>
            <a:off x="3380488" y="5363029"/>
            <a:ext cx="5431024" cy="680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2400" dirty="0">
                <a:latin typeface="Bahnschrift Light" panose="020B0502040204020203" pitchFamily="34" charset="0"/>
              </a:rPr>
              <a:t>Criar um banco no qual possamos organizar os dados e extrair relatórios para que a Resilia consiga traçar metas a serem atingidas.</a:t>
            </a:r>
          </a:p>
          <a:p>
            <a:pPr algn="ctr">
              <a:spcAft>
                <a:spcPts val="600"/>
              </a:spcAft>
            </a:pPr>
            <a:endParaRPr lang="pt-BR" sz="2400" dirty="0">
              <a:latin typeface="Bahnschrift Light" panose="020B0502040204020203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2400" dirty="0">
                <a:latin typeface="Bahnschrift Light" panose="020B0502040204020203" pitchFamily="34" charset="0"/>
              </a:rPr>
              <a:t>Nós, da </a:t>
            </a:r>
            <a:r>
              <a:rPr lang="pt-BR" sz="2400" dirty="0" err="1">
                <a:latin typeface="Bahnschrift Light" panose="020B0502040204020203" pitchFamily="34" charset="0"/>
              </a:rPr>
              <a:t>Database</a:t>
            </a:r>
            <a:r>
              <a:rPr lang="pt-BR" sz="2400" dirty="0">
                <a:latin typeface="Bahnschrift Light" panose="020B0502040204020203" pitchFamily="34" charset="0"/>
              </a:rPr>
              <a:t> </a:t>
            </a:r>
            <a:r>
              <a:rPr lang="pt-BR" sz="2400" dirty="0" err="1">
                <a:latin typeface="Bahnschrift Light" panose="020B0502040204020203" pitchFamily="34" charset="0"/>
              </a:rPr>
              <a:t>Doop</a:t>
            </a:r>
            <a:r>
              <a:rPr lang="pt-BR" sz="2400" dirty="0">
                <a:latin typeface="Bahnschrift Light" panose="020B0502040204020203" pitchFamily="34" charset="0"/>
              </a:rPr>
              <a:t>, também daremos sugestões do que pode ser feito para atrair mais alunos e ajuda-los a impactar vidas através da Educação.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33241A3-0D11-4940-B178-B6729C97C23C}"/>
              </a:ext>
            </a:extLst>
          </p:cNvPr>
          <p:cNvSpPr txBox="1">
            <a:spLocks/>
          </p:cNvSpPr>
          <p:nvPr/>
        </p:nvSpPr>
        <p:spPr>
          <a:xfrm>
            <a:off x="3337615" y="659493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703E64-E80A-42CC-938F-070B83921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37" y="1551709"/>
            <a:ext cx="6576726" cy="51186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7558089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295</TotalTime>
  <Words>236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Bahnschrift Light</vt:lpstr>
      <vt:lpstr>Calibri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 da empresa</dc:title>
  <dc:creator>Lucas dos Santos Albino</dc:creator>
  <cp:lastModifiedBy>Lucas dos Santos Albino</cp:lastModifiedBy>
  <cp:revision>183</cp:revision>
  <dcterms:created xsi:type="dcterms:W3CDTF">2022-10-03T16:35:53Z</dcterms:created>
  <dcterms:modified xsi:type="dcterms:W3CDTF">2022-10-04T18:31:52Z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b4a36d-674d-426b-ae04-6c654cb5e317_Enabled">
    <vt:lpwstr>True</vt:lpwstr>
  </property>
  <property fmtid="{D5CDD505-2E9C-101B-9397-08002B2CF9AE}" pid="3" name="MSIP_Label_fdb4a36d-674d-426b-ae04-6c654cb5e317_SiteId">
    <vt:lpwstr>2ed3917a-33f9-4b36-80ed-3697e30505b0</vt:lpwstr>
  </property>
  <property fmtid="{D5CDD505-2E9C-101B-9397-08002B2CF9AE}" pid="4" name="MSIP_Label_fdb4a36d-674d-426b-ae04-6c654cb5e317_Owner">
    <vt:lpwstr>lucas.albino@lojasrenner.com.br</vt:lpwstr>
  </property>
  <property fmtid="{D5CDD505-2E9C-101B-9397-08002B2CF9AE}" pid="5" name="MSIP_Label_fdb4a36d-674d-426b-ae04-6c654cb5e317_SetDate">
    <vt:lpwstr>2022-10-03T17:21:09.4473326Z</vt:lpwstr>
  </property>
  <property fmtid="{D5CDD505-2E9C-101B-9397-08002B2CF9AE}" pid="6" name="MSIP_Label_fdb4a36d-674d-426b-ae04-6c654cb5e317_Name">
    <vt:lpwstr>Interno</vt:lpwstr>
  </property>
  <property fmtid="{D5CDD505-2E9C-101B-9397-08002B2CF9AE}" pid="7" name="MSIP_Label_fdb4a36d-674d-426b-ae04-6c654cb5e317_Application">
    <vt:lpwstr>Microsoft Azure Information Protection</vt:lpwstr>
  </property>
  <property fmtid="{D5CDD505-2E9C-101B-9397-08002B2CF9AE}" pid="8" name="MSIP_Label_fdb4a36d-674d-426b-ae04-6c654cb5e317_ActionId">
    <vt:lpwstr>91fc9903-56f1-4c02-96d2-588894aee042</vt:lpwstr>
  </property>
  <property fmtid="{D5CDD505-2E9C-101B-9397-08002B2CF9AE}" pid="9" name="MSIP_Label_fdb4a36d-674d-426b-ae04-6c654cb5e317_Extended_MSFT_Method">
    <vt:lpwstr>Automatic</vt:lpwstr>
  </property>
  <property fmtid="{D5CDD505-2E9C-101B-9397-08002B2CF9AE}" pid="10" name="Sensitivity">
    <vt:lpwstr>Interno</vt:lpwstr>
  </property>
</Properties>
</file>