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66" r:id="rId2"/>
    <p:sldId id="265" r:id="rId3"/>
    <p:sldId id="267" r:id="rId4"/>
    <p:sldId id="268" r:id="rId5"/>
    <p:sldId id="269" r:id="rId6"/>
    <p:sldId id="270" r:id="rId7"/>
    <p:sldId id="271" r:id="rId8"/>
    <p:sldId id="272" r:id="rId9"/>
    <p:sldId id="277" r:id="rId10"/>
    <p:sldId id="278" r:id="rId11"/>
    <p:sldId id="274" r:id="rId12"/>
    <p:sldId id="297" r:id="rId13"/>
    <p:sldId id="298" r:id="rId14"/>
    <p:sldId id="299" r:id="rId15"/>
    <p:sldId id="300" r:id="rId16"/>
    <p:sldId id="301" r:id="rId17"/>
    <p:sldId id="304" r:id="rId18"/>
    <p:sldId id="30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85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77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31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42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2610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541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075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11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66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05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14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97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32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88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46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07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09D88-E43F-4B23-8124-9F0A2DE16A4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MSIPCMContentMarking" descr="{&quot;HashCode&quot;:-249242213,&quot;Placement&quot;:&quot;Footer&quot;}">
            <a:extLst>
              <a:ext uri="{FF2B5EF4-FFF2-40B4-BE49-F238E27FC236}">
                <a16:creationId xmlns:a16="http://schemas.microsoft.com/office/drawing/2014/main" id="{1738412A-8174-4293-866D-4A6DC0F2D124}"/>
              </a:ext>
            </a:extLst>
          </p:cNvPr>
          <p:cNvSpPr txBox="1"/>
          <p:nvPr userDrawn="1"/>
        </p:nvSpPr>
        <p:spPr>
          <a:xfrm>
            <a:off x="0" y="6595656"/>
            <a:ext cx="1388704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Classificação: Interno</a:t>
            </a:r>
          </a:p>
        </p:txBody>
      </p:sp>
    </p:spTree>
    <p:extLst>
      <p:ext uri="{BB962C8B-B14F-4D97-AF65-F5344CB8AC3E}">
        <p14:creationId xmlns:p14="http://schemas.microsoft.com/office/powerpoint/2010/main" val="342369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 descr="Logotipo&#10;&#10;Descrição gerada automaticamente">
            <a:extLst>
              <a:ext uri="{FF2B5EF4-FFF2-40B4-BE49-F238E27FC236}">
                <a16:creationId xmlns:a16="http://schemas.microsoft.com/office/drawing/2014/main" id="{CDE4BF7E-8237-40B9-A2C9-850CA64A1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 r="6831" b="-2"/>
          <a:stretch/>
        </p:blipFill>
        <p:spPr>
          <a:xfrm>
            <a:off x="9652000" y="1"/>
            <a:ext cx="2540000" cy="2857499"/>
          </a:xfrm>
          <a:prstGeom prst="flowChartConnector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4CDA3F67-636D-4264-A5E6-9EDCD97010FD}"/>
              </a:ext>
            </a:extLst>
          </p:cNvPr>
          <p:cNvSpPr txBox="1">
            <a:spLocks/>
          </p:cNvSpPr>
          <p:nvPr/>
        </p:nvSpPr>
        <p:spPr>
          <a:xfrm>
            <a:off x="3380488" y="1428750"/>
            <a:ext cx="5431024" cy="426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BOA NOITE!</a:t>
            </a:r>
          </a:p>
          <a:p>
            <a:pPr algn="ctr">
              <a:spcAft>
                <a:spcPts val="600"/>
              </a:spcAft>
            </a:pPr>
            <a:endParaRPr lang="en-US" sz="4400" dirty="0">
              <a:latin typeface="Bahnschrift Light" panose="020B0502040204020203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INICIAREMOS EM INSTANTES…</a:t>
            </a:r>
          </a:p>
          <a:p>
            <a:pPr algn="ctr">
              <a:spcAft>
                <a:spcPts val="600"/>
              </a:spcAft>
            </a:pPr>
            <a:endParaRPr lang="en-US" sz="4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019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673F4-5E5E-4DE1-BBAB-7C2E157B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Proposições </a:t>
            </a:r>
            <a:r>
              <a:rPr lang="pt-BR" dirty="0" err="1"/>
              <a:t>Database</a:t>
            </a:r>
            <a:r>
              <a:rPr lang="pt-BR" dirty="0"/>
              <a:t> Coop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F7F154-29AE-4CE3-8E41-DBF06104F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Q4: Quais cursos com mais turmas criadas ao longo do último ano?</a:t>
            </a:r>
          </a:p>
          <a:p>
            <a:endParaRPr lang="pt-BR" dirty="0"/>
          </a:p>
          <a:p>
            <a:r>
              <a:rPr lang="pt-BR" dirty="0"/>
              <a:t>Q5: Qual a avaliação média de cada professor?</a:t>
            </a:r>
          </a:p>
          <a:p>
            <a:endParaRPr lang="pt-BR" dirty="0"/>
          </a:p>
          <a:p>
            <a:r>
              <a:rPr lang="pt-BR" dirty="0"/>
              <a:t>Q6: Qual a avaliação média de cada curso e a respectiva categorização com mais ocorrência?</a:t>
            </a:r>
          </a:p>
          <a:p>
            <a:endParaRPr lang="pt-BR" dirty="0"/>
          </a:p>
          <a:p>
            <a:r>
              <a:rPr lang="pt-BR" dirty="0"/>
              <a:t>Q7: Qual a quantidade de professores ativos, alocados e disponíveis por curso?</a:t>
            </a:r>
          </a:p>
        </p:txBody>
      </p:sp>
    </p:spTree>
    <p:extLst>
      <p:ext uri="{BB962C8B-B14F-4D97-AF65-F5344CB8AC3E}">
        <p14:creationId xmlns:p14="http://schemas.microsoft.com/office/powerpoint/2010/main" val="228900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 descr="Logotipo&#10;&#10;Descrição gerada automaticamente">
            <a:extLst>
              <a:ext uri="{FF2B5EF4-FFF2-40B4-BE49-F238E27FC236}">
                <a16:creationId xmlns:a16="http://schemas.microsoft.com/office/drawing/2014/main" id="{CDE4BF7E-8237-40B9-A2C9-850CA64A1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 r="6831" b="-2"/>
          <a:stretch/>
        </p:blipFill>
        <p:spPr>
          <a:xfrm>
            <a:off x="9652000" y="1"/>
            <a:ext cx="2540000" cy="2857499"/>
          </a:xfrm>
          <a:prstGeom prst="flowChartConnector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B33241A3-0D11-4940-B178-B6729C97C23C}"/>
              </a:ext>
            </a:extLst>
          </p:cNvPr>
          <p:cNvSpPr txBox="1">
            <a:spLocks/>
          </p:cNvSpPr>
          <p:nvPr/>
        </p:nvSpPr>
        <p:spPr>
          <a:xfrm>
            <a:off x="3337616" y="659493"/>
            <a:ext cx="5516769" cy="7692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METODOLOGIA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703E64-E80A-42CC-938F-070B83921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436" y="1904123"/>
            <a:ext cx="5671128" cy="44138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75580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2AD98-E634-44E2-921A-6930141B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Resultado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8D862-F263-43C3-B8A5-ADA094716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1"/>
            <a:ext cx="8915400" cy="969818"/>
          </a:xfrm>
        </p:spPr>
        <p:txBody>
          <a:bodyPr/>
          <a:lstStyle/>
          <a:p>
            <a:r>
              <a:rPr lang="pt-BR" dirty="0"/>
              <a:t>Objetivo: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F90E918-F9C8-4EDA-8203-E3B58ABC6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145" y="3240000"/>
            <a:ext cx="3583710" cy="1347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8127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2AD98-E634-44E2-921A-6930141B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Segundo Resultado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8D862-F263-43C3-B8A5-ADA094716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168005"/>
          </a:xfrm>
        </p:spPr>
        <p:txBody>
          <a:bodyPr/>
          <a:lstStyle/>
          <a:p>
            <a:r>
              <a:rPr lang="pt-BR" dirty="0"/>
              <a:t>Objetivo: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 descr="Tabela&#10;&#10;Descrição gerada automaticamente">
            <a:extLst>
              <a:ext uri="{FF2B5EF4-FFF2-40B4-BE49-F238E27FC236}">
                <a16:creationId xmlns:a16="http://schemas.microsoft.com/office/drawing/2014/main" id="{C9950C14-56A5-4950-BCE0-089213F68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311" y="3240000"/>
            <a:ext cx="3883378" cy="28772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6137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2AD98-E634-44E2-921A-6930141B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Terceiro Resultado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8D862-F263-43C3-B8A5-ADA094716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168005"/>
          </a:xfrm>
        </p:spPr>
        <p:txBody>
          <a:bodyPr/>
          <a:lstStyle/>
          <a:p>
            <a:r>
              <a:rPr lang="pt-BR" dirty="0"/>
              <a:t>Objetivo: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 descr="Tabela&#10;&#10;Descrição gerada automaticamente">
            <a:extLst>
              <a:ext uri="{FF2B5EF4-FFF2-40B4-BE49-F238E27FC236}">
                <a16:creationId xmlns:a16="http://schemas.microsoft.com/office/drawing/2014/main" id="{9D5D55C5-E98E-4E15-AA1E-F9CB71E69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578" y="3240000"/>
            <a:ext cx="5034845" cy="27062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6007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2AD98-E634-44E2-921A-6930141B9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pt-BR" sz="3200"/>
              <a:t>Quarto Resultado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8D862-F263-43C3-B8A5-ADA094716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pt-BR" sz="1600">
                <a:solidFill>
                  <a:schemeClr val="tx1"/>
                </a:solidFill>
              </a:rPr>
              <a:t>Objetivo:</a:t>
            </a:r>
          </a:p>
          <a:p>
            <a:endParaRPr lang="pt-BR" sz="1600">
              <a:solidFill>
                <a:schemeClr val="tx1"/>
              </a:solidFill>
            </a:endParaRPr>
          </a:p>
          <a:p>
            <a:endParaRPr lang="pt-BR" sz="1600">
              <a:solidFill>
                <a:schemeClr val="tx1"/>
              </a:solidFill>
            </a:endParaRPr>
          </a:p>
          <a:p>
            <a:endParaRPr lang="pt-BR" sz="1600">
              <a:solidFill>
                <a:schemeClr val="tx1"/>
              </a:solidFill>
            </a:endParaRPr>
          </a:p>
          <a:p>
            <a:endParaRPr lang="pt-BR" sz="16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86A0E9-8E0D-490C-95F7-B0BF969E1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040" y="645106"/>
            <a:ext cx="5451627" cy="524774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03C9E61-94A5-4B36-AAE5-78BE64D21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137" y="809698"/>
            <a:ext cx="4914021" cy="2534239"/>
          </a:xfrm>
          <a:prstGeom prst="rect">
            <a:avLst/>
          </a:prstGeom>
        </p:spPr>
      </p:pic>
      <p:pic>
        <p:nvPicPr>
          <p:cNvPr id="6" name="Imagem 5" descr="Tabela&#10;&#10;Descrição gerada automaticamente">
            <a:extLst>
              <a:ext uri="{FF2B5EF4-FFF2-40B4-BE49-F238E27FC236}">
                <a16:creationId xmlns:a16="http://schemas.microsoft.com/office/drawing/2014/main" id="{7816000A-795E-4BD7-B7A9-A62969420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955" y="3508529"/>
            <a:ext cx="4687796" cy="22149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7526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2AD98-E634-44E2-921A-6930141B9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pt-BR" sz="3200"/>
              <a:t>Quinto Resultado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8D862-F263-43C3-B8A5-ADA094716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pt-BR" sz="1600">
                <a:solidFill>
                  <a:schemeClr val="tx1"/>
                </a:solidFill>
              </a:rPr>
              <a:t>Objetivo:</a:t>
            </a:r>
          </a:p>
          <a:p>
            <a:endParaRPr lang="pt-BR" sz="1600">
              <a:solidFill>
                <a:schemeClr val="tx1"/>
              </a:solidFill>
            </a:endParaRPr>
          </a:p>
          <a:p>
            <a:endParaRPr lang="pt-BR" sz="1600">
              <a:solidFill>
                <a:schemeClr val="tx1"/>
              </a:solidFill>
            </a:endParaRPr>
          </a:p>
          <a:p>
            <a:endParaRPr lang="pt-BR" sz="1600">
              <a:solidFill>
                <a:schemeClr val="tx1"/>
              </a:solidFill>
            </a:endParaRPr>
          </a:p>
          <a:p>
            <a:endParaRPr lang="pt-BR" sz="1600">
              <a:solidFill>
                <a:schemeClr val="tx1"/>
              </a:solidFill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A886A0E9-8E0D-490C-95F7-B0BF969E1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040" y="645106"/>
            <a:ext cx="5451627" cy="524774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D56483-195F-4CEA-B057-A02580DB1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230" y="1003929"/>
            <a:ext cx="5119835" cy="2145777"/>
          </a:xfrm>
          <a:prstGeom prst="rect">
            <a:avLst/>
          </a:prstGeom>
        </p:spPr>
      </p:pic>
      <p:pic>
        <p:nvPicPr>
          <p:cNvPr id="6" name="Imagem 5" descr="Tabela&#10;&#10;Descrição gerada automaticamente">
            <a:extLst>
              <a:ext uri="{FF2B5EF4-FFF2-40B4-BE49-F238E27FC236}">
                <a16:creationId xmlns:a16="http://schemas.microsoft.com/office/drawing/2014/main" id="{3469E0B9-2217-429D-8D4F-C63405950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642" y="3791643"/>
            <a:ext cx="5112423" cy="16487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5829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2AD98-E634-44E2-921A-6930141B9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pt-BR" sz="3200" dirty="0"/>
              <a:t>Sexto Resultado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8D862-F263-43C3-B8A5-ADA094716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pt-BR" sz="1600">
                <a:solidFill>
                  <a:schemeClr val="tx1"/>
                </a:solidFill>
              </a:rPr>
              <a:t>Objetivo:</a:t>
            </a:r>
          </a:p>
          <a:p>
            <a:endParaRPr lang="pt-BR" sz="1600">
              <a:solidFill>
                <a:schemeClr val="tx1"/>
              </a:solidFill>
            </a:endParaRPr>
          </a:p>
          <a:p>
            <a:endParaRPr lang="pt-BR" sz="1600">
              <a:solidFill>
                <a:schemeClr val="tx1"/>
              </a:solidFill>
            </a:endParaRPr>
          </a:p>
          <a:p>
            <a:endParaRPr lang="pt-BR" sz="1600">
              <a:solidFill>
                <a:schemeClr val="tx1"/>
              </a:solidFill>
            </a:endParaRPr>
          </a:p>
          <a:p>
            <a:endParaRPr lang="pt-BR" sz="1600">
              <a:solidFill>
                <a:schemeClr val="tx1"/>
              </a:solidFill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A886A0E9-8E0D-490C-95F7-B0BF969E1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040" y="645106"/>
            <a:ext cx="5451627" cy="524774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D56483-195F-4CEA-B057-A02580DB1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230" y="787285"/>
            <a:ext cx="5119835" cy="21457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7582B87-BAB2-42E5-9C8C-0C789FF9F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888" y="5221019"/>
            <a:ext cx="4771322" cy="5487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FAF1452-59DC-4AAA-BAEC-BBFBA6277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804" y="3025472"/>
            <a:ext cx="5160261" cy="186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00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2AD98-E634-44E2-921A-6930141B9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pt-BR" sz="3200"/>
              <a:t>Sétimo Resultado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8D862-F263-43C3-B8A5-ADA094716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pt-BR" sz="1600">
                <a:solidFill>
                  <a:schemeClr val="tx1"/>
                </a:solidFill>
              </a:rPr>
              <a:t>Objetivo:</a:t>
            </a:r>
          </a:p>
          <a:p>
            <a:endParaRPr lang="pt-BR" sz="1600">
              <a:solidFill>
                <a:schemeClr val="tx1"/>
              </a:solidFill>
            </a:endParaRPr>
          </a:p>
          <a:p>
            <a:endParaRPr lang="pt-BR" sz="1600">
              <a:solidFill>
                <a:schemeClr val="tx1"/>
              </a:solidFill>
            </a:endParaRPr>
          </a:p>
          <a:p>
            <a:endParaRPr lang="pt-BR" sz="1600">
              <a:solidFill>
                <a:schemeClr val="tx1"/>
              </a:solidFill>
            </a:endParaRPr>
          </a:p>
          <a:p>
            <a:endParaRPr lang="pt-BR" sz="16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86A0E9-8E0D-490C-95F7-B0BF969E1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040" y="645106"/>
            <a:ext cx="5451627" cy="524774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33FDA47-6A96-4399-8F6D-A138633CA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977" y="809698"/>
            <a:ext cx="4284340" cy="25342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3A62147-7235-4403-8EDC-7B35BE0BB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642" y="4047264"/>
            <a:ext cx="5112423" cy="11375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5737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 descr="Logotipo&#10;&#10;Descrição gerada automaticamente">
            <a:extLst>
              <a:ext uri="{FF2B5EF4-FFF2-40B4-BE49-F238E27FC236}">
                <a16:creationId xmlns:a16="http://schemas.microsoft.com/office/drawing/2014/main" id="{CDE4BF7E-8237-40B9-A2C9-850CA64A1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 r="6831" b="-2"/>
          <a:stretch/>
        </p:blipFill>
        <p:spPr>
          <a:xfrm>
            <a:off x="9652000" y="1"/>
            <a:ext cx="2540000" cy="2857499"/>
          </a:xfrm>
          <a:prstGeom prst="flowChartConnector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26DC31F6-2089-4580-AC1C-E1447818AB5B}"/>
              </a:ext>
            </a:extLst>
          </p:cNvPr>
          <p:cNvSpPr txBox="1">
            <a:spLocks/>
          </p:cNvSpPr>
          <p:nvPr/>
        </p:nvSpPr>
        <p:spPr>
          <a:xfrm>
            <a:off x="3337615" y="2088243"/>
            <a:ext cx="5516769" cy="7692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ABERTO</a:t>
            </a:r>
          </a:p>
          <a:p>
            <a:pPr algn="ctr"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PARA </a:t>
            </a:r>
          </a:p>
          <a:p>
            <a:pPr algn="ctr"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PERGUNTAS</a:t>
            </a:r>
          </a:p>
        </p:txBody>
      </p:sp>
      <p:pic>
        <p:nvPicPr>
          <p:cNvPr id="4" name="Imagem 3" descr="Uma imagem contendo Logotipo&#10;&#10;Descrição gerada automaticamente">
            <a:extLst>
              <a:ext uri="{FF2B5EF4-FFF2-40B4-BE49-F238E27FC236}">
                <a16:creationId xmlns:a16="http://schemas.microsoft.com/office/drawing/2014/main" id="{C3D9DA22-EAF7-41D7-A790-703BA10881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" b="8041"/>
          <a:stretch/>
        </p:blipFill>
        <p:spPr>
          <a:xfrm>
            <a:off x="4344307" y="3242128"/>
            <a:ext cx="3769179" cy="3471302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25374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7A04ECFA-B1DA-4A74-ACAB-343AADFA4C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 r="6831" b="-2"/>
          <a:stretch/>
        </p:blipFill>
        <p:spPr>
          <a:xfrm>
            <a:off x="6095998" y="1"/>
            <a:ext cx="6096002" cy="6858000"/>
          </a:xfrm>
          <a:prstGeom prst="rect">
            <a:avLst/>
          </a:prstGeom>
        </p:spPr>
      </p:pic>
      <p:sp>
        <p:nvSpPr>
          <p:cNvPr id="49" name="Título 1">
            <a:extLst>
              <a:ext uri="{FF2B5EF4-FFF2-40B4-BE49-F238E27FC236}">
                <a16:creationId xmlns:a16="http://schemas.microsoft.com/office/drawing/2014/main" id="{DD07F9F0-F714-439C-B19F-3B304A74C6AA}"/>
              </a:ext>
            </a:extLst>
          </p:cNvPr>
          <p:cNvSpPr txBox="1">
            <a:spLocks/>
          </p:cNvSpPr>
          <p:nvPr/>
        </p:nvSpPr>
        <p:spPr>
          <a:xfrm>
            <a:off x="1898690" y="4368800"/>
            <a:ext cx="3710018" cy="70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CONSULTORIA</a:t>
            </a:r>
          </a:p>
        </p:txBody>
      </p:sp>
    </p:spTree>
    <p:extLst>
      <p:ext uri="{BB962C8B-B14F-4D97-AF65-F5344CB8AC3E}">
        <p14:creationId xmlns:p14="http://schemas.microsoft.com/office/powerpoint/2010/main" val="42677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 descr="Logotipo&#10;&#10;Descrição gerada automaticamente">
            <a:extLst>
              <a:ext uri="{FF2B5EF4-FFF2-40B4-BE49-F238E27FC236}">
                <a16:creationId xmlns:a16="http://schemas.microsoft.com/office/drawing/2014/main" id="{CDE4BF7E-8237-40B9-A2C9-850CA64A1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 r="6831" b="-2"/>
          <a:stretch/>
        </p:blipFill>
        <p:spPr>
          <a:xfrm>
            <a:off x="9652000" y="0"/>
            <a:ext cx="2540000" cy="2857499"/>
          </a:xfrm>
          <a:prstGeom prst="flowChartConnector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E1E459C2-815D-497E-977C-C685E0FFE301}"/>
              </a:ext>
            </a:extLst>
          </p:cNvPr>
          <p:cNvSpPr txBox="1">
            <a:spLocks/>
          </p:cNvSpPr>
          <p:nvPr/>
        </p:nvSpPr>
        <p:spPr>
          <a:xfrm>
            <a:off x="3380488" y="725714"/>
            <a:ext cx="5431024" cy="819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CONSULTORES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97D51709-8EB6-4B98-ABA7-1A14B6670278}"/>
              </a:ext>
            </a:extLst>
          </p:cNvPr>
          <p:cNvGrpSpPr/>
          <p:nvPr/>
        </p:nvGrpSpPr>
        <p:grpSpPr>
          <a:xfrm>
            <a:off x="9873436" y="3181888"/>
            <a:ext cx="2208292" cy="3022660"/>
            <a:chOff x="9873436" y="3181888"/>
            <a:chExt cx="2208292" cy="3022660"/>
          </a:xfrm>
        </p:grpSpPr>
        <p:pic>
          <p:nvPicPr>
            <p:cNvPr id="3" name="Imagem 2" descr="Cabeça de pessoa&#10;&#10;Descrição gerada automaticamente com confiança média">
              <a:extLst>
                <a:ext uri="{FF2B5EF4-FFF2-40B4-BE49-F238E27FC236}">
                  <a16:creationId xmlns:a16="http://schemas.microsoft.com/office/drawing/2014/main" id="{88F5A93A-A0BF-4913-A932-0CD5389AB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775990" y="3279334"/>
              <a:ext cx="2403183" cy="2208292"/>
            </a:xfrm>
            <a:prstGeom prst="flowChartConnector">
              <a:avLst/>
            </a:prstGeom>
          </p:spPr>
        </p:pic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5F435E77-5186-4F6D-84A4-05E0A1BFD575}"/>
                </a:ext>
              </a:extLst>
            </p:cNvPr>
            <p:cNvSpPr txBox="1">
              <a:spLocks/>
            </p:cNvSpPr>
            <p:nvPr/>
          </p:nvSpPr>
          <p:spPr>
            <a:xfrm>
              <a:off x="9918093" y="5752610"/>
              <a:ext cx="2118976" cy="45193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5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>
                <a:spcAft>
                  <a:spcPts val="600"/>
                </a:spcAft>
              </a:pPr>
              <a:r>
                <a:rPr lang="en-US" sz="2400" dirty="0">
                  <a:latin typeface="Bahnschrift Light" panose="020B0502040204020203" pitchFamily="34" charset="0"/>
                </a:rPr>
                <a:t>Lucas Albino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A741604-E5A1-4972-B128-222E01140576}"/>
              </a:ext>
            </a:extLst>
          </p:cNvPr>
          <p:cNvGrpSpPr/>
          <p:nvPr/>
        </p:nvGrpSpPr>
        <p:grpSpPr>
          <a:xfrm>
            <a:off x="2136782" y="3181888"/>
            <a:ext cx="2251140" cy="3022660"/>
            <a:chOff x="2136782" y="3181888"/>
            <a:chExt cx="2251140" cy="3022660"/>
          </a:xfrm>
        </p:grpSpPr>
        <p:sp>
          <p:nvSpPr>
            <p:cNvPr id="11" name="Título 1">
              <a:extLst>
                <a:ext uri="{FF2B5EF4-FFF2-40B4-BE49-F238E27FC236}">
                  <a16:creationId xmlns:a16="http://schemas.microsoft.com/office/drawing/2014/main" id="{D7CE6273-D5EF-4D65-8555-6AE26553CA2B}"/>
                </a:ext>
              </a:extLst>
            </p:cNvPr>
            <p:cNvSpPr txBox="1">
              <a:spLocks/>
            </p:cNvSpPr>
            <p:nvPr/>
          </p:nvSpPr>
          <p:spPr>
            <a:xfrm>
              <a:off x="2202864" y="5752610"/>
              <a:ext cx="2118976" cy="45193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5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>
                <a:spcAft>
                  <a:spcPts val="600"/>
                </a:spcAft>
              </a:pPr>
              <a:r>
                <a:rPr lang="en-US" sz="2400" dirty="0">
                  <a:latin typeface="Bahnschrift Light" panose="020B0502040204020203" pitchFamily="34" charset="0"/>
                </a:rPr>
                <a:t>Gabriel Novo</a:t>
              </a:r>
            </a:p>
          </p:txBody>
        </p:sp>
        <p:pic>
          <p:nvPicPr>
            <p:cNvPr id="5" name="Imagem 4" descr="Homem com camiseta preta&#10;&#10;Descrição gerada automaticamente">
              <a:extLst>
                <a:ext uri="{FF2B5EF4-FFF2-40B4-BE49-F238E27FC236}">
                  <a16:creationId xmlns:a16="http://schemas.microsoft.com/office/drawing/2014/main" id="{D560F9DD-2C18-453E-AC7B-BCB918437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6782" y="3181888"/>
              <a:ext cx="2251140" cy="2340000"/>
            </a:xfrm>
            <a:prstGeom prst="ellipse">
              <a:avLst/>
            </a:prstGeom>
          </p:spPr>
        </p:pic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E673C9AE-0AF8-4BA3-BAD4-78ABEF4BF659}"/>
              </a:ext>
            </a:extLst>
          </p:cNvPr>
          <p:cNvGrpSpPr/>
          <p:nvPr/>
        </p:nvGrpSpPr>
        <p:grpSpPr>
          <a:xfrm>
            <a:off x="7382661" y="3181888"/>
            <a:ext cx="2118976" cy="3022660"/>
            <a:chOff x="7338069" y="3181888"/>
            <a:chExt cx="2118976" cy="3022660"/>
          </a:xfrm>
        </p:grpSpPr>
        <p:sp>
          <p:nvSpPr>
            <p:cNvPr id="15" name="Título 1">
              <a:extLst>
                <a:ext uri="{FF2B5EF4-FFF2-40B4-BE49-F238E27FC236}">
                  <a16:creationId xmlns:a16="http://schemas.microsoft.com/office/drawing/2014/main" id="{B8254DB1-C2E3-4DFE-8411-AECC4305BBC4}"/>
                </a:ext>
              </a:extLst>
            </p:cNvPr>
            <p:cNvSpPr txBox="1">
              <a:spLocks/>
            </p:cNvSpPr>
            <p:nvPr/>
          </p:nvSpPr>
          <p:spPr>
            <a:xfrm>
              <a:off x="7338069" y="5752610"/>
              <a:ext cx="2118976" cy="45193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5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>
                <a:spcAft>
                  <a:spcPts val="600"/>
                </a:spcAft>
              </a:pPr>
              <a:r>
                <a:rPr lang="en-US" sz="2400" dirty="0">
                  <a:latin typeface="Bahnschrift Light" panose="020B0502040204020203" pitchFamily="34" charset="0"/>
                </a:rPr>
                <a:t>Larissa Silva</a:t>
              </a:r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17C19AE3-BB0C-4CC3-B8E2-A6E69C1DD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700" y="3181888"/>
              <a:ext cx="2005714" cy="2340000"/>
            </a:xfrm>
            <a:prstGeom prst="ellipse">
              <a:avLst/>
            </a:prstGeom>
          </p:spPr>
        </p:pic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D35409C-9905-4284-9789-E158DF21DD76}"/>
              </a:ext>
            </a:extLst>
          </p:cNvPr>
          <p:cNvGrpSpPr/>
          <p:nvPr/>
        </p:nvGrpSpPr>
        <p:grpSpPr>
          <a:xfrm>
            <a:off x="4759721" y="3181888"/>
            <a:ext cx="2251141" cy="3022660"/>
            <a:chOff x="4721767" y="3181888"/>
            <a:chExt cx="2251141" cy="3022660"/>
          </a:xfrm>
        </p:grpSpPr>
        <p:sp>
          <p:nvSpPr>
            <p:cNvPr id="12" name="Título 1">
              <a:extLst>
                <a:ext uri="{FF2B5EF4-FFF2-40B4-BE49-F238E27FC236}">
                  <a16:creationId xmlns:a16="http://schemas.microsoft.com/office/drawing/2014/main" id="{10C41EBA-518C-4451-871B-563EDD4E9A79}"/>
                </a:ext>
              </a:extLst>
            </p:cNvPr>
            <p:cNvSpPr txBox="1">
              <a:spLocks/>
            </p:cNvSpPr>
            <p:nvPr/>
          </p:nvSpPr>
          <p:spPr>
            <a:xfrm>
              <a:off x="4787849" y="5752610"/>
              <a:ext cx="2118976" cy="45193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5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>
                <a:spcAft>
                  <a:spcPts val="600"/>
                </a:spcAft>
              </a:pPr>
              <a:r>
                <a:rPr lang="en-US" sz="2400" dirty="0">
                  <a:latin typeface="Bahnschrift Light" panose="020B0502040204020203" pitchFamily="34" charset="0"/>
                </a:rPr>
                <a:t>Jeison Ortega</a:t>
              </a:r>
            </a:p>
          </p:txBody>
        </p:sp>
        <p:pic>
          <p:nvPicPr>
            <p:cNvPr id="16" name="Imagem 15" descr="Homem em pé posando para foto&#10;&#10;Descrição gerada automaticamente">
              <a:extLst>
                <a:ext uri="{FF2B5EF4-FFF2-40B4-BE49-F238E27FC236}">
                  <a16:creationId xmlns:a16="http://schemas.microsoft.com/office/drawing/2014/main" id="{16C21F25-EDA2-4FB8-AF86-6EF57A79B3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7" r="6725" b="34411"/>
            <a:stretch/>
          </p:blipFill>
          <p:spPr>
            <a:xfrm>
              <a:off x="4721767" y="3181888"/>
              <a:ext cx="2251141" cy="2340000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115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 descr="Logotipo&#10;&#10;Descrição gerada automaticamente">
            <a:extLst>
              <a:ext uri="{FF2B5EF4-FFF2-40B4-BE49-F238E27FC236}">
                <a16:creationId xmlns:a16="http://schemas.microsoft.com/office/drawing/2014/main" id="{CDE4BF7E-8237-40B9-A2C9-850CA64A1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 r="6831" b="-2"/>
          <a:stretch/>
        </p:blipFill>
        <p:spPr>
          <a:xfrm>
            <a:off x="9652000" y="1"/>
            <a:ext cx="2540000" cy="2857499"/>
          </a:xfrm>
          <a:prstGeom prst="flowChartConnector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6F741EDE-7557-4602-927C-F2EEDED94A54}"/>
              </a:ext>
            </a:extLst>
          </p:cNvPr>
          <p:cNvSpPr txBox="1">
            <a:spLocks/>
          </p:cNvSpPr>
          <p:nvPr/>
        </p:nvSpPr>
        <p:spPr>
          <a:xfrm>
            <a:off x="3380488" y="725714"/>
            <a:ext cx="5431024" cy="819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HISTÓRIA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82A54E0-D283-4B8D-ACF9-1611D15362BB}"/>
              </a:ext>
            </a:extLst>
          </p:cNvPr>
          <p:cNvSpPr txBox="1">
            <a:spLocks/>
          </p:cNvSpPr>
          <p:nvPr/>
        </p:nvSpPr>
        <p:spPr>
          <a:xfrm>
            <a:off x="3380488" y="2530764"/>
            <a:ext cx="5431024" cy="20477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2000" b="1" i="1" dirty="0" err="1">
                <a:latin typeface="Bahnschrift Light" panose="020B0502040204020203" pitchFamily="34" charset="0"/>
              </a:rPr>
              <a:t>Fundada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em</a:t>
            </a:r>
            <a:r>
              <a:rPr lang="en-US" sz="2000" b="1" i="1" dirty="0">
                <a:latin typeface="Bahnschrift Light" panose="020B0502040204020203" pitchFamily="34" charset="0"/>
              </a:rPr>
              <a:t> 2010, </a:t>
            </a:r>
            <a:r>
              <a:rPr lang="en-US" sz="2000" b="1" i="1" dirty="0" err="1">
                <a:latin typeface="Bahnschrift Light" panose="020B0502040204020203" pitchFamily="34" charset="0"/>
              </a:rPr>
              <a:t>nossa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empresa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foi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criada</a:t>
            </a:r>
            <a:r>
              <a:rPr lang="en-US" sz="2000" b="1" i="1" dirty="0">
                <a:latin typeface="Bahnschrift Light" panose="020B0502040204020203" pitchFamily="34" charset="0"/>
              </a:rPr>
              <a:t> para auxiliar </a:t>
            </a:r>
            <a:r>
              <a:rPr lang="en-US" sz="2000" b="1" i="1" dirty="0" err="1">
                <a:latin typeface="Bahnschrift Light" panose="020B0502040204020203" pitchFamily="34" charset="0"/>
              </a:rPr>
              <a:t>nossos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clientes</a:t>
            </a:r>
            <a:r>
              <a:rPr lang="en-US" sz="2000" b="1" i="1" dirty="0">
                <a:latin typeface="Bahnschrift Light" panose="020B0502040204020203" pitchFamily="34" charset="0"/>
              </a:rPr>
              <a:t>, </a:t>
            </a:r>
            <a:r>
              <a:rPr lang="en-US" sz="2000" b="1" i="1" dirty="0" err="1">
                <a:latin typeface="Bahnschrift Light" panose="020B0502040204020203" pitchFamily="34" charset="0"/>
              </a:rPr>
              <a:t>através</a:t>
            </a:r>
            <a:r>
              <a:rPr lang="en-US" sz="2000" b="1" i="1" dirty="0">
                <a:latin typeface="Bahnschrift Light" panose="020B0502040204020203" pitchFamily="34" charset="0"/>
              </a:rPr>
              <a:t> da </a:t>
            </a:r>
            <a:r>
              <a:rPr lang="en-US" sz="2000" b="1" i="1" dirty="0" err="1">
                <a:latin typeface="Bahnschrift Light" panose="020B0502040204020203" pitchFamily="34" charset="0"/>
              </a:rPr>
              <a:t>análise</a:t>
            </a:r>
            <a:r>
              <a:rPr lang="en-US" sz="2000" b="1" i="1" dirty="0">
                <a:latin typeface="Bahnschrift Light" panose="020B0502040204020203" pitchFamily="34" charset="0"/>
              </a:rPr>
              <a:t> de </a:t>
            </a:r>
            <a:r>
              <a:rPr lang="en-US" sz="2000" b="1" i="1" dirty="0" err="1">
                <a:latin typeface="Bahnschrift Light" panose="020B0502040204020203" pitchFamily="34" charset="0"/>
              </a:rPr>
              <a:t>seus</a:t>
            </a:r>
            <a:r>
              <a:rPr lang="en-US" sz="2000" b="1" i="1" dirty="0">
                <a:latin typeface="Bahnschrift Light" panose="020B0502040204020203" pitchFamily="34" charset="0"/>
              </a:rPr>
              <a:t> dados e </a:t>
            </a:r>
            <a:r>
              <a:rPr lang="en-US" sz="2000" b="1" i="1" dirty="0" err="1">
                <a:latin typeface="Bahnschrift Light" panose="020B0502040204020203" pitchFamily="34" charset="0"/>
              </a:rPr>
              <a:t>uso</a:t>
            </a:r>
            <a:r>
              <a:rPr lang="en-US" sz="2000" b="1" i="1" dirty="0">
                <a:latin typeface="Bahnschrift Light" panose="020B0502040204020203" pitchFamily="34" charset="0"/>
              </a:rPr>
              <a:t> da </a:t>
            </a:r>
            <a:r>
              <a:rPr lang="en-US" sz="2000" b="1" i="1" dirty="0" err="1">
                <a:latin typeface="Bahnschrift Light" panose="020B0502040204020203" pitchFamily="34" charset="0"/>
              </a:rPr>
              <a:t>tecnologia</a:t>
            </a:r>
            <a:r>
              <a:rPr lang="en-US" sz="2000" b="1" i="1" dirty="0">
                <a:latin typeface="Bahnschrift Light" panose="020B0502040204020203" pitchFamily="34" charset="0"/>
              </a:rPr>
              <a:t> da </a:t>
            </a:r>
            <a:r>
              <a:rPr lang="en-US" sz="2000" b="1" i="1" dirty="0" err="1">
                <a:latin typeface="Bahnschrift Light" panose="020B0502040204020203" pitchFamily="34" charset="0"/>
              </a:rPr>
              <a:t>informação</a:t>
            </a:r>
            <a:r>
              <a:rPr lang="en-US" sz="2000" b="1" i="1" dirty="0">
                <a:latin typeface="Bahnschrift Light" panose="020B0502040204020203" pitchFamily="34" charset="0"/>
              </a:rPr>
              <a:t>, </a:t>
            </a:r>
            <a:r>
              <a:rPr lang="en-US" sz="2000" b="1" i="1" dirty="0" err="1">
                <a:latin typeface="Bahnschrift Light" panose="020B0502040204020203" pitchFamily="34" charset="0"/>
              </a:rPr>
              <a:t>em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entender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melhor</a:t>
            </a:r>
            <a:r>
              <a:rPr lang="en-US" sz="2000" b="1" i="1" dirty="0">
                <a:latin typeface="Bahnschrift Light" panose="020B0502040204020203" pitchFamily="34" charset="0"/>
              </a:rPr>
              <a:t> o </a:t>
            </a:r>
            <a:r>
              <a:rPr lang="en-US" sz="2000" b="1" i="1" dirty="0" err="1">
                <a:latin typeface="Bahnschrift Light" panose="020B0502040204020203" pitchFamily="34" charset="0"/>
              </a:rPr>
              <a:t>seu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negócio</a:t>
            </a:r>
            <a:r>
              <a:rPr lang="en-US" sz="2000" b="1" i="1" dirty="0">
                <a:latin typeface="Bahnschrift Light" panose="020B0502040204020203" pitchFamily="34" charset="0"/>
              </a:rPr>
              <a:t> e saber </a:t>
            </a:r>
            <a:r>
              <a:rPr lang="en-US" sz="2000" b="1" i="1" dirty="0" err="1">
                <a:latin typeface="Bahnschrift Light" panose="020B0502040204020203" pitchFamily="34" charset="0"/>
              </a:rPr>
              <a:t>onde</a:t>
            </a:r>
            <a:r>
              <a:rPr lang="en-US" sz="2000" b="1" i="1" dirty="0">
                <a:latin typeface="Bahnschrift Light" panose="020B0502040204020203" pitchFamily="34" charset="0"/>
              </a:rPr>
              <a:t> e </a:t>
            </a:r>
            <a:r>
              <a:rPr lang="en-US" sz="2000" b="1" i="1" dirty="0" err="1">
                <a:latin typeface="Bahnschrift Light" panose="020B0502040204020203" pitchFamily="34" charset="0"/>
              </a:rPr>
              <a:t>como</a:t>
            </a:r>
            <a:r>
              <a:rPr lang="en-US" sz="2000" b="1" i="1" dirty="0">
                <a:latin typeface="Bahnschrift Light" panose="020B0502040204020203" pitchFamily="34" charset="0"/>
              </a:rPr>
              <a:t> é </a:t>
            </a:r>
            <a:r>
              <a:rPr lang="en-US" sz="2000" b="1" i="1" dirty="0" err="1">
                <a:latin typeface="Bahnschrift Light" panose="020B0502040204020203" pitchFamily="34" charset="0"/>
              </a:rPr>
              <a:t>possível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agregar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mais</a:t>
            </a:r>
            <a:r>
              <a:rPr lang="en-US" sz="2000" b="1" i="1" dirty="0">
                <a:latin typeface="Bahnschrift Light" panose="020B0502040204020203" pitchFamily="34" charset="0"/>
              </a:rPr>
              <a:t> valor .</a:t>
            </a:r>
          </a:p>
        </p:txBody>
      </p:sp>
    </p:spTree>
    <p:extLst>
      <p:ext uri="{BB962C8B-B14F-4D97-AF65-F5344CB8AC3E}">
        <p14:creationId xmlns:p14="http://schemas.microsoft.com/office/powerpoint/2010/main" val="363020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 descr="Logotipo&#10;&#10;Descrição gerada automaticamente">
            <a:extLst>
              <a:ext uri="{FF2B5EF4-FFF2-40B4-BE49-F238E27FC236}">
                <a16:creationId xmlns:a16="http://schemas.microsoft.com/office/drawing/2014/main" id="{CDE4BF7E-8237-40B9-A2C9-850CA64A1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 r="6831" b="-2"/>
          <a:stretch/>
        </p:blipFill>
        <p:spPr>
          <a:xfrm>
            <a:off x="9652000" y="1"/>
            <a:ext cx="2540000" cy="2857499"/>
          </a:xfrm>
          <a:prstGeom prst="flowChartConnector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B313ED16-01A2-4F56-AE01-17A879A49719}"/>
              </a:ext>
            </a:extLst>
          </p:cNvPr>
          <p:cNvSpPr txBox="1">
            <a:spLocks/>
          </p:cNvSpPr>
          <p:nvPr/>
        </p:nvSpPr>
        <p:spPr>
          <a:xfrm>
            <a:off x="3380488" y="2438400"/>
            <a:ext cx="5431024" cy="21401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2000" b="1" i="1" dirty="0">
                <a:latin typeface="Bahnschrift Light" panose="020B0502040204020203" pitchFamily="34" charset="0"/>
              </a:rPr>
              <a:t>Através de </a:t>
            </a:r>
            <a:r>
              <a:rPr lang="en-US" sz="2000" b="1" i="1" dirty="0" err="1">
                <a:latin typeface="Bahnschrift Light" panose="020B0502040204020203" pitchFamily="34" charset="0"/>
              </a:rPr>
              <a:t>uma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alocação</a:t>
            </a:r>
            <a:r>
              <a:rPr lang="en-US" sz="2000" b="1" i="1" dirty="0">
                <a:latin typeface="Bahnschrift Light" panose="020B0502040204020203" pitchFamily="34" charset="0"/>
              </a:rPr>
              <a:t> de dados </a:t>
            </a:r>
            <a:r>
              <a:rPr lang="en-US" sz="2000" b="1" i="1" dirty="0" err="1">
                <a:latin typeface="Bahnschrift Light" panose="020B0502040204020203" pitchFamily="34" charset="0"/>
              </a:rPr>
              <a:t>segura</a:t>
            </a:r>
            <a:r>
              <a:rPr lang="en-US" sz="2000" b="1" i="1" dirty="0">
                <a:latin typeface="Bahnschrift Light" panose="020B0502040204020203" pitchFamily="34" charset="0"/>
              </a:rPr>
              <a:t> e que </a:t>
            </a:r>
            <a:r>
              <a:rPr lang="en-US" sz="2000" b="1" i="1" dirty="0" err="1">
                <a:latin typeface="Bahnschrift Light" panose="020B0502040204020203" pitchFamily="34" charset="0"/>
              </a:rPr>
              <a:t>esteja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em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acordo</a:t>
            </a:r>
            <a:r>
              <a:rPr lang="en-US" sz="2000" b="1" i="1" dirty="0">
                <a:latin typeface="Bahnschrift Light" panose="020B0502040204020203" pitchFamily="34" charset="0"/>
              </a:rPr>
              <a:t> com </a:t>
            </a:r>
            <a:r>
              <a:rPr lang="en-US" sz="2000" b="1" i="1" dirty="0" err="1">
                <a:latin typeface="Bahnschrift Light" panose="020B0502040204020203" pitchFamily="34" charset="0"/>
              </a:rPr>
              <a:t>nosso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cliente</a:t>
            </a:r>
            <a:r>
              <a:rPr lang="en-US" sz="2000" b="1" i="1" dirty="0">
                <a:latin typeface="Bahnschrift Light" panose="020B0502040204020203" pitchFamily="34" charset="0"/>
              </a:rPr>
              <a:t>, </a:t>
            </a:r>
            <a:r>
              <a:rPr lang="en-US" sz="2000" b="1" i="1" dirty="0" err="1">
                <a:latin typeface="Bahnschrift Light" panose="020B0502040204020203" pitchFamily="34" charset="0"/>
              </a:rPr>
              <a:t>fornecer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uma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análise</a:t>
            </a:r>
            <a:r>
              <a:rPr lang="en-US" sz="2000" b="1" i="1" dirty="0">
                <a:latin typeface="Bahnschrift Light" panose="020B0502040204020203" pitchFamily="34" charset="0"/>
              </a:rPr>
              <a:t> de </a:t>
            </a:r>
            <a:r>
              <a:rPr lang="en-US" sz="2000" b="1" i="1" dirty="0" err="1">
                <a:latin typeface="Bahnschrift Light" panose="020B0502040204020203" pitchFamily="34" charset="0"/>
              </a:rPr>
              <a:t>excelência</a:t>
            </a:r>
            <a:r>
              <a:rPr lang="en-US" sz="2000" b="1" i="1" dirty="0">
                <a:latin typeface="Bahnschrift Light" panose="020B0502040204020203" pitchFamily="34" charset="0"/>
              </a:rPr>
              <a:t>, a </a:t>
            </a:r>
            <a:r>
              <a:rPr lang="en-US" sz="2000" b="1" i="1" dirty="0" err="1">
                <a:latin typeface="Bahnschrift Light" panose="020B0502040204020203" pitchFamily="34" charset="0"/>
              </a:rPr>
              <a:t>fim</a:t>
            </a:r>
            <a:r>
              <a:rPr lang="en-US" sz="2000" b="1" i="1" dirty="0">
                <a:latin typeface="Bahnschrift Light" panose="020B0502040204020203" pitchFamily="34" charset="0"/>
              </a:rPr>
              <a:t> de </a:t>
            </a:r>
            <a:r>
              <a:rPr lang="en-US" sz="2000" b="1" i="1" dirty="0" err="1">
                <a:latin typeface="Bahnschrift Light" panose="020B0502040204020203" pitchFamily="34" charset="0"/>
              </a:rPr>
              <a:t>trazer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os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melhores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resultados</a:t>
            </a:r>
            <a:r>
              <a:rPr lang="en-US" sz="2000" b="1" i="1" dirty="0">
                <a:latin typeface="Bahnschrift Light" panose="020B0502040204020203" pitchFamily="34" charset="0"/>
              </a:rPr>
              <a:t> e </a:t>
            </a:r>
            <a:r>
              <a:rPr lang="en-US" sz="2000" b="1" i="1" dirty="0" err="1">
                <a:latin typeface="Bahnschrift Light" panose="020B0502040204020203" pitchFamily="34" charset="0"/>
              </a:rPr>
              <a:t>traçar</a:t>
            </a:r>
            <a:r>
              <a:rPr lang="en-US" sz="2000" b="1" i="1" dirty="0">
                <a:latin typeface="Bahnschrift Light" panose="020B0502040204020203" pitchFamily="34" charset="0"/>
              </a:rPr>
              <a:t> as </a:t>
            </a:r>
            <a:r>
              <a:rPr lang="en-US" sz="2000" b="1" i="1" dirty="0" err="1">
                <a:latin typeface="Bahnschrift Light" panose="020B0502040204020203" pitchFamily="34" charset="0"/>
              </a:rPr>
              <a:t>estratégias</a:t>
            </a:r>
            <a:r>
              <a:rPr lang="en-US" sz="2000" b="1" i="1" dirty="0">
                <a:latin typeface="Bahnschrift Light" panose="020B0502040204020203" pitchFamily="34" charset="0"/>
              </a:rPr>
              <a:t> que </a:t>
            </a:r>
            <a:r>
              <a:rPr lang="en-US" sz="2000" b="1" i="1" dirty="0" err="1">
                <a:latin typeface="Bahnschrift Light" panose="020B0502040204020203" pitchFamily="34" charset="0"/>
              </a:rPr>
              <a:t>auxiliem</a:t>
            </a:r>
            <a:r>
              <a:rPr lang="en-US" sz="2000" b="1" i="1" dirty="0">
                <a:latin typeface="Bahnschrift Light" panose="020B0502040204020203" pitchFamily="34" charset="0"/>
              </a:rPr>
              <a:t> no </a:t>
            </a:r>
            <a:r>
              <a:rPr lang="en-US" sz="2000" b="1" i="1" dirty="0" err="1">
                <a:latin typeface="Bahnschrift Light" panose="020B0502040204020203" pitchFamily="34" charset="0"/>
              </a:rPr>
              <a:t>atingimento</a:t>
            </a:r>
            <a:r>
              <a:rPr lang="en-US" sz="2000" b="1" i="1" dirty="0">
                <a:latin typeface="Bahnschrift Light" panose="020B0502040204020203" pitchFamily="34" charset="0"/>
              </a:rPr>
              <a:t> de </a:t>
            </a:r>
            <a:r>
              <a:rPr lang="en-US" sz="2000" b="1" i="1" dirty="0" err="1">
                <a:latin typeface="Bahnschrift Light" panose="020B0502040204020203" pitchFamily="34" charset="0"/>
              </a:rPr>
              <a:t>suas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metas</a:t>
            </a:r>
            <a:r>
              <a:rPr lang="en-US" sz="2000" b="1" i="1" dirty="0">
                <a:latin typeface="Bahnschrift Light" panose="020B0502040204020203" pitchFamily="34" charset="0"/>
              </a:rPr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90D79B7-4581-41D9-B9E7-C82A9A0105A2}"/>
              </a:ext>
            </a:extLst>
          </p:cNvPr>
          <p:cNvSpPr txBox="1">
            <a:spLocks/>
          </p:cNvSpPr>
          <p:nvPr/>
        </p:nvSpPr>
        <p:spPr>
          <a:xfrm>
            <a:off x="3380488" y="878114"/>
            <a:ext cx="5431024" cy="819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MISSÃO</a:t>
            </a:r>
          </a:p>
        </p:txBody>
      </p:sp>
    </p:spTree>
    <p:extLst>
      <p:ext uri="{BB962C8B-B14F-4D97-AF65-F5344CB8AC3E}">
        <p14:creationId xmlns:p14="http://schemas.microsoft.com/office/powerpoint/2010/main" val="250610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 descr="Logotipo&#10;&#10;Descrição gerada automaticamente">
            <a:extLst>
              <a:ext uri="{FF2B5EF4-FFF2-40B4-BE49-F238E27FC236}">
                <a16:creationId xmlns:a16="http://schemas.microsoft.com/office/drawing/2014/main" id="{CDE4BF7E-8237-40B9-A2C9-850CA64A1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 r="6831" b="-2"/>
          <a:stretch/>
        </p:blipFill>
        <p:spPr>
          <a:xfrm>
            <a:off x="9652000" y="1"/>
            <a:ext cx="2540000" cy="2857499"/>
          </a:xfrm>
          <a:prstGeom prst="flowChartConnector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0B98449E-1DE1-4ACB-8C41-20C7AEB7584B}"/>
              </a:ext>
            </a:extLst>
          </p:cNvPr>
          <p:cNvSpPr txBox="1">
            <a:spLocks/>
          </p:cNvSpPr>
          <p:nvPr/>
        </p:nvSpPr>
        <p:spPr>
          <a:xfrm>
            <a:off x="3575956" y="637310"/>
            <a:ext cx="5516769" cy="15606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RESULTADOS</a:t>
            </a:r>
          </a:p>
          <a:p>
            <a:pPr algn="ctr"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DE PARCEIROS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305E93-1F79-400F-8B53-C38E821D0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099" y="2857500"/>
            <a:ext cx="7540482" cy="3200494"/>
          </a:xfrm>
          <a:prstGeom prst="flowChartAlternateProcess">
            <a:avLst/>
          </a:prstGeom>
        </p:spPr>
      </p:pic>
    </p:spTree>
    <p:extLst>
      <p:ext uri="{BB962C8B-B14F-4D97-AF65-F5344CB8AC3E}">
        <p14:creationId xmlns:p14="http://schemas.microsoft.com/office/powerpoint/2010/main" val="424826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 descr="Logotipo&#10;&#10;Descrição gerada automaticamente">
            <a:extLst>
              <a:ext uri="{FF2B5EF4-FFF2-40B4-BE49-F238E27FC236}">
                <a16:creationId xmlns:a16="http://schemas.microsoft.com/office/drawing/2014/main" id="{CDE4BF7E-8237-40B9-A2C9-850CA64A1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 r="6831" b="-2"/>
          <a:stretch/>
        </p:blipFill>
        <p:spPr>
          <a:xfrm>
            <a:off x="9652000" y="1"/>
            <a:ext cx="2540000" cy="2857499"/>
          </a:xfrm>
          <a:prstGeom prst="flowChartConnector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11C6D3CA-068E-46D4-8F5F-2FB99CAED7BD}"/>
              </a:ext>
            </a:extLst>
          </p:cNvPr>
          <p:cNvSpPr txBox="1">
            <a:spLocks/>
          </p:cNvSpPr>
          <p:nvPr/>
        </p:nvSpPr>
        <p:spPr>
          <a:xfrm>
            <a:off x="3380488" y="725714"/>
            <a:ext cx="5431024" cy="819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RESILIA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EA5072-22E8-4A5F-B966-C293B559224E}"/>
              </a:ext>
            </a:extLst>
          </p:cNvPr>
          <p:cNvSpPr txBox="1">
            <a:spLocks/>
          </p:cNvSpPr>
          <p:nvPr/>
        </p:nvSpPr>
        <p:spPr>
          <a:xfrm>
            <a:off x="3380488" y="2170545"/>
            <a:ext cx="5431024" cy="3873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pt-BR" sz="2400" dirty="0">
                <a:latin typeface="Bahnschrift Light" panose="020B0502040204020203" pitchFamily="34" charset="0"/>
              </a:rPr>
              <a:t>“Hoje dentro da Resilia, são armazenadas diversas informações do braço de ensino da empresa como dados sobre os alunos, facilitadores, departamentos, módulos e cursos em planilhas. Essas informações são colocadas em planilhas diferentes o que dificulta muitas das vezes a extração de dados estratégicos para a empresa.”</a:t>
            </a:r>
            <a:endParaRPr lang="en-US" sz="2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43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 descr="Logotipo&#10;&#10;Descrição gerada automaticamente">
            <a:extLst>
              <a:ext uri="{FF2B5EF4-FFF2-40B4-BE49-F238E27FC236}">
                <a16:creationId xmlns:a16="http://schemas.microsoft.com/office/drawing/2014/main" id="{CDE4BF7E-8237-40B9-A2C9-850CA64A1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 r="6831" b="-2"/>
          <a:stretch/>
        </p:blipFill>
        <p:spPr>
          <a:xfrm>
            <a:off x="9652000" y="1"/>
            <a:ext cx="2540000" cy="2857499"/>
          </a:xfrm>
          <a:prstGeom prst="flowChartConnector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029A7A06-7984-4722-84DD-4720A9A86B34}"/>
              </a:ext>
            </a:extLst>
          </p:cNvPr>
          <p:cNvSpPr txBox="1">
            <a:spLocks/>
          </p:cNvSpPr>
          <p:nvPr/>
        </p:nvSpPr>
        <p:spPr>
          <a:xfrm>
            <a:off x="3380488" y="725714"/>
            <a:ext cx="5431024" cy="819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META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2708DD1-3468-4FD5-9F8F-71794431C71C}"/>
              </a:ext>
            </a:extLst>
          </p:cNvPr>
          <p:cNvSpPr txBox="1">
            <a:spLocks/>
          </p:cNvSpPr>
          <p:nvPr/>
        </p:nvSpPr>
        <p:spPr>
          <a:xfrm>
            <a:off x="3380488" y="2013527"/>
            <a:ext cx="5431024" cy="40302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pt-BR" sz="2400" dirty="0">
                <a:latin typeface="Bahnschrift Light" panose="020B0502040204020203" pitchFamily="34" charset="0"/>
              </a:rPr>
              <a:t>Criar um banco no qual possamos organizar os dados e extrair relatórios para que a Resilia consiga traçar metas a serem atingidas.</a:t>
            </a:r>
          </a:p>
          <a:p>
            <a:pPr algn="ctr">
              <a:spcAft>
                <a:spcPts val="600"/>
              </a:spcAft>
            </a:pPr>
            <a:endParaRPr lang="pt-BR" sz="2400" dirty="0">
              <a:latin typeface="Bahnschrift Light" panose="020B0502040204020203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pt-BR" sz="2400" dirty="0">
                <a:latin typeface="Bahnschrift Light" panose="020B0502040204020203" pitchFamily="34" charset="0"/>
              </a:rPr>
              <a:t>Nós, da </a:t>
            </a:r>
            <a:r>
              <a:rPr lang="pt-BR" sz="2400" dirty="0" err="1">
                <a:latin typeface="Bahnschrift Light" panose="020B0502040204020203" pitchFamily="34" charset="0"/>
              </a:rPr>
              <a:t>Database</a:t>
            </a:r>
            <a:r>
              <a:rPr lang="pt-BR" sz="2400" dirty="0">
                <a:latin typeface="Bahnschrift Light" panose="020B0502040204020203" pitchFamily="34" charset="0"/>
              </a:rPr>
              <a:t> Coop, também daremos sugestões do que pode ser feito para atrair mais alunos e ajudá-los a impactar vidas através da Educação.</a:t>
            </a:r>
            <a:endParaRPr lang="en-US" sz="2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12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F9D7F-8F11-4997-8206-3665AEFA3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Proposições da Resilia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81011A-0536-4828-9E0C-B5A87EF40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Q1: Qual a quantidade total de estudantes cadastrada no banco?</a:t>
            </a:r>
          </a:p>
          <a:p>
            <a:endParaRPr lang="pt-BR" dirty="0"/>
          </a:p>
          <a:p>
            <a:r>
              <a:rPr lang="pt-BR" dirty="0"/>
              <a:t>Q2: Quais o cursos que os estudantes estão cadastrados?</a:t>
            </a:r>
          </a:p>
          <a:p>
            <a:endParaRPr lang="pt-BR" dirty="0"/>
          </a:p>
          <a:p>
            <a:r>
              <a:rPr lang="pt-BR" dirty="0"/>
              <a:t>Q3: Qual a quantidade de turmas que cada facilitador está alocado?</a:t>
            </a:r>
          </a:p>
        </p:txBody>
      </p:sp>
    </p:spTree>
    <p:extLst>
      <p:ext uri="{BB962C8B-B14F-4D97-AF65-F5344CB8AC3E}">
        <p14:creationId xmlns:p14="http://schemas.microsoft.com/office/powerpoint/2010/main" val="4068158754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342</Words>
  <Application>Microsoft Office PowerPoint</Application>
  <PresentationFormat>Widescreen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Bahnschrift Light</vt:lpstr>
      <vt:lpstr>Calibri</vt:lpstr>
      <vt:lpstr>Century Gothic</vt:lpstr>
      <vt:lpstr>Wingdings 3</vt:lpstr>
      <vt:lpstr>Cacho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Proposições da Resilia</vt:lpstr>
      <vt:lpstr>Proposições Database Coop</vt:lpstr>
      <vt:lpstr>Apresentação do PowerPoint</vt:lpstr>
      <vt:lpstr>Primeiro Resultado</vt:lpstr>
      <vt:lpstr>Segundo Resultado</vt:lpstr>
      <vt:lpstr>Terceiro Resultado</vt:lpstr>
      <vt:lpstr>Quarto Resultado</vt:lpstr>
      <vt:lpstr>Quinto Resultado</vt:lpstr>
      <vt:lpstr>Sexto Resultado</vt:lpstr>
      <vt:lpstr>Sétimo Resultado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Pettenuzzo Novo</dc:creator>
  <cp:lastModifiedBy>Gabriel Pettenuzzo Novo</cp:lastModifiedBy>
  <cp:revision>11</cp:revision>
  <dcterms:created xsi:type="dcterms:W3CDTF">2022-10-04T22:00:27Z</dcterms:created>
  <dcterms:modified xsi:type="dcterms:W3CDTF">2022-10-05T13:01:57Z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b4a36d-674d-426b-ae04-6c654cb5e317_Enabled">
    <vt:lpwstr>True</vt:lpwstr>
  </property>
  <property fmtid="{D5CDD505-2E9C-101B-9397-08002B2CF9AE}" pid="3" name="MSIP_Label_fdb4a36d-674d-426b-ae04-6c654cb5e317_SiteId">
    <vt:lpwstr>2ed3917a-33f9-4b36-80ed-3697e30505b0</vt:lpwstr>
  </property>
  <property fmtid="{D5CDD505-2E9C-101B-9397-08002B2CF9AE}" pid="4" name="MSIP_Label_fdb4a36d-674d-426b-ae04-6c654cb5e317_Owner">
    <vt:lpwstr>gabriel.novo@lojasrenner.com.br</vt:lpwstr>
  </property>
  <property fmtid="{D5CDD505-2E9C-101B-9397-08002B2CF9AE}" pid="5" name="MSIP_Label_fdb4a36d-674d-426b-ae04-6c654cb5e317_SetDate">
    <vt:lpwstr>2022-10-04T22:29:28.3004333Z</vt:lpwstr>
  </property>
  <property fmtid="{D5CDD505-2E9C-101B-9397-08002B2CF9AE}" pid="6" name="MSIP_Label_fdb4a36d-674d-426b-ae04-6c654cb5e317_Name">
    <vt:lpwstr>Interno</vt:lpwstr>
  </property>
  <property fmtid="{D5CDD505-2E9C-101B-9397-08002B2CF9AE}" pid="7" name="MSIP_Label_fdb4a36d-674d-426b-ae04-6c654cb5e317_Application">
    <vt:lpwstr>Microsoft Azure Information Protection</vt:lpwstr>
  </property>
  <property fmtid="{D5CDD505-2E9C-101B-9397-08002B2CF9AE}" pid="8" name="MSIP_Label_fdb4a36d-674d-426b-ae04-6c654cb5e317_ActionId">
    <vt:lpwstr>5a5bac7b-0016-48e5-b17c-151272b7b13d</vt:lpwstr>
  </property>
  <property fmtid="{D5CDD505-2E9C-101B-9397-08002B2CF9AE}" pid="9" name="MSIP_Label_fdb4a36d-674d-426b-ae04-6c654cb5e317_Extended_MSFT_Method">
    <vt:lpwstr>Automatic</vt:lpwstr>
  </property>
  <property fmtid="{D5CDD505-2E9C-101B-9397-08002B2CF9AE}" pid="10" name="Sensitivity">
    <vt:lpwstr>Interno</vt:lpwstr>
  </property>
</Properties>
</file>