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4"/>
  </p:notesMasterIdLst>
  <p:sldIdLst>
    <p:sldId id="26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7" r:id="rId10"/>
    <p:sldId id="278" r:id="rId11"/>
    <p:sldId id="274" r:id="rId12"/>
    <p:sldId id="305" r:id="rId13"/>
    <p:sldId id="306" r:id="rId14"/>
    <p:sldId id="307" r:id="rId15"/>
    <p:sldId id="308" r:id="rId16"/>
    <p:sldId id="299" r:id="rId17"/>
    <p:sldId id="309" r:id="rId18"/>
    <p:sldId id="300" r:id="rId19"/>
    <p:sldId id="301" r:id="rId20"/>
    <p:sldId id="304" r:id="rId21"/>
    <p:sldId id="30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3D942-1FDA-4009-8F8B-15589C9F872C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DC105-081E-4E0B-AC35-2C2BF8370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22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85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77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1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610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54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75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1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6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14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9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2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88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46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7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9D88-E43F-4B23-8124-9F0A2DE16A4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03A02D-16A6-4A33-B037-CC4AFF3499D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SIPCMContentMarking" descr="{&quot;HashCode&quot;:-249242213,&quot;Placement&quot;:&quot;Footer&quot;}">
            <a:extLst>
              <a:ext uri="{FF2B5EF4-FFF2-40B4-BE49-F238E27FC236}">
                <a16:creationId xmlns:a16="http://schemas.microsoft.com/office/drawing/2014/main" id="{1738412A-8174-4293-866D-4A6DC0F2D124}"/>
              </a:ext>
            </a:extLst>
          </p:cNvPr>
          <p:cNvSpPr txBox="1"/>
          <p:nvPr userDrawn="1"/>
        </p:nvSpPr>
        <p:spPr>
          <a:xfrm>
            <a:off x="0" y="6595656"/>
            <a:ext cx="138870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Classificação: Interno</a:t>
            </a:r>
          </a:p>
        </p:txBody>
      </p:sp>
    </p:spTree>
    <p:extLst>
      <p:ext uri="{BB962C8B-B14F-4D97-AF65-F5344CB8AC3E}">
        <p14:creationId xmlns:p14="http://schemas.microsoft.com/office/powerpoint/2010/main" val="34236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CDA3F67-636D-4264-A5E6-9EDCD97010FD}"/>
              </a:ext>
            </a:extLst>
          </p:cNvPr>
          <p:cNvSpPr txBox="1">
            <a:spLocks/>
          </p:cNvSpPr>
          <p:nvPr/>
        </p:nvSpPr>
        <p:spPr>
          <a:xfrm>
            <a:off x="3380488" y="1428750"/>
            <a:ext cx="5431024" cy="426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BOA NOITE!</a:t>
            </a:r>
          </a:p>
          <a:p>
            <a:pPr algn="ctr">
              <a:spcAft>
                <a:spcPts val="600"/>
              </a:spcAft>
            </a:pPr>
            <a:endParaRPr lang="en-US" sz="4400" dirty="0">
              <a:latin typeface="Bahnschrift Light" panose="020B0502040204020203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INICIAREMOS EM INSTANTES…</a:t>
            </a:r>
          </a:p>
          <a:p>
            <a:pPr algn="ctr">
              <a:spcAft>
                <a:spcPts val="600"/>
              </a:spcAft>
            </a:pPr>
            <a:endParaRPr lang="en-US" sz="4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1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673F4-5E5E-4DE1-BBAB-7C2E157B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Proposições </a:t>
            </a:r>
            <a:r>
              <a:rPr lang="pt-BR" dirty="0" err="1"/>
              <a:t>Database</a:t>
            </a:r>
            <a:r>
              <a:rPr lang="pt-BR" dirty="0"/>
              <a:t> Coop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7F154-29AE-4CE3-8E41-DBF06104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Q4: Quais cursos com mais turmas criadas ao longo do último ano?</a:t>
            </a:r>
          </a:p>
          <a:p>
            <a:endParaRPr lang="pt-BR" dirty="0"/>
          </a:p>
          <a:p>
            <a:r>
              <a:rPr lang="pt-BR" dirty="0"/>
              <a:t>Q5: Qual a avaliação média de cada professor?</a:t>
            </a:r>
          </a:p>
          <a:p>
            <a:endParaRPr lang="pt-BR" dirty="0"/>
          </a:p>
          <a:p>
            <a:r>
              <a:rPr lang="pt-BR" dirty="0"/>
              <a:t>Q6: Qual a avaliação média de cada curso e a respectiva categorização com mais ocorrência?</a:t>
            </a:r>
          </a:p>
          <a:p>
            <a:endParaRPr lang="pt-BR" dirty="0"/>
          </a:p>
          <a:p>
            <a:r>
              <a:rPr lang="pt-BR" dirty="0"/>
              <a:t>Q7: Qual a quantidade de professores ativos, alocados e disponíveis por curso?</a:t>
            </a:r>
          </a:p>
        </p:txBody>
      </p:sp>
    </p:spTree>
    <p:extLst>
      <p:ext uri="{BB962C8B-B14F-4D97-AF65-F5344CB8AC3E}">
        <p14:creationId xmlns:p14="http://schemas.microsoft.com/office/powerpoint/2010/main" val="22890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33241A3-0D11-4940-B178-B6729C97C23C}"/>
              </a:ext>
            </a:extLst>
          </p:cNvPr>
          <p:cNvSpPr txBox="1">
            <a:spLocks/>
          </p:cNvSpPr>
          <p:nvPr/>
        </p:nvSpPr>
        <p:spPr>
          <a:xfrm>
            <a:off x="3337616" y="659493"/>
            <a:ext cx="5516769" cy="769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703E64-E80A-42CC-938F-070B83921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36" y="1904123"/>
            <a:ext cx="5671128" cy="4413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7558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Primeiro Resultado</a:t>
            </a:r>
            <a:endParaRPr/>
          </a:p>
        </p:txBody>
      </p:sp>
      <p:sp>
        <p:nvSpPr>
          <p:cNvPr id="250" name="Google Shape;250;p12"/>
          <p:cNvSpPr txBox="1">
            <a:spLocks noGrp="1"/>
          </p:cNvSpPr>
          <p:nvPr>
            <p:ph type="body" idx="1"/>
          </p:nvPr>
        </p:nvSpPr>
        <p:spPr>
          <a:xfrm>
            <a:off x="2589212" y="2133601"/>
            <a:ext cx="8915400" cy="96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Objetivo: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51" name="Google Shape;2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4145" y="3240000"/>
            <a:ext cx="3583710" cy="13477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2" name="Google Shape;252;p12"/>
          <p:cNvSpPr txBox="1"/>
          <p:nvPr/>
        </p:nvSpPr>
        <p:spPr>
          <a:xfrm>
            <a:off x="4170025" y="1976050"/>
            <a:ext cx="677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Mensurar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quantidade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alunos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já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possuem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inscrição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fazem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Resilia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t-BR" sz="3200" dirty="0"/>
              <a:t>Primeiro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Pergunta: Qual a quantidade total de estudantes cadastrada no banco?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Análises/ações: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sym typeface="Century Gothic"/>
              </a:rPr>
              <a:t>Mensurar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a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quantidade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de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alunos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que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já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possuem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inscrição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e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fazem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parte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da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Resilia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.</a:t>
            </a:r>
            <a:endParaRPr lang="pt-BR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51;p12">
            <a:extLst>
              <a:ext uri="{FF2B5EF4-FFF2-40B4-BE49-F238E27FC236}">
                <a16:creationId xmlns:a16="http://schemas.microsoft.com/office/drawing/2014/main" id="{7D4362B4-88A9-4559-80FA-0887811719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9998" y="2595119"/>
            <a:ext cx="3583710" cy="13477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8938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Segundo Resultado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168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Objetivo: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59" name="Google Shape;259;p13" descr="Tabel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4861" y="3181875"/>
            <a:ext cx="3883378" cy="28772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0" name="Google Shape;260;p13"/>
          <p:cNvSpPr txBox="1"/>
          <p:nvPr/>
        </p:nvSpPr>
        <p:spPr>
          <a:xfrm>
            <a:off x="4170025" y="1976050"/>
            <a:ext cx="6770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cursos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aluno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está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inscrito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também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mensurar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procurados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possuem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matrículas</a:t>
            </a:r>
            <a:r>
              <a:rPr lang="en-US" sz="18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" name="Google Shape;2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100" y="3181876"/>
            <a:ext cx="4786888" cy="28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t-BR" sz="3200" dirty="0"/>
              <a:t>Segundo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Pergunta: Quais o cursos que os estudantes estão cadastrados?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Análises/ações: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sym typeface="Century Gothic"/>
              </a:rPr>
              <a:t>Mostrar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quais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os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cursos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cada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aluno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está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inscrito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;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sym typeface="Century Gothic"/>
              </a:rPr>
              <a:t>Mostrar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quais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alunos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possuem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mais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entury Gothic"/>
              </a:rPr>
              <a:t>matrículas</a:t>
            </a:r>
            <a:r>
              <a:rPr lang="en-US" dirty="0">
                <a:solidFill>
                  <a:schemeClr val="tx1"/>
                </a:solidFill>
                <a:sym typeface="Century Gothic"/>
              </a:rPr>
              <a:t>.</a:t>
            </a:r>
            <a:endParaRPr lang="pt-BR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59;p13" descr="Tabela&#10;&#10;Descrição gerada automaticamente">
            <a:extLst>
              <a:ext uri="{FF2B5EF4-FFF2-40B4-BE49-F238E27FC236}">
                <a16:creationId xmlns:a16="http://schemas.microsoft.com/office/drawing/2014/main" id="{3C59BCE6-1D1C-4D7A-B202-D1818143DB0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48430" y="3803421"/>
            <a:ext cx="2666988" cy="19759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88907C5-726C-4DEF-828F-16A57D66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558" y="876372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9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68005"/>
          </a:xfrm>
        </p:spPr>
        <p:txBody>
          <a:bodyPr/>
          <a:lstStyle/>
          <a:p>
            <a:r>
              <a:rPr lang="pt-BR" dirty="0"/>
              <a:t>Objetivo: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9D5D55C5-E98E-4E15-AA1E-F9CB71E6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78" y="3240000"/>
            <a:ext cx="5034845" cy="2706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600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t-BR" sz="3200" dirty="0"/>
              <a:t>Terceiro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Pergunta: Qual a quantidade de turmas que cada facilitador está alocado?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Análises/ações:</a:t>
            </a:r>
          </a:p>
          <a:p>
            <a:pPr lvl="1"/>
            <a:r>
              <a:rPr lang="pt-BR" sz="1400" dirty="0">
                <a:solidFill>
                  <a:schemeClr val="tx1"/>
                </a:solidFill>
              </a:rPr>
              <a:t>Entender quais facilitadores estão sobrecarregados/ociosos.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43A4C845-4447-4FA3-8A8C-F017B8B7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13" y="3508529"/>
            <a:ext cx="4265268" cy="2292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C59AF43-320E-4DD8-A1C2-FC4F618C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817" y="902141"/>
            <a:ext cx="3908659" cy="23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1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t-BR" sz="3200"/>
              <a:t>Quarto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Pergunta: Quais cursos com mais turmas criadas ao longo do último ano?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Análises/ações:</a:t>
            </a:r>
          </a:p>
          <a:p>
            <a:pPr lvl="1"/>
            <a:r>
              <a:rPr lang="pt-BR" sz="1400" dirty="0">
                <a:solidFill>
                  <a:schemeClr val="tx1"/>
                </a:solidFill>
              </a:rPr>
              <a:t>Entender quais cursos possuem maior procura (campanhas de Marketing);</a:t>
            </a:r>
          </a:p>
          <a:p>
            <a:pPr lvl="1"/>
            <a:r>
              <a:rPr lang="pt-BR" sz="1400" dirty="0">
                <a:solidFill>
                  <a:schemeClr val="tx1"/>
                </a:solidFill>
              </a:rPr>
              <a:t>Avaliar disponibilidade de professores.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7816000A-795E-4BD7-B7A9-A6296942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55" y="3508529"/>
            <a:ext cx="4687796" cy="2214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852ECAE-0D9B-4AFA-B2C5-94BEEF181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955" y="876411"/>
            <a:ext cx="4687796" cy="24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26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t-BR" sz="3200"/>
              <a:t>Quinto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Pergunta: Qual a avaliação média de cada professor?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Análises/ações:</a:t>
            </a:r>
          </a:p>
          <a:p>
            <a:pPr lvl="1"/>
            <a:r>
              <a:rPr lang="pt-BR" sz="1400" dirty="0">
                <a:solidFill>
                  <a:schemeClr val="tx1"/>
                </a:solidFill>
              </a:rPr>
              <a:t>Capacitação para os facilitadores que não atinjam a “Avaliação Regular”;</a:t>
            </a:r>
          </a:p>
          <a:p>
            <a:pPr lvl="1"/>
            <a:r>
              <a:rPr lang="pt-BR" sz="1400" dirty="0">
                <a:solidFill>
                  <a:schemeClr val="tx1"/>
                </a:solidFill>
              </a:rPr>
              <a:t>Bonificação para os que superam a “Avaliação Boa”.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D56483-195F-4CEA-B057-A02580DB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30" y="1003929"/>
            <a:ext cx="5119835" cy="2145777"/>
          </a:xfrm>
          <a:prstGeom prst="rect">
            <a:avLst/>
          </a:prstGeom>
        </p:spPr>
      </p:pic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3469E0B9-2217-429D-8D4F-C63405950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42" y="3791643"/>
            <a:ext cx="5112423" cy="1648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82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A04ECFA-B1DA-4A74-ACAB-343AADFA4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6095998" y="1"/>
            <a:ext cx="6096002" cy="6858000"/>
          </a:xfrm>
          <a:prstGeom prst="rect">
            <a:avLst/>
          </a:prstGeom>
        </p:spPr>
      </p:pic>
      <p:sp>
        <p:nvSpPr>
          <p:cNvPr id="49" name="Título 1">
            <a:extLst>
              <a:ext uri="{FF2B5EF4-FFF2-40B4-BE49-F238E27FC236}">
                <a16:creationId xmlns:a16="http://schemas.microsoft.com/office/drawing/2014/main" id="{DD07F9F0-F714-439C-B19F-3B304A74C6AA}"/>
              </a:ext>
            </a:extLst>
          </p:cNvPr>
          <p:cNvSpPr txBox="1">
            <a:spLocks/>
          </p:cNvSpPr>
          <p:nvPr/>
        </p:nvSpPr>
        <p:spPr>
          <a:xfrm>
            <a:off x="1898690" y="4368800"/>
            <a:ext cx="3710018" cy="7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CONSULTORIA</a:t>
            </a:r>
          </a:p>
        </p:txBody>
      </p:sp>
    </p:spTree>
    <p:extLst>
      <p:ext uri="{BB962C8B-B14F-4D97-AF65-F5344CB8AC3E}">
        <p14:creationId xmlns:p14="http://schemas.microsoft.com/office/powerpoint/2010/main" val="426773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t-BR" sz="3200" dirty="0"/>
              <a:t>Sexto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Pergunta: Qual a avaliação média de cada curso e a respectiva categorização com mais ocorrência?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Análises/ações:</a:t>
            </a:r>
          </a:p>
          <a:p>
            <a:pPr lvl="1"/>
            <a:r>
              <a:rPr lang="pt-BR" sz="1400" dirty="0">
                <a:solidFill>
                  <a:schemeClr val="tx1"/>
                </a:solidFill>
              </a:rPr>
              <a:t>A partir das categorizações, entender o que está/não está funcionando.</a:t>
            </a:r>
          </a:p>
          <a:p>
            <a:pPr lvl="1"/>
            <a:endParaRPr lang="pt-BR" sz="1200" dirty="0">
              <a:solidFill>
                <a:schemeClr val="tx1"/>
              </a:solidFill>
            </a:endParaRPr>
          </a:p>
          <a:p>
            <a:pPr lvl="1"/>
            <a:endParaRPr lang="pt-BR" sz="14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582B87-BAB2-42E5-9C8C-0C789FF9F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91" y="5221019"/>
            <a:ext cx="4771322" cy="548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AF1452-59DC-4AAA-BAEC-BBFBA6277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14" y="3140477"/>
            <a:ext cx="4481076" cy="16237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EC30530-2327-4A76-8DC4-C84691386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14" y="884213"/>
            <a:ext cx="4481076" cy="20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0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AD98-E634-44E2-921A-6930141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t-BR" sz="3200"/>
              <a:t>Sétimo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D862-F263-43C3-B8A5-ADA09471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Pergunta: Qual a quantidade de professores ativos, alocados e disponível por curso?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Análises/ações:</a:t>
            </a:r>
          </a:p>
          <a:p>
            <a:pPr lvl="1"/>
            <a:r>
              <a:rPr lang="pt-BR" sz="1400" dirty="0">
                <a:solidFill>
                  <a:schemeClr val="tx1"/>
                </a:solidFill>
              </a:rPr>
              <a:t>Realocação de facilitadores;</a:t>
            </a:r>
          </a:p>
          <a:p>
            <a:pPr lvl="1"/>
            <a:r>
              <a:rPr lang="pt-BR" sz="1400" dirty="0">
                <a:solidFill>
                  <a:schemeClr val="tx1"/>
                </a:solidFill>
              </a:rPr>
              <a:t>Contratação de facilitadores.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3FDA47-6A96-4399-8F6D-A138633C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7" y="809698"/>
            <a:ext cx="4284340" cy="25342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A62147-7235-4403-8EDC-7B35BE0BB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42" y="4047264"/>
            <a:ext cx="5112423" cy="1137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5737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6DC31F6-2089-4580-AC1C-E1447818AB5B}"/>
              </a:ext>
            </a:extLst>
          </p:cNvPr>
          <p:cNvSpPr txBox="1">
            <a:spLocks/>
          </p:cNvSpPr>
          <p:nvPr/>
        </p:nvSpPr>
        <p:spPr>
          <a:xfrm>
            <a:off x="3337615" y="2088243"/>
            <a:ext cx="5516769" cy="769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ABERTO</a:t>
            </a:r>
          </a:p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PARA </a:t>
            </a:r>
          </a:p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PERGUNTAS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C3D9DA22-EAF7-41D7-A790-703BA1088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" b="8041"/>
          <a:stretch/>
        </p:blipFill>
        <p:spPr>
          <a:xfrm>
            <a:off x="4344307" y="3242128"/>
            <a:ext cx="3769179" cy="347130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5374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0"/>
            <a:ext cx="2540000" cy="2857499"/>
          </a:xfrm>
          <a:prstGeom prst="flowChartConnector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1E459C2-815D-497E-977C-C685E0FFE301}"/>
              </a:ext>
            </a:extLst>
          </p:cNvPr>
          <p:cNvSpPr txBox="1">
            <a:spLocks/>
          </p:cNvSpPr>
          <p:nvPr/>
        </p:nvSpPr>
        <p:spPr>
          <a:xfrm>
            <a:off x="3380488" y="7257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CONSULTORES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7D51709-8EB6-4B98-ABA7-1A14B6670278}"/>
              </a:ext>
            </a:extLst>
          </p:cNvPr>
          <p:cNvGrpSpPr/>
          <p:nvPr/>
        </p:nvGrpSpPr>
        <p:grpSpPr>
          <a:xfrm>
            <a:off x="9873436" y="3181888"/>
            <a:ext cx="2208292" cy="3022660"/>
            <a:chOff x="9873436" y="3181888"/>
            <a:chExt cx="2208292" cy="3022660"/>
          </a:xfrm>
        </p:grpSpPr>
        <p:pic>
          <p:nvPicPr>
            <p:cNvPr id="3" name="Imagem 2" descr="Cabeça de pessoa&#10;&#10;Descrição gerada automaticamente com confiança média">
              <a:extLst>
                <a:ext uri="{FF2B5EF4-FFF2-40B4-BE49-F238E27FC236}">
                  <a16:creationId xmlns:a16="http://schemas.microsoft.com/office/drawing/2014/main" id="{88F5A93A-A0BF-4913-A932-0CD5389AB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775990" y="3279334"/>
              <a:ext cx="2403183" cy="2208292"/>
            </a:xfrm>
            <a:prstGeom prst="flowChartConnector">
              <a:avLst/>
            </a:prstGeom>
          </p:spPr>
        </p:pic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5F435E77-5186-4F6D-84A4-05E0A1BFD575}"/>
                </a:ext>
              </a:extLst>
            </p:cNvPr>
            <p:cNvSpPr txBox="1">
              <a:spLocks/>
            </p:cNvSpPr>
            <p:nvPr/>
          </p:nvSpPr>
          <p:spPr>
            <a:xfrm>
              <a:off x="9918093" y="5752610"/>
              <a:ext cx="2118976" cy="45193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2400" dirty="0">
                  <a:latin typeface="Bahnschrift Light" panose="020B0502040204020203" pitchFamily="34" charset="0"/>
                </a:rPr>
                <a:t>Lucas Albino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A741604-E5A1-4972-B128-222E01140576}"/>
              </a:ext>
            </a:extLst>
          </p:cNvPr>
          <p:cNvGrpSpPr/>
          <p:nvPr/>
        </p:nvGrpSpPr>
        <p:grpSpPr>
          <a:xfrm>
            <a:off x="2136782" y="3181888"/>
            <a:ext cx="2251140" cy="3022660"/>
            <a:chOff x="2136782" y="3181888"/>
            <a:chExt cx="2251140" cy="3022660"/>
          </a:xfrm>
        </p:grpSpPr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D7CE6273-D5EF-4D65-8555-6AE26553CA2B}"/>
                </a:ext>
              </a:extLst>
            </p:cNvPr>
            <p:cNvSpPr txBox="1">
              <a:spLocks/>
            </p:cNvSpPr>
            <p:nvPr/>
          </p:nvSpPr>
          <p:spPr>
            <a:xfrm>
              <a:off x="2202864" y="5752610"/>
              <a:ext cx="2118976" cy="45193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2400" dirty="0">
                  <a:latin typeface="Bahnschrift Light" panose="020B0502040204020203" pitchFamily="34" charset="0"/>
                </a:rPr>
                <a:t>Gabriel Novo</a:t>
              </a:r>
            </a:p>
          </p:txBody>
        </p:sp>
        <p:pic>
          <p:nvPicPr>
            <p:cNvPr id="5" name="Imagem 4" descr="Homem com camiseta preta&#10;&#10;Descrição gerada automaticamente">
              <a:extLst>
                <a:ext uri="{FF2B5EF4-FFF2-40B4-BE49-F238E27FC236}">
                  <a16:creationId xmlns:a16="http://schemas.microsoft.com/office/drawing/2014/main" id="{D560F9DD-2C18-453E-AC7B-BCB918437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782" y="3181888"/>
              <a:ext cx="2251140" cy="2340000"/>
            </a:xfrm>
            <a:prstGeom prst="ellipse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673C9AE-0AF8-4BA3-BAD4-78ABEF4BF659}"/>
              </a:ext>
            </a:extLst>
          </p:cNvPr>
          <p:cNvGrpSpPr/>
          <p:nvPr/>
        </p:nvGrpSpPr>
        <p:grpSpPr>
          <a:xfrm>
            <a:off x="7382661" y="3181888"/>
            <a:ext cx="2118976" cy="3022660"/>
            <a:chOff x="7338069" y="3181888"/>
            <a:chExt cx="2118976" cy="3022660"/>
          </a:xfrm>
        </p:grpSpPr>
        <p:sp>
          <p:nvSpPr>
            <p:cNvPr id="15" name="Título 1">
              <a:extLst>
                <a:ext uri="{FF2B5EF4-FFF2-40B4-BE49-F238E27FC236}">
                  <a16:creationId xmlns:a16="http://schemas.microsoft.com/office/drawing/2014/main" id="{B8254DB1-C2E3-4DFE-8411-AECC4305BBC4}"/>
                </a:ext>
              </a:extLst>
            </p:cNvPr>
            <p:cNvSpPr txBox="1">
              <a:spLocks/>
            </p:cNvSpPr>
            <p:nvPr/>
          </p:nvSpPr>
          <p:spPr>
            <a:xfrm>
              <a:off x="7338069" y="5752610"/>
              <a:ext cx="2118976" cy="45193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2400" dirty="0">
                  <a:latin typeface="Bahnschrift Light" panose="020B0502040204020203" pitchFamily="34" charset="0"/>
                </a:rPr>
                <a:t>Larissa Silva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7C19AE3-BB0C-4CC3-B8E2-A6E69C1D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700" y="3181888"/>
              <a:ext cx="2005714" cy="2340000"/>
            </a:xfrm>
            <a:prstGeom prst="ellipse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D35409C-9905-4284-9789-E158DF21DD76}"/>
              </a:ext>
            </a:extLst>
          </p:cNvPr>
          <p:cNvGrpSpPr/>
          <p:nvPr/>
        </p:nvGrpSpPr>
        <p:grpSpPr>
          <a:xfrm>
            <a:off x="4759721" y="3181888"/>
            <a:ext cx="2251141" cy="3022660"/>
            <a:chOff x="4721767" y="3181888"/>
            <a:chExt cx="2251141" cy="3022660"/>
          </a:xfrm>
        </p:grpSpPr>
        <p:sp>
          <p:nvSpPr>
            <p:cNvPr id="12" name="Título 1">
              <a:extLst>
                <a:ext uri="{FF2B5EF4-FFF2-40B4-BE49-F238E27FC236}">
                  <a16:creationId xmlns:a16="http://schemas.microsoft.com/office/drawing/2014/main" id="{10C41EBA-518C-4451-871B-563EDD4E9A79}"/>
                </a:ext>
              </a:extLst>
            </p:cNvPr>
            <p:cNvSpPr txBox="1">
              <a:spLocks/>
            </p:cNvSpPr>
            <p:nvPr/>
          </p:nvSpPr>
          <p:spPr>
            <a:xfrm>
              <a:off x="4787849" y="5752610"/>
              <a:ext cx="2118976" cy="45193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2400" dirty="0">
                  <a:latin typeface="Bahnschrift Light" panose="020B0502040204020203" pitchFamily="34" charset="0"/>
                </a:rPr>
                <a:t>Jeison Ortega</a:t>
              </a:r>
            </a:p>
          </p:txBody>
        </p:sp>
        <p:pic>
          <p:nvPicPr>
            <p:cNvPr id="16" name="Imagem 15" descr="Homem em pé posando para foto&#10;&#10;Descrição gerada automaticamente">
              <a:extLst>
                <a:ext uri="{FF2B5EF4-FFF2-40B4-BE49-F238E27FC236}">
                  <a16:creationId xmlns:a16="http://schemas.microsoft.com/office/drawing/2014/main" id="{16C21F25-EDA2-4FB8-AF86-6EF57A79B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7" r="6725" b="34411"/>
            <a:stretch/>
          </p:blipFill>
          <p:spPr>
            <a:xfrm>
              <a:off x="4721767" y="3181888"/>
              <a:ext cx="2251141" cy="23400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115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F741EDE-7557-4602-927C-F2EEDED94A54}"/>
              </a:ext>
            </a:extLst>
          </p:cNvPr>
          <p:cNvSpPr txBox="1">
            <a:spLocks/>
          </p:cNvSpPr>
          <p:nvPr/>
        </p:nvSpPr>
        <p:spPr>
          <a:xfrm>
            <a:off x="3380488" y="7257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HISTÓRIA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2A54E0-D283-4B8D-ACF9-1611D15362BB}"/>
              </a:ext>
            </a:extLst>
          </p:cNvPr>
          <p:cNvSpPr txBox="1">
            <a:spLocks/>
          </p:cNvSpPr>
          <p:nvPr/>
        </p:nvSpPr>
        <p:spPr>
          <a:xfrm>
            <a:off x="3380488" y="2530764"/>
            <a:ext cx="5431024" cy="2047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000" b="1" i="1" dirty="0" err="1">
                <a:latin typeface="Bahnschrift Light" panose="020B0502040204020203" pitchFamily="34" charset="0"/>
              </a:rPr>
              <a:t>Fundada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em</a:t>
            </a:r>
            <a:r>
              <a:rPr lang="en-US" sz="2000" b="1" i="1" dirty="0">
                <a:latin typeface="Bahnschrift Light" panose="020B0502040204020203" pitchFamily="34" charset="0"/>
              </a:rPr>
              <a:t> 2010, </a:t>
            </a:r>
            <a:r>
              <a:rPr lang="en-US" sz="2000" b="1" i="1" dirty="0" err="1">
                <a:latin typeface="Bahnschrift Light" panose="020B0502040204020203" pitchFamily="34" charset="0"/>
              </a:rPr>
              <a:t>nossa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empresa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foi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criada</a:t>
            </a:r>
            <a:r>
              <a:rPr lang="en-US" sz="2000" b="1" i="1" dirty="0">
                <a:latin typeface="Bahnschrift Light" panose="020B0502040204020203" pitchFamily="34" charset="0"/>
              </a:rPr>
              <a:t> para auxiliar </a:t>
            </a:r>
            <a:r>
              <a:rPr lang="en-US" sz="2000" b="1" i="1" dirty="0" err="1">
                <a:latin typeface="Bahnschrift Light" panose="020B0502040204020203" pitchFamily="34" charset="0"/>
              </a:rPr>
              <a:t>nossos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clientes</a:t>
            </a:r>
            <a:r>
              <a:rPr lang="en-US" sz="2000" b="1" i="1" dirty="0">
                <a:latin typeface="Bahnschrift Light" panose="020B0502040204020203" pitchFamily="34" charset="0"/>
              </a:rPr>
              <a:t>, </a:t>
            </a:r>
            <a:r>
              <a:rPr lang="en-US" sz="2000" b="1" i="1" dirty="0" err="1">
                <a:latin typeface="Bahnschrift Light" panose="020B0502040204020203" pitchFamily="34" charset="0"/>
              </a:rPr>
              <a:t>através</a:t>
            </a:r>
            <a:r>
              <a:rPr lang="en-US" sz="2000" b="1" i="1" dirty="0">
                <a:latin typeface="Bahnschrift Light" panose="020B0502040204020203" pitchFamily="34" charset="0"/>
              </a:rPr>
              <a:t> da </a:t>
            </a:r>
            <a:r>
              <a:rPr lang="en-US" sz="2000" b="1" i="1" dirty="0" err="1">
                <a:latin typeface="Bahnschrift Light" panose="020B0502040204020203" pitchFamily="34" charset="0"/>
              </a:rPr>
              <a:t>análise</a:t>
            </a:r>
            <a:r>
              <a:rPr lang="en-US" sz="2000" b="1" i="1" dirty="0">
                <a:latin typeface="Bahnschrift Light" panose="020B0502040204020203" pitchFamily="34" charset="0"/>
              </a:rPr>
              <a:t>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seus</a:t>
            </a:r>
            <a:r>
              <a:rPr lang="en-US" sz="2000" b="1" i="1" dirty="0">
                <a:latin typeface="Bahnschrift Light" panose="020B0502040204020203" pitchFamily="34" charset="0"/>
              </a:rPr>
              <a:t> dados e </a:t>
            </a:r>
            <a:r>
              <a:rPr lang="en-US" sz="2000" b="1" i="1" dirty="0" err="1">
                <a:latin typeface="Bahnschrift Light" panose="020B0502040204020203" pitchFamily="34" charset="0"/>
              </a:rPr>
              <a:t>uso</a:t>
            </a:r>
            <a:r>
              <a:rPr lang="en-US" sz="2000" b="1" i="1" dirty="0">
                <a:latin typeface="Bahnschrift Light" panose="020B0502040204020203" pitchFamily="34" charset="0"/>
              </a:rPr>
              <a:t> da </a:t>
            </a:r>
            <a:r>
              <a:rPr lang="en-US" sz="2000" b="1" i="1" dirty="0" err="1">
                <a:latin typeface="Bahnschrift Light" panose="020B0502040204020203" pitchFamily="34" charset="0"/>
              </a:rPr>
              <a:t>tecnologia</a:t>
            </a:r>
            <a:r>
              <a:rPr lang="en-US" sz="2000" b="1" i="1" dirty="0">
                <a:latin typeface="Bahnschrift Light" panose="020B0502040204020203" pitchFamily="34" charset="0"/>
              </a:rPr>
              <a:t> da </a:t>
            </a:r>
            <a:r>
              <a:rPr lang="en-US" sz="2000" b="1" i="1" dirty="0" err="1">
                <a:latin typeface="Bahnschrift Light" panose="020B0502040204020203" pitchFamily="34" charset="0"/>
              </a:rPr>
              <a:t>informação</a:t>
            </a:r>
            <a:r>
              <a:rPr lang="en-US" sz="2000" b="1" i="1" dirty="0">
                <a:latin typeface="Bahnschrift Light" panose="020B0502040204020203" pitchFamily="34" charset="0"/>
              </a:rPr>
              <a:t>, </a:t>
            </a:r>
            <a:r>
              <a:rPr lang="en-US" sz="2000" b="1" i="1" dirty="0" err="1">
                <a:latin typeface="Bahnschrift Light" panose="020B0502040204020203" pitchFamily="34" charset="0"/>
              </a:rPr>
              <a:t>em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entender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melhor</a:t>
            </a:r>
            <a:r>
              <a:rPr lang="en-US" sz="2000" b="1" i="1" dirty="0">
                <a:latin typeface="Bahnschrift Light" panose="020B0502040204020203" pitchFamily="34" charset="0"/>
              </a:rPr>
              <a:t> o </a:t>
            </a:r>
            <a:r>
              <a:rPr lang="en-US" sz="2000" b="1" i="1" dirty="0" err="1">
                <a:latin typeface="Bahnschrift Light" panose="020B0502040204020203" pitchFamily="34" charset="0"/>
              </a:rPr>
              <a:t>seu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negócio</a:t>
            </a:r>
            <a:r>
              <a:rPr lang="en-US" sz="2000" b="1" i="1" dirty="0">
                <a:latin typeface="Bahnschrift Light" panose="020B0502040204020203" pitchFamily="34" charset="0"/>
              </a:rPr>
              <a:t> e saber </a:t>
            </a:r>
            <a:r>
              <a:rPr lang="en-US" sz="2000" b="1" i="1" dirty="0" err="1">
                <a:latin typeface="Bahnschrift Light" panose="020B0502040204020203" pitchFamily="34" charset="0"/>
              </a:rPr>
              <a:t>onde</a:t>
            </a:r>
            <a:r>
              <a:rPr lang="en-US" sz="2000" b="1" i="1" dirty="0">
                <a:latin typeface="Bahnschrift Light" panose="020B0502040204020203" pitchFamily="34" charset="0"/>
              </a:rPr>
              <a:t> e </a:t>
            </a:r>
            <a:r>
              <a:rPr lang="en-US" sz="2000" b="1" i="1" dirty="0" err="1">
                <a:latin typeface="Bahnschrift Light" panose="020B0502040204020203" pitchFamily="34" charset="0"/>
              </a:rPr>
              <a:t>como</a:t>
            </a:r>
            <a:r>
              <a:rPr lang="en-US" sz="2000" b="1" i="1" dirty="0">
                <a:latin typeface="Bahnschrift Light" panose="020B0502040204020203" pitchFamily="34" charset="0"/>
              </a:rPr>
              <a:t> é </a:t>
            </a:r>
            <a:r>
              <a:rPr lang="en-US" sz="2000" b="1" i="1" dirty="0" err="1">
                <a:latin typeface="Bahnschrift Light" panose="020B0502040204020203" pitchFamily="34" charset="0"/>
              </a:rPr>
              <a:t>possível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agregar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mais</a:t>
            </a:r>
            <a:r>
              <a:rPr lang="en-US" sz="2000" b="1" i="1" dirty="0">
                <a:latin typeface="Bahnschrift Light" panose="020B0502040204020203" pitchFamily="34" charset="0"/>
              </a:rPr>
              <a:t> valor .</a:t>
            </a:r>
          </a:p>
        </p:txBody>
      </p:sp>
    </p:spTree>
    <p:extLst>
      <p:ext uri="{BB962C8B-B14F-4D97-AF65-F5344CB8AC3E}">
        <p14:creationId xmlns:p14="http://schemas.microsoft.com/office/powerpoint/2010/main" val="363020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313ED16-01A2-4F56-AE01-17A879A49719}"/>
              </a:ext>
            </a:extLst>
          </p:cNvPr>
          <p:cNvSpPr txBox="1">
            <a:spLocks/>
          </p:cNvSpPr>
          <p:nvPr/>
        </p:nvSpPr>
        <p:spPr>
          <a:xfrm>
            <a:off x="3380488" y="2438400"/>
            <a:ext cx="5431024" cy="2140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000" b="1" i="1" dirty="0">
                <a:latin typeface="Bahnschrift Light" panose="020B0502040204020203" pitchFamily="34" charset="0"/>
              </a:rPr>
              <a:t>Através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uma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alocação</a:t>
            </a:r>
            <a:r>
              <a:rPr lang="en-US" sz="2000" b="1" i="1" dirty="0">
                <a:latin typeface="Bahnschrift Light" panose="020B0502040204020203" pitchFamily="34" charset="0"/>
              </a:rPr>
              <a:t> de dados </a:t>
            </a:r>
            <a:r>
              <a:rPr lang="en-US" sz="2000" b="1" i="1" dirty="0" err="1">
                <a:latin typeface="Bahnschrift Light" panose="020B0502040204020203" pitchFamily="34" charset="0"/>
              </a:rPr>
              <a:t>segura</a:t>
            </a:r>
            <a:r>
              <a:rPr lang="en-US" sz="2000" b="1" i="1" dirty="0">
                <a:latin typeface="Bahnschrift Light" panose="020B0502040204020203" pitchFamily="34" charset="0"/>
              </a:rPr>
              <a:t> e que </a:t>
            </a:r>
            <a:r>
              <a:rPr lang="en-US" sz="2000" b="1" i="1" dirty="0" err="1">
                <a:latin typeface="Bahnschrift Light" panose="020B0502040204020203" pitchFamily="34" charset="0"/>
              </a:rPr>
              <a:t>esteja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em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acordo</a:t>
            </a:r>
            <a:r>
              <a:rPr lang="en-US" sz="2000" b="1" i="1" dirty="0">
                <a:latin typeface="Bahnschrift Light" panose="020B0502040204020203" pitchFamily="34" charset="0"/>
              </a:rPr>
              <a:t> com </a:t>
            </a:r>
            <a:r>
              <a:rPr lang="en-US" sz="2000" b="1" i="1" dirty="0" err="1">
                <a:latin typeface="Bahnschrift Light" panose="020B0502040204020203" pitchFamily="34" charset="0"/>
              </a:rPr>
              <a:t>nosso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cliente</a:t>
            </a:r>
            <a:r>
              <a:rPr lang="en-US" sz="2000" b="1" i="1" dirty="0">
                <a:latin typeface="Bahnschrift Light" panose="020B0502040204020203" pitchFamily="34" charset="0"/>
              </a:rPr>
              <a:t>, </a:t>
            </a:r>
            <a:r>
              <a:rPr lang="en-US" sz="2000" b="1" i="1" dirty="0" err="1">
                <a:latin typeface="Bahnschrift Light" panose="020B0502040204020203" pitchFamily="34" charset="0"/>
              </a:rPr>
              <a:t>fornecer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uma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análise</a:t>
            </a:r>
            <a:r>
              <a:rPr lang="en-US" sz="2000" b="1" i="1" dirty="0">
                <a:latin typeface="Bahnschrift Light" panose="020B0502040204020203" pitchFamily="34" charset="0"/>
              </a:rPr>
              <a:t>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excelência</a:t>
            </a:r>
            <a:r>
              <a:rPr lang="en-US" sz="2000" b="1" i="1" dirty="0">
                <a:latin typeface="Bahnschrift Light" panose="020B0502040204020203" pitchFamily="34" charset="0"/>
              </a:rPr>
              <a:t>, a </a:t>
            </a:r>
            <a:r>
              <a:rPr lang="en-US" sz="2000" b="1" i="1" dirty="0" err="1">
                <a:latin typeface="Bahnschrift Light" panose="020B0502040204020203" pitchFamily="34" charset="0"/>
              </a:rPr>
              <a:t>fim</a:t>
            </a:r>
            <a:r>
              <a:rPr lang="en-US" sz="2000" b="1" i="1" dirty="0">
                <a:latin typeface="Bahnschrift Light" panose="020B0502040204020203" pitchFamily="34" charset="0"/>
              </a:rPr>
              <a:t>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trazer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os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melhores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resultados</a:t>
            </a:r>
            <a:r>
              <a:rPr lang="en-US" sz="2000" b="1" i="1" dirty="0">
                <a:latin typeface="Bahnschrift Light" panose="020B0502040204020203" pitchFamily="34" charset="0"/>
              </a:rPr>
              <a:t> e </a:t>
            </a:r>
            <a:r>
              <a:rPr lang="en-US" sz="2000" b="1" i="1" dirty="0" err="1">
                <a:latin typeface="Bahnschrift Light" panose="020B0502040204020203" pitchFamily="34" charset="0"/>
              </a:rPr>
              <a:t>traçar</a:t>
            </a:r>
            <a:r>
              <a:rPr lang="en-US" sz="2000" b="1" i="1" dirty="0">
                <a:latin typeface="Bahnschrift Light" panose="020B0502040204020203" pitchFamily="34" charset="0"/>
              </a:rPr>
              <a:t> as </a:t>
            </a:r>
            <a:r>
              <a:rPr lang="en-US" sz="2000" b="1" i="1" dirty="0" err="1">
                <a:latin typeface="Bahnschrift Light" panose="020B0502040204020203" pitchFamily="34" charset="0"/>
              </a:rPr>
              <a:t>estratégias</a:t>
            </a:r>
            <a:r>
              <a:rPr lang="en-US" sz="2000" b="1" i="1" dirty="0">
                <a:latin typeface="Bahnschrift Light" panose="020B0502040204020203" pitchFamily="34" charset="0"/>
              </a:rPr>
              <a:t> que </a:t>
            </a:r>
            <a:r>
              <a:rPr lang="en-US" sz="2000" b="1" i="1" dirty="0" err="1">
                <a:latin typeface="Bahnschrift Light" panose="020B0502040204020203" pitchFamily="34" charset="0"/>
              </a:rPr>
              <a:t>auxiliem</a:t>
            </a:r>
            <a:r>
              <a:rPr lang="en-US" sz="2000" b="1" i="1" dirty="0">
                <a:latin typeface="Bahnschrift Light" panose="020B0502040204020203" pitchFamily="34" charset="0"/>
              </a:rPr>
              <a:t> no </a:t>
            </a:r>
            <a:r>
              <a:rPr lang="en-US" sz="2000" b="1" i="1" dirty="0" err="1">
                <a:latin typeface="Bahnschrift Light" panose="020B0502040204020203" pitchFamily="34" charset="0"/>
              </a:rPr>
              <a:t>atingimento</a:t>
            </a:r>
            <a:r>
              <a:rPr lang="en-US" sz="2000" b="1" i="1" dirty="0">
                <a:latin typeface="Bahnschrift Light" panose="020B0502040204020203" pitchFamily="34" charset="0"/>
              </a:rPr>
              <a:t> de </a:t>
            </a:r>
            <a:r>
              <a:rPr lang="en-US" sz="2000" b="1" i="1" dirty="0" err="1">
                <a:latin typeface="Bahnschrift Light" panose="020B0502040204020203" pitchFamily="34" charset="0"/>
              </a:rPr>
              <a:t>suas</a:t>
            </a:r>
            <a:r>
              <a:rPr lang="en-US" sz="2000" b="1" i="1" dirty="0">
                <a:latin typeface="Bahnschrift Light" panose="020B0502040204020203" pitchFamily="34" charset="0"/>
              </a:rPr>
              <a:t> </a:t>
            </a:r>
            <a:r>
              <a:rPr lang="en-US" sz="2000" b="1" i="1" dirty="0" err="1">
                <a:latin typeface="Bahnschrift Light" panose="020B0502040204020203" pitchFamily="34" charset="0"/>
              </a:rPr>
              <a:t>metas</a:t>
            </a:r>
            <a:r>
              <a:rPr lang="en-US" sz="2000" b="1" i="1" dirty="0">
                <a:latin typeface="Bahnschrift Light" panose="020B0502040204020203" pitchFamily="34" charset="0"/>
              </a:rPr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90D79B7-4581-41D9-B9E7-C82A9A0105A2}"/>
              </a:ext>
            </a:extLst>
          </p:cNvPr>
          <p:cNvSpPr txBox="1">
            <a:spLocks/>
          </p:cNvSpPr>
          <p:nvPr/>
        </p:nvSpPr>
        <p:spPr>
          <a:xfrm>
            <a:off x="3380488" y="8781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MISSÃO</a:t>
            </a:r>
          </a:p>
        </p:txBody>
      </p:sp>
    </p:spTree>
    <p:extLst>
      <p:ext uri="{BB962C8B-B14F-4D97-AF65-F5344CB8AC3E}">
        <p14:creationId xmlns:p14="http://schemas.microsoft.com/office/powerpoint/2010/main" val="25061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B98449E-1DE1-4ACB-8C41-20C7AEB7584B}"/>
              </a:ext>
            </a:extLst>
          </p:cNvPr>
          <p:cNvSpPr txBox="1">
            <a:spLocks/>
          </p:cNvSpPr>
          <p:nvPr/>
        </p:nvSpPr>
        <p:spPr>
          <a:xfrm>
            <a:off x="3575956" y="637310"/>
            <a:ext cx="5516769" cy="1560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RESULTADOS</a:t>
            </a:r>
          </a:p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DE PARCEIROS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305E93-1F79-400F-8B53-C38E821D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99" y="2857500"/>
            <a:ext cx="7540482" cy="3200494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424826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11C6D3CA-068E-46D4-8F5F-2FB99CAED7BD}"/>
              </a:ext>
            </a:extLst>
          </p:cNvPr>
          <p:cNvSpPr txBox="1">
            <a:spLocks/>
          </p:cNvSpPr>
          <p:nvPr/>
        </p:nvSpPr>
        <p:spPr>
          <a:xfrm>
            <a:off x="3380488" y="7257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RESILIA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EA5072-22E8-4A5F-B966-C293B559224E}"/>
              </a:ext>
            </a:extLst>
          </p:cNvPr>
          <p:cNvSpPr txBox="1">
            <a:spLocks/>
          </p:cNvSpPr>
          <p:nvPr/>
        </p:nvSpPr>
        <p:spPr>
          <a:xfrm>
            <a:off x="3380488" y="2170545"/>
            <a:ext cx="5431024" cy="3873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2400" dirty="0">
                <a:latin typeface="Bahnschrift Light" panose="020B0502040204020203" pitchFamily="34" charset="0"/>
              </a:rPr>
              <a:t>“Hoje dentro da Resilia, são armazenadas diversas informações do braço de ensino da empresa como dados sobre os alunos, facilitadores, departamentos, módulos e cursos em planilhas. Essas informações são colocadas em planilhas diferentes o que dificulta muitas das vezes a extração de dados estratégicos para a empresa.”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3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CDE4BF7E-8237-40B9-A2C9-850CA64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31" b="-2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29A7A06-7984-4722-84DD-4720A9A86B34}"/>
              </a:ext>
            </a:extLst>
          </p:cNvPr>
          <p:cNvSpPr txBox="1">
            <a:spLocks/>
          </p:cNvSpPr>
          <p:nvPr/>
        </p:nvSpPr>
        <p:spPr>
          <a:xfrm>
            <a:off x="3380488" y="725714"/>
            <a:ext cx="543102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400" dirty="0">
                <a:latin typeface="Bahnschrift Light" panose="020B0502040204020203" pitchFamily="34" charset="0"/>
              </a:rPr>
              <a:t>META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2708DD1-3468-4FD5-9F8F-71794431C71C}"/>
              </a:ext>
            </a:extLst>
          </p:cNvPr>
          <p:cNvSpPr txBox="1">
            <a:spLocks/>
          </p:cNvSpPr>
          <p:nvPr/>
        </p:nvSpPr>
        <p:spPr>
          <a:xfrm>
            <a:off x="3380488" y="2013527"/>
            <a:ext cx="5431024" cy="40302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pt-BR" sz="2400" dirty="0">
                <a:latin typeface="Bahnschrift Light" panose="020B0502040204020203" pitchFamily="34" charset="0"/>
              </a:rPr>
              <a:t>Criar um banco no qual possamos organizar os dados e extrair relatórios para que a Resilia consiga traçar metas a serem atingidas.</a:t>
            </a:r>
          </a:p>
          <a:p>
            <a:pPr algn="ctr">
              <a:spcAft>
                <a:spcPts val="600"/>
              </a:spcAft>
            </a:pPr>
            <a:endParaRPr lang="pt-BR" sz="2400" dirty="0">
              <a:latin typeface="Bahnschrift Light" panose="020B0502040204020203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pt-BR" sz="2400" dirty="0">
                <a:latin typeface="Bahnschrift Light" panose="020B0502040204020203" pitchFamily="34" charset="0"/>
              </a:rPr>
              <a:t>Nós, da </a:t>
            </a:r>
            <a:r>
              <a:rPr lang="pt-BR" sz="2400" dirty="0" err="1">
                <a:latin typeface="Bahnschrift Light" panose="020B0502040204020203" pitchFamily="34" charset="0"/>
              </a:rPr>
              <a:t>Database</a:t>
            </a:r>
            <a:r>
              <a:rPr lang="pt-BR" sz="2400" dirty="0">
                <a:latin typeface="Bahnschrift Light" panose="020B0502040204020203" pitchFamily="34" charset="0"/>
              </a:rPr>
              <a:t> Coop, também daremos sugestões do que pode ser feito para atrair mais alunos e ajudá-los a impactar vidas através da Educação.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2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F9D7F-8F11-4997-8206-3665AEFA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Proposições da Resilia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1011A-0536-4828-9E0C-B5A87EF4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Q1: Qual a quantidade total de estudantes cadastrada no banco?</a:t>
            </a:r>
          </a:p>
          <a:p>
            <a:endParaRPr lang="pt-BR" dirty="0"/>
          </a:p>
          <a:p>
            <a:r>
              <a:rPr lang="pt-BR" dirty="0"/>
              <a:t>Q2: Quais o cursos que os estudantes estão cadastrados?</a:t>
            </a:r>
          </a:p>
          <a:p>
            <a:endParaRPr lang="pt-BR" dirty="0"/>
          </a:p>
          <a:p>
            <a:r>
              <a:rPr lang="pt-BR" dirty="0"/>
              <a:t>Q3: Qual a quantidade de turmas que cada facilitador está alocado?</a:t>
            </a:r>
          </a:p>
        </p:txBody>
      </p:sp>
    </p:spTree>
    <p:extLst>
      <p:ext uri="{BB962C8B-B14F-4D97-AF65-F5344CB8AC3E}">
        <p14:creationId xmlns:p14="http://schemas.microsoft.com/office/powerpoint/2010/main" val="406815875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597</Words>
  <Application>Microsoft Office PowerPoint</Application>
  <PresentationFormat>Widescreen</PresentationFormat>
  <Paragraphs>105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Bahnschrift Light</vt:lpstr>
      <vt:lpstr>Calibri</vt:lpstr>
      <vt:lpstr>Century Gothic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Proposições da Resilia</vt:lpstr>
      <vt:lpstr>Proposições Database Coop</vt:lpstr>
      <vt:lpstr>Apresentação do PowerPoint</vt:lpstr>
      <vt:lpstr>Primeiro Resultado</vt:lpstr>
      <vt:lpstr>Primeiro Resultado</vt:lpstr>
      <vt:lpstr>Segundo Resultado</vt:lpstr>
      <vt:lpstr>Segundo Resultado</vt:lpstr>
      <vt:lpstr>Terceiro Resultado</vt:lpstr>
      <vt:lpstr>Terceiro Resultado</vt:lpstr>
      <vt:lpstr>Quarto Resultado</vt:lpstr>
      <vt:lpstr>Quinto Resultado</vt:lpstr>
      <vt:lpstr>Sexto Resultado</vt:lpstr>
      <vt:lpstr>Sétimo Resultado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Pettenuzzo Novo</dc:creator>
  <cp:lastModifiedBy>Gabriel Pettenuzzo Novo</cp:lastModifiedBy>
  <cp:revision>19</cp:revision>
  <dcterms:created xsi:type="dcterms:W3CDTF">2022-10-04T22:00:27Z</dcterms:created>
  <dcterms:modified xsi:type="dcterms:W3CDTF">2022-10-05T14:22:38Z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b4a36d-674d-426b-ae04-6c654cb5e317_Enabled">
    <vt:lpwstr>True</vt:lpwstr>
  </property>
  <property fmtid="{D5CDD505-2E9C-101B-9397-08002B2CF9AE}" pid="3" name="MSIP_Label_fdb4a36d-674d-426b-ae04-6c654cb5e317_SiteId">
    <vt:lpwstr>2ed3917a-33f9-4b36-80ed-3697e30505b0</vt:lpwstr>
  </property>
  <property fmtid="{D5CDD505-2E9C-101B-9397-08002B2CF9AE}" pid="4" name="MSIP_Label_fdb4a36d-674d-426b-ae04-6c654cb5e317_Owner">
    <vt:lpwstr>gabriel.novo@lojasrenner.com.br</vt:lpwstr>
  </property>
  <property fmtid="{D5CDD505-2E9C-101B-9397-08002B2CF9AE}" pid="5" name="MSIP_Label_fdb4a36d-674d-426b-ae04-6c654cb5e317_SetDate">
    <vt:lpwstr>2022-10-04T22:29:28.3004333Z</vt:lpwstr>
  </property>
  <property fmtid="{D5CDD505-2E9C-101B-9397-08002B2CF9AE}" pid="6" name="MSIP_Label_fdb4a36d-674d-426b-ae04-6c654cb5e317_Name">
    <vt:lpwstr>Interno</vt:lpwstr>
  </property>
  <property fmtid="{D5CDD505-2E9C-101B-9397-08002B2CF9AE}" pid="7" name="MSIP_Label_fdb4a36d-674d-426b-ae04-6c654cb5e317_Application">
    <vt:lpwstr>Microsoft Azure Information Protection</vt:lpwstr>
  </property>
  <property fmtid="{D5CDD505-2E9C-101B-9397-08002B2CF9AE}" pid="8" name="MSIP_Label_fdb4a36d-674d-426b-ae04-6c654cb5e317_ActionId">
    <vt:lpwstr>5a5bac7b-0016-48e5-b17c-151272b7b13d</vt:lpwstr>
  </property>
  <property fmtid="{D5CDD505-2E9C-101B-9397-08002B2CF9AE}" pid="9" name="MSIP_Label_fdb4a36d-674d-426b-ae04-6c654cb5e317_Extended_MSFT_Method">
    <vt:lpwstr>Automatic</vt:lpwstr>
  </property>
  <property fmtid="{D5CDD505-2E9C-101B-9397-08002B2CF9AE}" pid="10" name="Sensitivity">
    <vt:lpwstr>Interno</vt:lpwstr>
  </property>
</Properties>
</file>