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319" r:id="rId3"/>
    <p:sldId id="297" r:id="rId4"/>
    <p:sldId id="296" r:id="rId5"/>
    <p:sldId id="320" r:id="rId6"/>
    <p:sldId id="264" r:id="rId7"/>
    <p:sldId id="299" r:id="rId8"/>
    <p:sldId id="300" r:id="rId9"/>
    <p:sldId id="308" r:id="rId10"/>
    <p:sldId id="305" r:id="rId11"/>
    <p:sldId id="304" r:id="rId12"/>
    <p:sldId id="307" r:id="rId13"/>
    <p:sldId id="284" r:id="rId14"/>
    <p:sldId id="309" r:id="rId15"/>
    <p:sldId id="303" r:id="rId16"/>
    <p:sldId id="310" r:id="rId17"/>
    <p:sldId id="301" r:id="rId18"/>
    <p:sldId id="322" r:id="rId19"/>
    <p:sldId id="28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Slab" pitchFamily="2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49" autoAdjust="0"/>
    <p:restoredTop sz="94719"/>
  </p:normalViewPr>
  <p:slideViewPr>
    <p:cSldViewPr snapToGrid="0">
      <p:cViewPr varScale="1">
        <p:scale>
          <a:sx n="103" d="100"/>
          <a:sy n="103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7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1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0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4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24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0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87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07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51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3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7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55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0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31989" y="1132821"/>
            <a:ext cx="5807400" cy="931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Sistem</a:t>
            </a:r>
            <a:r>
              <a:rPr lang="en" sz="2800" dirty="0"/>
              <a:t> de </a:t>
            </a:r>
            <a:r>
              <a:rPr lang="en" sz="2800" dirty="0" err="1"/>
              <a:t>vot</a:t>
            </a:r>
            <a:r>
              <a:rPr lang="en" sz="2800" dirty="0"/>
              <a:t> electronic </a:t>
            </a:r>
            <a:r>
              <a:rPr lang="en" sz="2800" dirty="0" err="1"/>
              <a:t>peste</a:t>
            </a:r>
            <a:r>
              <a:rPr lang="en" sz="2800" dirty="0"/>
              <a:t> blockchain</a:t>
            </a:r>
            <a:br>
              <a:rPr lang="en" sz="2800" dirty="0"/>
            </a:br>
            <a:endParaRPr sz="2800" dirty="0"/>
          </a:p>
        </p:txBody>
      </p:sp>
      <p:pic>
        <p:nvPicPr>
          <p:cNvPr id="2" name="Google Shape;45;p8">
            <a:extLst>
              <a:ext uri="{FF2B5EF4-FFF2-40B4-BE49-F238E27FC236}">
                <a16:creationId xmlns:a16="http://schemas.microsoft.com/office/drawing/2014/main" id="{ED568839-4A8E-6EE8-C962-05A9E4119F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10" y="4222144"/>
            <a:ext cx="1773141" cy="8259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C35D2A4C-17A2-8AEE-BE9F-4F8AF5840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C7DCEE8-994D-C733-01A6-AFFBD3DDA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CC082F6-D84F-D021-BE2A-77F3E6602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8F213643-7730-A185-D397-3AAC4B7C6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4DE2897-5552-7B8E-4C3E-3690940B4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199" y="3028949"/>
            <a:ext cx="1864581" cy="18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pic>
        <p:nvPicPr>
          <p:cNvPr id="8" name="Google Shape;43;p8">
            <a:extLst>
              <a:ext uri="{FF2B5EF4-FFF2-40B4-BE49-F238E27FC236}">
                <a16:creationId xmlns:a16="http://schemas.microsoft.com/office/drawing/2014/main" id="{80DB7E7D-0F85-0664-8487-2828E3DF282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664" y="83789"/>
            <a:ext cx="932400" cy="9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2;p8">
            <a:extLst>
              <a:ext uri="{FF2B5EF4-FFF2-40B4-BE49-F238E27FC236}">
                <a16:creationId xmlns:a16="http://schemas.microsoft.com/office/drawing/2014/main" id="{8F84FBD2-D831-693F-A627-C9FD99C59209}"/>
              </a:ext>
            </a:extLst>
          </p:cNvPr>
          <p:cNvSpPr txBox="1"/>
          <p:nvPr/>
        </p:nvSpPr>
        <p:spPr>
          <a:xfrm>
            <a:off x="5462400" y="2797747"/>
            <a:ext cx="3000000" cy="132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Barlow"/>
              </a:rPr>
              <a:t>Coordonator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Barlow"/>
              </a:rPr>
              <a:t>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Barlow"/>
              </a:rPr>
              <a:t>științific</a:t>
            </a:r>
            <a:endParaRPr sz="2000" b="1" i="0" u="none" strike="noStrike" cap="none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Raleway Black"/>
              </a:rPr>
              <a:t>Prof.dr.ing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Raleway Black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Raleway Black"/>
              </a:rPr>
              <a:t>Ciprian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Raleway Black"/>
              </a:rPr>
              <a:t>-Mihai DOBRE</a:t>
            </a:r>
            <a:endParaRPr sz="1400" b="0" i="0" u="none" strike="noStrike" cap="none" dirty="0">
              <a:solidFill>
                <a:schemeClr val="accent2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Raleway Black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Barlow"/>
            </a:endParaRPr>
          </a:p>
        </p:txBody>
      </p:sp>
      <p:sp>
        <p:nvSpPr>
          <p:cNvPr id="10" name="Google Shape;41;p8">
            <a:extLst>
              <a:ext uri="{FF2B5EF4-FFF2-40B4-BE49-F238E27FC236}">
                <a16:creationId xmlns:a16="http://schemas.microsoft.com/office/drawing/2014/main" id="{D11B2FEC-97D7-6FA5-C0EC-C083B791CC88}"/>
              </a:ext>
            </a:extLst>
          </p:cNvPr>
          <p:cNvSpPr txBox="1"/>
          <p:nvPr/>
        </p:nvSpPr>
        <p:spPr>
          <a:xfrm>
            <a:off x="681600" y="2800894"/>
            <a:ext cx="3000000" cy="91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Barlow"/>
              </a:rPr>
              <a:t>Autor</a:t>
            </a:r>
            <a:endParaRPr sz="2000" b="1" i="0" u="none" strike="noStrike" cap="none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Raleway Black"/>
              </a:rPr>
              <a:t>Gabriel POALELUNGI</a:t>
            </a:r>
            <a:endParaRPr sz="1400" b="0" i="0" u="none" strike="noStrike" cap="none" dirty="0">
              <a:solidFill>
                <a:schemeClr val="accent2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Raleway Black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A0BE5C-66FB-8DD0-4E65-20667E1BE7CE}"/>
              </a:ext>
            </a:extLst>
          </p:cNvPr>
          <p:cNvCxnSpPr/>
          <p:nvPr/>
        </p:nvCxnSpPr>
        <p:spPr>
          <a:xfrm>
            <a:off x="2117843" y="1956020"/>
            <a:ext cx="5213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70;p12">
            <a:extLst>
              <a:ext uri="{FF2B5EF4-FFF2-40B4-BE49-F238E27FC236}">
                <a16:creationId xmlns:a16="http://schemas.microsoft.com/office/drawing/2014/main" id="{83D5E369-2D79-9183-D579-F71168A8BF93}"/>
              </a:ext>
            </a:extLst>
          </p:cNvPr>
          <p:cNvSpPr txBox="1">
            <a:spLocks/>
          </p:cNvSpPr>
          <p:nvPr/>
        </p:nvSpPr>
        <p:spPr>
          <a:xfrm>
            <a:off x="1668300" y="2078903"/>
            <a:ext cx="5807400" cy="46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GB" sz="2800" dirty="0" err="1"/>
              <a:t>PoliVote</a:t>
            </a:r>
            <a:endParaRPr lang="en-GB" sz="2800" dirty="0"/>
          </a:p>
        </p:txBody>
      </p:sp>
      <p:sp>
        <p:nvSpPr>
          <p:cNvPr id="11" name="Google Shape;70;p12">
            <a:extLst>
              <a:ext uri="{FF2B5EF4-FFF2-40B4-BE49-F238E27FC236}">
                <a16:creationId xmlns:a16="http://schemas.microsoft.com/office/drawing/2014/main" id="{D48B5431-EC0E-0827-40B0-4591F92FC723}"/>
              </a:ext>
            </a:extLst>
          </p:cNvPr>
          <p:cNvSpPr txBox="1">
            <a:spLocks/>
          </p:cNvSpPr>
          <p:nvPr/>
        </p:nvSpPr>
        <p:spPr>
          <a:xfrm>
            <a:off x="1668300" y="4637476"/>
            <a:ext cx="5807400" cy="46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GB" sz="1400" dirty="0" err="1"/>
              <a:t>Iulie</a:t>
            </a:r>
            <a:r>
              <a:rPr lang="en-GB" sz="1400"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Crearea sesiunii de vot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822" y="1200973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Generarea perechii de chei asimetrice (RSA – 2048 biți)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Ascunderea cheii de decriptare într-un fișier binar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Publicarea cheii de criptare</a:t>
            </a:r>
          </a:p>
        </p:txBody>
      </p:sp>
    </p:spTree>
    <p:extLst>
      <p:ext uri="{BB962C8B-B14F-4D97-AF65-F5344CB8AC3E}">
        <p14:creationId xmlns:p14="http://schemas.microsoft.com/office/powerpoint/2010/main" val="26752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Înscrierea utilizatorilor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822" y="1393593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Email, număr de telefon, carte de identitate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Validarea datelor introduse de către utilizator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Generarea perechii de chei asimetrice (RSA – 2048 biți)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Înregistrarea cheilor în baza de date a autorității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37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Start Vot!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822" y="1468644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Înscrierea utilizatorilor noi este interzisă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Lista finală de votanți este transmisă contractului pentru împiedicarea voturilor invalide / duplicate</a:t>
            </a:r>
            <a:endParaRPr lang="en-US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en-US" sz="2000" dirty="0"/>
              <a:t>Se </a:t>
            </a:r>
            <a:r>
              <a:rPr lang="ro-RO" sz="2000" dirty="0"/>
              <a:t>permite</a:t>
            </a:r>
            <a:r>
              <a:rPr lang="en-US" sz="2000" dirty="0"/>
              <a:t> </a:t>
            </a:r>
            <a:r>
              <a:rPr lang="ro-RO" sz="2000" dirty="0"/>
              <a:t>contractului să înregistreze voturi</a:t>
            </a:r>
          </a:p>
        </p:txBody>
      </p:sp>
    </p:spTree>
    <p:extLst>
      <p:ext uri="{BB962C8B-B14F-4D97-AF65-F5344CB8AC3E}">
        <p14:creationId xmlns:p14="http://schemas.microsoft.com/office/powerpoint/2010/main" val="316523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031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793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Criptarea votului cu cheia publică a autorității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161471" y="1452465"/>
            <a:ext cx="1995017" cy="19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Împachetarea tranzacției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ro-RO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Pk_user</a:t>
            </a: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o-RO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encrypted_vote</a:t>
            </a: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o-RO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signature</a:t>
            </a: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5989" y="116300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Validarea tranzacției de către blockchain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276605" y="4067818"/>
            <a:ext cx="156588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Trimiterea tranzacției către rețeaua </a:t>
            </a:r>
            <a:r>
              <a:rPr lang="ro-RO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blockchain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38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Stocarea permanentă a votului criptat și semnat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BA07D531-08F6-87AE-FD25-01035C585B6D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Fluxul exprimării votului</a:t>
            </a:r>
          </a:p>
        </p:txBody>
      </p:sp>
      <p:sp>
        <p:nvSpPr>
          <p:cNvPr id="6" name="Google Shape;492;p40">
            <a:extLst>
              <a:ext uri="{FF2B5EF4-FFF2-40B4-BE49-F238E27FC236}">
                <a16:creationId xmlns:a16="http://schemas.microsoft.com/office/drawing/2014/main" id="{90B75ACA-0015-3D2C-C613-BAE906920CBD}"/>
              </a:ext>
            </a:extLst>
          </p:cNvPr>
          <p:cNvSpPr txBox="1"/>
          <p:nvPr/>
        </p:nvSpPr>
        <p:spPr>
          <a:xfrm>
            <a:off x="2722272" y="4167282"/>
            <a:ext cx="1286400" cy="17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89;p40">
            <a:extLst>
              <a:ext uri="{FF2B5EF4-FFF2-40B4-BE49-F238E27FC236}">
                <a16:creationId xmlns:a16="http://schemas.microsoft.com/office/drawing/2014/main" id="{9B9BCE1E-2828-B3F4-36FC-FC9A083D923B}"/>
              </a:ext>
            </a:extLst>
          </p:cNvPr>
          <p:cNvSpPr txBox="1"/>
          <p:nvPr/>
        </p:nvSpPr>
        <p:spPr>
          <a:xfrm>
            <a:off x="2418175" y="38645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Semnarea votului cu cheia utilizatorului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Stop Vot!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822" y="1468644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Exprimarea voturilor este interzisă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Se eliberează cheia de decriptare a autorității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Contractul nu mai permite nicio tranzacție de scriere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3798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031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793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2418164" y="379509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Eliberarea cheii de decriptare a autorității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439367" y="1429707"/>
            <a:ext cx="1223493" cy="19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Extragerea listei de voturi din blockchain</a:t>
            </a:r>
          </a:p>
        </p:txBody>
      </p:sp>
      <p:sp>
        <p:nvSpPr>
          <p:cNvPr id="491" name="Google Shape;491;p40"/>
          <p:cNvSpPr txBox="1"/>
          <p:nvPr/>
        </p:nvSpPr>
        <p:spPr>
          <a:xfrm>
            <a:off x="5435989" y="116300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Calcularea rezultatelor finale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371351" y="4080945"/>
            <a:ext cx="1436196" cy="17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Validarea și decriptarea fiecărui vot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38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Publicarea rezultatelor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BA07D531-08F6-87AE-FD25-01035C585B6D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Numărarea voturilor</a:t>
            </a:r>
          </a:p>
        </p:txBody>
      </p:sp>
      <p:sp>
        <p:nvSpPr>
          <p:cNvPr id="6" name="Google Shape;492;p40">
            <a:extLst>
              <a:ext uri="{FF2B5EF4-FFF2-40B4-BE49-F238E27FC236}">
                <a16:creationId xmlns:a16="http://schemas.microsoft.com/office/drawing/2014/main" id="{90B75ACA-0015-3D2C-C613-BAE906920CBD}"/>
              </a:ext>
            </a:extLst>
          </p:cNvPr>
          <p:cNvSpPr txBox="1"/>
          <p:nvPr/>
        </p:nvSpPr>
        <p:spPr>
          <a:xfrm>
            <a:off x="2722272" y="4167282"/>
            <a:ext cx="1286400" cy="17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89;p40">
            <a:extLst>
              <a:ext uri="{FF2B5EF4-FFF2-40B4-BE49-F238E27FC236}">
                <a16:creationId xmlns:a16="http://schemas.microsoft.com/office/drawing/2014/main" id="{9B9BCE1E-2828-B3F4-36FC-FC9A083D923B}"/>
              </a:ext>
            </a:extLst>
          </p:cNvPr>
          <p:cNvSpPr txBox="1"/>
          <p:nvPr/>
        </p:nvSpPr>
        <p:spPr>
          <a:xfrm>
            <a:off x="1379839" y="11373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Stop Vot!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6284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068043" y="1775576"/>
            <a:ext cx="747328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Componentele sistemului</a:t>
            </a:r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068043" y="2935376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Client, Server, Blockchain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76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Arhitectura</a:t>
            </a:r>
          </a:p>
        </p:txBody>
      </p:sp>
      <p:pic>
        <p:nvPicPr>
          <p:cNvPr id="6" name="Picture 5" descr="A picture containing the architecture of the voting system">
            <a:extLst>
              <a:ext uri="{FF2B5EF4-FFF2-40B4-BE49-F238E27FC236}">
                <a16:creationId xmlns:a16="http://schemas.microsoft.com/office/drawing/2014/main" id="{A63AC5B5-C568-0EEE-94F2-88904271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95" y="1014877"/>
            <a:ext cx="5572559" cy="36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Concluzii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822" y="1589840"/>
            <a:ext cx="7571700" cy="2673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Voturile nu pot fi modificate și sunt anonime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Utilizatorii pot vota doar în nume propriu și doar o singură dată</a:t>
            </a:r>
          </a:p>
          <a:p>
            <a:pPr marL="493200" indent="-381000">
              <a:spcAft>
                <a:spcPts val="2400"/>
              </a:spcAft>
              <a:buSzPts val="2400"/>
            </a:pPr>
            <a:r>
              <a:rPr lang="ro-RO" sz="2000" dirty="0"/>
              <a:t>Rezultatele parțiale nu sunt vizibile</a:t>
            </a:r>
          </a:p>
          <a:p>
            <a:pPr marL="493200" indent="-381000">
              <a:spcAft>
                <a:spcPts val="2400"/>
              </a:spcAft>
              <a:buSzPts val="2400"/>
            </a:pPr>
            <a:endParaRPr lang="ro-RO" sz="2000" dirty="0"/>
          </a:p>
          <a:p>
            <a:pPr marL="493200" indent="-381000">
              <a:spcAft>
                <a:spcPts val="2400"/>
              </a:spcAft>
              <a:buSzPts val="2400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83242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72188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/>
              <a:t>Q&amp;A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61145" y="1851711"/>
            <a:ext cx="77919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 ce votul tradițional nu este de încredere?</a:t>
            </a:r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Probleme și soluții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6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22822" y="28560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err="1"/>
              <a:t>Problemele</a:t>
            </a:r>
            <a:r>
              <a:rPr lang="en-GB" sz="4000" b="1" dirty="0"/>
              <a:t> </a:t>
            </a:r>
            <a:r>
              <a:rPr lang="ro-RO" sz="4000" b="1" dirty="0"/>
              <a:t>actuale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23470" y="1393593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Lipsa transparenței în procesul de numărare</a:t>
            </a:r>
            <a:endParaRPr sz="2000" dirty="0"/>
          </a:p>
          <a:p>
            <a:pPr marL="493200" lvl="0" indent="-381000" algn="l" rtl="0">
              <a:spcBef>
                <a:spcPts val="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Cumpărarea voturilor</a:t>
            </a:r>
            <a:endParaRPr sz="2000" dirty="0"/>
          </a:p>
          <a:p>
            <a:pPr marL="493200" lvl="0" indent="-381000" algn="l" rtl="0">
              <a:spcBef>
                <a:spcPts val="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Fraudarea voturilor</a:t>
            </a:r>
          </a:p>
          <a:p>
            <a:pPr marL="493200">
              <a:spcBef>
                <a:spcPts val="0"/>
              </a:spcBef>
              <a:spcAft>
                <a:spcPts val="2400"/>
              </a:spcAft>
            </a:pPr>
            <a:r>
              <a:rPr lang="it-IT" sz="2000" dirty="0"/>
              <a:t>Discriminarea persoanelor cu nevoi speciale</a:t>
            </a:r>
            <a:endParaRPr lang="ro-RO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6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F8477-94EA-AB4C-8D84-680EBC66C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 smtClean="0">
                <a:latin typeface="Roboto Slab" pitchFamily="2" charset="0"/>
                <a:ea typeface="Roboto Slab" pitchFamily="2" charset="0"/>
                <a:cs typeface="Roboto Slab" pitchFamily="2" charset="0"/>
              </a:rPr>
              <a:t>4</a:t>
            </a:fld>
            <a:endParaRPr lang="ro-RO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1F872572-2705-8348-9FA2-806590563AD7}"/>
              </a:ext>
            </a:extLst>
          </p:cNvPr>
          <p:cNvSpPr txBox="1">
            <a:spLocks/>
          </p:cNvSpPr>
          <p:nvPr/>
        </p:nvSpPr>
        <p:spPr>
          <a:xfrm>
            <a:off x="222822" y="29195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Inițiative</a:t>
            </a:r>
          </a:p>
        </p:txBody>
      </p:sp>
      <p:sp>
        <p:nvSpPr>
          <p:cNvPr id="4" name="Google Shape;346;p10">
            <a:extLst>
              <a:ext uri="{FF2B5EF4-FFF2-40B4-BE49-F238E27FC236}">
                <a16:creationId xmlns:a16="http://schemas.microsoft.com/office/drawing/2014/main" id="{EA34DB0D-EA9B-30A2-4B42-1FCEEA56FAA7}"/>
              </a:ext>
            </a:extLst>
          </p:cNvPr>
          <p:cNvSpPr/>
          <p:nvPr/>
        </p:nvSpPr>
        <p:spPr>
          <a:xfrm>
            <a:off x="4215714" y="1824501"/>
            <a:ext cx="4188670" cy="747249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29"/>
                </a:cubicBezTo>
                <a:cubicBezTo>
                  <a:pt x="25811" y="5384"/>
                  <a:pt x="22866" y="3326"/>
                  <a:pt x="19445" y="3326"/>
                </a:cubicBezTo>
                <a:cubicBezTo>
                  <a:pt x="16089" y="3326"/>
                  <a:pt x="13207" y="5289"/>
                  <a:pt x="11877" y="8139"/>
                </a:cubicBezTo>
                <a:cubicBezTo>
                  <a:pt x="10666" y="10420"/>
                  <a:pt x="8789" y="11316"/>
                  <a:pt x="7111" y="11316"/>
                </a:cubicBezTo>
                <a:cubicBezTo>
                  <a:pt x="6507" y="11316"/>
                  <a:pt x="5928" y="11199"/>
                  <a:pt x="5416" y="10989"/>
                </a:cubicBezTo>
                <a:cubicBezTo>
                  <a:pt x="5353" y="10958"/>
                  <a:pt x="5289" y="10926"/>
                  <a:pt x="5226" y="10894"/>
                </a:cubicBezTo>
                <a:cubicBezTo>
                  <a:pt x="5163" y="10894"/>
                  <a:pt x="5099" y="10863"/>
                  <a:pt x="5068" y="10831"/>
                </a:cubicBezTo>
                <a:cubicBezTo>
                  <a:pt x="5004" y="10799"/>
                  <a:pt x="4909" y="10768"/>
                  <a:pt x="4846" y="10704"/>
                </a:cubicBezTo>
                <a:cubicBezTo>
                  <a:pt x="4339" y="10388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21"/>
                  <a:pt x="1046" y="13966"/>
                  <a:pt x="2344" y="13966"/>
                </a:cubicBezTo>
                <a:cubicBezTo>
                  <a:pt x="2914" y="13966"/>
                  <a:pt x="3421" y="13776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83"/>
                </a:cubicBezTo>
                <a:cubicBezTo>
                  <a:pt x="5289" y="12351"/>
                  <a:pt x="5353" y="12320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25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25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5" name="Google Shape;347;p10">
            <a:extLst>
              <a:ext uri="{FF2B5EF4-FFF2-40B4-BE49-F238E27FC236}">
                <a16:creationId xmlns:a16="http://schemas.microsoft.com/office/drawing/2014/main" id="{C8FC15AC-C061-37C5-CC8E-2996D63158E8}"/>
              </a:ext>
            </a:extLst>
          </p:cNvPr>
          <p:cNvSpPr/>
          <p:nvPr/>
        </p:nvSpPr>
        <p:spPr>
          <a:xfrm>
            <a:off x="4621360" y="1979043"/>
            <a:ext cx="437204" cy="438199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6809" y="0"/>
                </a:moveTo>
                <a:cubicBezTo>
                  <a:pt x="3041" y="0"/>
                  <a:pt x="1" y="3040"/>
                  <a:pt x="1" y="6809"/>
                </a:cubicBezTo>
                <a:cubicBezTo>
                  <a:pt x="1" y="10577"/>
                  <a:pt x="3041" y="13649"/>
                  <a:pt x="6809" y="13649"/>
                </a:cubicBezTo>
                <a:cubicBezTo>
                  <a:pt x="10578" y="13649"/>
                  <a:pt x="13618" y="10577"/>
                  <a:pt x="13618" y="6809"/>
                </a:cubicBezTo>
                <a:cubicBezTo>
                  <a:pt x="13618" y="3040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6" name="Google Shape;348;p10">
            <a:extLst>
              <a:ext uri="{FF2B5EF4-FFF2-40B4-BE49-F238E27FC236}">
                <a16:creationId xmlns:a16="http://schemas.microsoft.com/office/drawing/2014/main" id="{1B63AD80-9E34-12C8-30E5-D7132128A394}"/>
              </a:ext>
            </a:extLst>
          </p:cNvPr>
          <p:cNvSpPr/>
          <p:nvPr/>
        </p:nvSpPr>
        <p:spPr>
          <a:xfrm>
            <a:off x="4251316" y="2158977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4"/>
                </a:moveTo>
                <a:cubicBezTo>
                  <a:pt x="2439" y="1901"/>
                  <a:pt x="1900" y="2439"/>
                  <a:pt x="1235" y="2439"/>
                </a:cubicBezTo>
                <a:cubicBezTo>
                  <a:pt x="538" y="2439"/>
                  <a:pt x="0" y="1901"/>
                  <a:pt x="0" y="1204"/>
                </a:cubicBezTo>
                <a:cubicBezTo>
                  <a:pt x="0" y="539"/>
                  <a:pt x="538" y="0"/>
                  <a:pt x="1235" y="0"/>
                </a:cubicBezTo>
                <a:cubicBezTo>
                  <a:pt x="1900" y="0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7" name="Google Shape;349;p10">
            <a:extLst>
              <a:ext uri="{FF2B5EF4-FFF2-40B4-BE49-F238E27FC236}">
                <a16:creationId xmlns:a16="http://schemas.microsoft.com/office/drawing/2014/main" id="{2C484E34-DA69-4239-9ED5-C774433D35F9}"/>
              </a:ext>
            </a:extLst>
          </p:cNvPr>
          <p:cNvSpPr/>
          <p:nvPr/>
        </p:nvSpPr>
        <p:spPr>
          <a:xfrm>
            <a:off x="5355385" y="1866170"/>
            <a:ext cx="3007298" cy="663911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1"/>
                </a:moveTo>
                <a:cubicBezTo>
                  <a:pt x="982" y="1"/>
                  <a:pt x="1" y="951"/>
                  <a:pt x="1" y="2154"/>
                </a:cubicBezTo>
                <a:lnTo>
                  <a:pt x="1" y="18527"/>
                </a:lnTo>
                <a:cubicBezTo>
                  <a:pt x="1" y="19730"/>
                  <a:pt x="982" y="20681"/>
                  <a:pt x="2154" y="20681"/>
                </a:cubicBezTo>
                <a:lnTo>
                  <a:pt x="91524" y="20681"/>
                </a:lnTo>
                <a:cubicBezTo>
                  <a:pt x="92728" y="20681"/>
                  <a:pt x="93678" y="19730"/>
                  <a:pt x="93678" y="18527"/>
                </a:cubicBezTo>
                <a:lnTo>
                  <a:pt x="93678" y="2154"/>
                </a:lnTo>
                <a:cubicBezTo>
                  <a:pt x="93678" y="951"/>
                  <a:pt x="92728" y="1"/>
                  <a:pt x="915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8" name="Google Shape;350;p10">
            <a:extLst>
              <a:ext uri="{FF2B5EF4-FFF2-40B4-BE49-F238E27FC236}">
                <a16:creationId xmlns:a16="http://schemas.microsoft.com/office/drawing/2014/main" id="{1EE32675-4080-11A6-4109-1B6B84EBEB7E}"/>
              </a:ext>
            </a:extLst>
          </p:cNvPr>
          <p:cNvSpPr/>
          <p:nvPr/>
        </p:nvSpPr>
        <p:spPr>
          <a:xfrm>
            <a:off x="173496" y="1202258"/>
            <a:ext cx="4189665" cy="747281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9" name="Google Shape;351;p10">
            <a:extLst>
              <a:ext uri="{FF2B5EF4-FFF2-40B4-BE49-F238E27FC236}">
                <a16:creationId xmlns:a16="http://schemas.microsoft.com/office/drawing/2014/main" id="{4BB192AA-3485-43C1-20A8-7A2DD5D3BEA8}"/>
              </a:ext>
            </a:extLst>
          </p:cNvPr>
          <p:cNvSpPr>
            <a:spLocks noChangeAspect="1"/>
          </p:cNvSpPr>
          <p:nvPr/>
        </p:nvSpPr>
        <p:spPr>
          <a:xfrm>
            <a:off x="3489813" y="1351935"/>
            <a:ext cx="496176" cy="438264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0" name="Google Shape;352;p10">
            <a:extLst>
              <a:ext uri="{FF2B5EF4-FFF2-40B4-BE49-F238E27FC236}">
                <a16:creationId xmlns:a16="http://schemas.microsoft.com/office/drawing/2014/main" id="{0457909E-BE80-3AD8-0065-5A1F912798B1}"/>
              </a:ext>
            </a:extLst>
          </p:cNvPr>
          <p:cNvSpPr/>
          <p:nvPr/>
        </p:nvSpPr>
        <p:spPr>
          <a:xfrm>
            <a:off x="4248266" y="1536799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1" name="Google Shape;353;p10">
            <a:extLst>
              <a:ext uri="{FF2B5EF4-FFF2-40B4-BE49-F238E27FC236}">
                <a16:creationId xmlns:a16="http://schemas.microsoft.com/office/drawing/2014/main" id="{8A3E624E-9B7E-83E9-5ECB-793BA24F6846}"/>
              </a:ext>
            </a:extLst>
          </p:cNvPr>
          <p:cNvSpPr/>
          <p:nvPr/>
        </p:nvSpPr>
        <p:spPr>
          <a:xfrm>
            <a:off x="214170" y="1243991"/>
            <a:ext cx="3008294" cy="663911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4" name="Google Shape;356;p10">
            <a:extLst>
              <a:ext uri="{FF2B5EF4-FFF2-40B4-BE49-F238E27FC236}">
                <a16:creationId xmlns:a16="http://schemas.microsoft.com/office/drawing/2014/main" id="{C7C56DAA-1251-8E03-0CA2-554E243BE101}"/>
              </a:ext>
            </a:extLst>
          </p:cNvPr>
          <p:cNvSpPr/>
          <p:nvPr/>
        </p:nvSpPr>
        <p:spPr>
          <a:xfrm>
            <a:off x="4251316" y="914587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6" name="Google Shape;358;p10">
            <a:extLst>
              <a:ext uri="{FF2B5EF4-FFF2-40B4-BE49-F238E27FC236}">
                <a16:creationId xmlns:a16="http://schemas.microsoft.com/office/drawing/2014/main" id="{49267984-2F3A-C5E2-00F2-6CBE97AE69A6}"/>
              </a:ext>
            </a:extLst>
          </p:cNvPr>
          <p:cNvSpPr/>
          <p:nvPr/>
        </p:nvSpPr>
        <p:spPr>
          <a:xfrm>
            <a:off x="173496" y="2446680"/>
            <a:ext cx="4189665" cy="747281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52"/>
                  <a:pt x="0" y="3453"/>
                </a:cubicBezTo>
                <a:lnTo>
                  <a:pt x="0" y="19825"/>
                </a:lnTo>
                <a:cubicBezTo>
                  <a:pt x="0" y="21726"/>
                  <a:pt x="1521" y="23277"/>
                  <a:pt x="3421" y="23277"/>
                </a:cubicBezTo>
                <a:lnTo>
                  <a:pt x="92822" y="23277"/>
                </a:lnTo>
                <a:cubicBezTo>
                  <a:pt x="94723" y="23277"/>
                  <a:pt x="96274" y="21726"/>
                  <a:pt x="96274" y="19825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8"/>
                </a:cubicBez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8"/>
                </a:cubicBezTo>
                <a:cubicBezTo>
                  <a:pt x="119811" y="12857"/>
                  <a:pt x="121689" y="11962"/>
                  <a:pt x="123366" y="11962"/>
                </a:cubicBezTo>
                <a:cubicBezTo>
                  <a:pt x="123971" y="11962"/>
                  <a:pt x="124550" y="12078"/>
                  <a:pt x="125062" y="12288"/>
                </a:cubicBezTo>
                <a:cubicBezTo>
                  <a:pt x="125125" y="12320"/>
                  <a:pt x="125188" y="12352"/>
                  <a:pt x="125252" y="12383"/>
                </a:cubicBezTo>
                <a:cubicBezTo>
                  <a:pt x="125315" y="12383"/>
                  <a:pt x="125378" y="12415"/>
                  <a:pt x="125410" y="12447"/>
                </a:cubicBezTo>
                <a:cubicBezTo>
                  <a:pt x="125505" y="12478"/>
                  <a:pt x="125568" y="12510"/>
                  <a:pt x="125632" y="12573"/>
                </a:cubicBezTo>
                <a:cubicBezTo>
                  <a:pt x="126138" y="12890"/>
                  <a:pt x="126392" y="13238"/>
                  <a:pt x="126645" y="13428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56"/>
                  <a:pt x="129432" y="9280"/>
                  <a:pt x="128165" y="9280"/>
                </a:cubicBezTo>
                <a:cubicBezTo>
                  <a:pt x="127563" y="9280"/>
                  <a:pt x="127057" y="9501"/>
                  <a:pt x="126645" y="9850"/>
                </a:cubicBezTo>
                <a:cubicBezTo>
                  <a:pt x="126392" y="10040"/>
                  <a:pt x="126138" y="10388"/>
                  <a:pt x="125632" y="10705"/>
                </a:cubicBezTo>
                <a:cubicBezTo>
                  <a:pt x="125568" y="10736"/>
                  <a:pt x="125505" y="10800"/>
                  <a:pt x="125410" y="10831"/>
                </a:cubicBezTo>
                <a:cubicBezTo>
                  <a:pt x="125378" y="10863"/>
                  <a:pt x="125315" y="10895"/>
                  <a:pt x="125283" y="10895"/>
                </a:cubicBezTo>
                <a:cubicBezTo>
                  <a:pt x="125188" y="10926"/>
                  <a:pt x="125157" y="10958"/>
                  <a:pt x="125062" y="10990"/>
                </a:cubicBezTo>
                <a:cubicBezTo>
                  <a:pt x="124550" y="11200"/>
                  <a:pt x="123971" y="11316"/>
                  <a:pt x="123366" y="11316"/>
                </a:cubicBezTo>
                <a:cubicBezTo>
                  <a:pt x="121689" y="11316"/>
                  <a:pt x="119811" y="10421"/>
                  <a:pt x="118601" y="8140"/>
                </a:cubicBezTo>
                <a:cubicBezTo>
                  <a:pt x="117271" y="5289"/>
                  <a:pt x="114389" y="3294"/>
                  <a:pt x="111032" y="3294"/>
                </a:cubicBezTo>
                <a:cubicBezTo>
                  <a:pt x="107612" y="3294"/>
                  <a:pt x="104667" y="5384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6"/>
                  <a:pt x="96274" y="7886"/>
                </a:cubicBezTo>
                <a:lnTo>
                  <a:pt x="96274" y="3453"/>
                </a:lnTo>
                <a:cubicBezTo>
                  <a:pt x="96274" y="1552"/>
                  <a:pt x="94723" y="1"/>
                  <a:pt x="92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7" name="Google Shape;359;p10">
            <a:extLst>
              <a:ext uri="{FF2B5EF4-FFF2-40B4-BE49-F238E27FC236}">
                <a16:creationId xmlns:a16="http://schemas.microsoft.com/office/drawing/2014/main" id="{262B95D3-F143-BC11-1C7C-E4910E09FF7E}"/>
              </a:ext>
            </a:extLst>
          </p:cNvPr>
          <p:cNvSpPr/>
          <p:nvPr/>
        </p:nvSpPr>
        <p:spPr>
          <a:xfrm>
            <a:off x="3519316" y="2601221"/>
            <a:ext cx="437204" cy="438199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13618" y="6841"/>
                </a:moveTo>
                <a:cubicBezTo>
                  <a:pt x="13618" y="10578"/>
                  <a:pt x="10578" y="13650"/>
                  <a:pt x="6809" y="13650"/>
                </a:cubicBezTo>
                <a:cubicBezTo>
                  <a:pt x="3041" y="13650"/>
                  <a:pt x="0" y="10578"/>
                  <a:pt x="0" y="6841"/>
                </a:cubicBezTo>
                <a:cubicBezTo>
                  <a:pt x="0" y="3072"/>
                  <a:pt x="3041" y="0"/>
                  <a:pt x="6809" y="0"/>
                </a:cubicBezTo>
                <a:cubicBezTo>
                  <a:pt x="10578" y="0"/>
                  <a:pt x="13618" y="3072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8" name="Google Shape;360;p10">
            <a:extLst>
              <a:ext uri="{FF2B5EF4-FFF2-40B4-BE49-F238E27FC236}">
                <a16:creationId xmlns:a16="http://schemas.microsoft.com/office/drawing/2014/main" id="{7435F268-BD48-5AC1-4C3B-245647B60CEB}"/>
              </a:ext>
            </a:extLst>
          </p:cNvPr>
          <p:cNvSpPr/>
          <p:nvPr/>
        </p:nvSpPr>
        <p:spPr>
          <a:xfrm>
            <a:off x="4248266" y="2781157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39"/>
                  <a:pt x="538" y="1"/>
                  <a:pt x="1203" y="1"/>
                </a:cubicBezTo>
                <a:cubicBezTo>
                  <a:pt x="1900" y="1"/>
                  <a:pt x="2439" y="539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19" name="Google Shape;361;p10">
            <a:extLst>
              <a:ext uri="{FF2B5EF4-FFF2-40B4-BE49-F238E27FC236}">
                <a16:creationId xmlns:a16="http://schemas.microsoft.com/office/drawing/2014/main" id="{05958205-A876-7561-1DF5-D6F9A78C3ECA}"/>
              </a:ext>
            </a:extLst>
          </p:cNvPr>
          <p:cNvSpPr/>
          <p:nvPr/>
        </p:nvSpPr>
        <p:spPr>
          <a:xfrm>
            <a:off x="214170" y="2488381"/>
            <a:ext cx="3008294" cy="663881"/>
          </a:xfrm>
          <a:custGeom>
            <a:avLst/>
            <a:gdLst/>
            <a:ahLst/>
            <a:cxnLst/>
            <a:rect l="l" t="t" r="r" b="b"/>
            <a:pathLst>
              <a:path w="93709" h="20680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6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6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0" name="Google Shape;362;p10">
            <a:extLst>
              <a:ext uri="{FF2B5EF4-FFF2-40B4-BE49-F238E27FC236}">
                <a16:creationId xmlns:a16="http://schemas.microsoft.com/office/drawing/2014/main" id="{7FB1BF01-C9CC-D71F-BFC4-D6410E0C1559}"/>
              </a:ext>
            </a:extLst>
          </p:cNvPr>
          <p:cNvSpPr/>
          <p:nvPr/>
        </p:nvSpPr>
        <p:spPr>
          <a:xfrm>
            <a:off x="4215714" y="3068891"/>
            <a:ext cx="4188670" cy="747251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1" name="Google Shape;363;p10">
            <a:extLst>
              <a:ext uri="{FF2B5EF4-FFF2-40B4-BE49-F238E27FC236}">
                <a16:creationId xmlns:a16="http://schemas.microsoft.com/office/drawing/2014/main" id="{E9FBF16D-574D-10EA-BC0C-9EAD379C4F80}"/>
              </a:ext>
            </a:extLst>
          </p:cNvPr>
          <p:cNvSpPr/>
          <p:nvPr/>
        </p:nvSpPr>
        <p:spPr>
          <a:xfrm>
            <a:off x="4621360" y="3223401"/>
            <a:ext cx="437204" cy="438231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2" name="Google Shape;364;p10">
            <a:extLst>
              <a:ext uri="{FF2B5EF4-FFF2-40B4-BE49-F238E27FC236}">
                <a16:creationId xmlns:a16="http://schemas.microsoft.com/office/drawing/2014/main" id="{8C591C8B-30A5-1CC6-2116-5224CE615120}"/>
              </a:ext>
            </a:extLst>
          </p:cNvPr>
          <p:cNvSpPr/>
          <p:nvPr/>
        </p:nvSpPr>
        <p:spPr>
          <a:xfrm>
            <a:off x="4251316" y="3403367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3" name="Google Shape;365;p10">
            <a:extLst>
              <a:ext uri="{FF2B5EF4-FFF2-40B4-BE49-F238E27FC236}">
                <a16:creationId xmlns:a16="http://schemas.microsoft.com/office/drawing/2014/main" id="{93F55A15-7A22-A6D0-DFE4-C54EFF6946C6}"/>
              </a:ext>
            </a:extLst>
          </p:cNvPr>
          <p:cNvSpPr/>
          <p:nvPr/>
        </p:nvSpPr>
        <p:spPr>
          <a:xfrm>
            <a:off x="5355385" y="3110560"/>
            <a:ext cx="3007298" cy="663911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4" name="Google Shape;366;p10">
            <a:extLst>
              <a:ext uri="{FF2B5EF4-FFF2-40B4-BE49-F238E27FC236}">
                <a16:creationId xmlns:a16="http://schemas.microsoft.com/office/drawing/2014/main" id="{DCA0CC20-C0A4-72DC-5DDD-9509199F99EE}"/>
              </a:ext>
            </a:extLst>
          </p:cNvPr>
          <p:cNvSpPr/>
          <p:nvPr/>
        </p:nvSpPr>
        <p:spPr>
          <a:xfrm>
            <a:off x="173496" y="3692097"/>
            <a:ext cx="4189665" cy="746255"/>
          </a:xfrm>
          <a:custGeom>
            <a:avLst/>
            <a:gdLst/>
            <a:ahLst/>
            <a:cxnLst/>
            <a:rect l="l" t="t" r="r" b="b"/>
            <a:pathLst>
              <a:path w="130509" h="23246" extrusionOk="0">
                <a:moveTo>
                  <a:pt x="3421" y="0"/>
                </a:moveTo>
                <a:cubicBezTo>
                  <a:pt x="1521" y="0"/>
                  <a:pt x="0" y="1520"/>
                  <a:pt x="0" y="3420"/>
                </a:cubicBezTo>
                <a:lnTo>
                  <a:pt x="0" y="19825"/>
                </a:lnTo>
                <a:cubicBezTo>
                  <a:pt x="0" y="21725"/>
                  <a:pt x="1521" y="23245"/>
                  <a:pt x="3421" y="23245"/>
                </a:cubicBezTo>
                <a:lnTo>
                  <a:pt x="92822" y="23245"/>
                </a:lnTo>
                <a:cubicBezTo>
                  <a:pt x="94723" y="23245"/>
                  <a:pt x="96274" y="21725"/>
                  <a:pt x="96274" y="19825"/>
                </a:cubicBezTo>
                <a:lnTo>
                  <a:pt x="96274" y="15360"/>
                </a:lnTo>
                <a:cubicBezTo>
                  <a:pt x="96325" y="13189"/>
                  <a:pt x="97823" y="12002"/>
                  <a:pt x="99487" y="12002"/>
                </a:cubicBezTo>
                <a:cubicBezTo>
                  <a:pt x="100956" y="12002"/>
                  <a:pt x="102554" y="12927"/>
                  <a:pt x="103400" y="14916"/>
                </a:cubicBezTo>
                <a:cubicBezTo>
                  <a:pt x="104667" y="17893"/>
                  <a:pt x="107612" y="19951"/>
                  <a:pt x="111032" y="19951"/>
                </a:cubicBezTo>
                <a:cubicBezTo>
                  <a:pt x="114389" y="19951"/>
                  <a:pt x="117271" y="17956"/>
                  <a:pt x="118601" y="15106"/>
                </a:cubicBezTo>
                <a:lnTo>
                  <a:pt x="118601" y="15138"/>
                </a:lnTo>
                <a:cubicBezTo>
                  <a:pt x="119815" y="12827"/>
                  <a:pt x="121700" y="11944"/>
                  <a:pt x="123381" y="11944"/>
                </a:cubicBezTo>
                <a:cubicBezTo>
                  <a:pt x="123980" y="11944"/>
                  <a:pt x="124554" y="12056"/>
                  <a:pt x="125062" y="12256"/>
                </a:cubicBezTo>
                <a:cubicBezTo>
                  <a:pt x="125125" y="12288"/>
                  <a:pt x="125188" y="12319"/>
                  <a:pt x="125252" y="12351"/>
                </a:cubicBezTo>
                <a:cubicBezTo>
                  <a:pt x="125315" y="12383"/>
                  <a:pt x="125378" y="12414"/>
                  <a:pt x="125410" y="12414"/>
                </a:cubicBezTo>
                <a:cubicBezTo>
                  <a:pt x="125505" y="12478"/>
                  <a:pt x="125568" y="12509"/>
                  <a:pt x="125632" y="12541"/>
                </a:cubicBezTo>
                <a:cubicBezTo>
                  <a:pt x="126138" y="12858"/>
                  <a:pt x="126392" y="13238"/>
                  <a:pt x="126645" y="13396"/>
                </a:cubicBezTo>
                <a:cubicBezTo>
                  <a:pt x="127057" y="13744"/>
                  <a:pt x="127563" y="13966"/>
                  <a:pt x="128165" y="13966"/>
                </a:cubicBezTo>
                <a:cubicBezTo>
                  <a:pt x="129432" y="13966"/>
                  <a:pt x="130509" y="12921"/>
                  <a:pt x="130509" y="11623"/>
                </a:cubicBezTo>
                <a:cubicBezTo>
                  <a:pt x="130509" y="10324"/>
                  <a:pt x="129432" y="9279"/>
                  <a:pt x="128165" y="9279"/>
                </a:cubicBezTo>
                <a:cubicBezTo>
                  <a:pt x="127563" y="9279"/>
                  <a:pt x="127057" y="9469"/>
                  <a:pt x="126645" y="9817"/>
                </a:cubicBezTo>
                <a:cubicBezTo>
                  <a:pt x="126392" y="10007"/>
                  <a:pt x="126138" y="10356"/>
                  <a:pt x="125632" y="10704"/>
                </a:cubicBezTo>
                <a:cubicBezTo>
                  <a:pt x="125568" y="10736"/>
                  <a:pt x="125505" y="10768"/>
                  <a:pt x="125410" y="10799"/>
                </a:cubicBezTo>
                <a:cubicBezTo>
                  <a:pt x="125378" y="10831"/>
                  <a:pt x="125315" y="10863"/>
                  <a:pt x="125283" y="10894"/>
                </a:cubicBezTo>
                <a:cubicBezTo>
                  <a:pt x="125188" y="10926"/>
                  <a:pt x="125157" y="10958"/>
                  <a:pt x="125062" y="10958"/>
                </a:cubicBezTo>
                <a:cubicBezTo>
                  <a:pt x="124550" y="11167"/>
                  <a:pt x="123971" y="11284"/>
                  <a:pt x="123366" y="11284"/>
                </a:cubicBezTo>
                <a:cubicBezTo>
                  <a:pt x="121689" y="11284"/>
                  <a:pt x="119811" y="10388"/>
                  <a:pt x="118601" y="8107"/>
                </a:cubicBezTo>
                <a:cubicBezTo>
                  <a:pt x="117271" y="5257"/>
                  <a:pt x="114389" y="3294"/>
                  <a:pt x="111032" y="3294"/>
                </a:cubicBezTo>
                <a:cubicBezTo>
                  <a:pt x="107612" y="3294"/>
                  <a:pt x="104667" y="5352"/>
                  <a:pt x="103400" y="8329"/>
                </a:cubicBezTo>
                <a:lnTo>
                  <a:pt x="103400" y="8297"/>
                </a:lnTo>
                <a:cubicBezTo>
                  <a:pt x="102569" y="10287"/>
                  <a:pt x="100972" y="11211"/>
                  <a:pt x="99500" y="11211"/>
                </a:cubicBezTo>
                <a:cubicBezTo>
                  <a:pt x="97832" y="11211"/>
                  <a:pt x="96325" y="10024"/>
                  <a:pt x="96274" y="7854"/>
                </a:cubicBezTo>
                <a:lnTo>
                  <a:pt x="96274" y="3420"/>
                </a:lnTo>
                <a:cubicBezTo>
                  <a:pt x="96274" y="1520"/>
                  <a:pt x="94723" y="0"/>
                  <a:pt x="9282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5" name="Google Shape;367;p10">
            <a:extLst>
              <a:ext uri="{FF2B5EF4-FFF2-40B4-BE49-F238E27FC236}">
                <a16:creationId xmlns:a16="http://schemas.microsoft.com/office/drawing/2014/main" id="{8204CD92-53EA-86C5-1CFE-795BB9AB75EF}"/>
              </a:ext>
            </a:extLst>
          </p:cNvPr>
          <p:cNvSpPr/>
          <p:nvPr/>
        </p:nvSpPr>
        <p:spPr>
          <a:xfrm>
            <a:off x="3519316" y="3846607"/>
            <a:ext cx="437204" cy="437204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6" name="Google Shape;368;p10">
            <a:extLst>
              <a:ext uri="{FF2B5EF4-FFF2-40B4-BE49-F238E27FC236}">
                <a16:creationId xmlns:a16="http://schemas.microsoft.com/office/drawing/2014/main" id="{9FEBC681-2810-689D-D9BD-66F5E9517DA0}"/>
              </a:ext>
            </a:extLst>
          </p:cNvPr>
          <p:cNvSpPr/>
          <p:nvPr/>
        </p:nvSpPr>
        <p:spPr>
          <a:xfrm>
            <a:off x="4248266" y="4025546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71"/>
                  <a:pt x="538" y="0"/>
                  <a:pt x="1203" y="0"/>
                </a:cubicBezTo>
                <a:cubicBezTo>
                  <a:pt x="1900" y="0"/>
                  <a:pt x="2439" y="571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7" name="Google Shape;369;p10">
            <a:extLst>
              <a:ext uri="{FF2B5EF4-FFF2-40B4-BE49-F238E27FC236}">
                <a16:creationId xmlns:a16="http://schemas.microsoft.com/office/drawing/2014/main" id="{99686472-39BA-6412-179D-355350FA0F03}"/>
              </a:ext>
            </a:extLst>
          </p:cNvPr>
          <p:cNvSpPr/>
          <p:nvPr/>
        </p:nvSpPr>
        <p:spPr>
          <a:xfrm>
            <a:off x="214170" y="3732737"/>
            <a:ext cx="3008294" cy="664939"/>
          </a:xfrm>
          <a:custGeom>
            <a:avLst/>
            <a:gdLst/>
            <a:ahLst/>
            <a:cxnLst/>
            <a:rect l="l" t="t" r="r" b="b"/>
            <a:pathLst>
              <a:path w="93709" h="20713" extrusionOk="0">
                <a:moveTo>
                  <a:pt x="2154" y="1"/>
                </a:moveTo>
                <a:cubicBezTo>
                  <a:pt x="982" y="1"/>
                  <a:pt x="0" y="983"/>
                  <a:pt x="0" y="2154"/>
                </a:cubicBezTo>
                <a:lnTo>
                  <a:pt x="0" y="18559"/>
                </a:lnTo>
                <a:cubicBezTo>
                  <a:pt x="0" y="19731"/>
                  <a:pt x="982" y="20712"/>
                  <a:pt x="2154" y="20712"/>
                </a:cubicBezTo>
                <a:lnTo>
                  <a:pt x="91555" y="20712"/>
                </a:lnTo>
                <a:cubicBezTo>
                  <a:pt x="92759" y="20712"/>
                  <a:pt x="93709" y="19731"/>
                  <a:pt x="93709" y="18559"/>
                </a:cubicBezTo>
                <a:lnTo>
                  <a:pt x="93709" y="2154"/>
                </a:lnTo>
                <a:cubicBezTo>
                  <a:pt x="93709" y="983"/>
                  <a:pt x="92727" y="1"/>
                  <a:pt x="91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o-RO" sz="14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Arial"/>
            </a:endParaRPr>
          </a:p>
        </p:txBody>
      </p:sp>
      <p:sp>
        <p:nvSpPr>
          <p:cNvPr id="28" name="Google Shape;371;p10">
            <a:extLst>
              <a:ext uri="{FF2B5EF4-FFF2-40B4-BE49-F238E27FC236}">
                <a16:creationId xmlns:a16="http://schemas.microsoft.com/office/drawing/2014/main" id="{F33F1518-7374-D2E3-B219-30EA9448DB67}"/>
              </a:ext>
            </a:extLst>
          </p:cNvPr>
          <p:cNvSpPr txBox="1"/>
          <p:nvPr/>
        </p:nvSpPr>
        <p:spPr>
          <a:xfrm>
            <a:off x="398247" y="138913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0" i="0" u="none" strike="noStrike" cap="none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Fira Sans Medium"/>
              </a:rPr>
              <a:t>Vot prin poștă / Urne mobile</a:t>
            </a:r>
          </a:p>
        </p:txBody>
      </p:sp>
      <p:sp>
        <p:nvSpPr>
          <p:cNvPr id="29" name="Google Shape;372;p10">
            <a:extLst>
              <a:ext uri="{FF2B5EF4-FFF2-40B4-BE49-F238E27FC236}">
                <a16:creationId xmlns:a16="http://schemas.microsoft.com/office/drawing/2014/main" id="{623260DB-76C8-49E1-05D5-F65567239E18}"/>
              </a:ext>
            </a:extLst>
          </p:cNvPr>
          <p:cNvSpPr txBox="1"/>
          <p:nvPr/>
        </p:nvSpPr>
        <p:spPr>
          <a:xfrm>
            <a:off x="289413" y="2530081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Desfășurarea scrutinelor pe o perioadă mai lungă de timp</a:t>
            </a:r>
          </a:p>
        </p:txBody>
      </p:sp>
      <p:sp>
        <p:nvSpPr>
          <p:cNvPr id="30" name="Google Shape;373;p10">
            <a:extLst>
              <a:ext uri="{FF2B5EF4-FFF2-40B4-BE49-F238E27FC236}">
                <a16:creationId xmlns:a16="http://schemas.microsoft.com/office/drawing/2014/main" id="{549A200B-920C-D2B3-E396-B12BD6A8EC09}"/>
              </a:ext>
            </a:extLst>
          </p:cNvPr>
          <p:cNvSpPr txBox="1"/>
          <p:nvPr/>
        </p:nvSpPr>
        <p:spPr>
          <a:xfrm>
            <a:off x="322067" y="382006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>
                <a:latin typeface="Roboto Slab" pitchFamily="2" charset="0"/>
                <a:ea typeface="Roboto Slab" pitchFamily="2" charset="0"/>
                <a:cs typeface="Roboto Slab" pitchFamily="2" charset="0"/>
                <a:sym typeface="Fira Sans Medium"/>
              </a:rPr>
              <a:t>Vot electronic prin intermediul aplicațiilor mobile/web</a:t>
            </a:r>
            <a:endParaRPr lang="ro-RO" sz="1200" b="0" i="0" u="none" strike="noStrike" cap="none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Fira Sans Medium"/>
            </a:endParaRPr>
          </a:p>
        </p:txBody>
      </p:sp>
      <p:sp>
        <p:nvSpPr>
          <p:cNvPr id="32" name="Google Shape;375;p10">
            <a:extLst>
              <a:ext uri="{FF2B5EF4-FFF2-40B4-BE49-F238E27FC236}">
                <a16:creationId xmlns:a16="http://schemas.microsoft.com/office/drawing/2014/main" id="{469485F4-B21C-2573-6FA4-1131C4E48C65}"/>
              </a:ext>
            </a:extLst>
          </p:cNvPr>
          <p:cNvSpPr txBox="1"/>
          <p:nvPr/>
        </p:nvSpPr>
        <p:spPr>
          <a:xfrm>
            <a:off x="5491689" y="196577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b="0" i="0" u="none" strike="noStrike" cap="none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Fira Sans Medium"/>
              </a:rPr>
              <a:t>Creșterea fondurilor pentru mărirea personalului</a:t>
            </a:r>
          </a:p>
        </p:txBody>
      </p:sp>
      <p:sp>
        <p:nvSpPr>
          <p:cNvPr id="33" name="Google Shape;376;p10">
            <a:extLst>
              <a:ext uri="{FF2B5EF4-FFF2-40B4-BE49-F238E27FC236}">
                <a16:creationId xmlns:a16="http://schemas.microsoft.com/office/drawing/2014/main" id="{61903F9E-5095-56BA-D1E8-DEB10DA1BF9E}"/>
              </a:ext>
            </a:extLst>
          </p:cNvPr>
          <p:cNvSpPr txBox="1"/>
          <p:nvPr/>
        </p:nvSpPr>
        <p:spPr>
          <a:xfrm>
            <a:off x="5333202" y="3155897"/>
            <a:ext cx="3071182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o-RO" sz="1200" dirty="0">
                <a:latin typeface="Roboto Slab" pitchFamily="2" charset="0"/>
                <a:ea typeface="Roboto Slab" pitchFamily="2" charset="0"/>
                <a:cs typeface="Roboto Slab" pitchFamily="2" charset="0"/>
                <a:sym typeface="Fira Sans Medium"/>
              </a:rPr>
              <a:t>Înființarea de comisii de supraveghere internaționale/domestice</a:t>
            </a:r>
            <a:endParaRPr lang="ro-RO" sz="1200" b="0" i="0" u="none" strike="noStrike" cap="none" dirty="0">
              <a:solidFill>
                <a:srgbClr val="00000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Fira Sans Medium"/>
            </a:endParaRPr>
          </a:p>
        </p:txBody>
      </p:sp>
      <p:pic>
        <p:nvPicPr>
          <p:cNvPr id="36" name="Google Shape;380;p10" descr="Icon&#10;&#10;Description automatically generated">
            <a:extLst>
              <a:ext uri="{FF2B5EF4-FFF2-40B4-BE49-F238E27FC236}">
                <a16:creationId xmlns:a16="http://schemas.microsoft.com/office/drawing/2014/main" id="{D1836E59-92EE-017C-E846-76FB5A8B17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9086" y="2047266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83;p10" descr="Icon&#10;&#10;Description automatically generated">
            <a:extLst>
              <a:ext uri="{FF2B5EF4-FFF2-40B4-BE49-F238E27FC236}">
                <a16:creationId xmlns:a16="http://schemas.microsoft.com/office/drawing/2014/main" id="{A1E1F6A0-FE80-4F97-88EF-02D39377A1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54" y="3896045"/>
            <a:ext cx="338328" cy="338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774;p48">
            <a:extLst>
              <a:ext uri="{FF2B5EF4-FFF2-40B4-BE49-F238E27FC236}">
                <a16:creationId xmlns:a16="http://schemas.microsoft.com/office/drawing/2014/main" id="{8B754A51-6538-1C23-AF72-14F3316EEC5E}"/>
              </a:ext>
            </a:extLst>
          </p:cNvPr>
          <p:cNvGrpSpPr>
            <a:grpSpLocks noChangeAspect="1"/>
          </p:cNvGrpSpPr>
          <p:nvPr/>
        </p:nvGrpSpPr>
        <p:grpSpPr>
          <a:xfrm>
            <a:off x="3608285" y="1431236"/>
            <a:ext cx="259620" cy="254193"/>
            <a:chOff x="1236875" y="1623900"/>
            <a:chExt cx="465200" cy="455475"/>
          </a:xfrm>
        </p:grpSpPr>
        <p:sp>
          <p:nvSpPr>
            <p:cNvPr id="13" name="Google Shape;775;p48">
              <a:extLst>
                <a:ext uri="{FF2B5EF4-FFF2-40B4-BE49-F238E27FC236}">
                  <a16:creationId xmlns:a16="http://schemas.microsoft.com/office/drawing/2014/main" id="{C79CDB57-9F7B-57EA-8063-80DEFBEE4F93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76;p48">
              <a:extLst>
                <a:ext uri="{FF2B5EF4-FFF2-40B4-BE49-F238E27FC236}">
                  <a16:creationId xmlns:a16="http://schemas.microsoft.com/office/drawing/2014/main" id="{27BFD756-BCCC-C734-FB76-02DF294B969D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777;p48">
              <a:extLst>
                <a:ext uri="{FF2B5EF4-FFF2-40B4-BE49-F238E27FC236}">
                  <a16:creationId xmlns:a16="http://schemas.microsoft.com/office/drawing/2014/main" id="{8226F4AB-EC1F-3949-A6C7-846EF803F125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778;p48">
              <a:extLst>
                <a:ext uri="{FF2B5EF4-FFF2-40B4-BE49-F238E27FC236}">
                  <a16:creationId xmlns:a16="http://schemas.microsoft.com/office/drawing/2014/main" id="{167CCDA9-22CF-F139-7EC9-3E659CB05E27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779;p48">
              <a:extLst>
                <a:ext uri="{FF2B5EF4-FFF2-40B4-BE49-F238E27FC236}">
                  <a16:creationId xmlns:a16="http://schemas.microsoft.com/office/drawing/2014/main" id="{7B4A4C3E-58A9-75CB-3DC7-3256F3415FC2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780;p48">
              <a:extLst>
                <a:ext uri="{FF2B5EF4-FFF2-40B4-BE49-F238E27FC236}">
                  <a16:creationId xmlns:a16="http://schemas.microsoft.com/office/drawing/2014/main" id="{7D73B8BB-F7D9-612F-51C8-1A428260F51B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781;p48">
              <a:extLst>
                <a:ext uri="{FF2B5EF4-FFF2-40B4-BE49-F238E27FC236}">
                  <a16:creationId xmlns:a16="http://schemas.microsoft.com/office/drawing/2014/main" id="{9D769B75-C064-C99E-91CE-81EA595E3D72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Google Shape;9230;p74">
            <a:extLst>
              <a:ext uri="{FF2B5EF4-FFF2-40B4-BE49-F238E27FC236}">
                <a16:creationId xmlns:a16="http://schemas.microsoft.com/office/drawing/2014/main" id="{8028DC92-A89E-708B-17E4-F49DF47EFC79}"/>
              </a:ext>
            </a:extLst>
          </p:cNvPr>
          <p:cNvGrpSpPr/>
          <p:nvPr/>
        </p:nvGrpSpPr>
        <p:grpSpPr>
          <a:xfrm>
            <a:off x="3580237" y="2662831"/>
            <a:ext cx="315327" cy="314978"/>
            <a:chOff x="5823294" y="2309751"/>
            <a:chExt cx="315327" cy="314978"/>
          </a:xfrm>
        </p:grpSpPr>
        <p:sp>
          <p:nvSpPr>
            <p:cNvPr id="59" name="Google Shape;9231;p74">
              <a:extLst>
                <a:ext uri="{FF2B5EF4-FFF2-40B4-BE49-F238E27FC236}">
                  <a16:creationId xmlns:a16="http://schemas.microsoft.com/office/drawing/2014/main" id="{D7EAB608-D380-03FB-B653-82B6F5E4D858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32;p74">
              <a:extLst>
                <a:ext uri="{FF2B5EF4-FFF2-40B4-BE49-F238E27FC236}">
                  <a16:creationId xmlns:a16="http://schemas.microsoft.com/office/drawing/2014/main" id="{23559F3E-391E-E3A2-7BC4-427281375766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33;p74">
              <a:extLst>
                <a:ext uri="{FF2B5EF4-FFF2-40B4-BE49-F238E27FC236}">
                  <a16:creationId xmlns:a16="http://schemas.microsoft.com/office/drawing/2014/main" id="{34076430-36DD-B4B3-7E22-7D8D765D9AEB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4;p74">
              <a:extLst>
                <a:ext uri="{FF2B5EF4-FFF2-40B4-BE49-F238E27FC236}">
                  <a16:creationId xmlns:a16="http://schemas.microsoft.com/office/drawing/2014/main" id="{C98350EA-C4DF-0BD2-CF36-E8308E371862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35;p74">
              <a:extLst>
                <a:ext uri="{FF2B5EF4-FFF2-40B4-BE49-F238E27FC236}">
                  <a16:creationId xmlns:a16="http://schemas.microsoft.com/office/drawing/2014/main" id="{AC9E4FF7-287C-35C2-24B0-27D27A7762EB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36;p74">
              <a:extLst>
                <a:ext uri="{FF2B5EF4-FFF2-40B4-BE49-F238E27FC236}">
                  <a16:creationId xmlns:a16="http://schemas.microsoft.com/office/drawing/2014/main" id="{0EE3820A-CCD8-0ED4-4893-A64E515D3D6F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37;p74">
              <a:extLst>
                <a:ext uri="{FF2B5EF4-FFF2-40B4-BE49-F238E27FC236}">
                  <a16:creationId xmlns:a16="http://schemas.microsoft.com/office/drawing/2014/main" id="{CE04B615-F7DD-E498-5221-C82D904FB01F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38;p74">
              <a:extLst>
                <a:ext uri="{FF2B5EF4-FFF2-40B4-BE49-F238E27FC236}">
                  <a16:creationId xmlns:a16="http://schemas.microsoft.com/office/drawing/2014/main" id="{32399DE8-1D63-3E68-0BC0-2EADA34B22A7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39;p74">
              <a:extLst>
                <a:ext uri="{FF2B5EF4-FFF2-40B4-BE49-F238E27FC236}">
                  <a16:creationId xmlns:a16="http://schemas.microsoft.com/office/drawing/2014/main" id="{DFB809CA-0794-0547-D654-C6444FE96BDB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40;p74">
              <a:extLst>
                <a:ext uri="{FF2B5EF4-FFF2-40B4-BE49-F238E27FC236}">
                  <a16:creationId xmlns:a16="http://schemas.microsoft.com/office/drawing/2014/main" id="{92169AFA-67E9-92ED-0F72-D2508C7F35B3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41;p74">
              <a:extLst>
                <a:ext uri="{FF2B5EF4-FFF2-40B4-BE49-F238E27FC236}">
                  <a16:creationId xmlns:a16="http://schemas.microsoft.com/office/drawing/2014/main" id="{FCCF74BA-8681-DA10-C766-26E3B8A9B597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42;p74">
              <a:extLst>
                <a:ext uri="{FF2B5EF4-FFF2-40B4-BE49-F238E27FC236}">
                  <a16:creationId xmlns:a16="http://schemas.microsoft.com/office/drawing/2014/main" id="{DE65D153-1B3A-31B4-BCDB-9BC92F575BD5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43;p74">
              <a:extLst>
                <a:ext uri="{FF2B5EF4-FFF2-40B4-BE49-F238E27FC236}">
                  <a16:creationId xmlns:a16="http://schemas.microsoft.com/office/drawing/2014/main" id="{F665BD47-93EB-5B18-C93A-C2A087ECE69C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44;p74">
              <a:extLst>
                <a:ext uri="{FF2B5EF4-FFF2-40B4-BE49-F238E27FC236}">
                  <a16:creationId xmlns:a16="http://schemas.microsoft.com/office/drawing/2014/main" id="{F6F78F8E-17AB-350F-83DE-B3A7E86FC557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45;p74">
              <a:extLst>
                <a:ext uri="{FF2B5EF4-FFF2-40B4-BE49-F238E27FC236}">
                  <a16:creationId xmlns:a16="http://schemas.microsoft.com/office/drawing/2014/main" id="{1AE4E616-8135-9D54-8812-02374485A2B7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46;p74">
              <a:extLst>
                <a:ext uri="{FF2B5EF4-FFF2-40B4-BE49-F238E27FC236}">
                  <a16:creationId xmlns:a16="http://schemas.microsoft.com/office/drawing/2014/main" id="{8740A3E4-B5F1-35F4-7FA0-D4213F53AEF0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47;p74">
              <a:extLst>
                <a:ext uri="{FF2B5EF4-FFF2-40B4-BE49-F238E27FC236}">
                  <a16:creationId xmlns:a16="http://schemas.microsoft.com/office/drawing/2014/main" id="{9FB74D22-1F00-3EC6-CBE5-CCB39AA8D913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0184;p76">
            <a:extLst>
              <a:ext uri="{FF2B5EF4-FFF2-40B4-BE49-F238E27FC236}">
                <a16:creationId xmlns:a16="http://schemas.microsoft.com/office/drawing/2014/main" id="{DA48B99A-2F2A-2B5C-70B5-2DE8B87AA68A}"/>
              </a:ext>
            </a:extLst>
          </p:cNvPr>
          <p:cNvGrpSpPr/>
          <p:nvPr/>
        </p:nvGrpSpPr>
        <p:grpSpPr>
          <a:xfrm>
            <a:off x="4697836" y="3242393"/>
            <a:ext cx="284251" cy="351694"/>
            <a:chOff x="3576626" y="1975821"/>
            <a:chExt cx="284251" cy="351694"/>
          </a:xfrm>
        </p:grpSpPr>
        <p:sp>
          <p:nvSpPr>
            <p:cNvPr id="77" name="Google Shape;10185;p76">
              <a:extLst>
                <a:ext uri="{FF2B5EF4-FFF2-40B4-BE49-F238E27FC236}">
                  <a16:creationId xmlns:a16="http://schemas.microsoft.com/office/drawing/2014/main" id="{CBBD9E5F-0B9C-06CC-56EC-37A703DD9FAA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86;p76">
              <a:extLst>
                <a:ext uri="{FF2B5EF4-FFF2-40B4-BE49-F238E27FC236}">
                  <a16:creationId xmlns:a16="http://schemas.microsoft.com/office/drawing/2014/main" id="{88618636-0967-887E-FEFF-34692635F7EA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87;p76">
              <a:extLst>
                <a:ext uri="{FF2B5EF4-FFF2-40B4-BE49-F238E27FC236}">
                  <a16:creationId xmlns:a16="http://schemas.microsoft.com/office/drawing/2014/main" id="{ABD270D5-7A5E-82A4-97D4-4C803D8E55FD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986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 ce </a:t>
            </a:r>
            <a:r>
              <a:rPr lang="en-US" dirty="0"/>
              <a:t>Ethereum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este? De ce să-l folosim?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6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Ce este </a:t>
            </a:r>
            <a:r>
              <a:rPr lang="ro-RO" sz="40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Ethereum</a:t>
            </a:r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?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029" y="1590573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en-US" sz="2000" dirty="0"/>
              <a:t>R</a:t>
            </a:r>
            <a:r>
              <a:rPr lang="ro-RO" sz="2000" dirty="0" err="1"/>
              <a:t>ețea</a:t>
            </a:r>
            <a:r>
              <a:rPr lang="ro-RO" sz="2000" dirty="0"/>
              <a:t> </a:t>
            </a:r>
            <a:r>
              <a:rPr lang="ro-RO" sz="2000" dirty="0" err="1"/>
              <a:t>blockchain</a:t>
            </a:r>
            <a:r>
              <a:rPr lang="ro-RO" sz="2000" dirty="0"/>
              <a:t> </a:t>
            </a:r>
            <a:r>
              <a:rPr lang="en-US" sz="2000" dirty="0" err="1"/>
              <a:t>ce</a:t>
            </a:r>
            <a:r>
              <a:rPr lang="ro-RO" sz="2000" dirty="0"/>
              <a:t> permite crearea și executarea de contracte inteligente.</a:t>
            </a:r>
          </a:p>
          <a:p>
            <a:pPr marL="493200" indent="-381000">
              <a:spcAft>
                <a:spcPts val="2400"/>
              </a:spcAft>
              <a:buSzPts val="2400"/>
            </a:pPr>
            <a:r>
              <a:rPr lang="ro-RO" sz="2000" dirty="0"/>
              <a:t>Contract inteligent = Cod executabil la inițierea unei tranzacții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647756" y="1824533"/>
            <a:ext cx="1873357" cy="77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Disponibilitate permanentă</a:t>
            </a:r>
            <a:endParaRPr b="1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257382" y="1866542"/>
            <a:ext cx="2198108" cy="554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Siguranță</a:t>
            </a:r>
            <a:endParaRPr b="1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6427333" y="1880317"/>
            <a:ext cx="1593773" cy="515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Imuabilitate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993836" y="3445702"/>
            <a:ext cx="1181195" cy="50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Eficiență</a:t>
            </a:r>
            <a:endParaRPr b="1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549705" y="3468342"/>
            <a:ext cx="1581447" cy="50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Transparență</a:t>
            </a:r>
            <a:endParaRPr b="1"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6085956" y="3468341"/>
            <a:ext cx="2369751" cy="507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Reducerea costurilor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275A2474-2C17-BE7F-482C-528DAAAC9A6F}"/>
              </a:ext>
            </a:extLst>
          </p:cNvPr>
          <p:cNvSpPr txBox="1">
            <a:spLocks/>
          </p:cNvSpPr>
          <p:nvPr/>
        </p:nvSpPr>
        <p:spPr>
          <a:xfrm>
            <a:off x="222822" y="31227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Obiective</a:t>
            </a:r>
          </a:p>
        </p:txBody>
      </p:sp>
      <p:grpSp>
        <p:nvGrpSpPr>
          <p:cNvPr id="7" name="Google Shape;10030;p76">
            <a:extLst>
              <a:ext uri="{FF2B5EF4-FFF2-40B4-BE49-F238E27FC236}">
                <a16:creationId xmlns:a16="http://schemas.microsoft.com/office/drawing/2014/main" id="{62AAC8B9-63DC-CFBB-ECF7-C1918788C806}"/>
              </a:ext>
            </a:extLst>
          </p:cNvPr>
          <p:cNvGrpSpPr/>
          <p:nvPr/>
        </p:nvGrpSpPr>
        <p:grpSpPr>
          <a:xfrm>
            <a:off x="1425865" y="1476614"/>
            <a:ext cx="345997" cy="345997"/>
            <a:chOff x="1756921" y="1509739"/>
            <a:chExt cx="345997" cy="345997"/>
          </a:xfrm>
        </p:grpSpPr>
        <p:sp>
          <p:nvSpPr>
            <p:cNvPr id="8" name="Google Shape;10031;p76">
              <a:extLst>
                <a:ext uri="{FF2B5EF4-FFF2-40B4-BE49-F238E27FC236}">
                  <a16:creationId xmlns:a16="http://schemas.microsoft.com/office/drawing/2014/main" id="{A21E1FE9-F9EB-45C8-5A8E-D8B61A172DDD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32;p76">
              <a:extLst>
                <a:ext uri="{FF2B5EF4-FFF2-40B4-BE49-F238E27FC236}">
                  <a16:creationId xmlns:a16="http://schemas.microsoft.com/office/drawing/2014/main" id="{6CDD6917-4C69-82DA-BE42-6F4569500AAB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33;p76">
              <a:extLst>
                <a:ext uri="{FF2B5EF4-FFF2-40B4-BE49-F238E27FC236}">
                  <a16:creationId xmlns:a16="http://schemas.microsoft.com/office/drawing/2014/main" id="{A4E23BE5-079B-626B-9929-2AF9E12DAC2B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34;p76">
              <a:extLst>
                <a:ext uri="{FF2B5EF4-FFF2-40B4-BE49-F238E27FC236}">
                  <a16:creationId xmlns:a16="http://schemas.microsoft.com/office/drawing/2014/main" id="{30B339CC-BB58-0A40-C121-6979B8FC0B96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35;p76">
              <a:extLst>
                <a:ext uri="{FF2B5EF4-FFF2-40B4-BE49-F238E27FC236}">
                  <a16:creationId xmlns:a16="http://schemas.microsoft.com/office/drawing/2014/main" id="{F5C40921-A3A2-AFE0-D41A-44355800BC5C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36;p76">
              <a:extLst>
                <a:ext uri="{FF2B5EF4-FFF2-40B4-BE49-F238E27FC236}">
                  <a16:creationId xmlns:a16="http://schemas.microsoft.com/office/drawing/2014/main" id="{60AE27EC-2C58-A07B-289E-623B7B809ECE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37;p76">
              <a:extLst>
                <a:ext uri="{FF2B5EF4-FFF2-40B4-BE49-F238E27FC236}">
                  <a16:creationId xmlns:a16="http://schemas.microsoft.com/office/drawing/2014/main" id="{4BFE9B5D-CF6A-F0B4-8BCC-C7D8AE210FDA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38;p76">
              <a:extLst>
                <a:ext uri="{FF2B5EF4-FFF2-40B4-BE49-F238E27FC236}">
                  <a16:creationId xmlns:a16="http://schemas.microsoft.com/office/drawing/2014/main" id="{5008389C-A21C-9F1B-F9AE-E0E705958F11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39;p76">
              <a:extLst>
                <a:ext uri="{FF2B5EF4-FFF2-40B4-BE49-F238E27FC236}">
                  <a16:creationId xmlns:a16="http://schemas.microsoft.com/office/drawing/2014/main" id="{F4BA2DF6-F6BA-C237-66F7-988F670FD5FD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40;p76">
              <a:extLst>
                <a:ext uri="{FF2B5EF4-FFF2-40B4-BE49-F238E27FC236}">
                  <a16:creationId xmlns:a16="http://schemas.microsoft.com/office/drawing/2014/main" id="{4C1770D0-71F2-088B-8476-97FA7372F68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1;p76">
              <a:extLst>
                <a:ext uri="{FF2B5EF4-FFF2-40B4-BE49-F238E27FC236}">
                  <a16:creationId xmlns:a16="http://schemas.microsoft.com/office/drawing/2014/main" id="{5AB2AD9E-3965-7C8E-BF8C-3FA7B75CD9FF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42;p76">
              <a:extLst>
                <a:ext uri="{FF2B5EF4-FFF2-40B4-BE49-F238E27FC236}">
                  <a16:creationId xmlns:a16="http://schemas.microsoft.com/office/drawing/2014/main" id="{9B09403A-9AA1-81BB-5814-96FD388DD9AD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43;p76">
              <a:extLst>
                <a:ext uri="{FF2B5EF4-FFF2-40B4-BE49-F238E27FC236}">
                  <a16:creationId xmlns:a16="http://schemas.microsoft.com/office/drawing/2014/main" id="{35EA48D3-A3CD-DD87-B92C-146D48F28342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44;p76">
              <a:extLst>
                <a:ext uri="{FF2B5EF4-FFF2-40B4-BE49-F238E27FC236}">
                  <a16:creationId xmlns:a16="http://schemas.microsoft.com/office/drawing/2014/main" id="{9C90FADB-BA9A-B0D7-009B-174C8C3A78F6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45;p76">
              <a:extLst>
                <a:ext uri="{FF2B5EF4-FFF2-40B4-BE49-F238E27FC236}">
                  <a16:creationId xmlns:a16="http://schemas.microsoft.com/office/drawing/2014/main" id="{0D98BDCC-2A36-A66B-E5E3-4E89CEDB7E6C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46;p76">
              <a:extLst>
                <a:ext uri="{FF2B5EF4-FFF2-40B4-BE49-F238E27FC236}">
                  <a16:creationId xmlns:a16="http://schemas.microsoft.com/office/drawing/2014/main" id="{4D3186DE-DDC2-833D-4628-7616D748140D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47;p76">
              <a:extLst>
                <a:ext uri="{FF2B5EF4-FFF2-40B4-BE49-F238E27FC236}">
                  <a16:creationId xmlns:a16="http://schemas.microsoft.com/office/drawing/2014/main" id="{693D7E4E-95E9-FFDD-6AEA-3E2E5D99CEB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703;p76">
            <a:extLst>
              <a:ext uri="{FF2B5EF4-FFF2-40B4-BE49-F238E27FC236}">
                <a16:creationId xmlns:a16="http://schemas.microsoft.com/office/drawing/2014/main" id="{28457093-277C-A47D-FA40-7AEA8F07B963}"/>
              </a:ext>
            </a:extLst>
          </p:cNvPr>
          <p:cNvGrpSpPr/>
          <p:nvPr/>
        </p:nvGrpSpPr>
        <p:grpSpPr>
          <a:xfrm>
            <a:off x="7063715" y="1506215"/>
            <a:ext cx="367990" cy="351312"/>
            <a:chOff x="1299146" y="3806507"/>
            <a:chExt cx="367990" cy="351312"/>
          </a:xfrm>
        </p:grpSpPr>
        <p:sp>
          <p:nvSpPr>
            <p:cNvPr id="28" name="Google Shape;10704;p76">
              <a:extLst>
                <a:ext uri="{FF2B5EF4-FFF2-40B4-BE49-F238E27FC236}">
                  <a16:creationId xmlns:a16="http://schemas.microsoft.com/office/drawing/2014/main" id="{357F407C-C243-DFE2-021A-0355FD0B0F83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05;p76">
              <a:extLst>
                <a:ext uri="{FF2B5EF4-FFF2-40B4-BE49-F238E27FC236}">
                  <a16:creationId xmlns:a16="http://schemas.microsoft.com/office/drawing/2014/main" id="{AE1F21F9-7BD6-A836-A797-62D9B65EDA95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559;p76">
            <a:extLst>
              <a:ext uri="{FF2B5EF4-FFF2-40B4-BE49-F238E27FC236}">
                <a16:creationId xmlns:a16="http://schemas.microsoft.com/office/drawing/2014/main" id="{73B81927-5D70-12ED-13C2-FEB361D1D98C}"/>
              </a:ext>
            </a:extLst>
          </p:cNvPr>
          <p:cNvGrpSpPr/>
          <p:nvPr/>
        </p:nvGrpSpPr>
        <p:grpSpPr>
          <a:xfrm>
            <a:off x="1414007" y="3103907"/>
            <a:ext cx="351439" cy="345965"/>
            <a:chOff x="1754279" y="4286593"/>
            <a:chExt cx="351439" cy="345965"/>
          </a:xfrm>
        </p:grpSpPr>
        <p:sp>
          <p:nvSpPr>
            <p:cNvPr id="31" name="Google Shape;10560;p76">
              <a:extLst>
                <a:ext uri="{FF2B5EF4-FFF2-40B4-BE49-F238E27FC236}">
                  <a16:creationId xmlns:a16="http://schemas.microsoft.com/office/drawing/2014/main" id="{20474AE0-F4BC-2C6C-537F-F88445ED8CB1}"/>
                </a:ext>
              </a:extLst>
            </p:cNvPr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61;p76">
              <a:extLst>
                <a:ext uri="{FF2B5EF4-FFF2-40B4-BE49-F238E27FC236}">
                  <a16:creationId xmlns:a16="http://schemas.microsoft.com/office/drawing/2014/main" id="{D650083D-A8CC-1009-AA3F-D45B00C6470C}"/>
                </a:ext>
              </a:extLst>
            </p:cNvPr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62;p76">
              <a:extLst>
                <a:ext uri="{FF2B5EF4-FFF2-40B4-BE49-F238E27FC236}">
                  <a16:creationId xmlns:a16="http://schemas.microsoft.com/office/drawing/2014/main" id="{8F61EE44-3FA4-1D39-984E-FE28F1AAA0D2}"/>
                </a:ext>
              </a:extLst>
            </p:cNvPr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63;p76">
              <a:extLst>
                <a:ext uri="{FF2B5EF4-FFF2-40B4-BE49-F238E27FC236}">
                  <a16:creationId xmlns:a16="http://schemas.microsoft.com/office/drawing/2014/main" id="{AAB79D74-5454-7B63-3EF2-5799149B7873}"/>
                </a:ext>
              </a:extLst>
            </p:cNvPr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64;p76">
              <a:extLst>
                <a:ext uri="{FF2B5EF4-FFF2-40B4-BE49-F238E27FC236}">
                  <a16:creationId xmlns:a16="http://schemas.microsoft.com/office/drawing/2014/main" id="{805591C2-DBD3-348E-67A2-0A3F0B33DF79}"/>
                </a:ext>
              </a:extLst>
            </p:cNvPr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9207;p74">
            <a:extLst>
              <a:ext uri="{FF2B5EF4-FFF2-40B4-BE49-F238E27FC236}">
                <a16:creationId xmlns:a16="http://schemas.microsoft.com/office/drawing/2014/main" id="{6D4B9B80-DD4C-A647-AE22-FC774CA9E5B4}"/>
              </a:ext>
            </a:extLst>
          </p:cNvPr>
          <p:cNvGrpSpPr/>
          <p:nvPr/>
        </p:nvGrpSpPr>
        <p:grpSpPr>
          <a:xfrm>
            <a:off x="7044422" y="3075116"/>
            <a:ext cx="359594" cy="353909"/>
            <a:chOff x="4687894" y="2289713"/>
            <a:chExt cx="359594" cy="353909"/>
          </a:xfrm>
        </p:grpSpPr>
        <p:sp>
          <p:nvSpPr>
            <p:cNvPr id="44" name="Google Shape;9208;p74">
              <a:extLst>
                <a:ext uri="{FF2B5EF4-FFF2-40B4-BE49-F238E27FC236}">
                  <a16:creationId xmlns:a16="http://schemas.microsoft.com/office/drawing/2014/main" id="{CF22F7B5-CB2E-078E-8C76-2E01BE86C394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09;p74">
              <a:extLst>
                <a:ext uri="{FF2B5EF4-FFF2-40B4-BE49-F238E27FC236}">
                  <a16:creationId xmlns:a16="http://schemas.microsoft.com/office/drawing/2014/main" id="{3C1ED292-339E-E0E2-3577-BC4D91262DDE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10;p74">
              <a:extLst>
                <a:ext uri="{FF2B5EF4-FFF2-40B4-BE49-F238E27FC236}">
                  <a16:creationId xmlns:a16="http://schemas.microsoft.com/office/drawing/2014/main" id="{6A797385-4C58-B453-438A-B36A43DC5F6D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957;p77">
            <a:extLst>
              <a:ext uri="{FF2B5EF4-FFF2-40B4-BE49-F238E27FC236}">
                <a16:creationId xmlns:a16="http://schemas.microsoft.com/office/drawing/2014/main" id="{8DE84C9A-91C0-16D7-E934-7E89D63F66C7}"/>
              </a:ext>
            </a:extLst>
          </p:cNvPr>
          <p:cNvGrpSpPr/>
          <p:nvPr/>
        </p:nvGrpSpPr>
        <p:grpSpPr>
          <a:xfrm>
            <a:off x="4187272" y="1481783"/>
            <a:ext cx="306314" cy="347403"/>
            <a:chOff x="1310655" y="3360527"/>
            <a:chExt cx="306314" cy="347403"/>
          </a:xfrm>
        </p:grpSpPr>
        <p:sp>
          <p:nvSpPr>
            <p:cNvPr id="53" name="Google Shape;10958;p77">
              <a:extLst>
                <a:ext uri="{FF2B5EF4-FFF2-40B4-BE49-F238E27FC236}">
                  <a16:creationId xmlns:a16="http://schemas.microsoft.com/office/drawing/2014/main" id="{D02A01A7-6A1E-7209-112B-5803D94EE9F5}"/>
                </a:ext>
              </a:extLst>
            </p:cNvPr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59;p77">
              <a:extLst>
                <a:ext uri="{FF2B5EF4-FFF2-40B4-BE49-F238E27FC236}">
                  <a16:creationId xmlns:a16="http://schemas.microsoft.com/office/drawing/2014/main" id="{B1ECDA83-1223-3683-40D3-EB5860C1B2AC}"/>
                </a:ext>
              </a:extLst>
            </p:cNvPr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60;p77">
              <a:extLst>
                <a:ext uri="{FF2B5EF4-FFF2-40B4-BE49-F238E27FC236}">
                  <a16:creationId xmlns:a16="http://schemas.microsoft.com/office/drawing/2014/main" id="{46AB601E-3444-030E-5CBD-36D0821CA034}"/>
                </a:ext>
              </a:extLst>
            </p:cNvPr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61;p77">
              <a:extLst>
                <a:ext uri="{FF2B5EF4-FFF2-40B4-BE49-F238E27FC236}">
                  <a16:creationId xmlns:a16="http://schemas.microsoft.com/office/drawing/2014/main" id="{E2BDA25C-3E65-ED7D-E8D5-EFC658A36739}"/>
                </a:ext>
              </a:extLst>
            </p:cNvPr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62;p77">
              <a:extLst>
                <a:ext uri="{FF2B5EF4-FFF2-40B4-BE49-F238E27FC236}">
                  <a16:creationId xmlns:a16="http://schemas.microsoft.com/office/drawing/2014/main" id="{8745F48D-E782-485C-20D4-0DEFAF61BC63}"/>
                </a:ext>
              </a:extLst>
            </p:cNvPr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909;p77">
            <a:extLst>
              <a:ext uri="{FF2B5EF4-FFF2-40B4-BE49-F238E27FC236}">
                <a16:creationId xmlns:a16="http://schemas.microsoft.com/office/drawing/2014/main" id="{920B740A-C1EC-7E07-1893-CE0A8FAABD79}"/>
              </a:ext>
            </a:extLst>
          </p:cNvPr>
          <p:cNvGrpSpPr/>
          <p:nvPr/>
        </p:nvGrpSpPr>
        <p:grpSpPr>
          <a:xfrm>
            <a:off x="4194015" y="3102310"/>
            <a:ext cx="308183" cy="347562"/>
            <a:chOff x="2206122" y="3360748"/>
            <a:chExt cx="308183" cy="347562"/>
          </a:xfrm>
        </p:grpSpPr>
        <p:sp>
          <p:nvSpPr>
            <p:cNvPr id="59" name="Google Shape;10910;p77">
              <a:extLst>
                <a:ext uri="{FF2B5EF4-FFF2-40B4-BE49-F238E27FC236}">
                  <a16:creationId xmlns:a16="http://schemas.microsoft.com/office/drawing/2014/main" id="{5790A0F7-A646-547A-C7A6-39FF328B0EBC}"/>
                </a:ext>
              </a:extLst>
            </p:cNvPr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11;p77">
              <a:extLst>
                <a:ext uri="{FF2B5EF4-FFF2-40B4-BE49-F238E27FC236}">
                  <a16:creationId xmlns:a16="http://schemas.microsoft.com/office/drawing/2014/main" id="{C1C75B7D-F465-BF11-15DF-0F11B33619F5}"/>
                </a:ext>
              </a:extLst>
            </p:cNvPr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2;p77">
              <a:extLst>
                <a:ext uri="{FF2B5EF4-FFF2-40B4-BE49-F238E27FC236}">
                  <a16:creationId xmlns:a16="http://schemas.microsoft.com/office/drawing/2014/main" id="{E43DFFEC-658C-AD93-96E7-36BE4756C9BE}"/>
                </a:ext>
              </a:extLst>
            </p:cNvPr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3;p77">
              <a:extLst>
                <a:ext uri="{FF2B5EF4-FFF2-40B4-BE49-F238E27FC236}">
                  <a16:creationId xmlns:a16="http://schemas.microsoft.com/office/drawing/2014/main" id="{5A448979-41D0-DA20-06FB-A3CC17C0B28E}"/>
                </a:ext>
              </a:extLst>
            </p:cNvPr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78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34546C67-B5F9-1EFD-5EC5-DD7B680DC8FF}"/>
              </a:ext>
            </a:extLst>
          </p:cNvPr>
          <p:cNvSpPr txBox="1">
            <a:spLocks/>
          </p:cNvSpPr>
          <p:nvPr/>
        </p:nvSpPr>
        <p:spPr>
          <a:xfrm>
            <a:off x="222822" y="31227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Provocări</a:t>
            </a:r>
          </a:p>
        </p:txBody>
      </p:sp>
      <p:sp>
        <p:nvSpPr>
          <p:cNvPr id="62" name="Google Shape;111;p17">
            <a:extLst>
              <a:ext uri="{FF2B5EF4-FFF2-40B4-BE49-F238E27FC236}">
                <a16:creationId xmlns:a16="http://schemas.microsoft.com/office/drawing/2014/main" id="{39281B5F-862F-C3A3-4C1D-375C80D51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512" y="1291028"/>
            <a:ext cx="7571700" cy="235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Confidențialitatea datelor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Împiedicarea voturilor invalide / duplicate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Minimizarea costurilor tranzacțiilor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r>
              <a:rPr lang="ro-RO" sz="2000" dirty="0"/>
              <a:t>Temerea utilizatorilor cu privire la siguranța sistemului</a:t>
            </a:r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lang="ro-RO" sz="2000" dirty="0"/>
          </a:p>
          <a:p>
            <a:pPr marL="493200" lvl="0" indent="-381000" algn="l" rtl="0">
              <a:spcBef>
                <a:spcPts val="600"/>
              </a:spcBef>
              <a:spcAft>
                <a:spcPts val="2400"/>
              </a:spcAft>
              <a:buSzPts val="24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841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074971" y="1713231"/>
            <a:ext cx="77988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funcționează sistemul?</a:t>
            </a:r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Momentele importante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058324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408</Words>
  <Application>Microsoft Office PowerPoint</Application>
  <PresentationFormat>On-screen Show (16:9)</PresentationFormat>
  <Paragraphs>118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Roboto Slab</vt:lpstr>
      <vt:lpstr>Source Sans Pro</vt:lpstr>
      <vt:lpstr>Calibri</vt:lpstr>
      <vt:lpstr>Cordelia template</vt:lpstr>
      <vt:lpstr>Sistem de vot electronic peste blockchain </vt:lpstr>
      <vt:lpstr> De ce votul tradițional nu este de încredere?</vt:lpstr>
      <vt:lpstr>Problemele actuale</vt:lpstr>
      <vt:lpstr>PowerPoint Presentation</vt:lpstr>
      <vt:lpstr>De ce Ethereum?</vt:lpstr>
      <vt:lpstr>PowerPoint Presentation</vt:lpstr>
      <vt:lpstr>PowerPoint Presentation</vt:lpstr>
      <vt:lpstr>PowerPoint Presentation</vt:lpstr>
      <vt:lpstr> Cum funcționează sistemul?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Componentele sistemului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vot electronic peste blockchain  PoliVote</dc:title>
  <cp:lastModifiedBy>Gabriel Poalelungi</cp:lastModifiedBy>
  <cp:revision>41</cp:revision>
  <dcterms:modified xsi:type="dcterms:W3CDTF">2023-07-03T17:59:27Z</dcterms:modified>
</cp:coreProperties>
</file>