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BFF9-094C-F746-DE72-37DEEF1F9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81DD7-DDDF-7F3F-FFA6-634919ACA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E83F0-4313-B921-2204-7D47034D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0000-DA9B-417B-A7D6-23C36A2D9946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760E0-9006-EA67-39D5-E30F2214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94713-CB32-4075-5712-B8F35415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F7D3-042C-42FF-BCC6-605B5802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4F50-EF29-0C66-D357-16A3901D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7829F-6E0A-347A-7009-90ED7B540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3CEF6-74DE-2DA2-72F3-FF76DE83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0000-DA9B-417B-A7D6-23C36A2D9946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49E0B-063E-1DC5-D869-8715B5B0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8EB51-A091-13C7-DE09-31E651D3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F7D3-042C-42FF-BCC6-605B5802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3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0ED0F-8D9F-E0A2-7F63-26D37229A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F05E9-F42E-B141-3899-2615CD5D7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A4AFA-A880-EB7D-985F-A7A6D994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0000-DA9B-417B-A7D6-23C36A2D9946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32FFF-618A-2651-D319-9352C896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3D9D0-8975-8CD6-DC45-80E63386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F7D3-042C-42FF-BCC6-605B5802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5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AE58-A3F3-A8C4-F759-F0DB99BE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842F0-FDB6-ED50-D27D-43C9EC11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D7653-A43E-A187-B7DA-9302F870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0000-DA9B-417B-A7D6-23C36A2D9946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A7C79-9927-12D4-03B9-DF09530D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C0FA2-402F-9977-19E3-FD8553C0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F7D3-042C-42FF-BCC6-605B5802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E50F-0824-139D-B474-400BC310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C0801-E939-8AD0-8093-0D8215F00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3C53-C09D-9A88-221D-87E69785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0000-DA9B-417B-A7D6-23C36A2D9946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40784-FC64-41DA-4BC6-797FBB97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BA730-5620-2B30-D852-E2ED44D2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F7D3-042C-42FF-BCC6-605B5802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06E1-5DEE-B2AD-950B-7FC5A740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B8212-B644-66AB-6981-4E85065B0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24A7B-A2E8-9F30-6249-599E4CFEE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1305A-9507-92E2-D22E-00811933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0000-DA9B-417B-A7D6-23C36A2D9946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FDC6D-8FE7-50E6-3B34-11291AA5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CAA5F-0684-2E71-A7CA-16A6A058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F7D3-042C-42FF-BCC6-605B5802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2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7BF5-7A65-2465-EFB0-F5A05E38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AED6C-8827-99AA-AA36-BE26A3B6C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21AD8-3EA4-FE98-F787-9138DA182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9E623-0A6C-2A4E-CDEF-7F6205DDE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FC908-A03C-746F-1603-DCD2E86C4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A603B-9E55-0E0E-ED53-FB69A1B4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0000-DA9B-417B-A7D6-23C36A2D9946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EFFC8C-861D-996A-C967-A6A3A521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B0920-57D5-E031-E240-4764364E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F7D3-042C-42FF-BCC6-605B5802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3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B3F9-C333-3AB6-DC63-5DB8B1DA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49ED2-0D4C-D140-322C-8503AFF8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0000-DA9B-417B-A7D6-23C36A2D9946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27595-1CC9-FC1F-6108-9CDE77F2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89584-AB76-8939-766E-F185A3B9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F7D3-042C-42FF-BCC6-605B5802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3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C4D5F-65E7-5F37-7816-68D00CE1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0000-DA9B-417B-A7D6-23C36A2D9946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7875E0-59BF-EDE1-8F99-026B729E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2FD6B-1EA4-7B2F-578A-64CA916B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F7D3-042C-42FF-BCC6-605B5802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7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900E-9E8A-A0A8-F7DA-80D70011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00FD-E332-3953-3E43-D0C2E9D50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B8B57-8693-141F-5B34-6F6CC2621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4E9ED-AD62-117C-7F19-97C5CA4D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0000-DA9B-417B-A7D6-23C36A2D9946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132CF-0129-3795-DEE8-B96FC461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49358-76DF-914F-0CBF-0EBCADCD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F7D3-042C-42FF-BCC6-605B5802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0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4D8B7-8ED2-63F9-EF66-DE579CF5F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DF3E5A-2CD4-2F05-CF03-CB0B519B7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CC3C8-1726-E7EF-B533-2911B8896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C7F05-10FA-EA78-1E2F-2DA10B37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0000-DA9B-417B-A7D6-23C36A2D9946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F851A-426E-6637-E145-43DBB17C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43341-4A07-0143-147E-BEE44D6B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F7D3-042C-42FF-BCC6-605B5802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8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A6401-CC87-E62C-E08B-A6D66677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05CBD-BC8A-F42F-69FB-BDD263C4E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73CD2-5E90-A2EA-02D5-C87243905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A0000-DA9B-417B-A7D6-23C36A2D9946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F9361-C8A6-F16A-2881-46F606850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5A146-2703-D9FE-48DC-D91EED953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BF7D3-042C-42FF-BCC6-605B5802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9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4230-0726-F794-CEC4-48DF5CF2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Backend: Tehnologii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3D97E-5DAB-D6D6-97ED-E4B194BD2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70" y="1690688"/>
            <a:ext cx="3466196" cy="9759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07F7C0-DCD1-EBAB-3ED0-AE074587DBE8}"/>
              </a:ext>
            </a:extLst>
          </p:cNvPr>
          <p:cNvSpPr txBox="1"/>
          <p:nvPr/>
        </p:nvSpPr>
        <p:spPr>
          <a:xfrm>
            <a:off x="286327" y="2669309"/>
            <a:ext cx="3482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Framework frontend (generare cereri)</a:t>
            </a:r>
          </a:p>
        </p:txBody>
      </p:sp>
      <p:pic>
        <p:nvPicPr>
          <p:cNvPr id="1026" name="Picture 2" descr="Home - Django REST framework">
            <a:extLst>
              <a:ext uri="{FF2B5EF4-FFF2-40B4-BE49-F238E27FC236}">
                <a16:creationId xmlns:a16="http://schemas.microsoft.com/office/drawing/2014/main" id="{E75CD9C5-9384-8571-BA9F-B614464E0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057" y="1690688"/>
            <a:ext cx="3045263" cy="134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93E2FB6-22B0-CB46-A5B3-29BEE0C0331E}"/>
              </a:ext>
            </a:extLst>
          </p:cNvPr>
          <p:cNvSpPr/>
          <p:nvPr/>
        </p:nvSpPr>
        <p:spPr>
          <a:xfrm>
            <a:off x="4238088" y="2178647"/>
            <a:ext cx="1201783" cy="2002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D732B-F3D2-42C6-4C1C-DF4C2A11FDD5}"/>
              </a:ext>
            </a:extLst>
          </p:cNvPr>
          <p:cNvSpPr txBox="1"/>
          <p:nvPr/>
        </p:nvSpPr>
        <p:spPr>
          <a:xfrm>
            <a:off x="4238087" y="2378945"/>
            <a:ext cx="1201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HTTP Requests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86FA01-EAF3-7CAF-589D-8DE25615AF68}"/>
              </a:ext>
            </a:extLst>
          </p:cNvPr>
          <p:cNvSpPr txBox="1"/>
          <p:nvPr/>
        </p:nvSpPr>
        <p:spPr>
          <a:xfrm>
            <a:off x="8665029" y="1690688"/>
            <a:ext cx="3240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Framework-ul principal folosit in backend pentru implentarea unui REST API, serializator de date + adaugare layer ORM (</a:t>
            </a:r>
            <a:r>
              <a:rPr lang="en-US" b="1"/>
              <a:t>python</a:t>
            </a:r>
            <a:r>
              <a:rPr lang="en-US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8B31D1-380D-1119-79EA-931261ED0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44" y="4555201"/>
            <a:ext cx="1656285" cy="22047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BB77C7-7EEA-A2A0-316F-F5512638E712}"/>
              </a:ext>
            </a:extLst>
          </p:cNvPr>
          <p:cNvSpPr txBox="1"/>
          <p:nvPr/>
        </p:nvSpPr>
        <p:spPr>
          <a:xfrm>
            <a:off x="8656320" y="5334388"/>
            <a:ext cx="3335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Persistenta datelor asigurata de o instanta </a:t>
            </a:r>
            <a:r>
              <a:rPr lang="en-US" b="1"/>
              <a:t>SQLite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2796777-B50A-5F17-9817-A2B068D605D4}"/>
              </a:ext>
            </a:extLst>
          </p:cNvPr>
          <p:cNvSpPr/>
          <p:nvPr/>
        </p:nvSpPr>
        <p:spPr>
          <a:xfrm rot="10800000">
            <a:off x="4229379" y="1978349"/>
            <a:ext cx="1201783" cy="2002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EB41DC-93B2-0D5D-15CF-D1B555650D57}"/>
              </a:ext>
            </a:extLst>
          </p:cNvPr>
          <p:cNvSpPr txBox="1"/>
          <p:nvPr/>
        </p:nvSpPr>
        <p:spPr>
          <a:xfrm>
            <a:off x="4238087" y="1734369"/>
            <a:ext cx="1201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HTTP Responses</a:t>
            </a:r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01418EAD-051F-856E-DD44-F31F7D389C0E}"/>
              </a:ext>
            </a:extLst>
          </p:cNvPr>
          <p:cNvSpPr/>
          <p:nvPr/>
        </p:nvSpPr>
        <p:spPr>
          <a:xfrm>
            <a:off x="6811200" y="3165924"/>
            <a:ext cx="470263" cy="1264647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Python (programming language) - Wikipedia">
            <a:extLst>
              <a:ext uri="{FF2B5EF4-FFF2-40B4-BE49-F238E27FC236}">
                <a16:creationId xmlns:a16="http://schemas.microsoft.com/office/drawing/2014/main" id="{521B5723-FD32-1BDC-8D3E-4F1B1DDC0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624" y="595200"/>
            <a:ext cx="865414" cy="86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63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61CEDCDE-957B-BAC8-5025-FCEC34220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2" y="524424"/>
            <a:ext cx="2996573" cy="6333576"/>
          </a:xfrm>
          <a:prstGeom prst="rect">
            <a:avLst/>
          </a:prstGeom>
        </p:spPr>
      </p:pic>
      <p:pic>
        <p:nvPicPr>
          <p:cNvPr id="6" name="Picture 5" descr="A picture containing text, electronics, keyboard&#10;&#10;Description automatically generated">
            <a:extLst>
              <a:ext uri="{FF2B5EF4-FFF2-40B4-BE49-F238E27FC236}">
                <a16:creationId xmlns:a16="http://schemas.microsoft.com/office/drawing/2014/main" id="{C8C3160F-A110-811A-8BDF-6D7EECCA3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979" y="524424"/>
            <a:ext cx="2996573" cy="6333576"/>
          </a:xfrm>
          <a:prstGeom prst="rect">
            <a:avLst/>
          </a:prstGeom>
        </p:spPr>
      </p:pic>
      <p:pic>
        <p:nvPicPr>
          <p:cNvPr id="8" name="Picture 7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524F3544-647D-FA6C-22EB-0AB9BDCCC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372" y="524424"/>
            <a:ext cx="2996573" cy="63335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9D02A0-4D1B-281A-BFF1-CBD92E370A68}"/>
              </a:ext>
            </a:extLst>
          </p:cNvPr>
          <p:cNvSpPr txBox="1"/>
          <p:nvPr/>
        </p:nvSpPr>
        <p:spPr>
          <a:xfrm>
            <a:off x="867035" y="155092"/>
            <a:ext cx="20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Portofoliu</a:t>
            </a:r>
            <a:r>
              <a:rPr lang="en-US" dirty="0"/>
              <a:t> de </a:t>
            </a:r>
            <a:r>
              <a:rPr lang="en-US" dirty="0" err="1"/>
              <a:t>actiuni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F89807-3C3F-D6C9-6D5B-2D8FA4C2E2D4}"/>
              </a:ext>
            </a:extLst>
          </p:cNvPr>
          <p:cNvSpPr txBox="1"/>
          <p:nvPr/>
        </p:nvSpPr>
        <p:spPr>
          <a:xfrm>
            <a:off x="6464425" y="0"/>
            <a:ext cx="242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Pagina</a:t>
            </a:r>
            <a:r>
              <a:rPr lang="en-US" sz="1800" dirty="0"/>
              <a:t> de search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actiuni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34749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4EAB5C90-0DAC-087C-1291-45AEA9379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232" y="1193241"/>
            <a:ext cx="2680139" cy="5664759"/>
          </a:xfrm>
          <a:prstGeom prst="rect">
            <a:avLst/>
          </a:prstGeom>
        </p:spPr>
      </p:pic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5341FE0-4A00-5042-9BA1-CAF7C8771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350" y="1193237"/>
            <a:ext cx="2680140" cy="5664761"/>
          </a:xfrm>
          <a:prstGeom prst="rect">
            <a:avLst/>
          </a:prstGeom>
        </p:spPr>
      </p:pic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0216F99-0A5C-EB9E-6173-426C095A6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8" y="1193240"/>
            <a:ext cx="2680139" cy="56647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9623FD-2988-F0F6-BEBA-B9D15CCF18DE}"/>
              </a:ext>
            </a:extLst>
          </p:cNvPr>
          <p:cNvSpPr txBox="1"/>
          <p:nvPr/>
        </p:nvSpPr>
        <p:spPr>
          <a:xfrm>
            <a:off x="204388" y="162722"/>
            <a:ext cx="2949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Detalii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o </a:t>
            </a:r>
            <a:r>
              <a:rPr lang="en-US" dirty="0" err="1"/>
              <a:t>companie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optiunile</a:t>
            </a:r>
            <a:r>
              <a:rPr lang="en-US" dirty="0"/>
              <a:t> de </a:t>
            </a:r>
            <a:r>
              <a:rPr lang="en-US" dirty="0" err="1"/>
              <a:t>cumparare</a:t>
            </a:r>
            <a:r>
              <a:rPr lang="en-US" dirty="0"/>
              <a:t>/</a:t>
            </a:r>
            <a:r>
              <a:rPr lang="en-US" dirty="0" err="1"/>
              <a:t>vanzare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78F28A-053B-2260-5B92-315A7A3EE925}"/>
              </a:ext>
            </a:extLst>
          </p:cNvPr>
          <p:cNvSpPr txBox="1"/>
          <p:nvPr/>
        </p:nvSpPr>
        <p:spPr>
          <a:xfrm>
            <a:off x="4749360" y="162722"/>
            <a:ext cx="2293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Prompt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cumpararea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actiuni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658116-8516-FADD-D7AF-AF6D2C78EF4F}"/>
              </a:ext>
            </a:extLst>
          </p:cNvPr>
          <p:cNvSpPr txBox="1"/>
          <p:nvPr/>
        </p:nvSpPr>
        <p:spPr>
          <a:xfrm>
            <a:off x="8995350" y="162722"/>
            <a:ext cx="229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Prompt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vanzarea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actiuni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5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95336F0E-ED4D-1153-12D8-3745A9971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09" y="0"/>
            <a:ext cx="324469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DF4F7D-7E4A-FE32-8F53-CA3037C331AA}"/>
              </a:ext>
            </a:extLst>
          </p:cNvPr>
          <p:cNvSpPr txBox="1"/>
          <p:nvPr/>
        </p:nvSpPr>
        <p:spPr>
          <a:xfrm>
            <a:off x="6952593" y="2207172"/>
            <a:ext cx="3430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Lista de </a:t>
            </a:r>
            <a:r>
              <a:rPr lang="en-US" sz="2400" dirty="0" err="1"/>
              <a:t>tranzactii</a:t>
            </a:r>
            <a:r>
              <a:rPr lang="en-US" sz="2400" dirty="0"/>
              <a:t> ale </a:t>
            </a:r>
            <a:r>
              <a:rPr lang="en-US" sz="2400" dirty="0" err="1"/>
              <a:t>utilizatorului</a:t>
            </a:r>
            <a:r>
              <a:rPr lang="en-US" sz="2400" dirty="0"/>
              <a:t> </a:t>
            </a:r>
            <a:r>
              <a:rPr lang="en-US" sz="2400" dirty="0" err="1"/>
              <a:t>logat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2052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1F8E5D1-C737-9419-9C3A-C85E900F2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07627"/>
            <a:ext cx="2815270" cy="5950373"/>
          </a:xfrm>
          <a:prstGeom prst="rect">
            <a:avLst/>
          </a:prstGeom>
        </p:spPr>
      </p:pic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FF03B6C-137A-3985-F0E3-D93458B88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65" y="907627"/>
            <a:ext cx="2815270" cy="5950373"/>
          </a:xfrm>
          <a:prstGeom prst="rect">
            <a:avLst/>
          </a:prstGeom>
        </p:spPr>
      </p:pic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901E924-A5FC-4CE1-839A-9CDF8AD0A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923" y="907626"/>
            <a:ext cx="2815270" cy="5950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EAE2A5-1EEB-65F9-2DD1-10F7A8FF590C}"/>
              </a:ext>
            </a:extLst>
          </p:cNvPr>
          <p:cNvSpPr txBox="1"/>
          <p:nvPr/>
        </p:nvSpPr>
        <p:spPr>
          <a:xfrm>
            <a:off x="2404240" y="299545"/>
            <a:ext cx="726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Lista de </a:t>
            </a:r>
            <a:r>
              <a:rPr lang="en-US" dirty="0" err="1"/>
              <a:t>conturi</a:t>
            </a:r>
            <a:r>
              <a:rPr lang="en-US" dirty="0"/>
              <a:t> cu </a:t>
            </a:r>
            <a:r>
              <a:rPr lang="en-US" dirty="0" err="1"/>
              <a:t>cardurile</a:t>
            </a:r>
            <a:r>
              <a:rPr lang="en-US" dirty="0"/>
              <a:t> </a:t>
            </a:r>
            <a:r>
              <a:rPr lang="en-US" dirty="0" err="1"/>
              <a:t>asociate</a:t>
            </a:r>
            <a:r>
              <a:rPr lang="en-US" dirty="0"/>
              <a:t> in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valute</a:t>
            </a:r>
            <a:r>
              <a:rPr lang="en-US" dirty="0"/>
              <a:t> ale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logat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99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028B37-A5F7-6B31-D97E-BDEF45E64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488" y="0"/>
            <a:ext cx="3244691" cy="6858000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2262A8-056D-593A-8478-B1561111B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3" y="0"/>
            <a:ext cx="324469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F10BEB-0D47-060A-C74C-AD316CD4050F}"/>
              </a:ext>
            </a:extLst>
          </p:cNvPr>
          <p:cNvSpPr txBox="1"/>
          <p:nvPr/>
        </p:nvSpPr>
        <p:spPr>
          <a:xfrm>
            <a:off x="4280339" y="2088930"/>
            <a:ext cx="3244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financiara</a:t>
            </a:r>
            <a:r>
              <a:rPr lang="en-US" dirty="0"/>
              <a:t> cu </a:t>
            </a:r>
            <a:r>
              <a:rPr lang="en-US" dirty="0" err="1"/>
              <a:t>filtru</a:t>
            </a:r>
            <a:r>
              <a:rPr lang="en-US" dirty="0"/>
              <a:t> de valuta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perioada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41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8AF7059-1BEF-56E0-C953-7B7B038F8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55" y="1221826"/>
            <a:ext cx="2666614" cy="5636173"/>
          </a:xfrm>
          <a:prstGeom prst="rect">
            <a:avLst/>
          </a:prstGeom>
        </p:spPr>
      </p:pic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203E00D-28CB-48C6-9DC0-165EDB6DE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772" y="1221828"/>
            <a:ext cx="2666614" cy="5636172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6EC1854-8303-6F45-566D-F1FAD3B0E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158" y="1221826"/>
            <a:ext cx="2666614" cy="56361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8FA2C2-6B45-4BE5-1E8F-C023AD376421}"/>
              </a:ext>
            </a:extLst>
          </p:cNvPr>
          <p:cNvSpPr txBox="1"/>
          <p:nvPr/>
        </p:nvSpPr>
        <p:spPr>
          <a:xfrm>
            <a:off x="981210" y="505600"/>
            <a:ext cx="18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Pagina</a:t>
            </a:r>
            <a:r>
              <a:rPr lang="en-US" dirty="0"/>
              <a:t> de transfer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41D5F6-81AF-AAF4-FCC3-F1967FF94F60}"/>
              </a:ext>
            </a:extLst>
          </p:cNvPr>
          <p:cNvSpPr txBox="1"/>
          <p:nvPr/>
        </p:nvSpPr>
        <p:spPr>
          <a:xfrm>
            <a:off x="4645010" y="228601"/>
            <a:ext cx="2901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Pagina</a:t>
            </a:r>
            <a:r>
              <a:rPr lang="en-US" dirty="0"/>
              <a:t> de transfer </a:t>
            </a:r>
            <a:r>
              <a:rPr lang="en-US" dirty="0" err="1"/>
              <a:t>catre</a:t>
            </a:r>
            <a:r>
              <a:rPr lang="en-US" dirty="0"/>
              <a:t> un alt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username-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acestuia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8E38F9-45E5-75D7-1C5D-2A72F8B2FCF5}"/>
              </a:ext>
            </a:extLst>
          </p:cNvPr>
          <p:cNvSpPr txBox="1"/>
          <p:nvPr/>
        </p:nvSpPr>
        <p:spPr>
          <a:xfrm>
            <a:off x="9036131" y="216567"/>
            <a:ext cx="217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Prompt de </a:t>
            </a:r>
            <a:r>
              <a:rPr lang="en-US" dirty="0" err="1"/>
              <a:t>confirmare</a:t>
            </a:r>
            <a:r>
              <a:rPr lang="en-US" dirty="0"/>
              <a:t> a </a:t>
            </a:r>
            <a:r>
              <a:rPr lang="en-US" dirty="0" err="1"/>
              <a:t>tranzactiei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54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446C19D-98D8-B554-B419-E937B053D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31" y="776385"/>
            <a:ext cx="2877364" cy="6081615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F9D6FE-7B62-4C91-32FF-668796AFE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318" y="776384"/>
            <a:ext cx="2877364" cy="6081616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A7C49C-6B55-6271-9424-C34DAD555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147" y="776384"/>
            <a:ext cx="2877364" cy="60816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0B0D30-6CE2-7807-2EC9-5440FECFBAFB}"/>
              </a:ext>
            </a:extLst>
          </p:cNvPr>
          <p:cNvSpPr txBox="1"/>
          <p:nvPr/>
        </p:nvSpPr>
        <p:spPr>
          <a:xfrm>
            <a:off x="636576" y="130053"/>
            <a:ext cx="2390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optiuni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transferul</a:t>
            </a:r>
            <a:r>
              <a:rPr lang="en-US" dirty="0"/>
              <a:t> NFC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FDB81-D645-E17B-0D32-39EA1EE82FE5}"/>
              </a:ext>
            </a:extLst>
          </p:cNvPr>
          <p:cNvSpPr txBox="1"/>
          <p:nvPr/>
        </p:nvSpPr>
        <p:spPr>
          <a:xfrm>
            <a:off x="4918361" y="81927"/>
            <a:ext cx="2390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Pagina</a:t>
            </a:r>
            <a:r>
              <a:rPr lang="en-US" dirty="0"/>
              <a:t> de transfer NFC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trimite</a:t>
            </a:r>
            <a:r>
              <a:rPr lang="en-US" dirty="0"/>
              <a:t> </a:t>
            </a:r>
            <a:r>
              <a:rPr lang="en-US" dirty="0" err="1"/>
              <a:t>bani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1923-219C-3C91-6147-ABA759916549}"/>
              </a:ext>
            </a:extLst>
          </p:cNvPr>
          <p:cNvSpPr txBox="1"/>
          <p:nvPr/>
        </p:nvSpPr>
        <p:spPr>
          <a:xfrm>
            <a:off x="9443692" y="81926"/>
            <a:ext cx="2390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Pagina</a:t>
            </a:r>
            <a:r>
              <a:rPr lang="en-US" dirty="0"/>
              <a:t> de transfer NFC </a:t>
            </a:r>
            <a:r>
              <a:rPr lang="en-US" dirty="0" err="1"/>
              <a:t>pentru</a:t>
            </a:r>
            <a:r>
              <a:rPr lang="en-US" dirty="0"/>
              <a:t> a cere </a:t>
            </a:r>
            <a:r>
              <a:rPr lang="en-US" dirty="0" err="1"/>
              <a:t>bani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82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EE4BA04-1586-5225-E73E-24BC14042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86" y="0"/>
            <a:ext cx="3244691" cy="6858000"/>
          </a:xfrm>
          <a:prstGeom prst="rect">
            <a:avLst/>
          </a:prstGeom>
        </p:spPr>
      </p:pic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5FBADCB-5EC3-8783-AC8C-464506277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36" y="0"/>
            <a:ext cx="3244691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6EB4BC-747D-35BC-E133-F2DBB539CEEC}"/>
              </a:ext>
            </a:extLst>
          </p:cNvPr>
          <p:cNvSpPr txBox="1"/>
          <p:nvPr/>
        </p:nvSpPr>
        <p:spPr>
          <a:xfrm>
            <a:off x="4737057" y="2470403"/>
            <a:ext cx="2390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schimb</a:t>
            </a:r>
            <a:r>
              <a:rPr lang="en-US" dirty="0"/>
              <a:t> </a:t>
            </a:r>
            <a:r>
              <a:rPr lang="en-US" dirty="0" err="1"/>
              <a:t>valutar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3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0559-E1B5-AF82-442F-2D7C463D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Flow backend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01974E-55D4-0215-3425-0954B3B004BF}"/>
              </a:ext>
            </a:extLst>
          </p:cNvPr>
          <p:cNvSpPr/>
          <p:nvPr/>
        </p:nvSpPr>
        <p:spPr>
          <a:xfrm>
            <a:off x="838199" y="1564730"/>
            <a:ext cx="2769325" cy="58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HTTP 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48C6B3-F44E-3C18-9CCF-E5A483F40EC0}"/>
              </a:ext>
            </a:extLst>
          </p:cNvPr>
          <p:cNvSpPr/>
          <p:nvPr/>
        </p:nvSpPr>
        <p:spPr>
          <a:xfrm>
            <a:off x="838197" y="2616765"/>
            <a:ext cx="2769325" cy="58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URL DISPATCHER + ROUTING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B24B6C-E0FC-54E5-E1E8-98E2FE87E7E6}"/>
              </a:ext>
            </a:extLst>
          </p:cNvPr>
          <p:cNvSpPr/>
          <p:nvPr/>
        </p:nvSpPr>
        <p:spPr>
          <a:xfrm>
            <a:off x="6960324" y="1564729"/>
            <a:ext cx="2769325" cy="58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HTTP RESPONSE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508B62-2429-96AD-1C0E-FC33A6BDF7B1}"/>
              </a:ext>
            </a:extLst>
          </p:cNvPr>
          <p:cNvSpPr/>
          <p:nvPr/>
        </p:nvSpPr>
        <p:spPr>
          <a:xfrm>
            <a:off x="838197" y="3668803"/>
            <a:ext cx="8891451" cy="58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VIEW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A6C087-DA5B-4960-6CB1-4AD9183C3219}"/>
              </a:ext>
            </a:extLst>
          </p:cNvPr>
          <p:cNvSpPr/>
          <p:nvPr/>
        </p:nvSpPr>
        <p:spPr>
          <a:xfrm>
            <a:off x="3607522" y="4709795"/>
            <a:ext cx="3352800" cy="58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SERIALIZER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4B6044-ED42-9787-6867-AB753962B5AA}"/>
              </a:ext>
            </a:extLst>
          </p:cNvPr>
          <p:cNvSpPr/>
          <p:nvPr/>
        </p:nvSpPr>
        <p:spPr>
          <a:xfrm>
            <a:off x="3607522" y="5745267"/>
            <a:ext cx="3352800" cy="58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MODELS LAYER</a:t>
            </a:r>
          </a:p>
        </p:txBody>
      </p:sp>
      <p:pic>
        <p:nvPicPr>
          <p:cNvPr id="16" name="Graphic 15" descr="Database with solid fill">
            <a:extLst>
              <a:ext uri="{FF2B5EF4-FFF2-40B4-BE49-F238E27FC236}">
                <a16:creationId xmlns:a16="http://schemas.microsoft.com/office/drawing/2014/main" id="{C679BD1E-5D8C-1403-CD17-A462667D5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4594" y="5399495"/>
            <a:ext cx="1330231" cy="1330231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D3688182-C93A-FBFE-D5D8-033D5217CDFB}"/>
              </a:ext>
            </a:extLst>
          </p:cNvPr>
          <p:cNvSpPr/>
          <p:nvPr/>
        </p:nvSpPr>
        <p:spPr>
          <a:xfrm rot="5400000">
            <a:off x="1988577" y="2260493"/>
            <a:ext cx="468564" cy="2660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21D897-3699-2039-718D-ECD04C7297AE}"/>
              </a:ext>
            </a:extLst>
          </p:cNvPr>
          <p:cNvSpPr/>
          <p:nvPr/>
        </p:nvSpPr>
        <p:spPr>
          <a:xfrm rot="5400000">
            <a:off x="1988577" y="3290446"/>
            <a:ext cx="468564" cy="2660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7AAD0F9-34EC-8F2F-4162-3332AB0D69DA}"/>
              </a:ext>
            </a:extLst>
          </p:cNvPr>
          <p:cNvSpPr/>
          <p:nvPr/>
        </p:nvSpPr>
        <p:spPr>
          <a:xfrm rot="5400000">
            <a:off x="3823911" y="4359047"/>
            <a:ext cx="468564" cy="2660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05D9607-5380-809D-C40E-C2BCA01BA742}"/>
              </a:ext>
            </a:extLst>
          </p:cNvPr>
          <p:cNvSpPr/>
          <p:nvPr/>
        </p:nvSpPr>
        <p:spPr>
          <a:xfrm rot="5400000">
            <a:off x="3823911" y="5386236"/>
            <a:ext cx="468564" cy="2660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6F16EDE-0F68-F69A-B269-F1B8CEC06CFB}"/>
              </a:ext>
            </a:extLst>
          </p:cNvPr>
          <p:cNvSpPr/>
          <p:nvPr/>
        </p:nvSpPr>
        <p:spPr>
          <a:xfrm rot="16200000">
            <a:off x="6218770" y="5372431"/>
            <a:ext cx="468564" cy="2660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4FFB82E-53AB-2629-0C13-43D2C44CC3AD}"/>
              </a:ext>
            </a:extLst>
          </p:cNvPr>
          <p:cNvSpPr/>
          <p:nvPr/>
        </p:nvSpPr>
        <p:spPr>
          <a:xfrm rot="16200000">
            <a:off x="6218770" y="4336960"/>
            <a:ext cx="468564" cy="2660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ACA2DE7-816C-7164-33F8-D633C265EE0D}"/>
              </a:ext>
            </a:extLst>
          </p:cNvPr>
          <p:cNvSpPr/>
          <p:nvPr/>
        </p:nvSpPr>
        <p:spPr>
          <a:xfrm rot="16200000">
            <a:off x="7584683" y="2786514"/>
            <a:ext cx="1520606" cy="2660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E342AD9-4D01-1980-E651-518793201463}"/>
              </a:ext>
            </a:extLst>
          </p:cNvPr>
          <p:cNvSpPr/>
          <p:nvPr/>
        </p:nvSpPr>
        <p:spPr>
          <a:xfrm>
            <a:off x="6960322" y="6097360"/>
            <a:ext cx="2854238" cy="2660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21ABA83-3099-D9E5-1F6F-129202DEE24A}"/>
              </a:ext>
            </a:extLst>
          </p:cNvPr>
          <p:cNvSpPr/>
          <p:nvPr/>
        </p:nvSpPr>
        <p:spPr>
          <a:xfrm rot="10800000">
            <a:off x="6960322" y="5796610"/>
            <a:ext cx="2854238" cy="2660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8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6C6C-0FEE-0032-3087-48A61EE2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Fetch Date Externe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C6B51-6C38-A6D3-0220-9109898B0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7"/>
            <a:ext cx="5157787" cy="4498975"/>
          </a:xfrm>
        </p:spPr>
        <p:txBody>
          <a:bodyPr/>
          <a:lstStyle/>
          <a:p>
            <a:r>
              <a:rPr lang="en-US"/>
              <a:t>API Stocks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1D9AA-A18F-5F93-E2FF-B7C4F0954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7"/>
            <a:ext cx="5183188" cy="4498976"/>
          </a:xfrm>
        </p:spPr>
        <p:txBody>
          <a:bodyPr/>
          <a:lstStyle/>
          <a:p>
            <a:r>
              <a:rPr lang="en-US"/>
              <a:t>API Exchange</a:t>
            </a:r>
          </a:p>
        </p:txBody>
      </p:sp>
      <p:pic>
        <p:nvPicPr>
          <p:cNvPr id="3074" name="Picture 2" descr="Yahoo Finance – Aplicații pe Google Play">
            <a:extLst>
              <a:ext uri="{FF2B5EF4-FFF2-40B4-BE49-F238E27FC236}">
                <a16:creationId xmlns:a16="http://schemas.microsoft.com/office/drawing/2014/main" id="{FB60F95D-E356-A1E7-9301-B24B810BB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630" y="2186848"/>
            <a:ext cx="2995749" cy="299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F9CF28-3C83-12CC-FF06-7AD99B9DDBBE}"/>
              </a:ext>
            </a:extLst>
          </p:cNvPr>
          <p:cNvSpPr txBox="1"/>
          <p:nvPr/>
        </p:nvSpPr>
        <p:spPr>
          <a:xfrm>
            <a:off x="836612" y="5434149"/>
            <a:ext cx="515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Job scheduler(python) + Call-uri catre Yahoo Finance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AB49CA-2D49-5FA4-D0D3-C30B59313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680" y="2186847"/>
            <a:ext cx="2892228" cy="29804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62BB75-6C58-9799-6BC0-0F04929E4D0F}"/>
              </a:ext>
            </a:extLst>
          </p:cNvPr>
          <p:cNvSpPr txBox="1"/>
          <p:nvPr/>
        </p:nvSpPr>
        <p:spPr>
          <a:xfrm>
            <a:off x="6514011" y="5434149"/>
            <a:ext cx="4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Call-uri catre Exchange Rates API (on-demand)</a:t>
            </a:r>
          </a:p>
        </p:txBody>
      </p:sp>
    </p:spTree>
    <p:extLst>
      <p:ext uri="{BB962C8B-B14F-4D97-AF65-F5344CB8AC3E}">
        <p14:creationId xmlns:p14="http://schemas.microsoft.com/office/powerpoint/2010/main" val="209578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3602D-BAA7-1613-E3CE-DDEF8A24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Securizare aplicatie</a:t>
            </a:r>
          </a:p>
        </p:txBody>
      </p:sp>
      <p:pic>
        <p:nvPicPr>
          <p:cNvPr id="4098" name="Picture 2" descr="What Is Token-Based Authentication? | Okta">
            <a:extLst>
              <a:ext uri="{FF2B5EF4-FFF2-40B4-BE49-F238E27FC236}">
                <a16:creationId xmlns:a16="http://schemas.microsoft.com/office/drawing/2014/main" id="{EC3F8DD0-A44B-6191-DB91-F9756DD4A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539588"/>
            <a:ext cx="5096012" cy="269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602D2B-7C84-9B99-B85A-228BB9AE2EAA}"/>
              </a:ext>
            </a:extLst>
          </p:cNvPr>
          <p:cNvSpPr txBox="1"/>
          <p:nvPr/>
        </p:nvSpPr>
        <p:spPr>
          <a:xfrm>
            <a:off x="5938982" y="2221808"/>
            <a:ext cx="5745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Token</a:t>
            </a:r>
            <a:r>
              <a:rPr lang="en-US"/>
              <a:t> secret unic, oferit fiecarui utilizator dupa login.</a:t>
            </a:r>
          </a:p>
          <a:p>
            <a:r>
              <a:rPr lang="en-US"/>
              <a:t>Pe baza acestui token se </a:t>
            </a:r>
            <a:r>
              <a:rPr lang="en-US" b="1"/>
              <a:t>autorizeaza</a:t>
            </a:r>
            <a:r>
              <a:rPr lang="en-US"/>
              <a:t> sau nu o incercare de accesare a unei resurse de pe server:</a:t>
            </a:r>
          </a:p>
          <a:p>
            <a:r>
              <a:rPr lang="en-US"/>
              <a:t>Daca resursa este disponibila utilizatorului cu token-ul X, se trimite response, altfel: eroare (UNAUTHORIZED)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7DD3A-B407-35FA-967F-BB594A1F3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758996"/>
            <a:ext cx="5096013" cy="1600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A0F615-A31A-B13D-2F26-D8E6C8A2432C}"/>
              </a:ext>
            </a:extLst>
          </p:cNvPr>
          <p:cNvSpPr txBox="1"/>
          <p:nvPr/>
        </p:nvSpPr>
        <p:spPr>
          <a:xfrm>
            <a:off x="6003635" y="5235993"/>
            <a:ext cx="574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Parolele sunt stocate in DB dupa aplicarea algoritmului de hashing </a:t>
            </a:r>
            <a:r>
              <a:rPr lang="en-US" b="1"/>
              <a:t>Bcrypt</a:t>
            </a:r>
          </a:p>
        </p:txBody>
      </p:sp>
    </p:spTree>
    <p:extLst>
      <p:ext uri="{BB962C8B-B14F-4D97-AF65-F5344CB8AC3E}">
        <p14:creationId xmlns:p14="http://schemas.microsoft.com/office/powerpoint/2010/main" val="256479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8C5A-6B01-7B37-92BA-1C7410DE7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Deployment</a:t>
            </a:r>
          </a:p>
        </p:txBody>
      </p:sp>
      <p:pic>
        <p:nvPicPr>
          <p:cNvPr id="5122" name="Picture 2" descr="amazon-ec2-utilities · GitHub Topics · GitHub">
            <a:extLst>
              <a:ext uri="{FF2B5EF4-FFF2-40B4-BE49-F238E27FC236}">
                <a16:creationId xmlns:a16="http://schemas.microsoft.com/office/drawing/2014/main" id="{FD54C02B-35E0-3269-5F54-CCF8250C1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0633" y="1863801"/>
            <a:ext cx="6950732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3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4A14-554B-4D9B-1102-C43B1FA6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Frontend: </a:t>
            </a:r>
            <a:r>
              <a:rPr lang="en-US" dirty="0" err="1"/>
              <a:t>Tehnologii</a:t>
            </a:r>
            <a:endParaRPr lang="en-US" dirty="0"/>
          </a:p>
        </p:txBody>
      </p:sp>
      <p:pic>
        <p:nvPicPr>
          <p:cNvPr id="1026" name="Picture 2" descr="Pros and Cons of React Native and Native Apps • Future Mind">
            <a:extLst>
              <a:ext uri="{FF2B5EF4-FFF2-40B4-BE49-F238E27FC236}">
                <a16:creationId xmlns:a16="http://schemas.microsoft.com/office/drawing/2014/main" id="{0CAF0538-FDAF-576C-8188-A487C2E64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55" y="1560785"/>
            <a:ext cx="6245270" cy="326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AB87746-1EEE-D5A0-B830-6CC968428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697" y="913224"/>
            <a:ext cx="1851462" cy="185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install and use Axios in JavaScript">
            <a:extLst>
              <a:ext uri="{FF2B5EF4-FFF2-40B4-BE49-F238E27FC236}">
                <a16:creationId xmlns:a16="http://schemas.microsoft.com/office/drawing/2014/main" id="{9DA77FEC-325B-8691-7029-0BE211FA0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892" y="4992194"/>
            <a:ext cx="5848108" cy="1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xpo – Aplicații pe Google Play">
            <a:extLst>
              <a:ext uri="{FF2B5EF4-FFF2-40B4-BE49-F238E27FC236}">
                <a16:creationId xmlns:a16="http://schemas.microsoft.com/office/drawing/2014/main" id="{855BC17E-9A46-AC5B-42D0-68CCA674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376" y="3405817"/>
            <a:ext cx="1248103" cy="124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07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863988D-4E0F-E9CF-2118-71C15CFA2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12" y="0"/>
            <a:ext cx="324469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053124-58B4-E1B6-16B5-407E84E3DE17}"/>
              </a:ext>
            </a:extLst>
          </p:cNvPr>
          <p:cNvSpPr txBox="1"/>
          <p:nvPr/>
        </p:nvSpPr>
        <p:spPr>
          <a:xfrm>
            <a:off x="6475064" y="2961704"/>
            <a:ext cx="3334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Loading Screen</a:t>
            </a:r>
          </a:p>
        </p:txBody>
      </p:sp>
    </p:spTree>
    <p:extLst>
      <p:ext uri="{BB962C8B-B14F-4D97-AF65-F5344CB8AC3E}">
        <p14:creationId xmlns:p14="http://schemas.microsoft.com/office/powerpoint/2010/main" val="68693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4C9499-23DF-ED93-D260-2481B7192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99" y="0"/>
            <a:ext cx="324469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DA639-10E2-59FA-93F1-A6A4C0C7ABD5}"/>
              </a:ext>
            </a:extLst>
          </p:cNvPr>
          <p:cNvSpPr txBox="1"/>
          <p:nvPr/>
        </p:nvSpPr>
        <p:spPr>
          <a:xfrm>
            <a:off x="4445875" y="528145"/>
            <a:ext cx="39198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&lt;- </a:t>
            </a:r>
            <a:r>
              <a:rPr lang="en-US" sz="4000" dirty="0" err="1"/>
              <a:t>Pagina</a:t>
            </a:r>
            <a:r>
              <a:rPr lang="en-US" sz="4000" dirty="0"/>
              <a:t> de login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C95E7D5-B7E1-2B96-7D51-396811887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329" y="0"/>
            <a:ext cx="3244691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9650AC-FA66-677A-58A1-0C3EA8748249}"/>
              </a:ext>
            </a:extLst>
          </p:cNvPr>
          <p:cNvSpPr txBox="1"/>
          <p:nvPr/>
        </p:nvSpPr>
        <p:spPr>
          <a:xfrm>
            <a:off x="4228251" y="3429000"/>
            <a:ext cx="50232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/>
              <a:t>Pagina</a:t>
            </a:r>
            <a:r>
              <a:rPr lang="en-US" sz="3600" dirty="0"/>
              <a:t> de register -&gt;</a:t>
            </a:r>
          </a:p>
        </p:txBody>
      </p:sp>
    </p:spTree>
    <p:extLst>
      <p:ext uri="{BB962C8B-B14F-4D97-AF65-F5344CB8AC3E}">
        <p14:creationId xmlns:p14="http://schemas.microsoft.com/office/powerpoint/2010/main" val="230805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3F6FA79-CBA5-DD26-52FF-0294C7EE9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4" y="-40479"/>
            <a:ext cx="3268719" cy="6908786"/>
          </a:xfrm>
          <a:prstGeom prst="rect">
            <a:avLst/>
          </a:prstGeom>
        </p:spPr>
      </p:pic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A278B50-36B2-C99C-BE95-5B40673D1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144" y="-6744"/>
            <a:ext cx="3273595" cy="69190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C4196-DFCA-37FC-C2A7-A028559FBF20}"/>
              </a:ext>
            </a:extLst>
          </p:cNvPr>
          <p:cNvSpPr txBox="1"/>
          <p:nvPr/>
        </p:nvSpPr>
        <p:spPr>
          <a:xfrm>
            <a:off x="4233041" y="2767583"/>
            <a:ext cx="336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Pagina</a:t>
            </a:r>
            <a:r>
              <a:rPr lang="en-US" sz="3600" dirty="0"/>
              <a:t> </a:t>
            </a:r>
            <a:r>
              <a:rPr lang="en-US" sz="3600" dirty="0" err="1"/>
              <a:t>principala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6561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257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Backend: Tehnologii</vt:lpstr>
      <vt:lpstr>Flow backend</vt:lpstr>
      <vt:lpstr>Fetch Date Externe</vt:lpstr>
      <vt:lpstr>Securizare aplicatie</vt:lpstr>
      <vt:lpstr>Deployment</vt:lpstr>
      <vt:lpstr>Frontend: Tehnologii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Backend: Tehnologii</dc:title>
  <dc:creator>Stefan Dumitriu</dc:creator>
  <cp:lastModifiedBy>Gabriel Poalelungi</cp:lastModifiedBy>
  <cp:revision>18</cp:revision>
  <dcterms:created xsi:type="dcterms:W3CDTF">2022-06-02T16:02:56Z</dcterms:created>
  <dcterms:modified xsi:type="dcterms:W3CDTF">2022-06-03T09:14:38Z</dcterms:modified>
</cp:coreProperties>
</file>