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84" r:id="rId2"/>
  </p:sldMasterIdLst>
  <p:notesMasterIdLst>
    <p:notesMasterId r:id="rId25"/>
  </p:notesMasterIdLst>
  <p:sldIdLst>
    <p:sldId id="2630" r:id="rId3"/>
    <p:sldId id="2664" r:id="rId4"/>
    <p:sldId id="2617" r:id="rId5"/>
    <p:sldId id="2637" r:id="rId6"/>
    <p:sldId id="2647" r:id="rId7"/>
    <p:sldId id="2638" r:id="rId8"/>
    <p:sldId id="2650" r:id="rId9"/>
    <p:sldId id="2661" r:id="rId10"/>
    <p:sldId id="2663" r:id="rId11"/>
    <p:sldId id="2651" r:id="rId12"/>
    <p:sldId id="2652" r:id="rId13"/>
    <p:sldId id="2653" r:id="rId14"/>
    <p:sldId id="2654" r:id="rId15"/>
    <p:sldId id="2655" r:id="rId16"/>
    <p:sldId id="2665" r:id="rId17"/>
    <p:sldId id="2656" r:id="rId18"/>
    <p:sldId id="2658" r:id="rId19"/>
    <p:sldId id="2657" r:id="rId20"/>
    <p:sldId id="2659" r:id="rId21"/>
    <p:sldId id="2666" r:id="rId22"/>
    <p:sldId id="2662" r:id="rId23"/>
    <p:sldId id="2642"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p15:clr>
            <a:srgbClr val="A4A3A4"/>
          </p15:clr>
        </p15:guide>
        <p15:guide id="2" pos="76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436B9B"/>
    <a:srgbClr val="FF6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82437"/>
  </p:normalViewPr>
  <p:slideViewPr>
    <p:cSldViewPr snapToGrid="0">
      <p:cViewPr varScale="1">
        <p:scale>
          <a:sx n="89" d="100"/>
          <a:sy n="89" d="100"/>
        </p:scale>
        <p:origin x="1424" y="160"/>
      </p:cViewPr>
      <p:guideLst>
        <p:guide orient="horz" pos="2364"/>
        <p:guide pos="7646"/>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58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10804-FE04-47AA-8C0E-F2613B59AD83}" type="datetimeFigureOut">
              <a:rPr lang="zh-CN" altLang="en-US" smtClean="0"/>
              <a:t>2023/5/27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CBF47-3ED1-41B6-A9DB-D47E6373B246}" type="slidenum">
              <a:rPr lang="zh-CN" altLang="en-US" smtClean="0"/>
              <a:t>‹#›</a:t>
            </a:fld>
            <a:endParaRPr lang="zh-CN" altLang="en-US"/>
          </a:p>
        </p:txBody>
      </p:sp>
    </p:spTree>
    <p:extLst>
      <p:ext uri="{BB962C8B-B14F-4D97-AF65-F5344CB8AC3E}">
        <p14:creationId xmlns:p14="http://schemas.microsoft.com/office/powerpoint/2010/main" val="348633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各位老师（早上好，中午好，下午好），今天我以全球新冠疫情数据为具体案例利用</a:t>
            </a:r>
            <a:r>
              <a:rPr kumimoji="1" lang="en-US" altLang="zh-CN" dirty="0" err="1"/>
              <a:t>Springboot+Mybatis</a:t>
            </a:r>
            <a:r>
              <a:rPr kumimoji="1" lang="zh-CN" altLang="en-US" dirty="0"/>
              <a:t>以及</a:t>
            </a:r>
            <a:r>
              <a:rPr kumimoji="1" lang="en-US" altLang="zh-CN" dirty="0"/>
              <a:t>VUE</a:t>
            </a:r>
            <a:r>
              <a:rPr kumimoji="1" lang="zh-CN" altLang="en-US" dirty="0"/>
              <a:t>实现数据的读取与呈现</a:t>
            </a:r>
          </a:p>
        </p:txBody>
      </p:sp>
      <p:sp>
        <p:nvSpPr>
          <p:cNvPr id="4" name="灯片编号占位符 3"/>
          <p:cNvSpPr>
            <a:spLocks noGrp="1"/>
          </p:cNvSpPr>
          <p:nvPr>
            <p:ph type="sldNum" sz="quarter" idx="5"/>
          </p:nvPr>
        </p:nvSpPr>
        <p:spPr/>
        <p:txBody>
          <a:bodyPr/>
          <a:lstStyle/>
          <a:p>
            <a:fld id="{5A8CBF47-3ED1-41B6-A9DB-D47E6373B246}" type="slidenum">
              <a:rPr lang="zh-CN" altLang="en-US" smtClean="0"/>
              <a:t>1</a:t>
            </a:fld>
            <a:endParaRPr lang="zh-CN" altLang="en-US"/>
          </a:p>
        </p:txBody>
      </p:sp>
    </p:spTree>
    <p:extLst>
      <p:ext uri="{BB962C8B-B14F-4D97-AF65-F5344CB8AC3E}">
        <p14:creationId xmlns:p14="http://schemas.microsoft.com/office/powerpoint/2010/main" val="1362809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配置完成后，为了实现我们数据的提取与提供数据访问，我们用了三层结构，分别是实体层，映射层以及控制层。</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10</a:t>
            </a:fld>
            <a:endParaRPr lang="zh-CN" altLang="en-US"/>
          </a:p>
        </p:txBody>
      </p:sp>
    </p:spTree>
    <p:extLst>
      <p:ext uri="{BB962C8B-B14F-4D97-AF65-F5344CB8AC3E}">
        <p14:creationId xmlns:p14="http://schemas.microsoft.com/office/powerpoint/2010/main" val="410255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实体层用来存放实体类，每个数据实体的属性值基本上和数据库中保持一致，同时在这里实现</a:t>
            </a:r>
            <a:r>
              <a:rPr lang="en-US" altLang="zh-CN" dirty="0"/>
              <a:t>set</a:t>
            </a:r>
            <a:r>
              <a:rPr lang="zh-CN" altLang="en-US" dirty="0"/>
              <a:t>以及</a:t>
            </a:r>
            <a:r>
              <a:rPr lang="en-US" altLang="zh-CN" dirty="0"/>
              <a:t>get</a:t>
            </a:r>
            <a:r>
              <a:rPr lang="zh-CN" altLang="en-US" dirty="0"/>
              <a:t>的方法，以供我们后续使用。</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11</a:t>
            </a:fld>
            <a:endParaRPr lang="zh-CN" altLang="en-US"/>
          </a:p>
        </p:txBody>
      </p:sp>
    </p:spTree>
    <p:extLst>
      <p:ext uri="{BB962C8B-B14F-4D97-AF65-F5344CB8AC3E}">
        <p14:creationId xmlns:p14="http://schemas.microsoft.com/office/powerpoint/2010/main" val="279053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而映射层直接正对数据库进行操作，刚刚我们在配置</a:t>
            </a:r>
            <a:r>
              <a:rPr lang="en-US" altLang="zh-CN" dirty="0" err="1"/>
              <a:t>Mybatis</a:t>
            </a:r>
            <a:r>
              <a:rPr lang="zh-CN" altLang="en-US" dirty="0"/>
              <a:t>时候已经声明了我们的</a:t>
            </a:r>
            <a:r>
              <a:rPr lang="en-US" altLang="zh-CN" dirty="0"/>
              <a:t>XML</a:t>
            </a:r>
            <a:r>
              <a:rPr lang="zh-CN" altLang="en-US" dirty="0"/>
              <a:t>的文件的路径，</a:t>
            </a:r>
            <a:r>
              <a:rPr lang="en-US" altLang="zh-CN" dirty="0"/>
              <a:t>XML</a:t>
            </a:r>
            <a:r>
              <a:rPr lang="zh-CN" altLang="en-US" dirty="0"/>
              <a:t>中存放着我们的数据库查询语句以及与其接口中相互映射实现数据库的相关操作。</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12</a:t>
            </a:fld>
            <a:endParaRPr lang="zh-CN" altLang="en-US"/>
          </a:p>
        </p:txBody>
      </p:sp>
    </p:spTree>
    <p:extLst>
      <p:ext uri="{BB962C8B-B14F-4D97-AF65-F5344CB8AC3E}">
        <p14:creationId xmlns:p14="http://schemas.microsoft.com/office/powerpoint/2010/main" val="386743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最后是控制层，控制层主要负责具体模块的业务流程控制，负责数据的请求和展示，在这里</a:t>
            </a:r>
            <a:r>
              <a:rPr lang="en-US" altLang="zh-CN" dirty="0" err="1"/>
              <a:t>RestController</a:t>
            </a:r>
            <a:r>
              <a:rPr lang="zh-CN" altLang="en-US" dirty="0"/>
              <a:t>可以将可序列化的对象传递给前端，</a:t>
            </a:r>
            <a:r>
              <a:rPr lang="en-US" altLang="zh-CN" dirty="0"/>
              <a:t>Request Mapping</a:t>
            </a:r>
            <a:r>
              <a:rPr lang="zh-CN" altLang="en-US" dirty="0"/>
              <a:t>中我们注解了请求路径，收到请求后会通过下面的方法提供打包成可序列化的对象以方便前端读取，我们需要注意的是前后端端端口号并不一致，涉及到跨域的读取，所以我们需要添加</a:t>
            </a:r>
            <a:r>
              <a:rPr lang="en-US" altLang="zh-CN" sz="1200" dirty="0">
                <a:solidFill>
                  <a:srgbClr val="BBB529"/>
                </a:solidFill>
                <a:effectLst/>
                <a:latin typeface="JetBrains Mono"/>
              </a:rPr>
              <a:t>@</a:t>
            </a:r>
            <a:r>
              <a:rPr lang="en-US" altLang="zh-CN" sz="1200" dirty="0" err="1">
                <a:solidFill>
                  <a:srgbClr val="BBB529"/>
                </a:solidFill>
                <a:effectLst/>
                <a:latin typeface="JetBrains Mono"/>
              </a:rPr>
              <a:t>CrossOrigin</a:t>
            </a:r>
            <a:r>
              <a:rPr kumimoji="1" lang="zh-CN" altLang="en-US" dirty="0"/>
              <a:t>注解，方便前后端跨域的读取</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13</a:t>
            </a:fld>
            <a:endParaRPr lang="zh-CN" altLang="en-US"/>
          </a:p>
        </p:txBody>
      </p:sp>
    </p:spTree>
    <p:extLst>
      <p:ext uri="{BB962C8B-B14F-4D97-AF65-F5344CB8AC3E}">
        <p14:creationId xmlns:p14="http://schemas.microsoft.com/office/powerpoint/2010/main" val="160849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数据的读取在我们后端部分已经完成了，我们可以通过测试工具向后端发送数据请求来看看获得的是否是我们想要的数据，那么我们可以看到已经可以获取到了数据，如何让前端来获取并呈现出来呢？</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14</a:t>
            </a:fld>
            <a:endParaRPr lang="zh-CN" altLang="en-US"/>
          </a:p>
        </p:txBody>
      </p:sp>
    </p:spTree>
    <p:extLst>
      <p:ext uri="{BB962C8B-B14F-4D97-AF65-F5344CB8AC3E}">
        <p14:creationId xmlns:p14="http://schemas.microsoft.com/office/powerpoint/2010/main" val="161423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数据的读取在我们后端部分已经完成了，我们可以通过测试工具向后端发送数据请求来看看获得的是否是我们想要的数据，那么我们可以看到已经可以获取到了数据，如何让前端来获取并呈现出来呢？</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15</a:t>
            </a:fld>
            <a:endParaRPr lang="zh-CN" altLang="en-US"/>
          </a:p>
        </p:txBody>
      </p:sp>
    </p:spTree>
    <p:extLst>
      <p:ext uri="{BB962C8B-B14F-4D97-AF65-F5344CB8AC3E}">
        <p14:creationId xmlns:p14="http://schemas.microsoft.com/office/powerpoint/2010/main" val="284705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VUE</a:t>
            </a:r>
            <a:r>
              <a:rPr lang="zh-CN" altLang="en-US" dirty="0"/>
              <a:t>中有一个网络请求库，</a:t>
            </a:r>
            <a:r>
              <a:rPr lang="en-US" altLang="zh-CN" dirty="0"/>
              <a:t>AXIOS</a:t>
            </a:r>
            <a:r>
              <a:rPr lang="zh-CN" altLang="en-US" dirty="0"/>
              <a:t>，它可以创建</a:t>
            </a:r>
            <a:r>
              <a:rPr lang="en-US" altLang="zh-CN" dirty="0"/>
              <a:t>HTTP</a:t>
            </a:r>
            <a:r>
              <a:rPr lang="zh-CN" altLang="en-US" dirty="0"/>
              <a:t>的请求，我们在终端中输入</a:t>
            </a:r>
            <a:r>
              <a:rPr lang="en-US" altLang="zh-CN" dirty="0" err="1"/>
              <a:t>npm</a:t>
            </a:r>
            <a:r>
              <a:rPr lang="zh-CN" altLang="en-US" dirty="0"/>
              <a:t>的安装指令来安装，安装好后我们在项目文件的文件名为</a:t>
            </a:r>
            <a:r>
              <a:rPr lang="en-US" altLang="zh-CN" dirty="0"/>
              <a:t>main</a:t>
            </a:r>
            <a:r>
              <a:rPr lang="zh-CN" altLang="en-US" dirty="0"/>
              <a:t>的</a:t>
            </a:r>
            <a:r>
              <a:rPr lang="en-US" altLang="zh-CN" dirty="0" err="1"/>
              <a:t>javascript</a:t>
            </a:r>
            <a:r>
              <a:rPr lang="zh-CN" altLang="en-US" dirty="0"/>
              <a:t>的文件中引入并挂载</a:t>
            </a:r>
            <a:r>
              <a:rPr lang="en-US" altLang="zh-CN" dirty="0"/>
              <a:t>AXIOS</a:t>
            </a:r>
            <a:r>
              <a:rPr lang="zh-CN" altLang="en-US" dirty="0"/>
              <a:t>，最后</a:t>
            </a:r>
            <a:r>
              <a:rPr lang="zh-CN" altLang="en-US" sz="1200" dirty="0">
                <a:solidFill>
                  <a:schemeClr val="tx1">
                    <a:lumMod val="75000"/>
                    <a:lumOff val="25000"/>
                  </a:schemeClr>
                </a:solidFill>
                <a:cs typeface="+mn-ea"/>
                <a:sym typeface="+mn-lt"/>
              </a:rPr>
              <a:t>使用</a:t>
            </a:r>
            <a:r>
              <a:rPr lang="en-US" altLang="zh-CN" sz="1200" dirty="0">
                <a:solidFill>
                  <a:schemeClr val="tx1">
                    <a:lumMod val="75000"/>
                    <a:lumOff val="25000"/>
                  </a:schemeClr>
                </a:solidFill>
                <a:cs typeface="+mn-ea"/>
                <a:sym typeface="+mn-lt"/>
              </a:rPr>
              <a:t>AXIOS</a:t>
            </a:r>
            <a:r>
              <a:rPr lang="zh-CN" altLang="en-US" sz="1200" dirty="0">
                <a:solidFill>
                  <a:schemeClr val="tx1">
                    <a:lumMod val="75000"/>
                    <a:lumOff val="25000"/>
                  </a:schemeClr>
                </a:solidFill>
                <a:cs typeface="+mn-ea"/>
                <a:sym typeface="+mn-lt"/>
              </a:rPr>
              <a:t>的</a:t>
            </a:r>
            <a:r>
              <a:rPr lang="en-US" altLang="zh-CN" sz="1200" dirty="0">
                <a:solidFill>
                  <a:schemeClr val="tx1">
                    <a:lumMod val="75000"/>
                    <a:lumOff val="25000"/>
                  </a:schemeClr>
                </a:solidFill>
                <a:cs typeface="+mn-ea"/>
                <a:sym typeface="+mn-lt"/>
              </a:rPr>
              <a:t>Get</a:t>
            </a:r>
            <a:r>
              <a:rPr lang="zh-CN" altLang="en-US" sz="1200" dirty="0">
                <a:solidFill>
                  <a:schemeClr val="tx1">
                    <a:lumMod val="75000"/>
                    <a:lumOff val="25000"/>
                  </a:schemeClr>
                </a:solidFill>
                <a:cs typeface="+mn-ea"/>
                <a:sym typeface="+mn-lt"/>
              </a:rPr>
              <a:t>请求方式向后端发出数据请求，解析其</a:t>
            </a:r>
            <a:r>
              <a:rPr lang="en-US" altLang="zh-CN" sz="1200" dirty="0">
                <a:solidFill>
                  <a:schemeClr val="tx1">
                    <a:lumMod val="75000"/>
                    <a:lumOff val="25000"/>
                  </a:schemeClr>
                </a:solidFill>
                <a:cs typeface="+mn-ea"/>
                <a:sym typeface="+mn-lt"/>
              </a:rPr>
              <a:t>response</a:t>
            </a:r>
            <a:r>
              <a:rPr lang="zh-CN" altLang="en-US" sz="1200" dirty="0">
                <a:solidFill>
                  <a:schemeClr val="tx1">
                    <a:lumMod val="75000"/>
                    <a:lumOff val="25000"/>
                  </a:schemeClr>
                </a:solidFill>
                <a:cs typeface="+mn-ea"/>
                <a:sym typeface="+mn-lt"/>
              </a:rPr>
              <a:t>并转换成前端需要的数据格式以待使用，</a:t>
            </a:r>
            <a:r>
              <a:rPr lang="zh-CN" altLang="en-US" dirty="0"/>
              <a:t>这样一来我们只需要利用</a:t>
            </a:r>
            <a:r>
              <a:rPr lang="en-US" altLang="zh-CN" dirty="0"/>
              <a:t>AXIOS</a:t>
            </a:r>
            <a:r>
              <a:rPr lang="zh-CN" altLang="en-US" dirty="0"/>
              <a:t>来向后端请求数据便可以让前端读取并利用其来呈现了。</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16</a:t>
            </a:fld>
            <a:endParaRPr lang="zh-CN" altLang="en-US"/>
          </a:p>
        </p:txBody>
      </p:sp>
    </p:spTree>
    <p:extLst>
      <p:ext uri="{BB962C8B-B14F-4D97-AF65-F5344CB8AC3E}">
        <p14:creationId xmlns:p14="http://schemas.microsoft.com/office/powerpoint/2010/main" val="505093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我们来看看具体操作，首先在这个</a:t>
            </a:r>
            <a:r>
              <a:rPr lang="en-US" altLang="zh-CN" dirty="0"/>
              <a:t>VUE</a:t>
            </a:r>
            <a:r>
              <a:rPr lang="zh-CN" altLang="en-US" dirty="0"/>
              <a:t>文件中，我们通过</a:t>
            </a:r>
            <a:r>
              <a:rPr lang="en-US" altLang="zh-CN" dirty="0"/>
              <a:t>AXIOS</a:t>
            </a:r>
            <a:r>
              <a:rPr lang="zh-CN" altLang="en-US" dirty="0"/>
              <a:t>向后端发送一个请求，这里请求的域名是我们刚刚后端中所配置的路径，我使用的</a:t>
            </a:r>
            <a:r>
              <a:rPr lang="en-US" altLang="zh-CN" dirty="0" err="1"/>
              <a:t>Echarts</a:t>
            </a:r>
            <a:r>
              <a:rPr lang="zh-CN" altLang="en-US" dirty="0"/>
              <a:t>的库来实现地图的绘制，我们可以按照文档中所要求的数据格式来调整我们自己的获取的数据，在案例中我需要疫情的地点和其现有的确诊作为来绘制地图，我们可以将数据处理后来实现相关的功能。</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17</a:t>
            </a:fld>
            <a:endParaRPr lang="zh-CN" altLang="en-US"/>
          </a:p>
        </p:txBody>
      </p:sp>
    </p:spTree>
    <p:extLst>
      <p:ext uri="{BB962C8B-B14F-4D97-AF65-F5344CB8AC3E}">
        <p14:creationId xmlns:p14="http://schemas.microsoft.com/office/powerpoint/2010/main" val="2494391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a:t>
            </a:r>
            <a:r>
              <a:rPr lang="en-US" altLang="zh-CN" dirty="0" err="1"/>
              <a:t>vue</a:t>
            </a:r>
            <a:r>
              <a:rPr lang="zh-CN" altLang="en-US" dirty="0"/>
              <a:t>文件中，大家注意看域名我只写了一个路径，但是前后端的端口号并不相同，这是如何实现的呢？ 我们可以提前在</a:t>
            </a:r>
            <a:r>
              <a:rPr lang="en-US" altLang="zh-CN" dirty="0"/>
              <a:t>main</a:t>
            </a:r>
            <a:r>
              <a:rPr lang="zh-CN" altLang="en-US" dirty="0"/>
              <a:t>的</a:t>
            </a:r>
            <a:r>
              <a:rPr lang="en-US" altLang="zh-CN" dirty="0" err="1"/>
              <a:t>javascript</a:t>
            </a:r>
            <a:r>
              <a:rPr lang="zh-CN" altLang="en-US" dirty="0"/>
              <a:t>文件中为</a:t>
            </a:r>
            <a:r>
              <a:rPr lang="en-US" altLang="zh-CN" dirty="0" err="1"/>
              <a:t>axios</a:t>
            </a:r>
            <a:r>
              <a:rPr lang="zh-CN" altLang="en-US" dirty="0"/>
              <a:t>声明一个</a:t>
            </a:r>
            <a:r>
              <a:rPr lang="en-US" altLang="zh-CN" dirty="0" err="1"/>
              <a:t>baseURL</a:t>
            </a:r>
            <a:r>
              <a:rPr lang="zh-CN" altLang="en-US" dirty="0"/>
              <a:t>为我们后续维护提供便利，获取到后端数据后我们将</a:t>
            </a:r>
            <a:r>
              <a:rPr lang="en-US" altLang="zh-CN" dirty="0"/>
              <a:t>response</a:t>
            </a:r>
            <a:r>
              <a:rPr lang="zh-CN" altLang="en-US" dirty="0"/>
              <a:t>的数据赋给我们的</a:t>
            </a:r>
            <a:r>
              <a:rPr lang="en-US" altLang="zh-CN" dirty="0" err="1"/>
              <a:t>tabledata</a:t>
            </a:r>
            <a:r>
              <a:rPr lang="zh-CN" altLang="en-US" dirty="0"/>
              <a:t>，这里我们用的</a:t>
            </a:r>
            <a:r>
              <a:rPr lang="en-US" altLang="zh-CN" dirty="0"/>
              <a:t>element</a:t>
            </a:r>
            <a:r>
              <a:rPr lang="zh-CN" altLang="en-US" dirty="0"/>
              <a:t> </a:t>
            </a:r>
            <a:r>
              <a:rPr lang="en-US" altLang="zh-CN" dirty="0" err="1"/>
              <a:t>ui</a:t>
            </a:r>
            <a:r>
              <a:rPr lang="zh-CN" altLang="en-US" dirty="0"/>
              <a:t>的库，我们将</a:t>
            </a:r>
            <a:r>
              <a:rPr lang="en-US" altLang="zh-CN" dirty="0" err="1"/>
              <a:t>tabledata</a:t>
            </a:r>
            <a:r>
              <a:rPr lang="zh-CN" altLang="en-US" dirty="0"/>
              <a:t>传给表格，表格再通过通过</a:t>
            </a:r>
            <a:r>
              <a:rPr lang="en-US" altLang="zh-CN" dirty="0"/>
              <a:t>prop</a:t>
            </a:r>
            <a:r>
              <a:rPr lang="zh-CN" altLang="en-US" dirty="0"/>
              <a:t>的属性实现父子组件传值处理我们的传入的数据最后绘制成表格。</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18</a:t>
            </a:fld>
            <a:endParaRPr lang="zh-CN" altLang="en-US"/>
          </a:p>
        </p:txBody>
      </p:sp>
    </p:spTree>
    <p:extLst>
      <p:ext uri="{BB962C8B-B14F-4D97-AF65-F5344CB8AC3E}">
        <p14:creationId xmlns:p14="http://schemas.microsoft.com/office/powerpoint/2010/main" val="824382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将各组件集成到</a:t>
            </a:r>
            <a:r>
              <a:rPr lang="en-US" altLang="zh-CN" dirty="0" err="1"/>
              <a:t>App.vue</a:t>
            </a:r>
            <a:r>
              <a:rPr lang="zh-CN" altLang="en-US" dirty="0"/>
              <a:t>中来看看我们最后的成果。</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19</a:t>
            </a:fld>
            <a:endParaRPr lang="zh-CN" altLang="en-US"/>
          </a:p>
        </p:txBody>
      </p:sp>
    </p:spTree>
    <p:extLst>
      <p:ext uri="{BB962C8B-B14F-4D97-AF65-F5344CB8AC3E}">
        <p14:creationId xmlns:p14="http://schemas.microsoft.com/office/powerpoint/2010/main" val="260309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a:cs typeface="+mn-ea"/>
              <a:sym typeface="+mn-lt"/>
            </a:endParaRP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a:t>
            </a:fld>
            <a:endParaRPr lang="zh-CN" altLang="en-US"/>
          </a:p>
        </p:txBody>
      </p:sp>
    </p:spTree>
    <p:extLst>
      <p:ext uri="{BB962C8B-B14F-4D97-AF65-F5344CB8AC3E}">
        <p14:creationId xmlns:p14="http://schemas.microsoft.com/office/powerpoint/2010/main" val="2550282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a:t>
            </a:r>
            <a:r>
              <a:rPr lang="en-US" altLang="zh-CN" dirty="0" err="1"/>
              <a:t>vue</a:t>
            </a:r>
            <a:r>
              <a:rPr lang="zh-CN" altLang="en-US" dirty="0"/>
              <a:t>文件中，大家注意看域名我只写了一个路径，但是前后端的端口号并不相同，这是如何实现的呢？ 我们可以提前在</a:t>
            </a:r>
            <a:r>
              <a:rPr lang="en-US" altLang="zh-CN" dirty="0"/>
              <a:t>main</a:t>
            </a:r>
            <a:r>
              <a:rPr lang="zh-CN" altLang="en-US" dirty="0"/>
              <a:t>的</a:t>
            </a:r>
            <a:r>
              <a:rPr lang="en-US" altLang="zh-CN" dirty="0" err="1"/>
              <a:t>javascript</a:t>
            </a:r>
            <a:r>
              <a:rPr lang="zh-CN" altLang="en-US" dirty="0"/>
              <a:t>文件中为</a:t>
            </a:r>
            <a:r>
              <a:rPr lang="en-US" altLang="zh-CN" dirty="0" err="1"/>
              <a:t>axios</a:t>
            </a:r>
            <a:r>
              <a:rPr lang="zh-CN" altLang="en-US" dirty="0"/>
              <a:t>声明一个</a:t>
            </a:r>
            <a:r>
              <a:rPr lang="en-US" altLang="zh-CN" dirty="0" err="1"/>
              <a:t>baseURL</a:t>
            </a:r>
            <a:r>
              <a:rPr lang="zh-CN" altLang="en-US" dirty="0"/>
              <a:t>为我们后续维护提供便利，获取到后端数据后我们将</a:t>
            </a:r>
            <a:r>
              <a:rPr lang="en-US" altLang="zh-CN" dirty="0"/>
              <a:t>response</a:t>
            </a:r>
            <a:r>
              <a:rPr lang="zh-CN" altLang="en-US" dirty="0"/>
              <a:t>的数据赋给我们的</a:t>
            </a:r>
            <a:r>
              <a:rPr lang="en-US" altLang="zh-CN" dirty="0" err="1"/>
              <a:t>tabledata</a:t>
            </a:r>
            <a:r>
              <a:rPr lang="zh-CN" altLang="en-US" dirty="0"/>
              <a:t>，这里我们用的</a:t>
            </a:r>
            <a:r>
              <a:rPr lang="en-US" altLang="zh-CN" dirty="0"/>
              <a:t>element</a:t>
            </a:r>
            <a:r>
              <a:rPr lang="zh-CN" altLang="en-US" dirty="0"/>
              <a:t> </a:t>
            </a:r>
            <a:r>
              <a:rPr lang="en-US" altLang="zh-CN" dirty="0" err="1"/>
              <a:t>ui</a:t>
            </a:r>
            <a:r>
              <a:rPr lang="zh-CN" altLang="en-US" dirty="0"/>
              <a:t>的库，我们将</a:t>
            </a:r>
            <a:r>
              <a:rPr lang="en-US" altLang="zh-CN" dirty="0" err="1"/>
              <a:t>tabledata</a:t>
            </a:r>
            <a:r>
              <a:rPr lang="zh-CN" altLang="en-US" dirty="0"/>
              <a:t>传给表格，表格再通过通过</a:t>
            </a:r>
            <a:r>
              <a:rPr lang="en-US" altLang="zh-CN" dirty="0"/>
              <a:t>prop</a:t>
            </a:r>
            <a:r>
              <a:rPr lang="zh-CN" altLang="en-US" dirty="0"/>
              <a:t>的属性实现父子组件传值处理我们的传入的数据最后绘制成表格。</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20</a:t>
            </a:fld>
            <a:endParaRPr lang="zh-CN" altLang="en-US"/>
          </a:p>
        </p:txBody>
      </p:sp>
    </p:spTree>
    <p:extLst>
      <p:ext uri="{BB962C8B-B14F-4D97-AF65-F5344CB8AC3E}">
        <p14:creationId xmlns:p14="http://schemas.microsoft.com/office/powerpoint/2010/main" val="1321533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总结一下，首先我们介绍了前后端分离的这种开发初期约定好接口就可以分开开发互不依赖的开发模式，接着后端的实现部分是我们先配置后端能够与数据库建立连接，接着利用实体层，控制层以及映射层来实现数据的读取，在前端部分我们介绍了</a:t>
            </a:r>
            <a:r>
              <a:rPr lang="en-US" altLang="zh-CN" dirty="0"/>
              <a:t>AXIOS</a:t>
            </a:r>
            <a:r>
              <a:rPr lang="zh-CN" altLang="en-US" dirty="0"/>
              <a:t>的安装和引入，接着我们详细介绍了如何发送请求发送数据以及数据获取后如何处理成实现我们前端功能的数据样式，我们通过这个方法最终实现了以全球新冠疫情为具体案例数据的读取与呈现，虽然现在疫情已经宣布结束，但是从这三年来看，国家以高效的管理制度与科学的防疫办法守护着大家的身体健康和生命安全，所以同学们一定要珍惜爱护自己的身体，认真学习，报效祖国。好的，我们按照刚刚我们操作的步骤，以</a:t>
            </a:r>
            <a:r>
              <a:rPr lang="en-US" altLang="zh-CN" dirty="0"/>
              <a:t>4</a:t>
            </a:r>
            <a:r>
              <a:rPr lang="zh-CN" altLang="en-US" dirty="0"/>
              <a:t>人一个小组的方式来搭建属于我们自己的疫情数据平台。</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21</a:t>
            </a:fld>
            <a:endParaRPr lang="zh-CN" altLang="en-US"/>
          </a:p>
        </p:txBody>
      </p:sp>
    </p:spTree>
    <p:extLst>
      <p:ext uri="{BB962C8B-B14F-4D97-AF65-F5344CB8AC3E}">
        <p14:creationId xmlns:p14="http://schemas.microsoft.com/office/powerpoint/2010/main" val="1551981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非常感谢各位老师的倾听。</a:t>
            </a:r>
          </a:p>
        </p:txBody>
      </p:sp>
      <p:sp>
        <p:nvSpPr>
          <p:cNvPr id="4" name="灯片编号占位符 3"/>
          <p:cNvSpPr>
            <a:spLocks noGrp="1"/>
          </p:cNvSpPr>
          <p:nvPr>
            <p:ph type="sldNum" sz="quarter" idx="5"/>
          </p:nvPr>
        </p:nvSpPr>
        <p:spPr/>
        <p:txBody>
          <a:bodyPr/>
          <a:lstStyle/>
          <a:p>
            <a:fld id="{5A8CBF47-3ED1-41B6-A9DB-D47E6373B246}" type="slidenum">
              <a:rPr lang="zh-CN" altLang="en-US" smtClean="0"/>
              <a:t>22</a:t>
            </a:fld>
            <a:endParaRPr lang="zh-CN" altLang="en-US"/>
          </a:p>
        </p:txBody>
      </p:sp>
    </p:spTree>
    <p:extLst>
      <p:ext uri="{BB962C8B-B14F-4D97-AF65-F5344CB8AC3E}">
        <p14:creationId xmlns:p14="http://schemas.microsoft.com/office/powerpoint/2010/main" val="271758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这节课一共分为</a:t>
            </a:r>
            <a:r>
              <a:rPr lang="en-US" altLang="zh-CN" dirty="0"/>
              <a:t>4</a:t>
            </a:r>
            <a:r>
              <a:rPr lang="zh-CN" altLang="en-US" dirty="0"/>
              <a:t>个部分，分别是案例背景，开发模式，数据读取和呈现的具体实现以及最后的总结</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3</a:t>
            </a:fld>
            <a:endParaRPr lang="zh-CN" altLang="en-US"/>
          </a:p>
        </p:txBody>
      </p:sp>
    </p:spTree>
    <p:extLst>
      <p:ext uri="{BB962C8B-B14F-4D97-AF65-F5344CB8AC3E}">
        <p14:creationId xmlns:p14="http://schemas.microsoft.com/office/powerpoint/2010/main" val="171884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100" b="0" dirty="0">
                <a:cs typeface="+mn-ea"/>
                <a:sym typeface="+mn-lt"/>
              </a:rPr>
              <a:t>回顾过去</a:t>
            </a:r>
            <a:r>
              <a:rPr lang="en-US" altLang="zh-CN" sz="1100" b="0" dirty="0">
                <a:cs typeface="+mn-ea"/>
                <a:sym typeface="+mn-lt"/>
              </a:rPr>
              <a:t>3</a:t>
            </a:r>
            <a:r>
              <a:rPr lang="zh-CN" altLang="en-US" sz="1100" b="0" dirty="0">
                <a:cs typeface="+mn-ea"/>
                <a:sym typeface="+mn-lt"/>
              </a:rPr>
              <a:t>年的新冠疫情，党和国家领导着全国人民</a:t>
            </a:r>
            <a:r>
              <a:rPr lang="zh-CN" altLang="en-US" sz="1600" b="0" i="0" dirty="0">
                <a:solidFill>
                  <a:srgbClr val="373535"/>
                </a:solidFill>
                <a:effectLst/>
                <a:latin typeface="微软雅黑" panose="020B0503020204020204" pitchFamily="34" charset="-122"/>
                <a:ea typeface="微软雅黑" panose="020B0503020204020204" pitchFamily="34" charset="-122"/>
                <a:cs typeface="+mn-ea"/>
                <a:sym typeface="+mn-lt"/>
              </a:rPr>
              <a:t>参与</a:t>
            </a:r>
            <a:r>
              <a:rPr lang="zh-CN" altLang="en-US" sz="1600" b="0" i="0" dirty="0">
                <a:solidFill>
                  <a:srgbClr val="373535"/>
                </a:solidFill>
                <a:effectLst/>
                <a:latin typeface="微软雅黑" panose="020B0503020204020204" pitchFamily="34" charset="-122"/>
                <a:ea typeface="微软雅黑" panose="020B0503020204020204" pitchFamily="34" charset="-122"/>
              </a:rPr>
              <a:t>战疫</a:t>
            </a:r>
            <a:r>
              <a:rPr lang="zh-CN" altLang="en-US" sz="1100" b="0" i="0" dirty="0">
                <a:solidFill>
                  <a:srgbClr val="373535"/>
                </a:solidFill>
                <a:effectLst/>
                <a:latin typeface="微软雅黑" panose="020B0503020204020204" pitchFamily="34" charset="-122"/>
                <a:ea typeface="微软雅黑" panose="020B0503020204020204" pitchFamily="34" charset="-122"/>
                <a:cs typeface="+mn-ea"/>
                <a:sym typeface="+mn-lt"/>
              </a:rPr>
              <a:t>，</a:t>
            </a:r>
            <a:r>
              <a:rPr lang="zh-CN" altLang="en-US" sz="2400" b="0" i="0" dirty="0">
                <a:solidFill>
                  <a:srgbClr val="333333"/>
                </a:solidFill>
                <a:effectLst/>
                <a:latin typeface="宋体" panose="02010600030101010101" pitchFamily="2" charset="-122"/>
                <a:ea typeface="宋体" panose="02010600030101010101" pitchFamily="2" charset="-122"/>
              </a:rPr>
              <a:t>我国经济发展和疫情防控保持全球领先地位，充分体现了我国防控疫情的坚实实力和强大能力，也彰显了我们</a:t>
            </a:r>
            <a:r>
              <a:rPr lang="zh-CN" altLang="en-US" sz="2400" b="0" dirty="0">
                <a:effectLst/>
                <a:latin typeface="微软雅黑" panose="020B0503020204020204" pitchFamily="34" charset="-122"/>
                <a:ea typeface="微软雅黑" panose="020B0503020204020204" pitchFamily="34" charset="-122"/>
              </a:rPr>
              <a:t>中国特色社会主义制度优越性，同时为了推动信息化高质量的发展，对疫情数据纳入信息化管理可以让疫情防控更加有力。</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4</a:t>
            </a:fld>
            <a:endParaRPr lang="zh-CN" altLang="en-US"/>
          </a:p>
        </p:txBody>
      </p:sp>
    </p:spTree>
    <p:extLst>
      <p:ext uri="{BB962C8B-B14F-4D97-AF65-F5344CB8AC3E}">
        <p14:creationId xmlns:p14="http://schemas.microsoft.com/office/powerpoint/2010/main" val="296435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cs typeface="+mn-ea"/>
                <a:sym typeface="+mn-lt"/>
              </a:rPr>
              <a:t>所以我选取了一份数据截止至</a:t>
            </a:r>
            <a:r>
              <a:rPr lang="en-US" altLang="zh-CN" sz="1200" dirty="0">
                <a:solidFill>
                  <a:schemeClr val="tx1">
                    <a:lumMod val="75000"/>
                    <a:lumOff val="25000"/>
                  </a:schemeClr>
                </a:solidFill>
                <a:cs typeface="+mn-ea"/>
                <a:sym typeface="+mn-lt"/>
              </a:rPr>
              <a:t>2021</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1</a:t>
            </a:r>
            <a:r>
              <a:rPr lang="zh-CN" altLang="en-US" sz="1200" dirty="0">
                <a:solidFill>
                  <a:schemeClr val="tx1">
                    <a:lumMod val="75000"/>
                    <a:lumOff val="25000"/>
                  </a:schemeClr>
                </a:solidFill>
                <a:cs typeface="+mn-ea"/>
                <a:sym typeface="+mn-lt"/>
              </a:rPr>
              <a:t>月的全球疫情传播情况的数据表，我们就这份数据表来完成我们今天的教学目标</a:t>
            </a:r>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5</a:t>
            </a:fld>
            <a:endParaRPr lang="zh-CN" altLang="en-US"/>
          </a:p>
        </p:txBody>
      </p:sp>
    </p:spTree>
    <p:extLst>
      <p:ext uri="{BB962C8B-B14F-4D97-AF65-F5344CB8AC3E}">
        <p14:creationId xmlns:p14="http://schemas.microsoft.com/office/powerpoint/2010/main" val="45103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我们知道传统的</a:t>
            </a:r>
            <a:r>
              <a:rPr lang="en-US" altLang="zh-CN" dirty="0"/>
              <a:t>Web</a:t>
            </a:r>
            <a:r>
              <a:rPr lang="zh-CN" altLang="en-US" dirty="0"/>
              <a:t>开发模式使用的静态的</a:t>
            </a:r>
            <a:r>
              <a:rPr lang="en-US" altLang="zh-CN" dirty="0"/>
              <a:t>HTML</a:t>
            </a:r>
            <a:r>
              <a:rPr lang="zh-CN" altLang="en-US" dirty="0"/>
              <a:t>文件，无法提供实时的数据更新，而在我们的案例当中疫情情况是不断更新的，如果使用这种开发模式数据得不到及时的更新，失去了时效性的保证。在我们之前学习</a:t>
            </a:r>
            <a:r>
              <a:rPr lang="en-US" altLang="zh-CN" dirty="0" err="1"/>
              <a:t>JavaEE</a:t>
            </a:r>
            <a:r>
              <a:rPr lang="zh-CN" altLang="en-US" dirty="0"/>
              <a:t>的时候已经了解了前后端分离前端和后端各司其职，能够及时更新数据，那么</a:t>
            </a:r>
            <a:r>
              <a:rPr lang="zh-CN" altLang="en-US" sz="1200" dirty="0">
                <a:solidFill>
                  <a:schemeClr val="tx1">
                    <a:lumMod val="75000"/>
                    <a:lumOff val="25000"/>
                  </a:schemeClr>
                </a:solidFill>
                <a:cs typeface="+mn-ea"/>
                <a:sym typeface="+mn-lt"/>
              </a:rPr>
              <a:t>如何使得</a:t>
            </a:r>
            <a:r>
              <a:rPr lang="en-US" altLang="zh-CN" sz="1200" dirty="0" err="1">
                <a:solidFill>
                  <a:schemeClr val="tx1">
                    <a:lumMod val="75000"/>
                    <a:lumOff val="25000"/>
                  </a:schemeClr>
                </a:solidFill>
                <a:cs typeface="+mn-ea"/>
                <a:sym typeface="+mn-lt"/>
              </a:rPr>
              <a:t>Springboot</a:t>
            </a:r>
            <a:r>
              <a:rPr lang="zh-CN" altLang="en-US" sz="1200" dirty="0">
                <a:solidFill>
                  <a:schemeClr val="tx1">
                    <a:lumMod val="75000"/>
                    <a:lumOff val="25000"/>
                  </a:schemeClr>
                </a:solidFill>
                <a:cs typeface="+mn-ea"/>
                <a:sym typeface="+mn-lt"/>
              </a:rPr>
              <a:t>能够读取数据库上的数据呢？</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6</a:t>
            </a:fld>
            <a:endParaRPr lang="zh-CN" altLang="en-US"/>
          </a:p>
        </p:txBody>
      </p:sp>
    </p:spTree>
    <p:extLst>
      <p:ext uri="{BB962C8B-B14F-4D97-AF65-F5344CB8AC3E}">
        <p14:creationId xmlns:p14="http://schemas.microsoft.com/office/powerpoint/2010/main" val="377479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err="1">
                <a:solidFill>
                  <a:srgbClr val="4D4D4D"/>
                </a:solidFill>
                <a:effectLst/>
              </a:rPr>
              <a:t>Mybatis</a:t>
            </a:r>
            <a:r>
              <a:rPr lang="zh-CN" altLang="en-US" sz="1200" b="0" i="0" dirty="0">
                <a:solidFill>
                  <a:srgbClr val="4D4D4D"/>
                </a:solidFill>
                <a:effectLst/>
              </a:rPr>
              <a:t>可以作为一个穿插在</a:t>
            </a:r>
            <a:r>
              <a:rPr lang="en-US" altLang="zh-CN" sz="1200" b="0" i="0" dirty="0" err="1">
                <a:solidFill>
                  <a:srgbClr val="4D4D4D"/>
                </a:solidFill>
                <a:effectLst/>
              </a:rPr>
              <a:t>Springboot</a:t>
            </a:r>
            <a:r>
              <a:rPr lang="zh-CN" altLang="en-US" sz="1200" b="0" i="0" dirty="0">
                <a:solidFill>
                  <a:srgbClr val="4D4D4D"/>
                </a:solidFill>
                <a:effectLst/>
              </a:rPr>
              <a:t>和数据库的接口，</a:t>
            </a:r>
            <a:r>
              <a:rPr lang="zh-CN" altLang="en-US" sz="1200" dirty="0">
                <a:cs typeface="+mn-ea"/>
                <a:sym typeface="+mn-lt"/>
              </a:rPr>
              <a:t>可以读取</a:t>
            </a:r>
            <a:r>
              <a:rPr lang="en-US" altLang="zh-CN" sz="1200" dirty="0">
                <a:cs typeface="+mn-ea"/>
                <a:sym typeface="+mn-lt"/>
              </a:rPr>
              <a:t>MySQL</a:t>
            </a:r>
            <a:r>
              <a:rPr lang="zh-CN" altLang="en-US" sz="1200" dirty="0">
                <a:cs typeface="+mn-ea"/>
                <a:sym typeface="+mn-lt"/>
              </a:rPr>
              <a:t>数据库数据，将数据转为</a:t>
            </a:r>
            <a:r>
              <a:rPr lang="en-US" altLang="zh-CN" sz="1200" dirty="0">
                <a:cs typeface="+mn-ea"/>
                <a:sym typeface="+mn-lt"/>
              </a:rPr>
              <a:t>Java</a:t>
            </a:r>
            <a:r>
              <a:rPr lang="zh-CN" altLang="en-US" sz="1200" dirty="0">
                <a:cs typeface="+mn-ea"/>
                <a:sym typeface="+mn-lt"/>
              </a:rPr>
              <a:t>类对象，并供</a:t>
            </a:r>
            <a:r>
              <a:rPr lang="en-US" altLang="zh-CN" sz="1200" dirty="0" err="1">
                <a:cs typeface="+mn-ea"/>
                <a:sym typeface="+mn-lt"/>
              </a:rPr>
              <a:t>Springboot</a:t>
            </a:r>
            <a:r>
              <a:rPr lang="zh-CN" altLang="en-US" sz="1200" dirty="0">
                <a:cs typeface="+mn-ea"/>
                <a:sym typeface="+mn-lt"/>
              </a:rPr>
              <a:t>程序使用。</a:t>
            </a:r>
            <a:endParaRPr lang="en-US" altLang="zh-CN" sz="1200" b="0" i="0" dirty="0">
              <a:solidFill>
                <a:srgbClr val="4D4D4D"/>
              </a:solidFill>
              <a:effectLst/>
            </a:endParaRPr>
          </a:p>
        </p:txBody>
      </p:sp>
      <p:sp>
        <p:nvSpPr>
          <p:cNvPr id="4" name="灯片编号占位符 3"/>
          <p:cNvSpPr>
            <a:spLocks noGrp="1"/>
          </p:cNvSpPr>
          <p:nvPr>
            <p:ph type="sldNum" sz="quarter" idx="10"/>
          </p:nvPr>
        </p:nvSpPr>
        <p:spPr/>
        <p:txBody>
          <a:bodyPr/>
          <a:lstStyle/>
          <a:p>
            <a:fld id="{CB636C6F-BA5D-4CEF-9FF4-D93BDBED10AA}" type="slidenum">
              <a:rPr lang="zh-CN" altLang="en-US" smtClean="0"/>
              <a:t>7</a:t>
            </a:fld>
            <a:endParaRPr lang="zh-CN" altLang="en-US"/>
          </a:p>
        </p:txBody>
      </p:sp>
    </p:spTree>
    <p:extLst>
      <p:ext uri="{BB962C8B-B14F-4D97-AF65-F5344CB8AC3E}">
        <p14:creationId xmlns:p14="http://schemas.microsoft.com/office/powerpoint/2010/main" val="270087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想要实现疫情数据的读取与呈现，我会用部分代码向各位解释如何配置后端，以及编写各层以保证后端能够从数据库中提取数据且能打包好数据提供给前端，前端部分我会教各位如何向后端请求数据且如何处理数据。</a:t>
            </a:r>
          </a:p>
        </p:txBody>
      </p:sp>
      <p:sp>
        <p:nvSpPr>
          <p:cNvPr id="4" name="灯片编号占位符 3"/>
          <p:cNvSpPr>
            <a:spLocks noGrp="1"/>
          </p:cNvSpPr>
          <p:nvPr>
            <p:ph type="sldNum" sz="quarter" idx="10"/>
          </p:nvPr>
        </p:nvSpPr>
        <p:spPr/>
        <p:txBody>
          <a:bodyPr/>
          <a:lstStyle/>
          <a:p>
            <a:fld id="{CB636C6F-BA5D-4CEF-9FF4-D93BDBED10AA}" type="slidenum">
              <a:rPr lang="zh-CN" altLang="en-US" smtClean="0"/>
              <a:t>8</a:t>
            </a:fld>
            <a:endParaRPr lang="zh-CN" altLang="en-US"/>
          </a:p>
        </p:txBody>
      </p:sp>
    </p:spTree>
    <p:extLst>
      <p:ext uri="{BB962C8B-B14F-4D97-AF65-F5344CB8AC3E}">
        <p14:creationId xmlns:p14="http://schemas.microsoft.com/office/powerpoint/2010/main" val="240376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首先，我们在</a:t>
            </a:r>
            <a:r>
              <a:rPr lang="en-US" altLang="zh-CN" dirty="0" err="1"/>
              <a:t>Springboot</a:t>
            </a:r>
            <a:r>
              <a:rPr lang="zh-CN" altLang="en-US" dirty="0"/>
              <a:t>项目中分</a:t>
            </a:r>
            <a:r>
              <a:rPr lang="en-US" altLang="zh-CN" dirty="0"/>
              <a:t>pom</a:t>
            </a:r>
            <a:r>
              <a:rPr lang="zh-CN" altLang="en-US" dirty="0"/>
              <a:t>的</a:t>
            </a:r>
            <a:r>
              <a:rPr lang="en-US" altLang="zh-CN" dirty="0"/>
              <a:t>xml</a:t>
            </a:r>
            <a:r>
              <a:rPr lang="zh-CN" altLang="en-US" dirty="0"/>
              <a:t>文件中</a:t>
            </a:r>
            <a:r>
              <a:rPr kumimoji="1" lang="zh-CN" altLang="en-US" dirty="0"/>
              <a:t>引入</a:t>
            </a:r>
            <a:r>
              <a:rPr kumimoji="1" lang="en-US" altLang="zh-CN" dirty="0" err="1"/>
              <a:t>Mybatis</a:t>
            </a:r>
            <a:r>
              <a:rPr kumimoji="1" lang="zh-CN" altLang="en-US" dirty="0"/>
              <a:t>以及</a:t>
            </a:r>
            <a:r>
              <a:rPr kumimoji="1" lang="en-US" altLang="zh-CN" dirty="0" err="1"/>
              <a:t>Mysql</a:t>
            </a:r>
            <a:r>
              <a:rPr kumimoji="1" lang="zh-CN" altLang="en-US" dirty="0"/>
              <a:t>连接器依赖，接着在</a:t>
            </a:r>
            <a:r>
              <a:rPr kumimoji="1" lang="en-US" altLang="zh-CN" dirty="0" err="1"/>
              <a:t>yaml</a:t>
            </a:r>
            <a:r>
              <a:rPr kumimoji="1" lang="zh-CN" altLang="en-US" dirty="0"/>
              <a:t>文件中配置我们的端口号，链接我们的数据库以及配置</a:t>
            </a:r>
            <a:r>
              <a:rPr kumimoji="1" lang="en-US" altLang="zh-CN" dirty="0" err="1"/>
              <a:t>Mybatis</a:t>
            </a:r>
            <a:r>
              <a:rPr kumimoji="1" lang="zh-CN" altLang="en-US" dirty="0"/>
              <a:t>的映射路径。</a:t>
            </a:r>
          </a:p>
          <a:p>
            <a:endParaRPr lang="zh-CN" altLang="en-US" dirty="0"/>
          </a:p>
        </p:txBody>
      </p:sp>
      <p:sp>
        <p:nvSpPr>
          <p:cNvPr id="4" name="灯片编号占位符 3"/>
          <p:cNvSpPr>
            <a:spLocks noGrp="1"/>
          </p:cNvSpPr>
          <p:nvPr>
            <p:ph type="sldNum" sz="quarter" idx="10"/>
          </p:nvPr>
        </p:nvSpPr>
        <p:spPr/>
        <p:txBody>
          <a:bodyPr/>
          <a:lstStyle/>
          <a:p>
            <a:fld id="{CB636C6F-BA5D-4CEF-9FF4-D93BDBED10AA}" type="slidenum">
              <a:rPr lang="zh-CN" altLang="en-US" smtClean="0"/>
              <a:t>9</a:t>
            </a:fld>
            <a:endParaRPr lang="zh-CN" altLang="en-US"/>
          </a:p>
        </p:txBody>
      </p:sp>
    </p:spTree>
    <p:extLst>
      <p:ext uri="{BB962C8B-B14F-4D97-AF65-F5344CB8AC3E}">
        <p14:creationId xmlns:p14="http://schemas.microsoft.com/office/powerpoint/2010/main" val="204053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D0552-C166-5674-CB99-CB57C0E79BE2}"/>
              </a:ext>
            </a:extLst>
          </p:cNvPr>
          <p:cNvSpPr>
            <a:spLocks noGrp="1"/>
          </p:cNvSpPr>
          <p:nvPr>
            <p:ph sz="quarter" idx="10" hasCustomPrompt="1"/>
          </p:nvPr>
        </p:nvSpPr>
        <p:spPr>
          <a:xfrm>
            <a:off x="10876183" y="6316305"/>
            <a:ext cx="914400" cy="484166"/>
          </a:xfrm>
          <a:prstGeom prst="rect">
            <a:avLst/>
          </a:prstGeom>
        </p:spPr>
        <p:txBody>
          <a:bodyPr/>
          <a:lstStyle>
            <a:lvl1pPr marL="0" indent="0">
              <a:buNone/>
              <a:defRPr/>
            </a:lvl1pPr>
          </a:lstStyle>
          <a:p>
            <a:pPr lvl="0"/>
            <a:r>
              <a:rPr kumimoji="1" lang="en-US" altLang="zh-CN" dirty="0"/>
              <a:t>&lt;#&gt;</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4E724-ECEF-4EE4-FB9C-9638B303168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56A2CCC3-6DCF-8235-1301-36683266F2DA}"/>
              </a:ext>
            </a:extLst>
          </p:cNvPr>
          <p:cNvSpPr txBox="1"/>
          <p:nvPr userDrawn="1"/>
        </p:nvSpPr>
        <p:spPr>
          <a:xfrm>
            <a:off x="615933" y="63744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885301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7A14E-F112-5C93-6BDA-3431B551139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1129245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287D-2186-820E-08C3-A69B8C8B4B4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8959114"/>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14735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37519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BF3F8-2A15-E886-BB36-ED2BEA13491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2571362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6D18-B7A1-1848-A27D-1A50A6415F1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8359890"/>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1A6E-0265-7FB6-6ECF-A8780CCBFE2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73823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F2152-79A8-76EC-0E1F-2033B7964B3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545507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0F18B-72DC-082A-E4C5-3AC92E5DA1A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192008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8CAF-3E5C-E202-3AEB-AC6B848132B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319869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40112-A42B-9319-405B-CB39C383E1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9549874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6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a:extLst>
              <a:ext uri="{FF2B5EF4-FFF2-40B4-BE49-F238E27FC236}">
                <a16:creationId xmlns:a16="http://schemas.microsoft.com/office/drawing/2014/main" id="{1450EC31-49D3-4C8B-8FDF-3DD0C4A30EA7}"/>
              </a:ext>
            </a:extLst>
          </p:cNvPr>
          <p:cNvGrpSpPr/>
          <p:nvPr/>
        </p:nvGrpSpPr>
        <p:grpSpPr>
          <a:xfrm rot="10800000">
            <a:off x="-885900" y="3867109"/>
            <a:ext cx="3185286" cy="3512032"/>
            <a:chOff x="9664473" y="816338"/>
            <a:chExt cx="3185286" cy="3512032"/>
          </a:xfrm>
        </p:grpSpPr>
        <p:sp>
          <p:nvSpPr>
            <p:cNvPr id="28" name="íṧḻiḋe">
              <a:extLst>
                <a:ext uri="{FF2B5EF4-FFF2-40B4-BE49-F238E27FC236}">
                  <a16:creationId xmlns:a16="http://schemas.microsoft.com/office/drawing/2014/main" id="{1EB686C4-89DE-4FF9-900B-EAF356B1FF5A}"/>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9" name="íş1íḍè">
              <a:extLst>
                <a:ext uri="{FF2B5EF4-FFF2-40B4-BE49-F238E27FC236}">
                  <a16:creationId xmlns:a16="http://schemas.microsoft.com/office/drawing/2014/main" id="{540F4C9A-3B9E-4ABB-B254-2C6BE2FD027C}"/>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11" name="组合 10">
            <a:extLst>
              <a:ext uri="{FF2B5EF4-FFF2-40B4-BE49-F238E27FC236}">
                <a16:creationId xmlns:a16="http://schemas.microsoft.com/office/drawing/2014/main" id="{AC6274BB-68D2-44F0-B6A5-65D7A8431236}"/>
              </a:ext>
            </a:extLst>
          </p:cNvPr>
          <p:cNvGrpSpPr/>
          <p:nvPr/>
        </p:nvGrpSpPr>
        <p:grpSpPr>
          <a:xfrm rot="10800000">
            <a:off x="9086997" y="-1443802"/>
            <a:ext cx="3204450" cy="4893654"/>
            <a:chOff x="-15240" y="3375944"/>
            <a:chExt cx="3204450" cy="4893654"/>
          </a:xfrm>
        </p:grpSpPr>
        <p:sp>
          <p:nvSpPr>
            <p:cNvPr id="26" name="íSliḑè">
              <a:extLst>
                <a:ext uri="{FF2B5EF4-FFF2-40B4-BE49-F238E27FC236}">
                  <a16:creationId xmlns:a16="http://schemas.microsoft.com/office/drawing/2014/main" id="{3480ACD2-8A8A-4482-9407-7C85B8389120}"/>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7" name="íš1ïḋe">
              <a:extLst>
                <a:ext uri="{FF2B5EF4-FFF2-40B4-BE49-F238E27FC236}">
                  <a16:creationId xmlns:a16="http://schemas.microsoft.com/office/drawing/2014/main" id="{C6B3AB5A-2C6D-459A-9992-67A9D3FBCFAD}"/>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30" name="iṡḻiďè"/>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 name="îṣ1ïḍe">
            <a:extLst>
              <a:ext uri="{FF2B5EF4-FFF2-40B4-BE49-F238E27FC236}">
                <a16:creationId xmlns:a16="http://schemas.microsoft.com/office/drawing/2014/main" id="{821A1339-D73A-490C-A6D7-6F87ABF0BC53}"/>
              </a:ext>
            </a:extLst>
          </p:cNvPr>
          <p:cNvSpPr>
            <a:spLocks noGrp="1"/>
          </p:cNvSpPr>
          <p:nvPr>
            <p:ph type="ctrTitle" idx="4294967295"/>
          </p:nvPr>
        </p:nvSpPr>
        <p:spPr>
          <a:xfrm>
            <a:off x="1181100" y="2999833"/>
            <a:ext cx="9829800" cy="1113016"/>
          </a:xfrm>
          <a:prstGeom prst="rect">
            <a:avLst/>
          </a:prstGeom>
        </p:spPr>
        <p:txBody>
          <a:bodyPr>
            <a:noAutofit/>
          </a:bodyPr>
          <a:lstStyle/>
          <a:p>
            <a:pPr algn="ctr"/>
            <a:r>
              <a:rPr lang="zh-CN" altLang="en-US" sz="4800" spc="-150" dirty="0">
                <a:solidFill>
                  <a:schemeClr val="tx2">
                    <a:lumMod val="75000"/>
                  </a:schemeClr>
                </a:solidFill>
                <a:latin typeface="+mn-lt"/>
                <a:ea typeface="+mn-ea"/>
                <a:cs typeface="+mn-ea"/>
                <a:sym typeface="+mn-lt"/>
              </a:rPr>
              <a:t>数据读取与呈现</a:t>
            </a:r>
            <a:endParaRPr lang="zh-CN" altLang="en-US" sz="4800" spc="-150" dirty="0">
              <a:solidFill>
                <a:schemeClr val="tx1">
                  <a:lumMod val="65000"/>
                  <a:lumOff val="35000"/>
                </a:schemeClr>
              </a:solidFill>
              <a:latin typeface="+mn-lt"/>
              <a:ea typeface="+mn-ea"/>
              <a:cs typeface="+mn-ea"/>
              <a:sym typeface="+mn-lt"/>
            </a:endParaRPr>
          </a:p>
        </p:txBody>
      </p:sp>
      <p:sp>
        <p:nvSpPr>
          <p:cNvPr id="3" name="îšļïḑè">
            <a:extLst>
              <a:ext uri="{FF2B5EF4-FFF2-40B4-BE49-F238E27FC236}">
                <a16:creationId xmlns:a16="http://schemas.microsoft.com/office/drawing/2014/main" id="{3FB5A465-282C-4764-8F48-F0C288582B1C}"/>
              </a:ext>
            </a:extLst>
          </p:cNvPr>
          <p:cNvSpPr>
            <a:spLocks noGrp="1"/>
          </p:cNvSpPr>
          <p:nvPr>
            <p:ph type="subTitle" idx="4294967295"/>
          </p:nvPr>
        </p:nvSpPr>
        <p:spPr>
          <a:xfrm>
            <a:off x="2126978" y="3821737"/>
            <a:ext cx="7638199" cy="392115"/>
          </a:xfrm>
          <a:prstGeom prst="rect">
            <a:avLst/>
          </a:prstGeom>
        </p:spPr>
        <p:txBody>
          <a:bodyPr>
            <a:noAutofit/>
          </a:bodyPr>
          <a:lstStyle/>
          <a:p>
            <a:pPr marL="0" indent="0" algn="r">
              <a:buNone/>
            </a:pPr>
            <a:r>
              <a:rPr lang="en-US" altLang="zh-CN" sz="2400" dirty="0">
                <a:cs typeface="+mn-ea"/>
                <a:sym typeface="+mn-lt"/>
              </a:rPr>
              <a:t>-</a:t>
            </a:r>
            <a:r>
              <a:rPr lang="zh-CN" altLang="en-US" sz="2400" dirty="0">
                <a:cs typeface="+mn-ea"/>
                <a:sym typeface="+mn-lt"/>
              </a:rPr>
              <a:t>以全球新冠疫情数据为具体案例</a:t>
            </a:r>
            <a:endParaRPr lang="en-US" altLang="zh-CN" sz="2400" dirty="0">
              <a:cs typeface="+mn-ea"/>
              <a:sym typeface="+mn-lt"/>
            </a:endParaRPr>
          </a:p>
        </p:txBody>
      </p:sp>
      <p:sp>
        <p:nvSpPr>
          <p:cNvPr id="14" name="íşḷiḍé">
            <a:extLst>
              <a:ext uri="{FF2B5EF4-FFF2-40B4-BE49-F238E27FC236}">
                <a16:creationId xmlns:a16="http://schemas.microsoft.com/office/drawing/2014/main" id="{EF9B3A90-C516-48FB-BEED-6CCFC7D2D9C4}"/>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iṡḷîďê">
            <a:extLst>
              <a:ext uri="{FF2B5EF4-FFF2-40B4-BE49-F238E27FC236}">
                <a16:creationId xmlns:a16="http://schemas.microsoft.com/office/drawing/2014/main" id="{B2F177F4-EE47-4F5C-9C3F-74903C1EE4EC}"/>
              </a:ext>
            </a:extLst>
          </p:cNvPr>
          <p:cNvSpPr txBox="1">
            <a:spLocks/>
          </p:cNvSpPr>
          <p:nvPr/>
        </p:nvSpPr>
        <p:spPr>
          <a:xfrm>
            <a:off x="2231202" y="2289639"/>
            <a:ext cx="7181850" cy="710194"/>
          </a:xfrm>
          <a:prstGeom prst="rect">
            <a:avLst/>
          </a:prstGeom>
        </p:spPr>
        <p:txBody>
          <a:bodyPr vert="horz" wrap="square" lIns="91440" tIns="45720" rIns="91440" bIns="45720" rtlCol="0" anchor="b">
            <a:spAutoFit/>
          </a:bodyPr>
          <a:lstStyle>
            <a:lvl1pPr algn="l" defTabSz="914354" rtl="0" eaLnBrk="1" latinLnBrk="0" hangingPunct="1">
              <a:lnSpc>
                <a:spcPct val="120000"/>
              </a:lnSpc>
              <a:spcBef>
                <a:spcPct val="0"/>
              </a:spcBef>
              <a:buNone/>
              <a:defRPr sz="4400" b="1" kern="1200">
                <a:solidFill>
                  <a:schemeClr val="tx1"/>
                </a:solidFill>
                <a:latin typeface="+mj-lt"/>
                <a:ea typeface="+mj-ea"/>
                <a:cs typeface="+mj-cs"/>
              </a:defRPr>
            </a:lvl1pPr>
          </a:lstStyle>
          <a:p>
            <a:r>
              <a:rPr lang="en-US" altLang="zh-CN" sz="3600" b="0" dirty="0" err="1">
                <a:solidFill>
                  <a:srgbClr val="48A2A0"/>
                </a:solidFill>
                <a:latin typeface="+mn-lt"/>
                <a:ea typeface="+mn-ea"/>
                <a:cs typeface="+mn-ea"/>
                <a:sym typeface="+mn-lt"/>
              </a:rPr>
              <a:t>SpringBoot</a:t>
            </a:r>
            <a:r>
              <a:rPr lang="en-US" altLang="zh-CN" sz="3600" b="0" dirty="0">
                <a:solidFill>
                  <a:srgbClr val="48A2A0"/>
                </a:solidFill>
                <a:latin typeface="+mn-lt"/>
                <a:ea typeface="+mn-ea"/>
                <a:cs typeface="+mn-ea"/>
                <a:sym typeface="+mn-lt"/>
              </a:rPr>
              <a:t>, </a:t>
            </a:r>
            <a:r>
              <a:rPr lang="en-US" altLang="zh-CN" sz="3600" b="0" dirty="0" err="1">
                <a:solidFill>
                  <a:srgbClr val="48A2A0"/>
                </a:solidFill>
                <a:latin typeface="+mn-lt"/>
                <a:ea typeface="+mn-ea"/>
                <a:cs typeface="+mn-ea"/>
                <a:sym typeface="+mn-lt"/>
              </a:rPr>
              <a:t>Mybatis</a:t>
            </a:r>
            <a:r>
              <a:rPr lang="en-US" altLang="zh-CN" sz="3600" b="0" dirty="0">
                <a:solidFill>
                  <a:srgbClr val="48A2A0"/>
                </a:solidFill>
                <a:latin typeface="+mn-lt"/>
                <a:ea typeface="+mn-ea"/>
                <a:cs typeface="+mn-ea"/>
                <a:sym typeface="+mn-lt"/>
              </a:rPr>
              <a:t>, Vue</a:t>
            </a:r>
            <a:endParaRPr lang="zh-CN" altLang="en-US" sz="3600" b="0" dirty="0">
              <a:solidFill>
                <a:srgbClr val="48A2A0"/>
              </a:solidFill>
              <a:latin typeface="+mn-lt"/>
              <a:ea typeface="+mn-ea"/>
              <a:cs typeface="+mn-ea"/>
              <a:sym typeface="+mn-lt"/>
            </a:endParaRPr>
          </a:p>
        </p:txBody>
      </p:sp>
      <p:sp>
        <p:nvSpPr>
          <p:cNvPr id="18" name="ïšḻíḋê">
            <a:extLst>
              <a:ext uri="{FF2B5EF4-FFF2-40B4-BE49-F238E27FC236}">
                <a16:creationId xmlns:a16="http://schemas.microsoft.com/office/drawing/2014/main" id="{469A826F-1648-4843-9DE1-F1FF238F0CB7}"/>
              </a:ext>
            </a:extLst>
          </p:cNvPr>
          <p:cNvSpPr/>
          <p:nvPr/>
        </p:nvSpPr>
        <p:spPr>
          <a:xfrm>
            <a:off x="9515654" y="4672224"/>
            <a:ext cx="346062" cy="346061"/>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Tree>
    <p:extLst>
      <p:ext uri="{BB962C8B-B14F-4D97-AF65-F5344CB8AC3E}">
        <p14:creationId xmlns:p14="http://schemas.microsoft.com/office/powerpoint/2010/main" val="360422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2883353"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grpSp>
        <p:nvGrpSpPr>
          <p:cNvPr id="11" name="组合 10">
            <a:extLst>
              <a:ext uri="{FF2B5EF4-FFF2-40B4-BE49-F238E27FC236}">
                <a16:creationId xmlns:a16="http://schemas.microsoft.com/office/drawing/2014/main" id="{AFBFC909-833F-1688-739C-7B11FA49D06A}"/>
              </a:ext>
            </a:extLst>
          </p:cNvPr>
          <p:cNvGrpSpPr/>
          <p:nvPr/>
        </p:nvGrpSpPr>
        <p:grpSpPr>
          <a:xfrm>
            <a:off x="899078" y="3703638"/>
            <a:ext cx="5132387" cy="1704974"/>
            <a:chOff x="874713" y="3922713"/>
            <a:chExt cx="5132387" cy="1704974"/>
          </a:xfrm>
        </p:grpSpPr>
        <p:grpSp>
          <p:nvGrpSpPr>
            <p:cNvPr id="12" name="组合 11">
              <a:extLst>
                <a:ext uri="{FF2B5EF4-FFF2-40B4-BE49-F238E27FC236}">
                  <a16:creationId xmlns:a16="http://schemas.microsoft.com/office/drawing/2014/main" id="{40A6CAE7-B2BE-04A0-1357-33A22B14CE63}"/>
                </a:ext>
              </a:extLst>
            </p:cNvPr>
            <p:cNvGrpSpPr/>
            <p:nvPr/>
          </p:nvGrpSpPr>
          <p:grpSpPr>
            <a:xfrm>
              <a:off x="874713" y="3922713"/>
              <a:ext cx="5132387" cy="1704974"/>
              <a:chOff x="874713" y="1752601"/>
              <a:chExt cx="5132387" cy="1704974"/>
            </a:xfrm>
          </p:grpSpPr>
          <p:sp>
            <p:nvSpPr>
              <p:cNvPr id="16" name="矩形 15">
                <a:extLst>
                  <a:ext uri="{FF2B5EF4-FFF2-40B4-BE49-F238E27FC236}">
                    <a16:creationId xmlns:a16="http://schemas.microsoft.com/office/drawing/2014/main" id="{DDB581C9-7E5A-70AB-73E5-2F74FE0D6EB2}"/>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7" name="椭圆 31">
                <a:extLst>
                  <a:ext uri="{FF2B5EF4-FFF2-40B4-BE49-F238E27FC236}">
                    <a16:creationId xmlns:a16="http://schemas.microsoft.com/office/drawing/2014/main" id="{B3317B45-A1B6-09D3-A975-BF95196978DD}"/>
                  </a:ext>
                </a:extLst>
              </p:cNvPr>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3" name="组合 12">
              <a:extLst>
                <a:ext uri="{FF2B5EF4-FFF2-40B4-BE49-F238E27FC236}">
                  <a16:creationId xmlns:a16="http://schemas.microsoft.com/office/drawing/2014/main" id="{8F73C1ED-31DB-1D4B-B341-96430325D278}"/>
                </a:ext>
              </a:extLst>
            </p:cNvPr>
            <p:cNvGrpSpPr/>
            <p:nvPr/>
          </p:nvGrpSpPr>
          <p:grpSpPr>
            <a:xfrm>
              <a:off x="1259398" y="4272447"/>
              <a:ext cx="3941252" cy="750629"/>
              <a:chOff x="7483989" y="3314482"/>
              <a:chExt cx="3941252" cy="750629"/>
            </a:xfrm>
          </p:grpSpPr>
          <p:sp>
            <p:nvSpPr>
              <p:cNvPr id="14" name="矩形 13">
                <a:extLst>
                  <a:ext uri="{FF2B5EF4-FFF2-40B4-BE49-F238E27FC236}">
                    <a16:creationId xmlns:a16="http://schemas.microsoft.com/office/drawing/2014/main" id="{35A71C43-C783-C540-BB51-D15A857A8F1D}"/>
                  </a:ext>
                </a:extLst>
              </p:cNvPr>
              <p:cNvSpPr/>
              <p:nvPr/>
            </p:nvSpPr>
            <p:spPr>
              <a:xfrm>
                <a:off x="7483989" y="3732519"/>
                <a:ext cx="3941252" cy="3325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控制层，负责具体模块的业务流程控制</a:t>
                </a:r>
              </a:p>
            </p:txBody>
          </p:sp>
          <p:sp>
            <p:nvSpPr>
              <p:cNvPr id="15" name="矩形 14">
                <a:extLst>
                  <a:ext uri="{FF2B5EF4-FFF2-40B4-BE49-F238E27FC236}">
                    <a16:creationId xmlns:a16="http://schemas.microsoft.com/office/drawing/2014/main" id="{5D32563E-FAD1-867D-D0E5-BBA7D3167C08}"/>
                  </a:ext>
                </a:extLst>
              </p:cNvPr>
              <p:cNvSpPr/>
              <p:nvPr/>
            </p:nvSpPr>
            <p:spPr>
              <a:xfrm>
                <a:off x="7483989" y="3314482"/>
                <a:ext cx="2050552"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Controller</a:t>
                </a:r>
                <a:endParaRPr lang="zh-CN" altLang="en-US" b="1" dirty="0">
                  <a:solidFill>
                    <a:schemeClr val="tx1">
                      <a:lumMod val="85000"/>
                      <a:lumOff val="15000"/>
                    </a:schemeClr>
                  </a:solidFill>
                  <a:cs typeface="+mn-ea"/>
                  <a:sym typeface="+mn-lt"/>
                </a:endParaRPr>
              </a:p>
            </p:txBody>
          </p:sp>
        </p:grpSp>
      </p:grpSp>
      <p:grpSp>
        <p:nvGrpSpPr>
          <p:cNvPr id="18" name="组合 17">
            <a:extLst>
              <a:ext uri="{FF2B5EF4-FFF2-40B4-BE49-F238E27FC236}">
                <a16:creationId xmlns:a16="http://schemas.microsoft.com/office/drawing/2014/main" id="{AE00DB3C-A43B-F512-5DA5-51AE9EF602A0}"/>
              </a:ext>
            </a:extLst>
          </p:cNvPr>
          <p:cNvGrpSpPr/>
          <p:nvPr/>
        </p:nvGrpSpPr>
        <p:grpSpPr>
          <a:xfrm>
            <a:off x="3432190" y="1652585"/>
            <a:ext cx="5132387" cy="1704974"/>
            <a:chOff x="6184901" y="1943101"/>
            <a:chExt cx="5132387" cy="1704974"/>
          </a:xfrm>
        </p:grpSpPr>
        <p:grpSp>
          <p:nvGrpSpPr>
            <p:cNvPr id="19" name="组合 18">
              <a:extLst>
                <a:ext uri="{FF2B5EF4-FFF2-40B4-BE49-F238E27FC236}">
                  <a16:creationId xmlns:a16="http://schemas.microsoft.com/office/drawing/2014/main" id="{7897DE9F-6CF6-C73A-0A5F-13098A837868}"/>
                </a:ext>
              </a:extLst>
            </p:cNvPr>
            <p:cNvGrpSpPr/>
            <p:nvPr/>
          </p:nvGrpSpPr>
          <p:grpSpPr>
            <a:xfrm>
              <a:off x="6184901" y="1943101"/>
              <a:ext cx="5132387" cy="1704974"/>
              <a:chOff x="874713" y="1752601"/>
              <a:chExt cx="5132387" cy="1704974"/>
            </a:xfrm>
          </p:grpSpPr>
          <p:sp>
            <p:nvSpPr>
              <p:cNvPr id="27" name="矩形 26">
                <a:extLst>
                  <a:ext uri="{FF2B5EF4-FFF2-40B4-BE49-F238E27FC236}">
                    <a16:creationId xmlns:a16="http://schemas.microsoft.com/office/drawing/2014/main" id="{0B65EB07-B3FE-0303-1D9E-A3BB8066B7CA}"/>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28" name="椭圆 34">
                <a:extLst>
                  <a:ext uri="{FF2B5EF4-FFF2-40B4-BE49-F238E27FC236}">
                    <a16:creationId xmlns:a16="http://schemas.microsoft.com/office/drawing/2014/main" id="{6BDEE004-79B8-9FF6-1FD5-85BC7DD49D62}"/>
                  </a:ext>
                </a:extLst>
              </p:cNvPr>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20" name="组合 19">
              <a:extLst>
                <a:ext uri="{FF2B5EF4-FFF2-40B4-BE49-F238E27FC236}">
                  <a16:creationId xmlns:a16="http://schemas.microsoft.com/office/drawing/2014/main" id="{E4252467-108F-ED77-0F2F-C71AA7B46AE2}"/>
                </a:ext>
              </a:extLst>
            </p:cNvPr>
            <p:cNvGrpSpPr/>
            <p:nvPr/>
          </p:nvGrpSpPr>
          <p:grpSpPr>
            <a:xfrm>
              <a:off x="6569586" y="2277135"/>
              <a:ext cx="3941252" cy="750629"/>
              <a:chOff x="7483989" y="3314482"/>
              <a:chExt cx="3941252" cy="750629"/>
            </a:xfrm>
          </p:grpSpPr>
          <p:sp>
            <p:nvSpPr>
              <p:cNvPr id="22" name="矩形 21">
                <a:extLst>
                  <a:ext uri="{FF2B5EF4-FFF2-40B4-BE49-F238E27FC236}">
                    <a16:creationId xmlns:a16="http://schemas.microsoft.com/office/drawing/2014/main" id="{7745DAEB-171E-D1D6-2EBC-D812FE1FF819}"/>
                  </a:ext>
                </a:extLst>
              </p:cNvPr>
              <p:cNvSpPr/>
              <p:nvPr/>
            </p:nvSpPr>
            <p:spPr>
              <a:xfrm>
                <a:off x="7483989" y="3732519"/>
                <a:ext cx="3941252" cy="3325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实体层，用于存放我们的实体类</a:t>
                </a:r>
              </a:p>
            </p:txBody>
          </p:sp>
          <p:sp>
            <p:nvSpPr>
              <p:cNvPr id="26" name="矩形 25">
                <a:extLst>
                  <a:ext uri="{FF2B5EF4-FFF2-40B4-BE49-F238E27FC236}">
                    <a16:creationId xmlns:a16="http://schemas.microsoft.com/office/drawing/2014/main" id="{43BD2ACC-407B-9ED9-E1AB-982ABCE62B05}"/>
                  </a:ext>
                </a:extLst>
              </p:cNvPr>
              <p:cNvSpPr/>
              <p:nvPr/>
            </p:nvSpPr>
            <p:spPr>
              <a:xfrm>
                <a:off x="7483989" y="3314482"/>
                <a:ext cx="2050552"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Domain</a:t>
                </a:r>
                <a:endParaRPr lang="zh-CN" altLang="en-US" b="1" dirty="0">
                  <a:solidFill>
                    <a:schemeClr val="tx1">
                      <a:lumMod val="85000"/>
                      <a:lumOff val="15000"/>
                    </a:schemeClr>
                  </a:solidFill>
                  <a:cs typeface="+mn-ea"/>
                  <a:sym typeface="+mn-lt"/>
                </a:endParaRPr>
              </a:p>
            </p:txBody>
          </p:sp>
        </p:grpSp>
      </p:grpSp>
      <p:grpSp>
        <p:nvGrpSpPr>
          <p:cNvPr id="29" name="组合 28">
            <a:extLst>
              <a:ext uri="{FF2B5EF4-FFF2-40B4-BE49-F238E27FC236}">
                <a16:creationId xmlns:a16="http://schemas.microsoft.com/office/drawing/2014/main" id="{BC16ED78-3D71-4C50-907E-3085D4C09A39}"/>
              </a:ext>
            </a:extLst>
          </p:cNvPr>
          <p:cNvGrpSpPr/>
          <p:nvPr/>
        </p:nvGrpSpPr>
        <p:grpSpPr>
          <a:xfrm>
            <a:off x="6209266" y="3703638"/>
            <a:ext cx="5132387" cy="1704974"/>
            <a:chOff x="6184901" y="3922713"/>
            <a:chExt cx="5132387" cy="1704974"/>
          </a:xfrm>
        </p:grpSpPr>
        <p:grpSp>
          <p:nvGrpSpPr>
            <p:cNvPr id="30" name="组合 29">
              <a:extLst>
                <a:ext uri="{FF2B5EF4-FFF2-40B4-BE49-F238E27FC236}">
                  <a16:creationId xmlns:a16="http://schemas.microsoft.com/office/drawing/2014/main" id="{4FCD8020-3DC4-9F42-2A1D-EA95704FD8A2}"/>
                </a:ext>
              </a:extLst>
            </p:cNvPr>
            <p:cNvGrpSpPr/>
            <p:nvPr/>
          </p:nvGrpSpPr>
          <p:grpSpPr>
            <a:xfrm>
              <a:off x="6184901" y="3922713"/>
              <a:ext cx="5132387" cy="1704974"/>
              <a:chOff x="874713" y="1752601"/>
              <a:chExt cx="5132387" cy="1704974"/>
            </a:xfrm>
          </p:grpSpPr>
          <p:sp>
            <p:nvSpPr>
              <p:cNvPr id="34" name="矩形 33">
                <a:extLst>
                  <a:ext uri="{FF2B5EF4-FFF2-40B4-BE49-F238E27FC236}">
                    <a16:creationId xmlns:a16="http://schemas.microsoft.com/office/drawing/2014/main" id="{59D1C233-B075-6371-DBDD-358CB2B55BE6}"/>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5" name="椭圆 37">
                <a:extLst>
                  <a:ext uri="{FF2B5EF4-FFF2-40B4-BE49-F238E27FC236}">
                    <a16:creationId xmlns:a16="http://schemas.microsoft.com/office/drawing/2014/main" id="{5CEAF368-BDF7-5006-1A55-D02197A690FC}"/>
                  </a:ext>
                </a:extLst>
              </p:cNvPr>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chemeClr val="accent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1" name="组合 30">
              <a:extLst>
                <a:ext uri="{FF2B5EF4-FFF2-40B4-BE49-F238E27FC236}">
                  <a16:creationId xmlns:a16="http://schemas.microsoft.com/office/drawing/2014/main" id="{07B2735B-8851-FC7C-BE08-4D6B97BECE02}"/>
                </a:ext>
              </a:extLst>
            </p:cNvPr>
            <p:cNvGrpSpPr/>
            <p:nvPr/>
          </p:nvGrpSpPr>
          <p:grpSpPr>
            <a:xfrm>
              <a:off x="6569586" y="4272447"/>
              <a:ext cx="3941252" cy="751590"/>
              <a:chOff x="7483989" y="3314482"/>
              <a:chExt cx="3941252" cy="751590"/>
            </a:xfrm>
          </p:grpSpPr>
          <p:sp>
            <p:nvSpPr>
              <p:cNvPr id="32" name="矩形 31">
                <a:extLst>
                  <a:ext uri="{FF2B5EF4-FFF2-40B4-BE49-F238E27FC236}">
                    <a16:creationId xmlns:a16="http://schemas.microsoft.com/office/drawing/2014/main" id="{A84BDD20-CD04-9565-AC36-324E78758D58}"/>
                  </a:ext>
                </a:extLst>
              </p:cNvPr>
              <p:cNvSpPr/>
              <p:nvPr/>
            </p:nvSpPr>
            <p:spPr>
              <a:xfrm>
                <a:off x="7483989" y="3732519"/>
                <a:ext cx="3941252" cy="33355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映射层，直接针对数据库进行操作</a:t>
                </a:r>
              </a:p>
            </p:txBody>
          </p:sp>
          <p:sp>
            <p:nvSpPr>
              <p:cNvPr id="33" name="矩形 32">
                <a:extLst>
                  <a:ext uri="{FF2B5EF4-FFF2-40B4-BE49-F238E27FC236}">
                    <a16:creationId xmlns:a16="http://schemas.microsoft.com/office/drawing/2014/main" id="{0FFD2BFF-415C-F54C-59B5-354FC2435404}"/>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Mapper</a:t>
                </a:r>
                <a:endParaRPr lang="zh-CN" altLang="en-US" b="1" dirty="0">
                  <a:solidFill>
                    <a:schemeClr val="tx1">
                      <a:lumMod val="85000"/>
                      <a:lumOff val="15000"/>
                    </a:schemeClr>
                  </a:solidFill>
                  <a:cs typeface="+mn-ea"/>
                  <a:sym typeface="+mn-lt"/>
                </a:endParaRPr>
              </a:p>
            </p:txBody>
          </p:sp>
        </p:grpSp>
      </p:grpSp>
      <p:grpSp>
        <p:nvGrpSpPr>
          <p:cNvPr id="8" name="组合 7">
            <a:extLst>
              <a:ext uri="{FF2B5EF4-FFF2-40B4-BE49-F238E27FC236}">
                <a16:creationId xmlns:a16="http://schemas.microsoft.com/office/drawing/2014/main" id="{1E5E7426-1343-A456-3823-96A314334FFF}"/>
              </a:ext>
            </a:extLst>
          </p:cNvPr>
          <p:cNvGrpSpPr/>
          <p:nvPr/>
        </p:nvGrpSpPr>
        <p:grpSpPr>
          <a:xfrm rot="10800000">
            <a:off x="10484617" y="5645413"/>
            <a:ext cx="1707383" cy="1466169"/>
            <a:chOff x="-15240" y="3375944"/>
            <a:chExt cx="3204450" cy="4893654"/>
          </a:xfrm>
        </p:grpSpPr>
        <p:sp>
          <p:nvSpPr>
            <p:cNvPr id="9" name="íSliḑè">
              <a:extLst>
                <a:ext uri="{FF2B5EF4-FFF2-40B4-BE49-F238E27FC236}">
                  <a16:creationId xmlns:a16="http://schemas.microsoft.com/office/drawing/2014/main" id="{AC82E784-7F18-7099-2AF9-76A4F054346B}"/>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0" name="íš1ïḋe">
              <a:extLst>
                <a:ext uri="{FF2B5EF4-FFF2-40B4-BE49-F238E27FC236}">
                  <a16:creationId xmlns:a16="http://schemas.microsoft.com/office/drawing/2014/main" id="{F0B0109C-90DE-FF99-483B-5C1C965DCB87}"/>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36" name="iṡḻiďè">
              <a:extLst>
                <a:ext uri="{FF2B5EF4-FFF2-40B4-BE49-F238E27FC236}">
                  <a16:creationId xmlns:a16="http://schemas.microsoft.com/office/drawing/2014/main" id="{274AC0D4-9560-A428-73B5-73496DBDBAE9}"/>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37" name="文本框 36">
            <a:extLst>
              <a:ext uri="{FF2B5EF4-FFF2-40B4-BE49-F238E27FC236}">
                <a16:creationId xmlns:a16="http://schemas.microsoft.com/office/drawing/2014/main" id="{C99AC965-4772-ADA0-6F68-2880C2110315}"/>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10</a:t>
            </a:fld>
            <a:endParaRPr kumimoji="1" lang="zh-CN" altLang="en-US" dirty="0">
              <a:solidFill>
                <a:schemeClr val="bg1"/>
              </a:solidFill>
            </a:endParaRPr>
          </a:p>
        </p:txBody>
      </p:sp>
    </p:spTree>
    <p:extLst>
      <p:ext uri="{BB962C8B-B14F-4D97-AF65-F5344CB8AC3E}">
        <p14:creationId xmlns:p14="http://schemas.microsoft.com/office/powerpoint/2010/main" val="1642593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4406537" cy="707886"/>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r>
              <a:rPr lang="en-US" altLang="zh-CN" sz="2000" spc="300" dirty="0">
                <a:solidFill>
                  <a:schemeClr val="tx2"/>
                </a:solidFill>
                <a:cs typeface="+mn-ea"/>
                <a:sym typeface="+mn-lt"/>
              </a:rPr>
              <a:t>Domain</a:t>
            </a:r>
            <a:r>
              <a:rPr lang="zh-CN" altLang="en-US" sz="2000" spc="300" dirty="0">
                <a:solidFill>
                  <a:schemeClr val="tx2"/>
                </a:solidFill>
                <a:cs typeface="+mn-ea"/>
                <a:sym typeface="+mn-lt"/>
              </a:rPr>
              <a:t>）</a:t>
            </a:r>
            <a:endParaRPr lang="en-US" altLang="zh-CN" sz="2000" spc="300" dirty="0">
              <a:solidFill>
                <a:schemeClr val="tx2"/>
              </a:solidFill>
              <a:cs typeface="+mn-ea"/>
              <a:sym typeface="+mn-lt"/>
            </a:endParaRPr>
          </a:p>
          <a:p>
            <a:endParaRPr lang="zh-CN" altLang="en-US" sz="2000" spc="300" dirty="0">
              <a:solidFill>
                <a:schemeClr val="tx2"/>
              </a:solidFill>
              <a:cs typeface="+mn-ea"/>
              <a:sym typeface="+mn-lt"/>
            </a:endParaRP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grpSp>
        <p:nvGrpSpPr>
          <p:cNvPr id="5" name="组合 4">
            <a:extLst>
              <a:ext uri="{FF2B5EF4-FFF2-40B4-BE49-F238E27FC236}">
                <a16:creationId xmlns:a16="http://schemas.microsoft.com/office/drawing/2014/main" id="{413303E9-F04F-4DE8-4740-4C9FC5235029}"/>
              </a:ext>
            </a:extLst>
          </p:cNvPr>
          <p:cNvGrpSpPr/>
          <p:nvPr/>
        </p:nvGrpSpPr>
        <p:grpSpPr>
          <a:xfrm>
            <a:off x="843937" y="1627185"/>
            <a:ext cx="5132387" cy="1704974"/>
            <a:chOff x="6184901" y="1943101"/>
            <a:chExt cx="5132387" cy="1704974"/>
          </a:xfrm>
        </p:grpSpPr>
        <p:grpSp>
          <p:nvGrpSpPr>
            <p:cNvPr id="36" name="组合 35">
              <a:extLst>
                <a:ext uri="{FF2B5EF4-FFF2-40B4-BE49-F238E27FC236}">
                  <a16:creationId xmlns:a16="http://schemas.microsoft.com/office/drawing/2014/main" id="{BD6D4FF8-6771-D0CC-A73F-1B560E02DB11}"/>
                </a:ext>
              </a:extLst>
            </p:cNvPr>
            <p:cNvGrpSpPr/>
            <p:nvPr/>
          </p:nvGrpSpPr>
          <p:grpSpPr>
            <a:xfrm>
              <a:off x="6184901" y="1943101"/>
              <a:ext cx="5132387" cy="1704974"/>
              <a:chOff x="874713" y="1752601"/>
              <a:chExt cx="5132387" cy="1704974"/>
            </a:xfrm>
          </p:grpSpPr>
          <p:sp>
            <p:nvSpPr>
              <p:cNvPr id="40" name="矩形 39">
                <a:extLst>
                  <a:ext uri="{FF2B5EF4-FFF2-40B4-BE49-F238E27FC236}">
                    <a16:creationId xmlns:a16="http://schemas.microsoft.com/office/drawing/2014/main" id="{87BC1051-B0B8-A725-0E1E-51C80DC8BDDD}"/>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1" name="椭圆 34">
                <a:extLst>
                  <a:ext uri="{FF2B5EF4-FFF2-40B4-BE49-F238E27FC236}">
                    <a16:creationId xmlns:a16="http://schemas.microsoft.com/office/drawing/2014/main" id="{B98CC0D9-CC23-EE6C-3B3C-33EF6A4D0755}"/>
                  </a:ext>
                </a:extLst>
              </p:cNvPr>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7" name="组合 36">
              <a:extLst>
                <a:ext uri="{FF2B5EF4-FFF2-40B4-BE49-F238E27FC236}">
                  <a16:creationId xmlns:a16="http://schemas.microsoft.com/office/drawing/2014/main" id="{0F109CE6-351C-D19E-86A9-BA25F48A1589}"/>
                </a:ext>
              </a:extLst>
            </p:cNvPr>
            <p:cNvGrpSpPr/>
            <p:nvPr/>
          </p:nvGrpSpPr>
          <p:grpSpPr>
            <a:xfrm>
              <a:off x="6569586" y="2277135"/>
              <a:ext cx="3941252" cy="1009161"/>
              <a:chOff x="7483989" y="3314482"/>
              <a:chExt cx="3941252" cy="1009161"/>
            </a:xfrm>
          </p:grpSpPr>
          <p:sp>
            <p:nvSpPr>
              <p:cNvPr id="38" name="矩形 37">
                <a:extLst>
                  <a:ext uri="{FF2B5EF4-FFF2-40B4-BE49-F238E27FC236}">
                    <a16:creationId xmlns:a16="http://schemas.microsoft.com/office/drawing/2014/main" id="{831785EA-AA65-19CC-33A9-CA44AD16D4D9}"/>
                  </a:ext>
                </a:extLst>
              </p:cNvPr>
              <p:cNvSpPr/>
              <p:nvPr/>
            </p:nvSpPr>
            <p:spPr>
              <a:xfrm>
                <a:off x="7483989" y="3732519"/>
                <a:ext cx="3941252" cy="5911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实体层，用于存放我们的实体类，与数据库中的属性值基本保持一致，实现</a:t>
                </a:r>
                <a:r>
                  <a:rPr lang="en-US" altLang="zh-CN" sz="1400" dirty="0">
                    <a:solidFill>
                      <a:schemeClr val="tx1">
                        <a:lumMod val="75000"/>
                        <a:lumOff val="25000"/>
                      </a:schemeClr>
                    </a:solidFill>
                    <a:cs typeface="+mn-ea"/>
                    <a:sym typeface="+mn-lt"/>
                  </a:rPr>
                  <a:t>set</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get</a:t>
                </a:r>
                <a:r>
                  <a:rPr lang="zh-CN" altLang="en-US" sz="1400" dirty="0">
                    <a:solidFill>
                      <a:schemeClr val="tx1">
                        <a:lumMod val="75000"/>
                        <a:lumOff val="25000"/>
                      </a:schemeClr>
                    </a:solidFill>
                    <a:cs typeface="+mn-ea"/>
                    <a:sym typeface="+mn-lt"/>
                  </a:rPr>
                  <a:t>的方法。</a:t>
                </a:r>
              </a:p>
            </p:txBody>
          </p:sp>
          <p:sp>
            <p:nvSpPr>
              <p:cNvPr id="39" name="矩形 38">
                <a:extLst>
                  <a:ext uri="{FF2B5EF4-FFF2-40B4-BE49-F238E27FC236}">
                    <a16:creationId xmlns:a16="http://schemas.microsoft.com/office/drawing/2014/main" id="{2FF112A3-65B6-B96B-0CFF-3E5D8E1464FE}"/>
                  </a:ext>
                </a:extLst>
              </p:cNvPr>
              <p:cNvSpPr/>
              <p:nvPr/>
            </p:nvSpPr>
            <p:spPr>
              <a:xfrm>
                <a:off x="7483989" y="3314482"/>
                <a:ext cx="2050552"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Domain</a:t>
                </a:r>
                <a:endParaRPr lang="zh-CN" altLang="en-US" b="1" dirty="0">
                  <a:solidFill>
                    <a:schemeClr val="tx1">
                      <a:lumMod val="85000"/>
                      <a:lumOff val="15000"/>
                    </a:schemeClr>
                  </a:solidFill>
                  <a:cs typeface="+mn-ea"/>
                  <a:sym typeface="+mn-lt"/>
                </a:endParaRPr>
              </a:p>
            </p:txBody>
          </p:sp>
        </p:grpSp>
      </p:grpSp>
      <p:pic>
        <p:nvPicPr>
          <p:cNvPr id="42" name="图片 41">
            <a:extLst>
              <a:ext uri="{FF2B5EF4-FFF2-40B4-BE49-F238E27FC236}">
                <a16:creationId xmlns:a16="http://schemas.microsoft.com/office/drawing/2014/main" id="{AA8F7A65-5B49-C2CA-9467-08869D599546}"/>
              </a:ext>
            </a:extLst>
          </p:cNvPr>
          <p:cNvPicPr>
            <a:picLocks noChangeAspect="1"/>
          </p:cNvPicPr>
          <p:nvPr/>
        </p:nvPicPr>
        <p:blipFill>
          <a:blip r:embed="rId3"/>
          <a:stretch>
            <a:fillRect/>
          </a:stretch>
        </p:blipFill>
        <p:spPr>
          <a:xfrm>
            <a:off x="7451697" y="353703"/>
            <a:ext cx="3533440" cy="5798608"/>
          </a:xfrm>
          <a:prstGeom prst="rect">
            <a:avLst/>
          </a:prstGeom>
        </p:spPr>
      </p:pic>
      <p:sp>
        <p:nvSpPr>
          <p:cNvPr id="43" name="文本框 42">
            <a:extLst>
              <a:ext uri="{FF2B5EF4-FFF2-40B4-BE49-F238E27FC236}">
                <a16:creationId xmlns:a16="http://schemas.microsoft.com/office/drawing/2014/main" id="{EA2FF6F2-4D12-A8DA-0057-F484EA1A0E6F}"/>
              </a:ext>
            </a:extLst>
          </p:cNvPr>
          <p:cNvSpPr txBox="1"/>
          <p:nvPr/>
        </p:nvSpPr>
        <p:spPr>
          <a:xfrm>
            <a:off x="7376025" y="6152311"/>
            <a:ext cx="3684783" cy="646331"/>
          </a:xfrm>
          <a:prstGeom prst="rect">
            <a:avLst/>
          </a:prstGeom>
          <a:noFill/>
        </p:spPr>
        <p:txBody>
          <a:bodyPr wrap="square" rtlCol="0">
            <a:spAutoFit/>
          </a:bodyPr>
          <a:lstStyle/>
          <a:p>
            <a:pPr algn="ctr"/>
            <a:r>
              <a:rPr kumimoji="1" lang="en-US" altLang="zh-CN" dirty="0" err="1"/>
              <a:t>datastr.java</a:t>
            </a:r>
            <a:endParaRPr kumimoji="1" lang="en-US" altLang="zh-CN" dirty="0"/>
          </a:p>
          <a:p>
            <a:pPr algn="ctr"/>
            <a:r>
              <a:rPr kumimoji="1" lang="zh-CN" altLang="en-US" dirty="0"/>
              <a:t>存放实体类</a:t>
            </a:r>
          </a:p>
        </p:txBody>
      </p:sp>
      <p:sp>
        <p:nvSpPr>
          <p:cNvPr id="44" name="矩形 43">
            <a:extLst>
              <a:ext uri="{FF2B5EF4-FFF2-40B4-BE49-F238E27FC236}">
                <a16:creationId xmlns:a16="http://schemas.microsoft.com/office/drawing/2014/main" id="{E2C500DD-E826-2733-4026-0EE36D3D48D0}"/>
              </a:ext>
            </a:extLst>
          </p:cNvPr>
          <p:cNvSpPr/>
          <p:nvPr/>
        </p:nvSpPr>
        <p:spPr>
          <a:xfrm>
            <a:off x="7489797" y="723900"/>
            <a:ext cx="1730403" cy="1237319"/>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5" name="文本框 44">
            <a:extLst>
              <a:ext uri="{FF2B5EF4-FFF2-40B4-BE49-F238E27FC236}">
                <a16:creationId xmlns:a16="http://schemas.microsoft.com/office/drawing/2014/main" id="{39871881-2BA2-A48F-599E-1D77985DDC9B}"/>
              </a:ext>
            </a:extLst>
          </p:cNvPr>
          <p:cNvSpPr txBox="1"/>
          <p:nvPr/>
        </p:nvSpPr>
        <p:spPr>
          <a:xfrm>
            <a:off x="8705105" y="1940134"/>
            <a:ext cx="2031325" cy="276999"/>
          </a:xfrm>
          <a:prstGeom prst="rect">
            <a:avLst/>
          </a:prstGeom>
          <a:noFill/>
        </p:spPr>
        <p:txBody>
          <a:bodyPr wrap="none" rtlCol="0">
            <a:spAutoFit/>
          </a:bodyPr>
          <a:lstStyle/>
          <a:p>
            <a:r>
              <a:rPr kumimoji="1" lang="zh-CN" altLang="en-US" sz="1200" dirty="0">
                <a:solidFill>
                  <a:schemeClr val="bg1"/>
                </a:solidFill>
              </a:rPr>
              <a:t>与数据表中各个字段相对应</a:t>
            </a:r>
          </a:p>
        </p:txBody>
      </p:sp>
      <p:pic>
        <p:nvPicPr>
          <p:cNvPr id="47" name="图片 46">
            <a:extLst>
              <a:ext uri="{FF2B5EF4-FFF2-40B4-BE49-F238E27FC236}">
                <a16:creationId xmlns:a16="http://schemas.microsoft.com/office/drawing/2014/main" id="{854DD83E-C2FD-4CF2-A145-9E5B26B45E44}"/>
              </a:ext>
            </a:extLst>
          </p:cNvPr>
          <p:cNvPicPr>
            <a:picLocks noChangeAspect="1"/>
          </p:cNvPicPr>
          <p:nvPr/>
        </p:nvPicPr>
        <p:blipFill>
          <a:blip r:embed="rId4"/>
          <a:stretch>
            <a:fillRect/>
          </a:stretch>
        </p:blipFill>
        <p:spPr>
          <a:xfrm>
            <a:off x="672349" y="3405515"/>
            <a:ext cx="5593008" cy="3264990"/>
          </a:xfrm>
          <a:prstGeom prst="rect">
            <a:avLst/>
          </a:prstGeom>
        </p:spPr>
      </p:pic>
      <p:grpSp>
        <p:nvGrpSpPr>
          <p:cNvPr id="3" name="组合 2">
            <a:extLst>
              <a:ext uri="{FF2B5EF4-FFF2-40B4-BE49-F238E27FC236}">
                <a16:creationId xmlns:a16="http://schemas.microsoft.com/office/drawing/2014/main" id="{B38597B5-6556-BF2E-B45B-0635DD4365E9}"/>
              </a:ext>
            </a:extLst>
          </p:cNvPr>
          <p:cNvGrpSpPr/>
          <p:nvPr/>
        </p:nvGrpSpPr>
        <p:grpSpPr>
          <a:xfrm rot="10800000">
            <a:off x="10484617" y="5645413"/>
            <a:ext cx="1707383" cy="1466169"/>
            <a:chOff x="-15240" y="3375944"/>
            <a:chExt cx="3204450" cy="4893654"/>
          </a:xfrm>
        </p:grpSpPr>
        <p:sp>
          <p:nvSpPr>
            <p:cNvPr id="4" name="íSliḑè">
              <a:extLst>
                <a:ext uri="{FF2B5EF4-FFF2-40B4-BE49-F238E27FC236}">
                  <a16:creationId xmlns:a16="http://schemas.microsoft.com/office/drawing/2014/main" id="{3CF892E3-0516-15B8-849A-60721F0EADB3}"/>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íš1ïḋe">
              <a:extLst>
                <a:ext uri="{FF2B5EF4-FFF2-40B4-BE49-F238E27FC236}">
                  <a16:creationId xmlns:a16="http://schemas.microsoft.com/office/drawing/2014/main" id="{FADB1DED-64E2-378A-00B4-9D854A213086}"/>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iṡḻiďè">
              <a:extLst>
                <a:ext uri="{FF2B5EF4-FFF2-40B4-BE49-F238E27FC236}">
                  <a16:creationId xmlns:a16="http://schemas.microsoft.com/office/drawing/2014/main" id="{B8AAA175-322F-3409-FED8-1E42E8F0F22B}"/>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8" name="文本框 7">
            <a:extLst>
              <a:ext uri="{FF2B5EF4-FFF2-40B4-BE49-F238E27FC236}">
                <a16:creationId xmlns:a16="http://schemas.microsoft.com/office/drawing/2014/main" id="{C778CBAB-041C-21D8-15DB-CA07B1CD910D}"/>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11</a:t>
            </a:fld>
            <a:endParaRPr kumimoji="1" lang="zh-CN" altLang="en-US" dirty="0">
              <a:solidFill>
                <a:schemeClr val="bg1"/>
              </a:solidFill>
            </a:endParaRPr>
          </a:p>
        </p:txBody>
      </p:sp>
    </p:spTree>
    <p:extLst>
      <p:ext uri="{BB962C8B-B14F-4D97-AF65-F5344CB8AC3E}">
        <p14:creationId xmlns:p14="http://schemas.microsoft.com/office/powerpoint/2010/main" val="175996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4406537" cy="707886"/>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r>
              <a:rPr lang="en-US" altLang="zh-CN" sz="2000" spc="300" dirty="0">
                <a:solidFill>
                  <a:schemeClr val="tx2"/>
                </a:solidFill>
                <a:cs typeface="+mn-ea"/>
                <a:sym typeface="+mn-lt"/>
              </a:rPr>
              <a:t>Mapper</a:t>
            </a:r>
            <a:r>
              <a:rPr lang="zh-CN" altLang="en-US" sz="2000" spc="300" dirty="0">
                <a:solidFill>
                  <a:schemeClr val="tx2"/>
                </a:solidFill>
                <a:cs typeface="+mn-ea"/>
                <a:sym typeface="+mn-lt"/>
              </a:rPr>
              <a:t>）</a:t>
            </a:r>
            <a:endParaRPr lang="en-US" altLang="zh-CN" sz="2000" spc="300" dirty="0">
              <a:solidFill>
                <a:schemeClr val="tx2"/>
              </a:solidFill>
              <a:cs typeface="+mn-ea"/>
              <a:sym typeface="+mn-lt"/>
            </a:endParaRPr>
          </a:p>
          <a:p>
            <a:endParaRPr lang="zh-CN" altLang="en-US" sz="2000" spc="300" dirty="0">
              <a:solidFill>
                <a:schemeClr val="tx2"/>
              </a:solidFill>
              <a:cs typeface="+mn-ea"/>
              <a:sym typeface="+mn-lt"/>
            </a:endParaRP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grpSp>
        <p:nvGrpSpPr>
          <p:cNvPr id="2" name="组合 1">
            <a:extLst>
              <a:ext uri="{FF2B5EF4-FFF2-40B4-BE49-F238E27FC236}">
                <a16:creationId xmlns:a16="http://schemas.microsoft.com/office/drawing/2014/main" id="{64434B74-18CA-7E60-9DEA-628486582ED1}"/>
              </a:ext>
            </a:extLst>
          </p:cNvPr>
          <p:cNvGrpSpPr/>
          <p:nvPr/>
        </p:nvGrpSpPr>
        <p:grpSpPr>
          <a:xfrm>
            <a:off x="5826181" y="1359059"/>
            <a:ext cx="5132387" cy="1704974"/>
            <a:chOff x="6184901" y="3922713"/>
            <a:chExt cx="5132387" cy="1704974"/>
          </a:xfrm>
        </p:grpSpPr>
        <p:grpSp>
          <p:nvGrpSpPr>
            <p:cNvPr id="3" name="组合 2">
              <a:extLst>
                <a:ext uri="{FF2B5EF4-FFF2-40B4-BE49-F238E27FC236}">
                  <a16:creationId xmlns:a16="http://schemas.microsoft.com/office/drawing/2014/main" id="{6C625019-DA0B-C790-DF49-738562D01D68}"/>
                </a:ext>
              </a:extLst>
            </p:cNvPr>
            <p:cNvGrpSpPr/>
            <p:nvPr/>
          </p:nvGrpSpPr>
          <p:grpSpPr>
            <a:xfrm>
              <a:off x="6184901" y="3922713"/>
              <a:ext cx="5132387" cy="1704974"/>
              <a:chOff x="874713" y="1752601"/>
              <a:chExt cx="5132387" cy="1704974"/>
            </a:xfrm>
          </p:grpSpPr>
          <p:sp>
            <p:nvSpPr>
              <p:cNvPr id="8" name="矩形 7">
                <a:extLst>
                  <a:ext uri="{FF2B5EF4-FFF2-40B4-BE49-F238E27FC236}">
                    <a16:creationId xmlns:a16="http://schemas.microsoft.com/office/drawing/2014/main" id="{423E7E8D-AA4B-C174-69B2-25C195F38F59}"/>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9" name="椭圆 37">
                <a:extLst>
                  <a:ext uri="{FF2B5EF4-FFF2-40B4-BE49-F238E27FC236}">
                    <a16:creationId xmlns:a16="http://schemas.microsoft.com/office/drawing/2014/main" id="{CDA81166-45AA-F91A-681B-A1137C38DDFD}"/>
                  </a:ext>
                </a:extLst>
              </p:cNvPr>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chemeClr val="accent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 name="组合 3">
              <a:extLst>
                <a:ext uri="{FF2B5EF4-FFF2-40B4-BE49-F238E27FC236}">
                  <a16:creationId xmlns:a16="http://schemas.microsoft.com/office/drawing/2014/main" id="{1C0A8501-A791-A373-E693-F0E38364E0D9}"/>
                </a:ext>
              </a:extLst>
            </p:cNvPr>
            <p:cNvGrpSpPr/>
            <p:nvPr/>
          </p:nvGrpSpPr>
          <p:grpSpPr>
            <a:xfrm>
              <a:off x="6569586" y="4272447"/>
              <a:ext cx="3941252" cy="1010122"/>
              <a:chOff x="7483989" y="3314482"/>
              <a:chExt cx="3941252" cy="1010122"/>
            </a:xfrm>
          </p:grpSpPr>
          <p:sp>
            <p:nvSpPr>
              <p:cNvPr id="6" name="矩形 5">
                <a:extLst>
                  <a:ext uri="{FF2B5EF4-FFF2-40B4-BE49-F238E27FC236}">
                    <a16:creationId xmlns:a16="http://schemas.microsoft.com/office/drawing/2014/main" id="{49A46679-DD0C-AD10-A4AB-D313FC969A11}"/>
                  </a:ext>
                </a:extLst>
              </p:cNvPr>
              <p:cNvSpPr/>
              <p:nvPr/>
            </p:nvSpPr>
            <p:spPr>
              <a:xfrm>
                <a:off x="7483989" y="3732519"/>
                <a:ext cx="3941252" cy="59208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直接针对数据库进行操作，与其存放数据库查询语言的</a:t>
                </a:r>
                <a:r>
                  <a:rPr lang="en-US" altLang="zh-CN" sz="1400" dirty="0">
                    <a:solidFill>
                      <a:schemeClr val="tx1">
                        <a:lumMod val="75000"/>
                        <a:lumOff val="25000"/>
                      </a:schemeClr>
                    </a:solidFill>
                    <a:cs typeface="+mn-ea"/>
                    <a:sym typeface="+mn-lt"/>
                  </a:rPr>
                  <a:t>XML</a:t>
                </a:r>
                <a:r>
                  <a:rPr lang="zh-CN" altLang="en-US" sz="1400" dirty="0">
                    <a:solidFill>
                      <a:schemeClr val="tx1">
                        <a:lumMod val="75000"/>
                        <a:lumOff val="25000"/>
                      </a:schemeClr>
                    </a:solidFill>
                    <a:cs typeface="+mn-ea"/>
                    <a:sym typeface="+mn-lt"/>
                  </a:rPr>
                  <a:t>文件相互映射</a:t>
                </a:r>
              </a:p>
            </p:txBody>
          </p:sp>
          <p:sp>
            <p:nvSpPr>
              <p:cNvPr id="7" name="矩形 6">
                <a:extLst>
                  <a:ext uri="{FF2B5EF4-FFF2-40B4-BE49-F238E27FC236}">
                    <a16:creationId xmlns:a16="http://schemas.microsoft.com/office/drawing/2014/main" id="{83121EA9-DC43-5995-0094-0D2DA4A96D4B}"/>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Mapper</a:t>
                </a:r>
                <a:endParaRPr lang="zh-CN" altLang="en-US" b="1" dirty="0">
                  <a:solidFill>
                    <a:schemeClr val="tx1">
                      <a:lumMod val="85000"/>
                      <a:lumOff val="15000"/>
                    </a:schemeClr>
                  </a:solidFill>
                  <a:cs typeface="+mn-ea"/>
                  <a:sym typeface="+mn-lt"/>
                </a:endParaRPr>
              </a:p>
            </p:txBody>
          </p:sp>
        </p:grpSp>
      </p:grpSp>
      <p:pic>
        <p:nvPicPr>
          <p:cNvPr id="10" name="图片 9">
            <a:extLst>
              <a:ext uri="{FF2B5EF4-FFF2-40B4-BE49-F238E27FC236}">
                <a16:creationId xmlns:a16="http://schemas.microsoft.com/office/drawing/2014/main" id="{4B72136A-C306-D260-BF5E-FBA6822C1F0E}"/>
              </a:ext>
            </a:extLst>
          </p:cNvPr>
          <p:cNvPicPr>
            <a:picLocks noChangeAspect="1"/>
          </p:cNvPicPr>
          <p:nvPr/>
        </p:nvPicPr>
        <p:blipFill>
          <a:blip r:embed="rId3"/>
          <a:stretch>
            <a:fillRect/>
          </a:stretch>
        </p:blipFill>
        <p:spPr>
          <a:xfrm>
            <a:off x="793769" y="2019066"/>
            <a:ext cx="3941252" cy="3479875"/>
          </a:xfrm>
          <a:prstGeom prst="rect">
            <a:avLst/>
          </a:prstGeom>
        </p:spPr>
      </p:pic>
      <p:pic>
        <p:nvPicPr>
          <p:cNvPr id="11" name="图片 10">
            <a:extLst>
              <a:ext uri="{FF2B5EF4-FFF2-40B4-BE49-F238E27FC236}">
                <a16:creationId xmlns:a16="http://schemas.microsoft.com/office/drawing/2014/main" id="{25D1F102-D985-C712-3468-C4A012D0C5CD}"/>
              </a:ext>
            </a:extLst>
          </p:cNvPr>
          <p:cNvPicPr>
            <a:picLocks noChangeAspect="1"/>
          </p:cNvPicPr>
          <p:nvPr/>
        </p:nvPicPr>
        <p:blipFill>
          <a:blip r:embed="rId4"/>
          <a:stretch>
            <a:fillRect/>
          </a:stretch>
        </p:blipFill>
        <p:spPr>
          <a:xfrm>
            <a:off x="4986450" y="3826253"/>
            <a:ext cx="6811850" cy="1672688"/>
          </a:xfrm>
          <a:prstGeom prst="rect">
            <a:avLst/>
          </a:prstGeom>
        </p:spPr>
      </p:pic>
      <p:sp>
        <p:nvSpPr>
          <p:cNvPr id="12" name="文本框 11">
            <a:extLst>
              <a:ext uri="{FF2B5EF4-FFF2-40B4-BE49-F238E27FC236}">
                <a16:creationId xmlns:a16="http://schemas.microsoft.com/office/drawing/2014/main" id="{EDDD09D4-FA93-1A15-E6C4-F55472336BEC}"/>
              </a:ext>
            </a:extLst>
          </p:cNvPr>
          <p:cNvSpPr txBox="1"/>
          <p:nvPr/>
        </p:nvSpPr>
        <p:spPr>
          <a:xfrm>
            <a:off x="1634095" y="5629824"/>
            <a:ext cx="2260600" cy="646331"/>
          </a:xfrm>
          <a:prstGeom prst="rect">
            <a:avLst/>
          </a:prstGeom>
          <a:noFill/>
        </p:spPr>
        <p:txBody>
          <a:bodyPr wrap="square" rtlCol="0">
            <a:spAutoFit/>
          </a:bodyPr>
          <a:lstStyle/>
          <a:p>
            <a:pPr algn="ctr"/>
            <a:r>
              <a:rPr kumimoji="1" lang="en-US" altLang="zh-CN" dirty="0" err="1"/>
              <a:t>Datadao.java</a:t>
            </a:r>
            <a:r>
              <a:rPr kumimoji="1" lang="en-US" altLang="zh-CN" dirty="0"/>
              <a:t> </a:t>
            </a:r>
          </a:p>
          <a:p>
            <a:pPr algn="ctr"/>
            <a:r>
              <a:rPr kumimoji="1" lang="zh-CN" altLang="en-US" dirty="0"/>
              <a:t>获取疫情情况列表</a:t>
            </a:r>
          </a:p>
        </p:txBody>
      </p:sp>
      <p:sp>
        <p:nvSpPr>
          <p:cNvPr id="13" name="文本框 12">
            <a:extLst>
              <a:ext uri="{FF2B5EF4-FFF2-40B4-BE49-F238E27FC236}">
                <a16:creationId xmlns:a16="http://schemas.microsoft.com/office/drawing/2014/main" id="{D7C238A4-651C-8B0E-39DC-E175C1239B24}"/>
              </a:ext>
            </a:extLst>
          </p:cNvPr>
          <p:cNvSpPr txBox="1"/>
          <p:nvPr/>
        </p:nvSpPr>
        <p:spPr>
          <a:xfrm>
            <a:off x="7262074" y="5629824"/>
            <a:ext cx="2260600" cy="646331"/>
          </a:xfrm>
          <a:prstGeom prst="rect">
            <a:avLst/>
          </a:prstGeom>
          <a:noFill/>
        </p:spPr>
        <p:txBody>
          <a:bodyPr wrap="square" rtlCol="0">
            <a:spAutoFit/>
          </a:bodyPr>
          <a:lstStyle/>
          <a:p>
            <a:pPr algn="ctr"/>
            <a:r>
              <a:rPr kumimoji="1" lang="en-US" altLang="zh-CN" dirty="0" err="1"/>
              <a:t>global.xml</a:t>
            </a:r>
            <a:r>
              <a:rPr kumimoji="1" lang="en-US" altLang="zh-CN" dirty="0"/>
              <a:t> </a:t>
            </a:r>
          </a:p>
          <a:p>
            <a:pPr algn="ctr"/>
            <a:r>
              <a:rPr kumimoji="1" lang="zh-CN" altLang="en-US" dirty="0"/>
              <a:t>从数据库中提取信息</a:t>
            </a:r>
          </a:p>
        </p:txBody>
      </p:sp>
      <p:sp>
        <p:nvSpPr>
          <p:cNvPr id="14" name="矩形 13">
            <a:extLst>
              <a:ext uri="{FF2B5EF4-FFF2-40B4-BE49-F238E27FC236}">
                <a16:creationId xmlns:a16="http://schemas.microsoft.com/office/drawing/2014/main" id="{C8F5497C-7766-DC17-D735-0EB3D34CDE10}"/>
              </a:ext>
            </a:extLst>
          </p:cNvPr>
          <p:cNvSpPr/>
          <p:nvPr/>
        </p:nvSpPr>
        <p:spPr>
          <a:xfrm>
            <a:off x="5613399" y="4470399"/>
            <a:ext cx="597467" cy="190501"/>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8A427AAB-DC62-0C25-24E8-FEACBF885D95}"/>
              </a:ext>
            </a:extLst>
          </p:cNvPr>
          <p:cNvSpPr/>
          <p:nvPr/>
        </p:nvSpPr>
        <p:spPr>
          <a:xfrm>
            <a:off x="2349499" y="4432299"/>
            <a:ext cx="597467" cy="190501"/>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7" name="直线箭头连接符 16">
            <a:extLst>
              <a:ext uri="{FF2B5EF4-FFF2-40B4-BE49-F238E27FC236}">
                <a16:creationId xmlns:a16="http://schemas.microsoft.com/office/drawing/2014/main" id="{8BE7DDD8-7DF4-0E3F-0B4D-C55B79528877}"/>
              </a:ext>
            </a:extLst>
          </p:cNvPr>
          <p:cNvCxnSpPr>
            <a:stCxn id="15" idx="3"/>
            <a:endCxn id="14" idx="1"/>
          </p:cNvCxnSpPr>
          <p:nvPr/>
        </p:nvCxnSpPr>
        <p:spPr>
          <a:xfrm>
            <a:off x="2946966" y="4527550"/>
            <a:ext cx="2666433" cy="38100"/>
          </a:xfrm>
          <a:prstGeom prst="straightConnector1">
            <a:avLst/>
          </a:prstGeom>
          <a:ln>
            <a:solidFill>
              <a:schemeClr val="bg1">
                <a:lumMod val="95000"/>
              </a:schemeClr>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91F44395-3979-3098-569E-D14F109AFA9C}"/>
              </a:ext>
            </a:extLst>
          </p:cNvPr>
          <p:cNvGrpSpPr/>
          <p:nvPr/>
        </p:nvGrpSpPr>
        <p:grpSpPr>
          <a:xfrm rot="10800000">
            <a:off x="10484617" y="5645413"/>
            <a:ext cx="1707383" cy="1466169"/>
            <a:chOff x="-15240" y="3375944"/>
            <a:chExt cx="3204450" cy="4893654"/>
          </a:xfrm>
        </p:grpSpPr>
        <p:sp>
          <p:nvSpPr>
            <p:cNvPr id="27" name="íSliḑè">
              <a:extLst>
                <a:ext uri="{FF2B5EF4-FFF2-40B4-BE49-F238E27FC236}">
                  <a16:creationId xmlns:a16="http://schemas.microsoft.com/office/drawing/2014/main" id="{729CFEF7-7284-10AF-0548-CF471074FFBC}"/>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8" name="íš1ïḋe">
              <a:extLst>
                <a:ext uri="{FF2B5EF4-FFF2-40B4-BE49-F238E27FC236}">
                  <a16:creationId xmlns:a16="http://schemas.microsoft.com/office/drawing/2014/main" id="{24D312D4-B108-A136-CF0D-B99A1CB6EFE5}"/>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9" name="iṡḻiďè">
              <a:extLst>
                <a:ext uri="{FF2B5EF4-FFF2-40B4-BE49-F238E27FC236}">
                  <a16:creationId xmlns:a16="http://schemas.microsoft.com/office/drawing/2014/main" id="{E6809587-883A-5355-CA32-DB3017606367}"/>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30" name="文本框 29">
            <a:extLst>
              <a:ext uri="{FF2B5EF4-FFF2-40B4-BE49-F238E27FC236}">
                <a16:creationId xmlns:a16="http://schemas.microsoft.com/office/drawing/2014/main" id="{BB540D5E-2B58-66D2-9A48-BFD10163EB1C}"/>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12</a:t>
            </a:fld>
            <a:endParaRPr kumimoji="1" lang="zh-CN" altLang="en-US" dirty="0">
              <a:solidFill>
                <a:schemeClr val="bg1"/>
              </a:solidFill>
            </a:endParaRPr>
          </a:p>
        </p:txBody>
      </p:sp>
    </p:spTree>
    <p:extLst>
      <p:ext uri="{BB962C8B-B14F-4D97-AF65-F5344CB8AC3E}">
        <p14:creationId xmlns:p14="http://schemas.microsoft.com/office/powerpoint/2010/main" val="2715937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707886"/>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r>
              <a:rPr lang="en-US" altLang="zh-CN" sz="2000" spc="300" dirty="0">
                <a:solidFill>
                  <a:schemeClr val="tx2"/>
                </a:solidFill>
                <a:cs typeface="+mn-ea"/>
                <a:sym typeface="+mn-lt"/>
              </a:rPr>
              <a:t>Controller</a:t>
            </a:r>
            <a:r>
              <a:rPr lang="zh-CN" altLang="en-US" sz="2000" spc="300" dirty="0">
                <a:solidFill>
                  <a:schemeClr val="tx2"/>
                </a:solidFill>
                <a:cs typeface="+mn-ea"/>
                <a:sym typeface="+mn-lt"/>
              </a:rPr>
              <a:t>）</a:t>
            </a:r>
            <a:endParaRPr lang="en-US" altLang="zh-CN" sz="2000" spc="300" dirty="0">
              <a:solidFill>
                <a:schemeClr val="tx2"/>
              </a:solidFill>
              <a:cs typeface="+mn-ea"/>
              <a:sym typeface="+mn-lt"/>
            </a:endParaRPr>
          </a:p>
          <a:p>
            <a:endParaRPr lang="zh-CN" altLang="en-US" sz="2000" spc="300" dirty="0">
              <a:solidFill>
                <a:schemeClr val="tx2"/>
              </a:solidFill>
              <a:cs typeface="+mn-ea"/>
              <a:sym typeface="+mn-lt"/>
            </a:endParaRP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3" name="文本框 12">
            <a:extLst>
              <a:ext uri="{FF2B5EF4-FFF2-40B4-BE49-F238E27FC236}">
                <a16:creationId xmlns:a16="http://schemas.microsoft.com/office/drawing/2014/main" id="{D7C238A4-651C-8B0E-39DC-E175C1239B24}"/>
              </a:ext>
            </a:extLst>
          </p:cNvPr>
          <p:cNvSpPr txBox="1"/>
          <p:nvPr/>
        </p:nvSpPr>
        <p:spPr>
          <a:xfrm>
            <a:off x="7262074" y="5629824"/>
            <a:ext cx="3405926" cy="646331"/>
          </a:xfrm>
          <a:prstGeom prst="rect">
            <a:avLst/>
          </a:prstGeom>
          <a:noFill/>
        </p:spPr>
        <p:txBody>
          <a:bodyPr wrap="square" rtlCol="0">
            <a:spAutoFit/>
          </a:bodyPr>
          <a:lstStyle/>
          <a:p>
            <a:pPr algn="ctr"/>
            <a:r>
              <a:rPr kumimoji="1" lang="en-US" altLang="zh-CN" dirty="0" err="1"/>
              <a:t>HelloController.java</a:t>
            </a:r>
            <a:endParaRPr kumimoji="1" lang="en-US" altLang="zh-CN" dirty="0"/>
          </a:p>
          <a:p>
            <a:pPr algn="ctr"/>
            <a:r>
              <a:rPr kumimoji="1" lang="en-US" altLang="zh-CN" dirty="0"/>
              <a:t> </a:t>
            </a:r>
            <a:r>
              <a:rPr kumimoji="1" lang="zh-CN" altLang="en-US" dirty="0"/>
              <a:t>打包数据，方便前端读取</a:t>
            </a:r>
          </a:p>
        </p:txBody>
      </p:sp>
      <p:grpSp>
        <p:nvGrpSpPr>
          <p:cNvPr id="5" name="组合 4">
            <a:extLst>
              <a:ext uri="{FF2B5EF4-FFF2-40B4-BE49-F238E27FC236}">
                <a16:creationId xmlns:a16="http://schemas.microsoft.com/office/drawing/2014/main" id="{05374F06-D395-BAF5-9AAC-FF05920E3A31}"/>
              </a:ext>
            </a:extLst>
          </p:cNvPr>
          <p:cNvGrpSpPr/>
          <p:nvPr/>
        </p:nvGrpSpPr>
        <p:grpSpPr>
          <a:xfrm>
            <a:off x="1010103" y="1303338"/>
            <a:ext cx="5132387" cy="1704974"/>
            <a:chOff x="874713" y="3922713"/>
            <a:chExt cx="5132387" cy="1704974"/>
          </a:xfrm>
        </p:grpSpPr>
        <p:grpSp>
          <p:nvGrpSpPr>
            <p:cNvPr id="14" name="组合 13">
              <a:extLst>
                <a:ext uri="{FF2B5EF4-FFF2-40B4-BE49-F238E27FC236}">
                  <a16:creationId xmlns:a16="http://schemas.microsoft.com/office/drawing/2014/main" id="{7BD27DF4-C6CA-4226-CF64-6AFF3EA5AA20}"/>
                </a:ext>
              </a:extLst>
            </p:cNvPr>
            <p:cNvGrpSpPr/>
            <p:nvPr/>
          </p:nvGrpSpPr>
          <p:grpSpPr>
            <a:xfrm>
              <a:off x="874713" y="3922713"/>
              <a:ext cx="5132387" cy="1704974"/>
              <a:chOff x="874713" y="1752601"/>
              <a:chExt cx="5132387" cy="1704974"/>
            </a:xfrm>
          </p:grpSpPr>
          <p:sp>
            <p:nvSpPr>
              <p:cNvPr id="18" name="矩形 17">
                <a:extLst>
                  <a:ext uri="{FF2B5EF4-FFF2-40B4-BE49-F238E27FC236}">
                    <a16:creationId xmlns:a16="http://schemas.microsoft.com/office/drawing/2014/main" id="{2E3A7A58-4637-3823-FA24-6F139643DC3E}"/>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9" name="椭圆 31">
                <a:extLst>
                  <a:ext uri="{FF2B5EF4-FFF2-40B4-BE49-F238E27FC236}">
                    <a16:creationId xmlns:a16="http://schemas.microsoft.com/office/drawing/2014/main" id="{AAF24BE2-E520-ACDB-7107-6C377D161386}"/>
                  </a:ext>
                </a:extLst>
              </p:cNvPr>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5" name="组合 14">
              <a:extLst>
                <a:ext uri="{FF2B5EF4-FFF2-40B4-BE49-F238E27FC236}">
                  <a16:creationId xmlns:a16="http://schemas.microsoft.com/office/drawing/2014/main" id="{9AF91FB8-F3B2-6862-EDA9-606DD9E2B072}"/>
                </a:ext>
              </a:extLst>
            </p:cNvPr>
            <p:cNvGrpSpPr/>
            <p:nvPr/>
          </p:nvGrpSpPr>
          <p:grpSpPr>
            <a:xfrm>
              <a:off x="1259398" y="4272447"/>
              <a:ext cx="3941252" cy="1009161"/>
              <a:chOff x="7483989" y="3314482"/>
              <a:chExt cx="3941252" cy="1009161"/>
            </a:xfrm>
          </p:grpSpPr>
          <p:sp>
            <p:nvSpPr>
              <p:cNvPr id="16" name="矩形 15">
                <a:extLst>
                  <a:ext uri="{FF2B5EF4-FFF2-40B4-BE49-F238E27FC236}">
                    <a16:creationId xmlns:a16="http://schemas.microsoft.com/office/drawing/2014/main" id="{51D8659F-87B4-D1AD-999B-FF910E9BEAC5}"/>
                  </a:ext>
                </a:extLst>
              </p:cNvPr>
              <p:cNvSpPr/>
              <p:nvPr/>
            </p:nvSpPr>
            <p:spPr>
              <a:xfrm>
                <a:off x="7483989" y="3732519"/>
                <a:ext cx="3941252" cy="5911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负责具体模块的业务流程控制，负责接受用户的请求，展示数据</a:t>
                </a:r>
              </a:p>
            </p:txBody>
          </p:sp>
          <p:sp>
            <p:nvSpPr>
              <p:cNvPr id="17" name="矩形 16">
                <a:extLst>
                  <a:ext uri="{FF2B5EF4-FFF2-40B4-BE49-F238E27FC236}">
                    <a16:creationId xmlns:a16="http://schemas.microsoft.com/office/drawing/2014/main" id="{FB68FD0A-9A51-0B1C-146C-1ECDFE553B09}"/>
                  </a:ext>
                </a:extLst>
              </p:cNvPr>
              <p:cNvSpPr/>
              <p:nvPr/>
            </p:nvSpPr>
            <p:spPr>
              <a:xfrm>
                <a:off x="7483989" y="3314482"/>
                <a:ext cx="2050552"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85000"/>
                        <a:lumOff val="15000"/>
                      </a:schemeClr>
                    </a:solidFill>
                    <a:cs typeface="+mn-ea"/>
                    <a:sym typeface="+mn-lt"/>
                  </a:rPr>
                  <a:t>Controller</a:t>
                </a:r>
                <a:endParaRPr lang="zh-CN" altLang="en-US" b="1" dirty="0">
                  <a:solidFill>
                    <a:schemeClr val="tx1">
                      <a:lumMod val="85000"/>
                      <a:lumOff val="15000"/>
                    </a:schemeClr>
                  </a:solidFill>
                  <a:cs typeface="+mn-ea"/>
                  <a:sym typeface="+mn-lt"/>
                </a:endParaRPr>
              </a:p>
            </p:txBody>
          </p:sp>
        </p:grpSp>
      </p:grpSp>
      <p:pic>
        <p:nvPicPr>
          <p:cNvPr id="20" name="图片 19">
            <a:extLst>
              <a:ext uri="{FF2B5EF4-FFF2-40B4-BE49-F238E27FC236}">
                <a16:creationId xmlns:a16="http://schemas.microsoft.com/office/drawing/2014/main" id="{DF39666B-4DAF-7670-53E6-3229DB4B9D4C}"/>
              </a:ext>
            </a:extLst>
          </p:cNvPr>
          <p:cNvPicPr>
            <a:picLocks noChangeAspect="1"/>
          </p:cNvPicPr>
          <p:nvPr/>
        </p:nvPicPr>
        <p:blipFill>
          <a:blip r:embed="rId3"/>
          <a:stretch>
            <a:fillRect/>
          </a:stretch>
        </p:blipFill>
        <p:spPr>
          <a:xfrm>
            <a:off x="6487337" y="1303338"/>
            <a:ext cx="5289550" cy="3943119"/>
          </a:xfrm>
          <a:prstGeom prst="rect">
            <a:avLst/>
          </a:prstGeom>
        </p:spPr>
      </p:pic>
      <p:sp>
        <p:nvSpPr>
          <p:cNvPr id="22" name="文本框 21">
            <a:extLst>
              <a:ext uri="{FF2B5EF4-FFF2-40B4-BE49-F238E27FC236}">
                <a16:creationId xmlns:a16="http://schemas.microsoft.com/office/drawing/2014/main" id="{38E3E84F-A333-DB07-D9A4-7A4A062A62F9}"/>
              </a:ext>
            </a:extLst>
          </p:cNvPr>
          <p:cNvSpPr txBox="1"/>
          <p:nvPr/>
        </p:nvSpPr>
        <p:spPr>
          <a:xfrm>
            <a:off x="1010103" y="3429000"/>
            <a:ext cx="5385898" cy="369332"/>
          </a:xfrm>
          <a:prstGeom prst="rect">
            <a:avLst/>
          </a:prstGeom>
          <a:noFill/>
        </p:spPr>
        <p:txBody>
          <a:bodyPr wrap="none" rtlCol="0">
            <a:spAutoFit/>
          </a:bodyPr>
          <a:lstStyle/>
          <a:p>
            <a:r>
              <a:rPr kumimoji="1" lang="zh-CN" altLang="en-US" dirty="0"/>
              <a:t>需要添加</a:t>
            </a:r>
            <a:r>
              <a:rPr lang="en-US" altLang="zh-CN" sz="1800" dirty="0">
                <a:solidFill>
                  <a:srgbClr val="BBB529"/>
                </a:solidFill>
                <a:effectLst/>
                <a:latin typeface="JetBrains Mono"/>
              </a:rPr>
              <a:t>@</a:t>
            </a:r>
            <a:r>
              <a:rPr lang="en-US" altLang="zh-CN" sz="1800" dirty="0" err="1">
                <a:solidFill>
                  <a:srgbClr val="BBB529"/>
                </a:solidFill>
                <a:effectLst/>
                <a:latin typeface="JetBrains Mono"/>
              </a:rPr>
              <a:t>CrossOrigin</a:t>
            </a:r>
            <a:r>
              <a:rPr kumimoji="1" lang="zh-CN" altLang="en-US" dirty="0"/>
              <a:t>注解，方便前后端跨域的读取</a:t>
            </a:r>
          </a:p>
        </p:txBody>
      </p:sp>
      <p:sp>
        <p:nvSpPr>
          <p:cNvPr id="27" name="矩形 26">
            <a:extLst>
              <a:ext uri="{FF2B5EF4-FFF2-40B4-BE49-F238E27FC236}">
                <a16:creationId xmlns:a16="http://schemas.microsoft.com/office/drawing/2014/main" id="{D83396A1-6EFF-5C60-1160-2E383249DC20}"/>
              </a:ext>
            </a:extLst>
          </p:cNvPr>
          <p:cNvSpPr/>
          <p:nvPr/>
        </p:nvSpPr>
        <p:spPr>
          <a:xfrm>
            <a:off x="6731001" y="4000499"/>
            <a:ext cx="1930966" cy="228601"/>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4D10E6D7-3CF2-8C79-3AE4-03C45F2EC7CD}"/>
              </a:ext>
            </a:extLst>
          </p:cNvPr>
          <p:cNvSpPr txBox="1"/>
          <p:nvPr/>
        </p:nvSpPr>
        <p:spPr>
          <a:xfrm>
            <a:off x="8788400" y="4000499"/>
            <a:ext cx="1031051" cy="261610"/>
          </a:xfrm>
          <a:prstGeom prst="rect">
            <a:avLst/>
          </a:prstGeom>
          <a:noFill/>
        </p:spPr>
        <p:txBody>
          <a:bodyPr wrap="none" rtlCol="0">
            <a:spAutoFit/>
          </a:bodyPr>
          <a:lstStyle/>
          <a:p>
            <a:r>
              <a:rPr kumimoji="1" lang="zh-CN" altLang="en-US" sz="1100" dirty="0">
                <a:solidFill>
                  <a:schemeClr val="bg1"/>
                </a:solidFill>
              </a:rPr>
              <a:t>注解请求路径</a:t>
            </a:r>
          </a:p>
        </p:txBody>
      </p:sp>
      <p:sp>
        <p:nvSpPr>
          <p:cNvPr id="29" name="矩形 28">
            <a:extLst>
              <a:ext uri="{FF2B5EF4-FFF2-40B4-BE49-F238E27FC236}">
                <a16:creationId xmlns:a16="http://schemas.microsoft.com/office/drawing/2014/main" id="{60FDF661-E2BC-138D-C7E7-4045C6671D5A}"/>
              </a:ext>
            </a:extLst>
          </p:cNvPr>
          <p:cNvSpPr/>
          <p:nvPr/>
        </p:nvSpPr>
        <p:spPr>
          <a:xfrm>
            <a:off x="7034071" y="4376204"/>
            <a:ext cx="2549316" cy="228601"/>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39CC084A-4AEE-B543-A33F-B90A93CF3AB1}"/>
              </a:ext>
            </a:extLst>
          </p:cNvPr>
          <p:cNvSpPr txBox="1"/>
          <p:nvPr/>
        </p:nvSpPr>
        <p:spPr>
          <a:xfrm>
            <a:off x="9674723" y="4346071"/>
            <a:ext cx="889987" cy="261610"/>
          </a:xfrm>
          <a:prstGeom prst="rect">
            <a:avLst/>
          </a:prstGeom>
          <a:noFill/>
        </p:spPr>
        <p:txBody>
          <a:bodyPr wrap="none" rtlCol="0">
            <a:spAutoFit/>
          </a:bodyPr>
          <a:lstStyle/>
          <a:p>
            <a:r>
              <a:rPr kumimoji="1" lang="zh-CN" altLang="en-US" sz="1100" dirty="0">
                <a:solidFill>
                  <a:schemeClr val="bg1"/>
                </a:solidFill>
              </a:rPr>
              <a:t>获取数据表</a:t>
            </a:r>
          </a:p>
        </p:txBody>
      </p:sp>
      <p:sp>
        <p:nvSpPr>
          <p:cNvPr id="31" name="文本框 30">
            <a:extLst>
              <a:ext uri="{FF2B5EF4-FFF2-40B4-BE49-F238E27FC236}">
                <a16:creationId xmlns:a16="http://schemas.microsoft.com/office/drawing/2014/main" id="{061B3D13-7E63-6922-B444-F2E959C289DF}"/>
              </a:ext>
            </a:extLst>
          </p:cNvPr>
          <p:cNvSpPr txBox="1"/>
          <p:nvPr/>
        </p:nvSpPr>
        <p:spPr>
          <a:xfrm>
            <a:off x="7622447" y="3203000"/>
            <a:ext cx="2204450" cy="253916"/>
          </a:xfrm>
          <a:prstGeom prst="rect">
            <a:avLst/>
          </a:prstGeom>
          <a:noFill/>
        </p:spPr>
        <p:txBody>
          <a:bodyPr wrap="none" rtlCol="0">
            <a:spAutoFit/>
          </a:bodyPr>
          <a:lstStyle/>
          <a:p>
            <a:r>
              <a:rPr kumimoji="1" lang="zh-CN" altLang="en-US" sz="1050" dirty="0">
                <a:solidFill>
                  <a:schemeClr val="bg1"/>
                </a:solidFill>
              </a:rPr>
              <a:t>将对象以可序列化对象传递给前端</a:t>
            </a:r>
          </a:p>
        </p:txBody>
      </p:sp>
      <p:sp>
        <p:nvSpPr>
          <p:cNvPr id="32" name="矩形 31">
            <a:extLst>
              <a:ext uri="{FF2B5EF4-FFF2-40B4-BE49-F238E27FC236}">
                <a16:creationId xmlns:a16="http://schemas.microsoft.com/office/drawing/2014/main" id="{CE1568E7-DDEF-B584-7D57-AC5EF5600E36}"/>
              </a:ext>
            </a:extLst>
          </p:cNvPr>
          <p:cNvSpPr/>
          <p:nvPr/>
        </p:nvSpPr>
        <p:spPr>
          <a:xfrm>
            <a:off x="6515514" y="3238609"/>
            <a:ext cx="1078756" cy="19039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E755A878-FF1A-227B-2607-6EBF8340316E}"/>
              </a:ext>
            </a:extLst>
          </p:cNvPr>
          <p:cNvGrpSpPr/>
          <p:nvPr/>
        </p:nvGrpSpPr>
        <p:grpSpPr>
          <a:xfrm rot="10800000">
            <a:off x="10484617" y="5645413"/>
            <a:ext cx="1707383" cy="1466169"/>
            <a:chOff x="-15240" y="3375944"/>
            <a:chExt cx="3204450" cy="4893654"/>
          </a:xfrm>
        </p:grpSpPr>
        <p:sp>
          <p:nvSpPr>
            <p:cNvPr id="4" name="íSliḑè">
              <a:extLst>
                <a:ext uri="{FF2B5EF4-FFF2-40B4-BE49-F238E27FC236}">
                  <a16:creationId xmlns:a16="http://schemas.microsoft.com/office/drawing/2014/main" id="{CAA73AB9-7C83-3998-7CCD-56AA5BD1B76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íš1ïḋe">
              <a:extLst>
                <a:ext uri="{FF2B5EF4-FFF2-40B4-BE49-F238E27FC236}">
                  <a16:creationId xmlns:a16="http://schemas.microsoft.com/office/drawing/2014/main" id="{FE2E8E0A-5551-7CB6-C185-B78C0DABB24F}"/>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iṡḻiďè">
              <a:extLst>
                <a:ext uri="{FF2B5EF4-FFF2-40B4-BE49-F238E27FC236}">
                  <a16:creationId xmlns:a16="http://schemas.microsoft.com/office/drawing/2014/main" id="{836CCF1A-A522-C7A8-BC65-10928B7D055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8" name="文本框 7">
            <a:extLst>
              <a:ext uri="{FF2B5EF4-FFF2-40B4-BE49-F238E27FC236}">
                <a16:creationId xmlns:a16="http://schemas.microsoft.com/office/drawing/2014/main" id="{3A0F0833-7F8B-AC1D-4C28-D68FFA868314}"/>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13</a:t>
            </a:fld>
            <a:endParaRPr kumimoji="1" lang="zh-CN" altLang="en-US" dirty="0">
              <a:solidFill>
                <a:schemeClr val="bg1"/>
              </a:solidFill>
            </a:endParaRPr>
          </a:p>
        </p:txBody>
      </p:sp>
    </p:spTree>
    <p:extLst>
      <p:ext uri="{BB962C8B-B14F-4D97-AF65-F5344CB8AC3E}">
        <p14:creationId xmlns:p14="http://schemas.microsoft.com/office/powerpoint/2010/main" val="2005070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707886"/>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r>
              <a:rPr lang="en-US" altLang="zh-CN" sz="2000" spc="300" dirty="0">
                <a:solidFill>
                  <a:schemeClr val="tx2"/>
                </a:solidFill>
                <a:cs typeface="+mn-ea"/>
                <a:sym typeface="+mn-lt"/>
              </a:rPr>
              <a:t>Get</a:t>
            </a:r>
            <a:r>
              <a:rPr lang="zh-CN" altLang="en-US" sz="2000" spc="300" dirty="0">
                <a:solidFill>
                  <a:schemeClr val="tx2"/>
                </a:solidFill>
                <a:cs typeface="+mn-ea"/>
                <a:sym typeface="+mn-lt"/>
              </a:rPr>
              <a:t>请求测试）</a:t>
            </a:r>
            <a:endParaRPr lang="en-US" altLang="zh-CN" sz="2000" spc="300" dirty="0">
              <a:solidFill>
                <a:schemeClr val="tx2"/>
              </a:solidFill>
              <a:cs typeface="+mn-ea"/>
              <a:sym typeface="+mn-lt"/>
            </a:endParaRPr>
          </a:p>
          <a:p>
            <a:endParaRPr lang="zh-CN" altLang="en-US" sz="2000" spc="300" dirty="0">
              <a:solidFill>
                <a:schemeClr val="tx2"/>
              </a:solidFill>
              <a:cs typeface="+mn-ea"/>
              <a:sym typeface="+mn-lt"/>
            </a:endParaRP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2" name="图片 1">
            <a:extLst>
              <a:ext uri="{FF2B5EF4-FFF2-40B4-BE49-F238E27FC236}">
                <a16:creationId xmlns:a16="http://schemas.microsoft.com/office/drawing/2014/main" id="{39B0325A-5820-E28F-C6EE-CC3972F15EA4}"/>
              </a:ext>
            </a:extLst>
          </p:cNvPr>
          <p:cNvPicPr>
            <a:picLocks noChangeAspect="1"/>
          </p:cNvPicPr>
          <p:nvPr/>
        </p:nvPicPr>
        <p:blipFill>
          <a:blip r:embed="rId3"/>
          <a:stretch>
            <a:fillRect/>
          </a:stretch>
        </p:blipFill>
        <p:spPr>
          <a:xfrm>
            <a:off x="3194050" y="1156234"/>
            <a:ext cx="5803900" cy="3048000"/>
          </a:xfrm>
          <a:prstGeom prst="rect">
            <a:avLst/>
          </a:prstGeom>
        </p:spPr>
      </p:pic>
      <p:sp>
        <p:nvSpPr>
          <p:cNvPr id="3" name="文本框 2">
            <a:extLst>
              <a:ext uri="{FF2B5EF4-FFF2-40B4-BE49-F238E27FC236}">
                <a16:creationId xmlns:a16="http://schemas.microsoft.com/office/drawing/2014/main" id="{0C798291-C886-ABB7-2653-982827204F1D}"/>
              </a:ext>
            </a:extLst>
          </p:cNvPr>
          <p:cNvSpPr txBox="1"/>
          <p:nvPr/>
        </p:nvSpPr>
        <p:spPr>
          <a:xfrm>
            <a:off x="3005254" y="5325285"/>
            <a:ext cx="6181492" cy="757900"/>
          </a:xfrm>
          <a:prstGeom prst="rect">
            <a:avLst/>
          </a:prstGeom>
          <a:noFill/>
        </p:spPr>
        <p:txBody>
          <a:bodyPr wrap="square">
            <a:spAutoFit/>
          </a:bodyPr>
          <a:lstStyle/>
          <a:p>
            <a:pPr>
              <a:lnSpc>
                <a:spcPct val="125000"/>
              </a:lnSpc>
            </a:pPr>
            <a:r>
              <a:rPr lang="zh-CN" altLang="en-US" sz="1800" dirty="0">
                <a:solidFill>
                  <a:schemeClr val="tx1">
                    <a:lumMod val="75000"/>
                    <a:lumOff val="25000"/>
                  </a:schemeClr>
                </a:solidFill>
                <a:cs typeface="+mn-ea"/>
                <a:sym typeface="+mn-lt"/>
              </a:rPr>
              <a:t>思考</a:t>
            </a:r>
            <a:endParaRPr lang="en-US" altLang="zh-CN" dirty="0">
              <a:solidFill>
                <a:schemeClr val="tx1">
                  <a:lumMod val="75000"/>
                  <a:lumOff val="25000"/>
                </a:schemeClr>
              </a:solidFill>
              <a:cs typeface="+mn-ea"/>
              <a:sym typeface="+mn-lt"/>
            </a:endParaRPr>
          </a:p>
          <a:p>
            <a:pPr>
              <a:lnSpc>
                <a:spcPct val="125000"/>
              </a:lnSpc>
            </a:pPr>
            <a:r>
              <a:rPr lang="zh-CN" altLang="en-US" sz="1800" dirty="0">
                <a:solidFill>
                  <a:schemeClr val="tx1">
                    <a:lumMod val="75000"/>
                    <a:lumOff val="25000"/>
                  </a:schemeClr>
                </a:solidFill>
                <a:cs typeface="+mn-ea"/>
                <a:sym typeface="+mn-lt"/>
              </a:rPr>
              <a:t>               前端如何获取并呈现数据？</a:t>
            </a:r>
          </a:p>
        </p:txBody>
      </p:sp>
      <p:pic>
        <p:nvPicPr>
          <p:cNvPr id="4" name="图形 3" descr="问号 纯色填充">
            <a:extLst>
              <a:ext uri="{FF2B5EF4-FFF2-40B4-BE49-F238E27FC236}">
                <a16:creationId xmlns:a16="http://schemas.microsoft.com/office/drawing/2014/main" id="{E031AF13-442B-251E-75B4-B823EBFB0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4050" y="5044809"/>
            <a:ext cx="914400" cy="914400"/>
          </a:xfrm>
          <a:prstGeom prst="rect">
            <a:avLst/>
          </a:prstGeom>
        </p:spPr>
      </p:pic>
      <p:grpSp>
        <p:nvGrpSpPr>
          <p:cNvPr id="6" name="组合 5">
            <a:extLst>
              <a:ext uri="{FF2B5EF4-FFF2-40B4-BE49-F238E27FC236}">
                <a16:creationId xmlns:a16="http://schemas.microsoft.com/office/drawing/2014/main" id="{1C0E03B2-2BEE-3D12-3A75-BF4243E1D8F0}"/>
              </a:ext>
            </a:extLst>
          </p:cNvPr>
          <p:cNvGrpSpPr/>
          <p:nvPr/>
        </p:nvGrpSpPr>
        <p:grpSpPr>
          <a:xfrm rot="10800000">
            <a:off x="10484617" y="5645413"/>
            <a:ext cx="1707383" cy="1466169"/>
            <a:chOff x="-15240" y="3375944"/>
            <a:chExt cx="3204450" cy="4893654"/>
          </a:xfrm>
        </p:grpSpPr>
        <p:sp>
          <p:nvSpPr>
            <p:cNvPr id="7" name="íSliḑè">
              <a:extLst>
                <a:ext uri="{FF2B5EF4-FFF2-40B4-BE49-F238E27FC236}">
                  <a16:creationId xmlns:a16="http://schemas.microsoft.com/office/drawing/2014/main" id="{33940F11-8490-3445-F4B8-32F85EC0D25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íš1ïḋe">
              <a:extLst>
                <a:ext uri="{FF2B5EF4-FFF2-40B4-BE49-F238E27FC236}">
                  <a16:creationId xmlns:a16="http://schemas.microsoft.com/office/drawing/2014/main" id="{E0A65D55-0BBD-9E1E-04C6-00DA2579CA26}"/>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9" name="iṡḻiďè">
              <a:extLst>
                <a:ext uri="{FF2B5EF4-FFF2-40B4-BE49-F238E27FC236}">
                  <a16:creationId xmlns:a16="http://schemas.microsoft.com/office/drawing/2014/main" id="{916BA55E-6FD0-1FD8-A70D-3281B09164DC}"/>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0" name="文本框 9">
            <a:extLst>
              <a:ext uri="{FF2B5EF4-FFF2-40B4-BE49-F238E27FC236}">
                <a16:creationId xmlns:a16="http://schemas.microsoft.com/office/drawing/2014/main" id="{DB727C73-7D04-758D-2AEF-BE27A2410956}"/>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14</a:t>
            </a:fld>
            <a:endParaRPr kumimoji="1" lang="zh-CN" altLang="en-US" dirty="0">
              <a:solidFill>
                <a:schemeClr val="bg1"/>
              </a:solidFill>
            </a:endParaRPr>
          </a:p>
        </p:txBody>
      </p:sp>
    </p:spTree>
    <p:extLst>
      <p:ext uri="{BB962C8B-B14F-4D97-AF65-F5344CB8AC3E}">
        <p14:creationId xmlns:p14="http://schemas.microsoft.com/office/powerpoint/2010/main" val="251772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数据读取小结</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8" name="图片 7">
            <a:extLst>
              <a:ext uri="{FF2B5EF4-FFF2-40B4-BE49-F238E27FC236}">
                <a16:creationId xmlns:a16="http://schemas.microsoft.com/office/drawing/2014/main" id="{328AE3F9-AB76-1CDA-6B45-0E84E1EE4811}"/>
              </a:ext>
            </a:extLst>
          </p:cNvPr>
          <p:cNvPicPr>
            <a:picLocks noChangeAspect="1"/>
          </p:cNvPicPr>
          <p:nvPr/>
        </p:nvPicPr>
        <p:blipFill rotWithShape="1">
          <a:blip r:embed="rId3">
            <a:extLst>
              <a:ext uri="{28A0092B-C50C-407E-A947-70E740481C1C}">
                <a14:useLocalDpi xmlns:a14="http://schemas.microsoft.com/office/drawing/2010/main" val="0"/>
              </a:ext>
            </a:extLst>
          </a:blip>
          <a:srcRect b="13853"/>
          <a:stretch/>
        </p:blipFill>
        <p:spPr>
          <a:xfrm>
            <a:off x="1641488" y="1680901"/>
            <a:ext cx="8909024" cy="3496197"/>
          </a:xfrm>
          <a:prstGeom prst="rect">
            <a:avLst/>
          </a:prstGeom>
          <a:effectLst/>
        </p:spPr>
      </p:pic>
      <p:grpSp>
        <p:nvGrpSpPr>
          <p:cNvPr id="3" name="组合 2">
            <a:extLst>
              <a:ext uri="{FF2B5EF4-FFF2-40B4-BE49-F238E27FC236}">
                <a16:creationId xmlns:a16="http://schemas.microsoft.com/office/drawing/2014/main" id="{2FB5E7DD-DB22-009E-A702-0810BE9B162F}"/>
              </a:ext>
            </a:extLst>
          </p:cNvPr>
          <p:cNvGrpSpPr/>
          <p:nvPr/>
        </p:nvGrpSpPr>
        <p:grpSpPr>
          <a:xfrm rot="10800000">
            <a:off x="10484617" y="5645413"/>
            <a:ext cx="1707383" cy="1466169"/>
            <a:chOff x="-15240" y="3375944"/>
            <a:chExt cx="3204450" cy="4893654"/>
          </a:xfrm>
        </p:grpSpPr>
        <p:sp>
          <p:nvSpPr>
            <p:cNvPr id="4" name="íSliḑè">
              <a:extLst>
                <a:ext uri="{FF2B5EF4-FFF2-40B4-BE49-F238E27FC236}">
                  <a16:creationId xmlns:a16="http://schemas.microsoft.com/office/drawing/2014/main" id="{BF26D419-6FE0-29BB-3917-E92496EBC120}"/>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 name="íš1ïḋe">
              <a:extLst>
                <a:ext uri="{FF2B5EF4-FFF2-40B4-BE49-F238E27FC236}">
                  <a16:creationId xmlns:a16="http://schemas.microsoft.com/office/drawing/2014/main" id="{9891BE22-A21E-F78F-B520-85EF8034CCA1}"/>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iṡḻiďè">
              <a:extLst>
                <a:ext uri="{FF2B5EF4-FFF2-40B4-BE49-F238E27FC236}">
                  <a16:creationId xmlns:a16="http://schemas.microsoft.com/office/drawing/2014/main" id="{FEDAC823-4A40-BA50-09A4-95568F98269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7" name="文本框 6">
            <a:extLst>
              <a:ext uri="{FF2B5EF4-FFF2-40B4-BE49-F238E27FC236}">
                <a16:creationId xmlns:a16="http://schemas.microsoft.com/office/drawing/2014/main" id="{5DF57746-E13D-AC69-C7A4-4BE1E1920836}"/>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15</a:t>
            </a:fld>
            <a:endParaRPr kumimoji="1" lang="zh-CN" altLang="en-US" dirty="0">
              <a:solidFill>
                <a:schemeClr val="bg1"/>
              </a:solidFill>
            </a:endParaRPr>
          </a:p>
        </p:txBody>
      </p:sp>
    </p:spTree>
    <p:extLst>
      <p:ext uri="{BB962C8B-B14F-4D97-AF65-F5344CB8AC3E}">
        <p14:creationId xmlns:p14="http://schemas.microsoft.com/office/powerpoint/2010/main" val="1942989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数据呈现</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3" name="图片 2">
            <a:extLst>
              <a:ext uri="{FF2B5EF4-FFF2-40B4-BE49-F238E27FC236}">
                <a16:creationId xmlns:a16="http://schemas.microsoft.com/office/drawing/2014/main" id="{00954251-9EAD-63E6-1022-508D4CBB0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2549"/>
            <a:ext cx="4025900" cy="591304"/>
          </a:xfrm>
          <a:prstGeom prst="rect">
            <a:avLst/>
          </a:prstGeom>
        </p:spPr>
      </p:pic>
      <p:sp>
        <p:nvSpPr>
          <p:cNvPr id="4" name="文本框 3">
            <a:extLst>
              <a:ext uri="{FF2B5EF4-FFF2-40B4-BE49-F238E27FC236}">
                <a16:creationId xmlns:a16="http://schemas.microsoft.com/office/drawing/2014/main" id="{0CA02C70-3E95-9D24-E9A9-F5D91E646C77}"/>
              </a:ext>
            </a:extLst>
          </p:cNvPr>
          <p:cNvSpPr txBox="1"/>
          <p:nvPr/>
        </p:nvSpPr>
        <p:spPr>
          <a:xfrm>
            <a:off x="1197660" y="1254372"/>
            <a:ext cx="4590597" cy="880241"/>
          </a:xfrm>
          <a:prstGeom prst="rect">
            <a:avLst/>
          </a:prstGeom>
          <a:noFill/>
        </p:spPr>
        <p:txBody>
          <a:bodyPr wrap="square" rtlCol="0">
            <a:spAutoFit/>
            <a:scene3d>
              <a:camera prst="orthographicFront"/>
              <a:lightRig rig="threePt" dir="t"/>
            </a:scene3d>
            <a:sp3d contourW="12700"/>
          </a:bodyPr>
          <a:lstStyle/>
          <a:p>
            <a:pPr marL="285750" indent="-285750">
              <a:lnSpc>
                <a:spcPct val="125000"/>
              </a:lnSpc>
              <a:buFont typeface="Arial" panose="020B0604020202020204" pitchFamily="34" charset="0"/>
              <a:buChar char="•"/>
            </a:pPr>
            <a:r>
              <a:rPr lang="en-US" altLang="zh-CN" sz="1400" dirty="0">
                <a:solidFill>
                  <a:schemeClr val="tx1">
                    <a:lumMod val="75000"/>
                    <a:lumOff val="25000"/>
                  </a:schemeClr>
                </a:solidFill>
                <a:cs typeface="+mn-ea"/>
                <a:sym typeface="+mn-lt"/>
              </a:rPr>
              <a:t>AXIOS</a:t>
            </a:r>
            <a:r>
              <a:rPr lang="zh-CN" altLang="en-US" sz="1400" dirty="0">
                <a:solidFill>
                  <a:schemeClr val="tx1">
                    <a:lumMod val="75000"/>
                    <a:lumOff val="25000"/>
                  </a:schemeClr>
                </a:solidFill>
                <a:cs typeface="+mn-ea"/>
                <a:sym typeface="+mn-lt"/>
              </a:rPr>
              <a:t>是一个网络请求库</a:t>
            </a:r>
            <a:endParaRPr lang="en-US" altLang="zh-CN" sz="1400" dirty="0">
              <a:solidFill>
                <a:schemeClr val="tx1">
                  <a:lumMod val="75000"/>
                  <a:lumOff val="25000"/>
                </a:schemeClr>
              </a:solidFill>
              <a:cs typeface="+mn-ea"/>
              <a:sym typeface="+mn-lt"/>
            </a:endParaRPr>
          </a:p>
          <a:p>
            <a:pPr marL="285750" indent="-285750">
              <a:lnSpc>
                <a:spcPct val="125000"/>
              </a:lnSpc>
              <a:buFont typeface="Arial" panose="020B0604020202020204" pitchFamily="34" charset="0"/>
              <a:buChar char="•"/>
            </a:pPr>
            <a:r>
              <a:rPr lang="zh-CN" altLang="en-US" sz="1400" dirty="0">
                <a:solidFill>
                  <a:schemeClr val="tx1">
                    <a:lumMod val="75000"/>
                    <a:lumOff val="25000"/>
                  </a:schemeClr>
                </a:solidFill>
                <a:cs typeface="+mn-ea"/>
                <a:sym typeface="+mn-lt"/>
              </a:rPr>
              <a:t>可以创建</a:t>
            </a:r>
            <a:r>
              <a:rPr lang="en-US" altLang="zh-CN" sz="1400" dirty="0">
                <a:solidFill>
                  <a:schemeClr val="tx1">
                    <a:lumMod val="75000"/>
                    <a:lumOff val="25000"/>
                  </a:schemeClr>
                </a:solidFill>
                <a:cs typeface="+mn-ea"/>
                <a:sym typeface="+mn-lt"/>
              </a:rPr>
              <a:t>HTTP</a:t>
            </a:r>
            <a:r>
              <a:rPr lang="zh-CN" altLang="en-US" sz="1400" dirty="0">
                <a:solidFill>
                  <a:schemeClr val="tx1">
                    <a:lumMod val="75000"/>
                    <a:lumOff val="25000"/>
                  </a:schemeClr>
                </a:solidFill>
                <a:cs typeface="+mn-ea"/>
                <a:sym typeface="+mn-lt"/>
              </a:rPr>
              <a:t>请求</a:t>
            </a:r>
            <a:endParaRPr lang="en-US" altLang="zh-CN" sz="1400" dirty="0">
              <a:solidFill>
                <a:schemeClr val="tx1">
                  <a:lumMod val="75000"/>
                  <a:lumOff val="25000"/>
                </a:schemeClr>
              </a:solidFill>
              <a:cs typeface="+mn-ea"/>
              <a:sym typeface="+mn-lt"/>
            </a:endParaRPr>
          </a:p>
          <a:p>
            <a:pPr>
              <a:lnSpc>
                <a:spcPct val="125000"/>
              </a:lnSpc>
            </a:pPr>
            <a:endParaRPr lang="zh-CN" altLang="en-US" sz="1400" dirty="0">
              <a:solidFill>
                <a:schemeClr val="tx1">
                  <a:lumMod val="75000"/>
                  <a:lumOff val="25000"/>
                </a:schemeClr>
              </a:solidFill>
              <a:cs typeface="+mn-ea"/>
              <a:sym typeface="+mn-lt"/>
            </a:endParaRPr>
          </a:p>
        </p:txBody>
      </p:sp>
      <p:sp>
        <p:nvSpPr>
          <p:cNvPr id="5" name="Freeform 10">
            <a:extLst>
              <a:ext uri="{FF2B5EF4-FFF2-40B4-BE49-F238E27FC236}">
                <a16:creationId xmlns:a16="http://schemas.microsoft.com/office/drawing/2014/main" id="{B484523B-9D03-0D8B-ADAE-85485DE681F0}"/>
              </a:ext>
            </a:extLst>
          </p:cNvPr>
          <p:cNvSpPr/>
          <p:nvPr/>
        </p:nvSpPr>
        <p:spPr bwMode="auto">
          <a:xfrm>
            <a:off x="3158105" y="2539800"/>
            <a:ext cx="842853" cy="1402802"/>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a:ln>
                <a:noFill/>
              </a:ln>
              <a:solidFill>
                <a:srgbClr val="4D4D4D"/>
              </a:solidFill>
              <a:effectLst/>
              <a:uLnTx/>
              <a:uFillTx/>
              <a:cs typeface="+mn-ea"/>
              <a:sym typeface="+mn-lt"/>
            </a:endParaRPr>
          </a:p>
        </p:txBody>
      </p:sp>
      <p:sp>
        <p:nvSpPr>
          <p:cNvPr id="6" name="Freeform 11">
            <a:extLst>
              <a:ext uri="{FF2B5EF4-FFF2-40B4-BE49-F238E27FC236}">
                <a16:creationId xmlns:a16="http://schemas.microsoft.com/office/drawing/2014/main" id="{AABFB643-BC2D-9026-8A9E-B2F94A7CB0F7}"/>
              </a:ext>
            </a:extLst>
          </p:cNvPr>
          <p:cNvSpPr/>
          <p:nvPr/>
        </p:nvSpPr>
        <p:spPr bwMode="auto">
          <a:xfrm>
            <a:off x="6851737" y="2539800"/>
            <a:ext cx="493649" cy="1402802"/>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a:ln>
                <a:noFill/>
              </a:ln>
              <a:solidFill>
                <a:srgbClr val="4D4D4D"/>
              </a:solidFill>
              <a:effectLst/>
              <a:uLnTx/>
              <a:uFillTx/>
              <a:cs typeface="+mn-ea"/>
              <a:sym typeface="+mn-lt"/>
            </a:endParaRPr>
          </a:p>
        </p:txBody>
      </p:sp>
      <p:sp>
        <p:nvSpPr>
          <p:cNvPr id="8" name="Freeform 13">
            <a:extLst>
              <a:ext uri="{FF2B5EF4-FFF2-40B4-BE49-F238E27FC236}">
                <a16:creationId xmlns:a16="http://schemas.microsoft.com/office/drawing/2014/main" id="{0407038E-F8B0-B000-F447-BE9AA0326133}"/>
              </a:ext>
            </a:extLst>
          </p:cNvPr>
          <p:cNvSpPr/>
          <p:nvPr/>
        </p:nvSpPr>
        <p:spPr bwMode="auto">
          <a:xfrm>
            <a:off x="5129523" y="4912437"/>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a:ln>
                <a:noFill/>
              </a:ln>
              <a:solidFill>
                <a:srgbClr val="4D4D4D"/>
              </a:solidFill>
              <a:effectLst/>
              <a:uLnTx/>
              <a:uFillTx/>
              <a:cs typeface="+mn-ea"/>
              <a:sym typeface="+mn-lt"/>
            </a:endParaRPr>
          </a:p>
        </p:txBody>
      </p:sp>
      <p:grpSp>
        <p:nvGrpSpPr>
          <p:cNvPr id="13" name="组合 12">
            <a:extLst>
              <a:ext uri="{FF2B5EF4-FFF2-40B4-BE49-F238E27FC236}">
                <a16:creationId xmlns:a16="http://schemas.microsoft.com/office/drawing/2014/main" id="{7181B028-96ED-91C9-BF79-63BDB66597E7}"/>
              </a:ext>
            </a:extLst>
          </p:cNvPr>
          <p:cNvGrpSpPr/>
          <p:nvPr/>
        </p:nvGrpSpPr>
        <p:grpSpPr>
          <a:xfrm>
            <a:off x="3106211" y="3747020"/>
            <a:ext cx="1900602" cy="1389570"/>
            <a:chOff x="1696511" y="2790392"/>
            <a:chExt cx="1900602" cy="1389570"/>
          </a:xfrm>
        </p:grpSpPr>
        <p:sp>
          <p:nvSpPr>
            <p:cNvPr id="14" name="Freeform 5">
              <a:extLst>
                <a:ext uri="{FF2B5EF4-FFF2-40B4-BE49-F238E27FC236}">
                  <a16:creationId xmlns:a16="http://schemas.microsoft.com/office/drawing/2014/main" id="{5BB61D5C-183E-1D42-33C5-B9A3E87B4D40}"/>
                </a:ext>
              </a:extLst>
            </p:cNvPr>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a:ln>
                  <a:noFill/>
                </a:ln>
                <a:solidFill>
                  <a:srgbClr val="54A0D8"/>
                </a:solidFill>
                <a:effectLst/>
                <a:uLnTx/>
                <a:uFillTx/>
                <a:cs typeface="+mn-ea"/>
                <a:sym typeface="+mn-lt"/>
              </a:endParaRPr>
            </a:p>
          </p:txBody>
        </p:sp>
        <p:sp>
          <p:nvSpPr>
            <p:cNvPr id="15" name="文本框 14">
              <a:extLst>
                <a:ext uri="{FF2B5EF4-FFF2-40B4-BE49-F238E27FC236}">
                  <a16:creationId xmlns:a16="http://schemas.microsoft.com/office/drawing/2014/main" id="{8AAC7150-57C3-282F-B986-8EF1F3335BF6}"/>
                </a:ext>
              </a:extLst>
            </p:cNvPr>
            <p:cNvSpPr txBox="1"/>
            <p:nvPr/>
          </p:nvSpPr>
          <p:spPr>
            <a:xfrm>
              <a:off x="2117803" y="3438058"/>
              <a:ext cx="1005403" cy="58477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3200" kern="0" dirty="0">
                  <a:solidFill>
                    <a:srgbClr val="FFFFFF"/>
                  </a:solidFill>
                  <a:cs typeface="+mn-ea"/>
                  <a:sym typeface="+mn-lt"/>
                </a:rPr>
                <a:t>安装</a:t>
              </a:r>
              <a:endParaRPr kumimoji="0" lang="zh-CN" altLang="en-US" sz="3200" i="0" u="none" strike="noStrike" kern="0" cap="none" spc="0" normalizeH="0" baseline="0" noProof="0" dirty="0">
                <a:ln>
                  <a:noFill/>
                </a:ln>
                <a:solidFill>
                  <a:srgbClr val="FFFFFF"/>
                </a:solidFill>
                <a:effectLst/>
                <a:uLnTx/>
                <a:uFillTx/>
                <a:cs typeface="+mn-ea"/>
                <a:sym typeface="+mn-lt"/>
              </a:endParaRPr>
            </a:p>
          </p:txBody>
        </p:sp>
      </p:grpSp>
      <p:grpSp>
        <p:nvGrpSpPr>
          <p:cNvPr id="16" name="组合 15">
            <a:extLst>
              <a:ext uri="{FF2B5EF4-FFF2-40B4-BE49-F238E27FC236}">
                <a16:creationId xmlns:a16="http://schemas.microsoft.com/office/drawing/2014/main" id="{5EC064FA-8F6C-2977-6BB8-5F7F04F5B1A6}"/>
              </a:ext>
            </a:extLst>
          </p:cNvPr>
          <p:cNvGrpSpPr/>
          <p:nvPr/>
        </p:nvGrpSpPr>
        <p:grpSpPr>
          <a:xfrm>
            <a:off x="4774456" y="3689878"/>
            <a:ext cx="1900602" cy="1389570"/>
            <a:chOff x="3364756" y="2733250"/>
            <a:chExt cx="1900602" cy="1389570"/>
          </a:xfrm>
        </p:grpSpPr>
        <p:sp>
          <p:nvSpPr>
            <p:cNvPr id="17" name="Freeform 8">
              <a:extLst>
                <a:ext uri="{FF2B5EF4-FFF2-40B4-BE49-F238E27FC236}">
                  <a16:creationId xmlns:a16="http://schemas.microsoft.com/office/drawing/2014/main" id="{B539AF1A-D5E1-0DE8-8E63-7A4337F9DC9B}"/>
                </a:ext>
              </a:extLst>
            </p:cNvPr>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accent2"/>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dirty="0">
                <a:ln>
                  <a:noFill/>
                </a:ln>
                <a:solidFill>
                  <a:srgbClr val="54A0D8"/>
                </a:solidFill>
                <a:effectLst/>
                <a:uLnTx/>
                <a:uFillTx/>
                <a:cs typeface="+mn-ea"/>
                <a:sym typeface="+mn-lt"/>
              </a:endParaRPr>
            </a:p>
          </p:txBody>
        </p:sp>
        <p:sp>
          <p:nvSpPr>
            <p:cNvPr id="18" name="文本框 17">
              <a:extLst>
                <a:ext uri="{FF2B5EF4-FFF2-40B4-BE49-F238E27FC236}">
                  <a16:creationId xmlns:a16="http://schemas.microsoft.com/office/drawing/2014/main" id="{BDC3CF04-9AFD-D03A-7D84-27732110C31B}"/>
                </a:ext>
              </a:extLst>
            </p:cNvPr>
            <p:cNvSpPr txBox="1"/>
            <p:nvPr/>
          </p:nvSpPr>
          <p:spPr>
            <a:xfrm>
              <a:off x="3812393" y="2985974"/>
              <a:ext cx="1005403" cy="58477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i="0" u="none" strike="noStrike" kern="0" cap="none" spc="0" normalizeH="0" baseline="0" noProof="0" dirty="0">
                  <a:ln>
                    <a:noFill/>
                  </a:ln>
                  <a:solidFill>
                    <a:srgbClr val="FFFFFF"/>
                  </a:solidFill>
                  <a:effectLst/>
                  <a:uLnTx/>
                  <a:uFillTx/>
                  <a:cs typeface="+mn-ea"/>
                  <a:sym typeface="+mn-lt"/>
                </a:rPr>
                <a:t>引入</a:t>
              </a:r>
            </a:p>
          </p:txBody>
        </p:sp>
      </p:grpSp>
      <p:grpSp>
        <p:nvGrpSpPr>
          <p:cNvPr id="19" name="组合 18">
            <a:extLst>
              <a:ext uri="{FF2B5EF4-FFF2-40B4-BE49-F238E27FC236}">
                <a16:creationId xmlns:a16="http://schemas.microsoft.com/office/drawing/2014/main" id="{4BC22999-7153-038C-95AC-E7BE3F52BD6C}"/>
              </a:ext>
            </a:extLst>
          </p:cNvPr>
          <p:cNvGrpSpPr/>
          <p:nvPr/>
        </p:nvGrpSpPr>
        <p:grpSpPr>
          <a:xfrm>
            <a:off x="6442777" y="3747020"/>
            <a:ext cx="1898864" cy="1389570"/>
            <a:chOff x="5033077" y="2790392"/>
            <a:chExt cx="1898864" cy="1389570"/>
          </a:xfrm>
        </p:grpSpPr>
        <p:sp>
          <p:nvSpPr>
            <p:cNvPr id="20" name="Freeform 6">
              <a:extLst>
                <a:ext uri="{FF2B5EF4-FFF2-40B4-BE49-F238E27FC236}">
                  <a16:creationId xmlns:a16="http://schemas.microsoft.com/office/drawing/2014/main" id="{1869560E-19A5-8444-FDF2-5B4915A87AB5}"/>
                </a:ext>
              </a:extLst>
            </p:cNvPr>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i="0" u="none" strike="noStrike" kern="0" cap="none" spc="0" normalizeH="0" baseline="0" noProof="0">
                <a:ln>
                  <a:noFill/>
                </a:ln>
                <a:solidFill>
                  <a:srgbClr val="54A0D8"/>
                </a:solidFill>
                <a:effectLst/>
                <a:uLnTx/>
                <a:uFillTx/>
                <a:cs typeface="+mn-ea"/>
                <a:sym typeface="+mn-lt"/>
              </a:endParaRPr>
            </a:p>
          </p:txBody>
        </p:sp>
        <p:sp>
          <p:nvSpPr>
            <p:cNvPr id="22" name="文本框 21">
              <a:extLst>
                <a:ext uri="{FF2B5EF4-FFF2-40B4-BE49-F238E27FC236}">
                  <a16:creationId xmlns:a16="http://schemas.microsoft.com/office/drawing/2014/main" id="{C55CF987-8FAB-21F4-F78F-7AB53A0D07FF}"/>
                </a:ext>
              </a:extLst>
            </p:cNvPr>
            <p:cNvSpPr txBox="1"/>
            <p:nvPr/>
          </p:nvSpPr>
          <p:spPr>
            <a:xfrm>
              <a:off x="5506908" y="3350712"/>
              <a:ext cx="1005403" cy="58477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i="0" u="none" strike="noStrike" kern="0" cap="none" spc="0" normalizeH="0" baseline="0" noProof="0" dirty="0">
                  <a:ln>
                    <a:noFill/>
                  </a:ln>
                  <a:solidFill>
                    <a:srgbClr val="FFFFFF"/>
                  </a:solidFill>
                  <a:effectLst/>
                  <a:uLnTx/>
                  <a:uFillTx/>
                  <a:cs typeface="+mn-ea"/>
                  <a:sym typeface="+mn-lt"/>
                </a:rPr>
                <a:t>使用</a:t>
              </a:r>
            </a:p>
          </p:txBody>
        </p:sp>
      </p:grpSp>
      <p:sp>
        <p:nvSpPr>
          <p:cNvPr id="37" name="矩形 36">
            <a:extLst>
              <a:ext uri="{FF2B5EF4-FFF2-40B4-BE49-F238E27FC236}">
                <a16:creationId xmlns:a16="http://schemas.microsoft.com/office/drawing/2014/main" id="{F88D57D4-4D95-4C4D-1790-D3C3E7366D1F}"/>
              </a:ext>
            </a:extLst>
          </p:cNvPr>
          <p:cNvSpPr/>
          <p:nvPr/>
        </p:nvSpPr>
        <p:spPr>
          <a:xfrm>
            <a:off x="6940486" y="2482976"/>
            <a:ext cx="2976665" cy="1132041"/>
          </a:xfrm>
          <a:prstGeom prst="rect">
            <a:avLst/>
          </a:prstGeom>
          <a:noFill/>
        </p:spPr>
        <p:txBody>
          <a:bodyPr wrap="square" rtlCol="0">
            <a:spAutoFit/>
          </a:bodyPr>
          <a:lstStyle/>
          <a:p>
            <a:pPr defTabSz="121917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利用</a:t>
            </a:r>
            <a:r>
              <a:rPr lang="en-US" altLang="zh-CN" sz="1200" dirty="0">
                <a:solidFill>
                  <a:schemeClr val="tx1">
                    <a:lumMod val="75000"/>
                    <a:lumOff val="25000"/>
                  </a:schemeClr>
                </a:solidFill>
                <a:cs typeface="+mn-ea"/>
                <a:sym typeface="+mn-lt"/>
              </a:rPr>
              <a:t>Get</a:t>
            </a:r>
            <a:r>
              <a:rPr lang="zh-CN" altLang="en-US" sz="1200" dirty="0">
                <a:solidFill>
                  <a:schemeClr val="tx1">
                    <a:lumMod val="75000"/>
                    <a:lumOff val="25000"/>
                  </a:schemeClr>
                </a:solidFill>
                <a:cs typeface="+mn-ea"/>
                <a:sym typeface="+mn-lt"/>
              </a:rPr>
              <a:t>请求向后端发送数据请求</a:t>
            </a:r>
            <a:endParaRPr lang="en-US" altLang="zh-CN" sz="1200" dirty="0">
              <a:solidFill>
                <a:schemeClr val="tx1">
                  <a:lumMod val="75000"/>
                  <a:lumOff val="25000"/>
                </a:schemeClr>
              </a:solidFill>
              <a:cs typeface="+mn-ea"/>
              <a:sym typeface="+mn-lt"/>
            </a:endParaRPr>
          </a:p>
          <a:p>
            <a:pPr defTabSz="1219170" fontAlgn="base">
              <a:lnSpc>
                <a:spcPct val="114000"/>
              </a:lnSpc>
              <a:spcBef>
                <a:spcPct val="0"/>
              </a:spcBef>
              <a:spcAft>
                <a:spcPct val="0"/>
              </a:spcAft>
              <a:defRPr/>
            </a:pPr>
            <a:endParaRPr lang="en-US" altLang="zh-CN" sz="1200" dirty="0">
              <a:solidFill>
                <a:schemeClr val="tx1">
                  <a:lumMod val="75000"/>
                  <a:lumOff val="25000"/>
                </a:schemeClr>
              </a:solidFill>
              <a:cs typeface="+mn-ea"/>
              <a:sym typeface="+mn-lt"/>
            </a:endParaRPr>
          </a:p>
          <a:p>
            <a:pPr defTabSz="121917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获取到数据后解析</a:t>
            </a:r>
            <a:r>
              <a:rPr lang="en-US" altLang="zh-CN" sz="1200" dirty="0">
                <a:solidFill>
                  <a:schemeClr val="tx1">
                    <a:lumMod val="75000"/>
                    <a:lumOff val="25000"/>
                  </a:schemeClr>
                </a:solidFill>
                <a:cs typeface="+mn-ea"/>
                <a:sym typeface="+mn-lt"/>
              </a:rPr>
              <a:t>Response</a:t>
            </a:r>
          </a:p>
          <a:p>
            <a:pPr defTabSz="1219170" fontAlgn="base">
              <a:lnSpc>
                <a:spcPct val="114000"/>
              </a:lnSpc>
              <a:spcBef>
                <a:spcPct val="0"/>
              </a:spcBef>
              <a:spcAft>
                <a:spcPct val="0"/>
              </a:spcAft>
              <a:defRPr/>
            </a:pPr>
            <a:endParaRPr lang="en-US" altLang="zh-CN" sz="1200" dirty="0">
              <a:solidFill>
                <a:schemeClr val="tx1">
                  <a:lumMod val="75000"/>
                  <a:lumOff val="25000"/>
                </a:schemeClr>
              </a:solidFill>
              <a:cs typeface="+mn-ea"/>
              <a:sym typeface="+mn-lt"/>
            </a:endParaRPr>
          </a:p>
          <a:p>
            <a:pPr defTabSz="121917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将解析后的数据格式化成需要的数据样式</a:t>
            </a:r>
            <a:endParaRPr lang="en-US" altLang="zh-CN" sz="1200" dirty="0">
              <a:solidFill>
                <a:schemeClr val="tx1">
                  <a:lumMod val="75000"/>
                  <a:lumOff val="25000"/>
                </a:schemeClr>
              </a:solidFill>
              <a:cs typeface="+mn-ea"/>
              <a:sym typeface="+mn-lt"/>
            </a:endParaRPr>
          </a:p>
        </p:txBody>
      </p:sp>
      <p:pic>
        <p:nvPicPr>
          <p:cNvPr id="45" name="图片 44">
            <a:extLst>
              <a:ext uri="{FF2B5EF4-FFF2-40B4-BE49-F238E27FC236}">
                <a16:creationId xmlns:a16="http://schemas.microsoft.com/office/drawing/2014/main" id="{4F6C52A8-2C88-33EE-39D9-8E8E5868F0AA}"/>
              </a:ext>
            </a:extLst>
          </p:cNvPr>
          <p:cNvPicPr>
            <a:picLocks noChangeAspect="1"/>
          </p:cNvPicPr>
          <p:nvPr/>
        </p:nvPicPr>
        <p:blipFill>
          <a:blip r:embed="rId4"/>
          <a:stretch>
            <a:fillRect/>
          </a:stretch>
        </p:blipFill>
        <p:spPr>
          <a:xfrm>
            <a:off x="3246757" y="2578773"/>
            <a:ext cx="3022600" cy="330200"/>
          </a:xfrm>
          <a:prstGeom prst="rect">
            <a:avLst/>
          </a:prstGeom>
        </p:spPr>
      </p:pic>
      <p:sp>
        <p:nvSpPr>
          <p:cNvPr id="47" name="文本框 46">
            <a:extLst>
              <a:ext uri="{FF2B5EF4-FFF2-40B4-BE49-F238E27FC236}">
                <a16:creationId xmlns:a16="http://schemas.microsoft.com/office/drawing/2014/main" id="{5B40F469-E24F-1D64-AE3D-9513D0247BAF}"/>
              </a:ext>
            </a:extLst>
          </p:cNvPr>
          <p:cNvSpPr txBox="1"/>
          <p:nvPr/>
        </p:nvSpPr>
        <p:spPr>
          <a:xfrm>
            <a:off x="3229985" y="2369706"/>
            <a:ext cx="595035" cy="338554"/>
          </a:xfrm>
          <a:prstGeom prst="rect">
            <a:avLst/>
          </a:prstGeom>
          <a:noFill/>
        </p:spPr>
        <p:txBody>
          <a:bodyPr wrap="none" rtlCol="0">
            <a:spAutoFit/>
          </a:bodyPr>
          <a:lstStyle/>
          <a:p>
            <a:r>
              <a:rPr kumimoji="1" lang="zh-CN" altLang="en-US" sz="1600" dirty="0"/>
              <a:t>终端</a:t>
            </a:r>
          </a:p>
        </p:txBody>
      </p:sp>
      <p:sp>
        <p:nvSpPr>
          <p:cNvPr id="48" name="文本框 47">
            <a:extLst>
              <a:ext uri="{FF2B5EF4-FFF2-40B4-BE49-F238E27FC236}">
                <a16:creationId xmlns:a16="http://schemas.microsoft.com/office/drawing/2014/main" id="{D775D775-E279-5A53-8539-EEEEBF12A343}"/>
              </a:ext>
            </a:extLst>
          </p:cNvPr>
          <p:cNvSpPr txBox="1"/>
          <p:nvPr/>
        </p:nvSpPr>
        <p:spPr>
          <a:xfrm>
            <a:off x="5203666" y="5207045"/>
            <a:ext cx="869149" cy="369332"/>
          </a:xfrm>
          <a:prstGeom prst="rect">
            <a:avLst/>
          </a:prstGeom>
          <a:noFill/>
        </p:spPr>
        <p:txBody>
          <a:bodyPr wrap="none" rtlCol="0">
            <a:spAutoFit/>
          </a:bodyPr>
          <a:lstStyle/>
          <a:p>
            <a:r>
              <a:rPr kumimoji="1" lang="en-US" altLang="zh-CN" dirty="0" err="1"/>
              <a:t>Main.js</a:t>
            </a:r>
            <a:endParaRPr kumimoji="1" lang="zh-CN" altLang="en-US" dirty="0"/>
          </a:p>
        </p:txBody>
      </p:sp>
      <p:sp>
        <p:nvSpPr>
          <p:cNvPr id="10" name="下箭头 9">
            <a:extLst>
              <a:ext uri="{FF2B5EF4-FFF2-40B4-BE49-F238E27FC236}">
                <a16:creationId xmlns:a16="http://schemas.microsoft.com/office/drawing/2014/main" id="{63F88595-1C34-838F-E6F3-DF5F16D1C8CC}"/>
              </a:ext>
            </a:extLst>
          </p:cNvPr>
          <p:cNvSpPr/>
          <p:nvPr/>
        </p:nvSpPr>
        <p:spPr>
          <a:xfrm>
            <a:off x="7832801" y="2759722"/>
            <a:ext cx="178420" cy="186421"/>
          </a:xfrm>
          <a:prstGeom prst="downArrow">
            <a:avLst/>
          </a:prstGeom>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F949F8B-758F-5FD1-6626-566263096BDE}"/>
              </a:ext>
            </a:extLst>
          </p:cNvPr>
          <p:cNvSpPr/>
          <p:nvPr/>
        </p:nvSpPr>
        <p:spPr>
          <a:xfrm>
            <a:off x="7832801" y="3187229"/>
            <a:ext cx="178420" cy="186421"/>
          </a:xfrm>
          <a:prstGeom prst="downArrow">
            <a:avLst/>
          </a:prstGeom>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48E48135-1AE7-6978-DE80-E17632DE2F23}"/>
              </a:ext>
            </a:extLst>
          </p:cNvPr>
          <p:cNvPicPr>
            <a:picLocks noChangeAspect="1"/>
          </p:cNvPicPr>
          <p:nvPr/>
        </p:nvPicPr>
        <p:blipFill>
          <a:blip r:embed="rId5"/>
          <a:stretch>
            <a:fillRect/>
          </a:stretch>
        </p:blipFill>
        <p:spPr>
          <a:xfrm>
            <a:off x="5222093" y="5638424"/>
            <a:ext cx="4051300" cy="952500"/>
          </a:xfrm>
          <a:prstGeom prst="rect">
            <a:avLst/>
          </a:prstGeom>
        </p:spPr>
      </p:pic>
      <p:grpSp>
        <p:nvGrpSpPr>
          <p:cNvPr id="7" name="组合 6">
            <a:extLst>
              <a:ext uri="{FF2B5EF4-FFF2-40B4-BE49-F238E27FC236}">
                <a16:creationId xmlns:a16="http://schemas.microsoft.com/office/drawing/2014/main" id="{20A5D496-48AD-2991-E102-5316D5F061B1}"/>
              </a:ext>
            </a:extLst>
          </p:cNvPr>
          <p:cNvGrpSpPr/>
          <p:nvPr/>
        </p:nvGrpSpPr>
        <p:grpSpPr>
          <a:xfrm rot="10800000">
            <a:off x="10484617" y="5645413"/>
            <a:ext cx="1707383" cy="1466169"/>
            <a:chOff x="-15240" y="3375944"/>
            <a:chExt cx="3204450" cy="4893654"/>
          </a:xfrm>
        </p:grpSpPr>
        <p:sp>
          <p:nvSpPr>
            <p:cNvPr id="9" name="íSliḑè">
              <a:extLst>
                <a:ext uri="{FF2B5EF4-FFF2-40B4-BE49-F238E27FC236}">
                  <a16:creationId xmlns:a16="http://schemas.microsoft.com/office/drawing/2014/main" id="{7160E4A1-F55D-0751-F80A-47F36BE6B0C7}"/>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6" name="íš1ïḋe">
              <a:extLst>
                <a:ext uri="{FF2B5EF4-FFF2-40B4-BE49-F238E27FC236}">
                  <a16:creationId xmlns:a16="http://schemas.microsoft.com/office/drawing/2014/main" id="{0B35FD0D-2AD2-6577-634B-27FC4B0999C3}"/>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7" name="iṡḻiďè">
              <a:extLst>
                <a:ext uri="{FF2B5EF4-FFF2-40B4-BE49-F238E27FC236}">
                  <a16:creationId xmlns:a16="http://schemas.microsoft.com/office/drawing/2014/main" id="{DC9AF341-3738-B4F2-6052-854205B3FF8E}"/>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8" name="文本框 27">
            <a:extLst>
              <a:ext uri="{FF2B5EF4-FFF2-40B4-BE49-F238E27FC236}">
                <a16:creationId xmlns:a16="http://schemas.microsoft.com/office/drawing/2014/main" id="{202F459C-6209-CA9C-369B-73A1FEA3503B}"/>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16</a:t>
            </a:fld>
            <a:endParaRPr kumimoji="1" lang="zh-CN" altLang="en-US" dirty="0">
              <a:solidFill>
                <a:schemeClr val="bg1"/>
              </a:solidFill>
            </a:endParaRPr>
          </a:p>
        </p:txBody>
      </p:sp>
    </p:spTree>
    <p:extLst>
      <p:ext uri="{BB962C8B-B14F-4D97-AF65-F5344CB8AC3E}">
        <p14:creationId xmlns:p14="http://schemas.microsoft.com/office/powerpoint/2010/main" val="3900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F571D9AC-E507-296B-1702-D0E4B020E800}"/>
              </a:ext>
            </a:extLst>
          </p:cNvPr>
          <p:cNvPicPr>
            <a:picLocks noChangeAspect="1"/>
          </p:cNvPicPr>
          <p:nvPr/>
        </p:nvPicPr>
        <p:blipFill>
          <a:blip r:embed="rId3"/>
          <a:stretch>
            <a:fillRect/>
          </a:stretch>
        </p:blipFill>
        <p:spPr>
          <a:xfrm>
            <a:off x="1811752" y="4072852"/>
            <a:ext cx="1955800" cy="2336800"/>
          </a:xfrm>
          <a:prstGeom prst="rect">
            <a:avLst/>
          </a:prstGeom>
        </p:spPr>
      </p:pic>
      <p:pic>
        <p:nvPicPr>
          <p:cNvPr id="3" name="图片 2">
            <a:extLst>
              <a:ext uri="{FF2B5EF4-FFF2-40B4-BE49-F238E27FC236}">
                <a16:creationId xmlns:a16="http://schemas.microsoft.com/office/drawing/2014/main" id="{F5E8366F-65AE-4428-0431-8E6584D43893}"/>
              </a:ext>
            </a:extLst>
          </p:cNvPr>
          <p:cNvPicPr>
            <a:picLocks noChangeAspect="1"/>
          </p:cNvPicPr>
          <p:nvPr/>
        </p:nvPicPr>
        <p:blipFill>
          <a:blip r:embed="rId4"/>
          <a:stretch>
            <a:fillRect/>
          </a:stretch>
        </p:blipFill>
        <p:spPr>
          <a:xfrm>
            <a:off x="3239644" y="1048428"/>
            <a:ext cx="5105400" cy="1778000"/>
          </a:xfrm>
          <a:prstGeom prst="rect">
            <a:avLst/>
          </a:prstGeom>
        </p:spPr>
      </p:pic>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数据呈现</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46" name="文本框 45">
            <a:extLst>
              <a:ext uri="{FF2B5EF4-FFF2-40B4-BE49-F238E27FC236}">
                <a16:creationId xmlns:a16="http://schemas.microsoft.com/office/drawing/2014/main" id="{E930FB82-7FD8-FF5C-09AF-9831AD6B1FB7}"/>
              </a:ext>
            </a:extLst>
          </p:cNvPr>
          <p:cNvSpPr txBox="1"/>
          <p:nvPr/>
        </p:nvSpPr>
        <p:spPr>
          <a:xfrm>
            <a:off x="4965700" y="3630232"/>
            <a:ext cx="2260600" cy="369332"/>
          </a:xfrm>
          <a:prstGeom prst="rect">
            <a:avLst/>
          </a:prstGeom>
          <a:noFill/>
        </p:spPr>
        <p:txBody>
          <a:bodyPr wrap="square" rtlCol="0">
            <a:spAutoFit/>
          </a:bodyPr>
          <a:lstStyle/>
          <a:p>
            <a:pPr algn="ctr"/>
            <a:r>
              <a:rPr kumimoji="1" lang="en-US" altLang="zh-CN" dirty="0" err="1"/>
              <a:t>glomap.vue</a:t>
            </a:r>
            <a:endParaRPr kumimoji="1" lang="en-US" altLang="zh-CN" dirty="0"/>
          </a:p>
        </p:txBody>
      </p:sp>
      <p:sp>
        <p:nvSpPr>
          <p:cNvPr id="7" name="矩形 6">
            <a:extLst>
              <a:ext uri="{FF2B5EF4-FFF2-40B4-BE49-F238E27FC236}">
                <a16:creationId xmlns:a16="http://schemas.microsoft.com/office/drawing/2014/main" id="{6A461809-D6CC-B378-CB11-25FAB036084E}"/>
              </a:ext>
            </a:extLst>
          </p:cNvPr>
          <p:cNvSpPr/>
          <p:nvPr/>
        </p:nvSpPr>
        <p:spPr>
          <a:xfrm>
            <a:off x="4221451" y="2221564"/>
            <a:ext cx="3749098" cy="208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9BD75640-310B-8CA0-48E7-E434664C3766}"/>
              </a:ext>
            </a:extLst>
          </p:cNvPr>
          <p:cNvCxnSpPr>
            <a:cxnSpLocks/>
            <a:stCxn id="7" idx="2"/>
            <a:endCxn id="9" idx="0"/>
          </p:cNvCxnSpPr>
          <p:nvPr/>
        </p:nvCxnSpPr>
        <p:spPr>
          <a:xfrm>
            <a:off x="6096000" y="2429989"/>
            <a:ext cx="0" cy="71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01ECF5B-9190-5C87-5D66-101E2F35517F}"/>
              </a:ext>
            </a:extLst>
          </p:cNvPr>
          <p:cNvSpPr txBox="1"/>
          <p:nvPr/>
        </p:nvSpPr>
        <p:spPr>
          <a:xfrm>
            <a:off x="4393037" y="3147779"/>
            <a:ext cx="3405926" cy="584775"/>
          </a:xfrm>
          <a:prstGeom prst="rect">
            <a:avLst/>
          </a:prstGeom>
          <a:noFill/>
        </p:spPr>
        <p:txBody>
          <a:bodyPr wrap="square" rtlCol="0">
            <a:spAutoFit/>
          </a:bodyPr>
          <a:lstStyle/>
          <a:p>
            <a:pPr algn="ctr"/>
            <a:r>
              <a:rPr kumimoji="1" lang="zh-CN" altLang="en-US" sz="1600" dirty="0"/>
              <a:t>将数据格式化为可视化库所需要的数据样式</a:t>
            </a:r>
          </a:p>
        </p:txBody>
      </p:sp>
      <p:sp>
        <p:nvSpPr>
          <p:cNvPr id="14" name="矩形 13">
            <a:extLst>
              <a:ext uri="{FF2B5EF4-FFF2-40B4-BE49-F238E27FC236}">
                <a16:creationId xmlns:a16="http://schemas.microsoft.com/office/drawing/2014/main" id="{D83CA37D-92D8-7E8D-3520-3E29292BD94A}"/>
              </a:ext>
            </a:extLst>
          </p:cNvPr>
          <p:cNvSpPr/>
          <p:nvPr/>
        </p:nvSpPr>
        <p:spPr>
          <a:xfrm>
            <a:off x="2045402" y="4235784"/>
            <a:ext cx="1722149" cy="20653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80559A50-50BE-417F-48F0-3F652E865D05}"/>
              </a:ext>
            </a:extLst>
          </p:cNvPr>
          <p:cNvSpPr/>
          <p:nvPr/>
        </p:nvSpPr>
        <p:spPr>
          <a:xfrm>
            <a:off x="3586339" y="1452080"/>
            <a:ext cx="3196605" cy="2084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E09B68FA-3D1B-D775-79DB-E807E7EBA986}"/>
              </a:ext>
            </a:extLst>
          </p:cNvPr>
          <p:cNvPicPr>
            <a:picLocks noChangeAspect="1"/>
          </p:cNvPicPr>
          <p:nvPr/>
        </p:nvPicPr>
        <p:blipFill>
          <a:blip r:embed="rId5"/>
          <a:stretch>
            <a:fillRect/>
          </a:stretch>
        </p:blipFill>
        <p:spPr>
          <a:xfrm>
            <a:off x="6885657" y="3732554"/>
            <a:ext cx="3670300" cy="1041400"/>
          </a:xfrm>
          <a:prstGeom prst="rect">
            <a:avLst/>
          </a:prstGeom>
        </p:spPr>
      </p:pic>
      <p:sp>
        <p:nvSpPr>
          <p:cNvPr id="17" name="文本框 16">
            <a:extLst>
              <a:ext uri="{FF2B5EF4-FFF2-40B4-BE49-F238E27FC236}">
                <a16:creationId xmlns:a16="http://schemas.microsoft.com/office/drawing/2014/main" id="{444E57AB-B78A-4B28-7A44-10CEF0EC6F73}"/>
              </a:ext>
            </a:extLst>
          </p:cNvPr>
          <p:cNvSpPr txBox="1"/>
          <p:nvPr/>
        </p:nvSpPr>
        <p:spPr>
          <a:xfrm>
            <a:off x="-362636" y="3610195"/>
            <a:ext cx="3405926" cy="338554"/>
          </a:xfrm>
          <a:prstGeom prst="rect">
            <a:avLst/>
          </a:prstGeom>
          <a:noFill/>
        </p:spPr>
        <p:txBody>
          <a:bodyPr wrap="square" rtlCol="0">
            <a:spAutoFit/>
          </a:bodyPr>
          <a:lstStyle/>
          <a:p>
            <a:pPr algn="ctr"/>
            <a:r>
              <a:rPr kumimoji="1" lang="zh-CN" altLang="en-US" sz="1600" dirty="0"/>
              <a:t>前端库数据样式示例</a:t>
            </a:r>
          </a:p>
        </p:txBody>
      </p:sp>
      <p:pic>
        <p:nvPicPr>
          <p:cNvPr id="18" name="图片 17">
            <a:extLst>
              <a:ext uri="{FF2B5EF4-FFF2-40B4-BE49-F238E27FC236}">
                <a16:creationId xmlns:a16="http://schemas.microsoft.com/office/drawing/2014/main" id="{3F5A6000-4CE7-6820-B7EF-19AD96081722}"/>
              </a:ext>
            </a:extLst>
          </p:cNvPr>
          <p:cNvPicPr>
            <a:picLocks noChangeAspect="1"/>
          </p:cNvPicPr>
          <p:nvPr/>
        </p:nvPicPr>
        <p:blipFill>
          <a:blip r:embed="rId6"/>
          <a:stretch>
            <a:fillRect/>
          </a:stretch>
        </p:blipFill>
        <p:spPr>
          <a:xfrm>
            <a:off x="7704807" y="5390264"/>
            <a:ext cx="2032000" cy="1168400"/>
          </a:xfrm>
          <a:prstGeom prst="rect">
            <a:avLst/>
          </a:prstGeom>
        </p:spPr>
      </p:pic>
      <p:sp>
        <p:nvSpPr>
          <p:cNvPr id="19" name="下箭头 18">
            <a:extLst>
              <a:ext uri="{FF2B5EF4-FFF2-40B4-BE49-F238E27FC236}">
                <a16:creationId xmlns:a16="http://schemas.microsoft.com/office/drawing/2014/main" id="{85CA4B73-843D-CBFA-0572-27609435A840}"/>
              </a:ext>
            </a:extLst>
          </p:cNvPr>
          <p:cNvSpPr/>
          <p:nvPr/>
        </p:nvSpPr>
        <p:spPr>
          <a:xfrm>
            <a:off x="8631597" y="4900097"/>
            <a:ext cx="178420" cy="368379"/>
          </a:xfrm>
          <a:prstGeom prst="downArrow">
            <a:avLst/>
          </a:prstGeom>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3">
            <a:extLst>
              <a:ext uri="{FF2B5EF4-FFF2-40B4-BE49-F238E27FC236}">
                <a16:creationId xmlns:a16="http://schemas.microsoft.com/office/drawing/2014/main" id="{EE3866A8-5432-2395-4A94-0F532F1D6A90}"/>
              </a:ext>
            </a:extLst>
          </p:cNvPr>
          <p:cNvGrpSpPr/>
          <p:nvPr/>
        </p:nvGrpSpPr>
        <p:grpSpPr>
          <a:xfrm rot="10800000">
            <a:off x="10484617" y="5645413"/>
            <a:ext cx="1707383" cy="1466169"/>
            <a:chOff x="-15240" y="3375944"/>
            <a:chExt cx="3204450" cy="4893654"/>
          </a:xfrm>
        </p:grpSpPr>
        <p:sp>
          <p:nvSpPr>
            <p:cNvPr id="5" name="íSliḑè">
              <a:extLst>
                <a:ext uri="{FF2B5EF4-FFF2-40B4-BE49-F238E27FC236}">
                  <a16:creationId xmlns:a16="http://schemas.microsoft.com/office/drawing/2014/main" id="{8FE429A1-4007-4365-DEDF-3454A350E2F5}"/>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íš1ïḋe">
              <a:extLst>
                <a:ext uri="{FF2B5EF4-FFF2-40B4-BE49-F238E27FC236}">
                  <a16:creationId xmlns:a16="http://schemas.microsoft.com/office/drawing/2014/main" id="{151B3951-3044-3683-957C-A06FF417DE22}"/>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iṡḻiďè">
              <a:extLst>
                <a:ext uri="{FF2B5EF4-FFF2-40B4-BE49-F238E27FC236}">
                  <a16:creationId xmlns:a16="http://schemas.microsoft.com/office/drawing/2014/main" id="{02CC3DCE-247F-6D73-976E-B58717000743}"/>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0" name="文本框 9">
            <a:extLst>
              <a:ext uri="{FF2B5EF4-FFF2-40B4-BE49-F238E27FC236}">
                <a16:creationId xmlns:a16="http://schemas.microsoft.com/office/drawing/2014/main" id="{356838F8-11D2-D2C2-A936-9D857402DA26}"/>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17</a:t>
            </a:fld>
            <a:endParaRPr kumimoji="1" lang="zh-CN" altLang="en-US" dirty="0">
              <a:solidFill>
                <a:schemeClr val="bg1"/>
              </a:solidFill>
            </a:endParaRPr>
          </a:p>
        </p:txBody>
      </p:sp>
    </p:spTree>
    <p:extLst>
      <p:ext uri="{BB962C8B-B14F-4D97-AF65-F5344CB8AC3E}">
        <p14:creationId xmlns:p14="http://schemas.microsoft.com/office/powerpoint/2010/main" val="3306703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数据呈现</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grpSp>
        <p:nvGrpSpPr>
          <p:cNvPr id="8" name="组合 7">
            <a:extLst>
              <a:ext uri="{FF2B5EF4-FFF2-40B4-BE49-F238E27FC236}">
                <a16:creationId xmlns:a16="http://schemas.microsoft.com/office/drawing/2014/main" id="{2A0A1216-FAD9-44B9-B61E-506514DBCDF0}"/>
              </a:ext>
            </a:extLst>
          </p:cNvPr>
          <p:cNvGrpSpPr/>
          <p:nvPr/>
        </p:nvGrpSpPr>
        <p:grpSpPr>
          <a:xfrm>
            <a:off x="0" y="1696358"/>
            <a:ext cx="7344936" cy="4454069"/>
            <a:chOff x="52040" y="1604760"/>
            <a:chExt cx="8794054" cy="5062712"/>
          </a:xfrm>
        </p:grpSpPr>
        <p:pic>
          <p:nvPicPr>
            <p:cNvPr id="2" name="图片 1">
              <a:extLst>
                <a:ext uri="{FF2B5EF4-FFF2-40B4-BE49-F238E27FC236}">
                  <a16:creationId xmlns:a16="http://schemas.microsoft.com/office/drawing/2014/main" id="{A21EA480-6881-CE60-06B2-BB7658DA853D}"/>
                </a:ext>
              </a:extLst>
            </p:cNvPr>
            <p:cNvPicPr>
              <a:picLocks noChangeAspect="1"/>
            </p:cNvPicPr>
            <p:nvPr/>
          </p:nvPicPr>
          <p:blipFill>
            <a:blip r:embed="rId3"/>
            <a:stretch>
              <a:fillRect/>
            </a:stretch>
          </p:blipFill>
          <p:spPr>
            <a:xfrm>
              <a:off x="3795442" y="1604760"/>
              <a:ext cx="5050652" cy="4659128"/>
            </a:xfrm>
            <a:prstGeom prst="rect">
              <a:avLst/>
            </a:prstGeom>
          </p:spPr>
        </p:pic>
        <p:sp>
          <p:nvSpPr>
            <p:cNvPr id="7" name="矩形 6">
              <a:extLst>
                <a:ext uri="{FF2B5EF4-FFF2-40B4-BE49-F238E27FC236}">
                  <a16:creationId xmlns:a16="http://schemas.microsoft.com/office/drawing/2014/main" id="{6A461809-D6CC-B378-CB11-25FAB036084E}"/>
                </a:ext>
              </a:extLst>
            </p:cNvPr>
            <p:cNvSpPr/>
            <p:nvPr/>
          </p:nvSpPr>
          <p:spPr>
            <a:xfrm>
              <a:off x="4227242" y="5400287"/>
              <a:ext cx="2349499" cy="48260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101ECF5B-9190-5C87-5D66-101E2F35517F}"/>
                </a:ext>
              </a:extLst>
            </p:cNvPr>
            <p:cNvSpPr txBox="1"/>
            <p:nvPr/>
          </p:nvSpPr>
          <p:spPr>
            <a:xfrm>
              <a:off x="143210" y="5456921"/>
              <a:ext cx="3405926" cy="369332"/>
            </a:xfrm>
            <a:prstGeom prst="rect">
              <a:avLst/>
            </a:prstGeom>
            <a:noFill/>
          </p:spPr>
          <p:txBody>
            <a:bodyPr wrap="square" rtlCol="0">
              <a:spAutoFit/>
            </a:bodyPr>
            <a:lstStyle/>
            <a:p>
              <a:pPr algn="ctr"/>
              <a:r>
                <a:rPr kumimoji="1" lang="zh-CN" altLang="en-US" dirty="0"/>
                <a:t>将后端数据取到</a:t>
              </a:r>
              <a:r>
                <a:rPr kumimoji="1" lang="en-US" altLang="zh-CN" dirty="0" err="1"/>
                <a:t>tableData</a:t>
              </a:r>
              <a:r>
                <a:rPr kumimoji="1" lang="zh-CN" altLang="en-US" dirty="0"/>
                <a:t>中</a:t>
              </a:r>
            </a:p>
          </p:txBody>
        </p:sp>
        <p:cxnSp>
          <p:nvCxnSpPr>
            <p:cNvPr id="27" name="直线箭头连接符 26">
              <a:extLst>
                <a:ext uri="{FF2B5EF4-FFF2-40B4-BE49-F238E27FC236}">
                  <a16:creationId xmlns:a16="http://schemas.microsoft.com/office/drawing/2014/main" id="{9BD75640-310B-8CA0-48E7-E434664C3766}"/>
                </a:ext>
              </a:extLst>
            </p:cNvPr>
            <p:cNvCxnSpPr>
              <a:cxnSpLocks/>
              <a:stCxn id="7" idx="1"/>
              <a:endCxn id="9" idx="3"/>
            </p:cNvCxnSpPr>
            <p:nvPr/>
          </p:nvCxnSpPr>
          <p:spPr>
            <a:xfrm flipH="1" flipV="1">
              <a:off x="3549136" y="5641587"/>
              <a:ext cx="678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C54D4E7-91DE-F329-32DB-C83DFF7FF2CC}"/>
                </a:ext>
              </a:extLst>
            </p:cNvPr>
            <p:cNvSpPr/>
            <p:nvPr/>
          </p:nvSpPr>
          <p:spPr>
            <a:xfrm>
              <a:off x="4646343" y="1996689"/>
              <a:ext cx="1003300" cy="17779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EE644179-BCFC-4F4A-BBA7-2D9E1816B65C}"/>
                </a:ext>
              </a:extLst>
            </p:cNvPr>
            <p:cNvSpPr txBox="1"/>
            <p:nvPr/>
          </p:nvSpPr>
          <p:spPr>
            <a:xfrm>
              <a:off x="52040" y="1996689"/>
              <a:ext cx="3620249" cy="369332"/>
            </a:xfrm>
            <a:prstGeom prst="rect">
              <a:avLst/>
            </a:prstGeom>
            <a:noFill/>
          </p:spPr>
          <p:txBody>
            <a:bodyPr wrap="square" rtlCol="0">
              <a:spAutoFit/>
            </a:bodyPr>
            <a:lstStyle/>
            <a:p>
              <a:pPr algn="ctr"/>
              <a:r>
                <a:rPr kumimoji="1" lang="zh-CN" altLang="en-US" dirty="0"/>
                <a:t>将</a:t>
              </a:r>
              <a:r>
                <a:rPr kumimoji="1" lang="en-US" altLang="zh-CN" dirty="0" err="1"/>
                <a:t>tableData</a:t>
              </a:r>
              <a:r>
                <a:rPr kumimoji="1" lang="zh-CN" altLang="en-US" dirty="0"/>
                <a:t>中的数据赋值到表格中</a:t>
              </a:r>
            </a:p>
          </p:txBody>
        </p:sp>
        <p:cxnSp>
          <p:nvCxnSpPr>
            <p:cNvPr id="33" name="直线箭头连接符 32">
              <a:extLst>
                <a:ext uri="{FF2B5EF4-FFF2-40B4-BE49-F238E27FC236}">
                  <a16:creationId xmlns:a16="http://schemas.microsoft.com/office/drawing/2014/main" id="{A7416B75-6938-001F-A7F5-358E013104A9}"/>
                </a:ext>
              </a:extLst>
            </p:cNvPr>
            <p:cNvCxnSpPr>
              <a:cxnSpLocks/>
              <a:stCxn id="31" idx="1"/>
              <a:endCxn id="32" idx="3"/>
            </p:cNvCxnSpPr>
            <p:nvPr/>
          </p:nvCxnSpPr>
          <p:spPr>
            <a:xfrm flipH="1">
              <a:off x="3672289" y="2085589"/>
              <a:ext cx="974054" cy="9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930FB82-7FD8-FF5C-09AF-9831AD6B1FB7}"/>
                </a:ext>
              </a:extLst>
            </p:cNvPr>
            <p:cNvSpPr txBox="1"/>
            <p:nvPr/>
          </p:nvSpPr>
          <p:spPr>
            <a:xfrm>
              <a:off x="5190468" y="6298140"/>
              <a:ext cx="2260600" cy="369332"/>
            </a:xfrm>
            <a:prstGeom prst="rect">
              <a:avLst/>
            </a:prstGeom>
            <a:noFill/>
          </p:spPr>
          <p:txBody>
            <a:bodyPr wrap="square" rtlCol="0">
              <a:spAutoFit/>
            </a:bodyPr>
            <a:lstStyle/>
            <a:p>
              <a:pPr algn="ctr"/>
              <a:r>
                <a:rPr kumimoji="1" lang="en-US" altLang="zh-CN" dirty="0" err="1"/>
                <a:t>global.vue</a:t>
              </a:r>
              <a:endParaRPr kumimoji="1" lang="en-US" altLang="zh-CN" dirty="0"/>
            </a:p>
          </p:txBody>
        </p:sp>
      </p:grpSp>
      <p:pic>
        <p:nvPicPr>
          <p:cNvPr id="3" name="图片 2">
            <a:extLst>
              <a:ext uri="{FF2B5EF4-FFF2-40B4-BE49-F238E27FC236}">
                <a16:creationId xmlns:a16="http://schemas.microsoft.com/office/drawing/2014/main" id="{5BB6838C-6003-AEC9-7969-7C7B5381E7B4}"/>
              </a:ext>
            </a:extLst>
          </p:cNvPr>
          <p:cNvPicPr>
            <a:picLocks noChangeAspect="1"/>
          </p:cNvPicPr>
          <p:nvPr/>
        </p:nvPicPr>
        <p:blipFill>
          <a:blip r:embed="rId4"/>
          <a:stretch>
            <a:fillRect/>
          </a:stretch>
        </p:blipFill>
        <p:spPr>
          <a:xfrm>
            <a:off x="8380358" y="2806076"/>
            <a:ext cx="2749123" cy="494393"/>
          </a:xfrm>
          <a:prstGeom prst="rect">
            <a:avLst/>
          </a:prstGeom>
        </p:spPr>
      </p:pic>
      <p:sp>
        <p:nvSpPr>
          <p:cNvPr id="4" name="文本框 3">
            <a:extLst>
              <a:ext uri="{FF2B5EF4-FFF2-40B4-BE49-F238E27FC236}">
                <a16:creationId xmlns:a16="http://schemas.microsoft.com/office/drawing/2014/main" id="{737D8790-5B04-9B86-99F9-DB386CDD38F8}"/>
              </a:ext>
            </a:extLst>
          </p:cNvPr>
          <p:cNvSpPr txBox="1"/>
          <p:nvPr/>
        </p:nvSpPr>
        <p:spPr>
          <a:xfrm>
            <a:off x="7213600" y="2041169"/>
            <a:ext cx="5082640" cy="646331"/>
          </a:xfrm>
          <a:prstGeom prst="rect">
            <a:avLst/>
          </a:prstGeom>
          <a:noFill/>
        </p:spPr>
        <p:txBody>
          <a:bodyPr wrap="square" rtlCol="0">
            <a:spAutoFit/>
          </a:bodyPr>
          <a:lstStyle/>
          <a:p>
            <a:pPr algn="ctr"/>
            <a:r>
              <a:rPr kumimoji="1" lang="zh-CN" altLang="en-US" dirty="0">
                <a:solidFill>
                  <a:srgbClr val="FF0000"/>
                </a:solidFill>
              </a:rPr>
              <a:t>* 因为前后端端口号不同，为了方便我们可以在</a:t>
            </a:r>
            <a:r>
              <a:rPr kumimoji="1" lang="en-US" altLang="zh-CN" dirty="0" err="1">
                <a:solidFill>
                  <a:srgbClr val="FF0000"/>
                </a:solidFill>
              </a:rPr>
              <a:t>main.js</a:t>
            </a:r>
            <a:r>
              <a:rPr kumimoji="1" lang="zh-CN" altLang="en-US" dirty="0">
                <a:solidFill>
                  <a:srgbClr val="FF0000"/>
                </a:solidFill>
              </a:rPr>
              <a:t>中为</a:t>
            </a:r>
            <a:r>
              <a:rPr kumimoji="1" lang="en-US" altLang="zh-CN" dirty="0" err="1">
                <a:solidFill>
                  <a:srgbClr val="FF0000"/>
                </a:solidFill>
              </a:rPr>
              <a:t>axios</a:t>
            </a:r>
            <a:r>
              <a:rPr kumimoji="1" lang="zh-CN" altLang="en-US" dirty="0">
                <a:solidFill>
                  <a:srgbClr val="FF0000"/>
                </a:solidFill>
              </a:rPr>
              <a:t>声明一个</a:t>
            </a:r>
            <a:r>
              <a:rPr kumimoji="1" lang="en-US" altLang="zh-CN" dirty="0" err="1">
                <a:solidFill>
                  <a:srgbClr val="FF0000"/>
                </a:solidFill>
              </a:rPr>
              <a:t>baseURL</a:t>
            </a:r>
            <a:endParaRPr kumimoji="1" lang="zh-CN" altLang="en-US" dirty="0">
              <a:solidFill>
                <a:srgbClr val="FF0000"/>
              </a:solidFill>
            </a:endParaRPr>
          </a:p>
        </p:txBody>
      </p:sp>
      <p:pic>
        <p:nvPicPr>
          <p:cNvPr id="11" name="图片 10">
            <a:extLst>
              <a:ext uri="{FF2B5EF4-FFF2-40B4-BE49-F238E27FC236}">
                <a16:creationId xmlns:a16="http://schemas.microsoft.com/office/drawing/2014/main" id="{625E16D4-5B90-F865-CDAE-1AD0044FEE03}"/>
              </a:ext>
            </a:extLst>
          </p:cNvPr>
          <p:cNvPicPr>
            <a:picLocks noChangeAspect="1"/>
          </p:cNvPicPr>
          <p:nvPr/>
        </p:nvPicPr>
        <p:blipFill>
          <a:blip r:embed="rId5"/>
          <a:stretch>
            <a:fillRect/>
          </a:stretch>
        </p:blipFill>
        <p:spPr>
          <a:xfrm>
            <a:off x="8370619" y="3775996"/>
            <a:ext cx="2768600" cy="1536700"/>
          </a:xfrm>
          <a:prstGeom prst="rect">
            <a:avLst/>
          </a:prstGeom>
        </p:spPr>
      </p:pic>
      <p:grpSp>
        <p:nvGrpSpPr>
          <p:cNvPr id="6" name="组合 5">
            <a:extLst>
              <a:ext uri="{FF2B5EF4-FFF2-40B4-BE49-F238E27FC236}">
                <a16:creationId xmlns:a16="http://schemas.microsoft.com/office/drawing/2014/main" id="{1D86473B-D206-BD74-F578-B964CFEEFDB9}"/>
              </a:ext>
            </a:extLst>
          </p:cNvPr>
          <p:cNvGrpSpPr/>
          <p:nvPr/>
        </p:nvGrpSpPr>
        <p:grpSpPr>
          <a:xfrm rot="10800000">
            <a:off x="10484617" y="5645413"/>
            <a:ext cx="1707383" cy="1466169"/>
            <a:chOff x="-15240" y="3375944"/>
            <a:chExt cx="3204450" cy="4893654"/>
          </a:xfrm>
        </p:grpSpPr>
        <p:sp>
          <p:nvSpPr>
            <p:cNvPr id="10" name="íSliḑè">
              <a:extLst>
                <a:ext uri="{FF2B5EF4-FFF2-40B4-BE49-F238E27FC236}">
                  <a16:creationId xmlns:a16="http://schemas.microsoft.com/office/drawing/2014/main" id="{A9AA8382-4947-3659-D960-B5140D075385}"/>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2" name="íš1ïḋe">
              <a:extLst>
                <a:ext uri="{FF2B5EF4-FFF2-40B4-BE49-F238E27FC236}">
                  <a16:creationId xmlns:a16="http://schemas.microsoft.com/office/drawing/2014/main" id="{55BF457D-5386-4C0D-26CC-5AB66C3BB109}"/>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3" name="iṡḻiďè">
              <a:extLst>
                <a:ext uri="{FF2B5EF4-FFF2-40B4-BE49-F238E27FC236}">
                  <a16:creationId xmlns:a16="http://schemas.microsoft.com/office/drawing/2014/main" id="{D18A0FEA-1DC7-70CB-0F1D-7756C92E0CCE}"/>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4" name="文本框 13">
            <a:extLst>
              <a:ext uri="{FF2B5EF4-FFF2-40B4-BE49-F238E27FC236}">
                <a16:creationId xmlns:a16="http://schemas.microsoft.com/office/drawing/2014/main" id="{6CE5B875-301A-ED29-31F5-42E2B836AF91}"/>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18</a:t>
            </a:fld>
            <a:endParaRPr kumimoji="1" lang="zh-CN" altLang="en-US" dirty="0">
              <a:solidFill>
                <a:schemeClr val="bg1"/>
              </a:solidFill>
            </a:endParaRPr>
          </a:p>
        </p:txBody>
      </p:sp>
    </p:spTree>
    <p:extLst>
      <p:ext uri="{BB962C8B-B14F-4D97-AF65-F5344CB8AC3E}">
        <p14:creationId xmlns:p14="http://schemas.microsoft.com/office/powerpoint/2010/main" val="86078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数据呈现展示</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2" name="图片 1">
            <a:extLst>
              <a:ext uri="{FF2B5EF4-FFF2-40B4-BE49-F238E27FC236}">
                <a16:creationId xmlns:a16="http://schemas.microsoft.com/office/drawing/2014/main" id="{EFB85E11-4C7B-A66C-D5DA-E6E7E960C736}"/>
              </a:ext>
            </a:extLst>
          </p:cNvPr>
          <p:cNvPicPr>
            <a:picLocks noChangeAspect="1"/>
          </p:cNvPicPr>
          <p:nvPr/>
        </p:nvPicPr>
        <p:blipFill>
          <a:blip r:embed="rId3"/>
          <a:stretch>
            <a:fillRect/>
          </a:stretch>
        </p:blipFill>
        <p:spPr>
          <a:xfrm>
            <a:off x="1412763" y="1188783"/>
            <a:ext cx="9366474" cy="4480434"/>
          </a:xfrm>
          <a:prstGeom prst="rect">
            <a:avLst/>
          </a:prstGeom>
        </p:spPr>
      </p:pic>
      <p:grpSp>
        <p:nvGrpSpPr>
          <p:cNvPr id="4" name="组合 3">
            <a:extLst>
              <a:ext uri="{FF2B5EF4-FFF2-40B4-BE49-F238E27FC236}">
                <a16:creationId xmlns:a16="http://schemas.microsoft.com/office/drawing/2014/main" id="{9B587A8E-4BA3-19E2-1FDF-21B72A99F62E}"/>
              </a:ext>
            </a:extLst>
          </p:cNvPr>
          <p:cNvGrpSpPr/>
          <p:nvPr/>
        </p:nvGrpSpPr>
        <p:grpSpPr>
          <a:xfrm rot="10800000">
            <a:off x="10484617" y="5645413"/>
            <a:ext cx="1707383" cy="1466169"/>
            <a:chOff x="-15240" y="3375944"/>
            <a:chExt cx="3204450" cy="4893654"/>
          </a:xfrm>
        </p:grpSpPr>
        <p:sp>
          <p:nvSpPr>
            <p:cNvPr id="5" name="íSliḑè">
              <a:extLst>
                <a:ext uri="{FF2B5EF4-FFF2-40B4-BE49-F238E27FC236}">
                  <a16:creationId xmlns:a16="http://schemas.microsoft.com/office/drawing/2014/main" id="{7FB56162-D57A-8592-25D8-074E8E30B151}"/>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íš1ïḋe">
              <a:extLst>
                <a:ext uri="{FF2B5EF4-FFF2-40B4-BE49-F238E27FC236}">
                  <a16:creationId xmlns:a16="http://schemas.microsoft.com/office/drawing/2014/main" id="{443F8320-697A-480C-40CC-55BF4F6ED00E}"/>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iṡḻiďè">
              <a:extLst>
                <a:ext uri="{FF2B5EF4-FFF2-40B4-BE49-F238E27FC236}">
                  <a16:creationId xmlns:a16="http://schemas.microsoft.com/office/drawing/2014/main" id="{F50CE3CE-8E86-FBC2-A892-087FB66D832A}"/>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9" name="文本框 8">
            <a:extLst>
              <a:ext uri="{FF2B5EF4-FFF2-40B4-BE49-F238E27FC236}">
                <a16:creationId xmlns:a16="http://schemas.microsoft.com/office/drawing/2014/main" id="{B48C5DD2-6C3C-7927-B3C0-8DF2FEFEA352}"/>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19</a:t>
            </a:fld>
            <a:endParaRPr kumimoji="1" lang="zh-CN" altLang="en-US" dirty="0">
              <a:solidFill>
                <a:schemeClr val="bg1"/>
              </a:solidFill>
            </a:endParaRPr>
          </a:p>
        </p:txBody>
      </p:sp>
    </p:spTree>
    <p:extLst>
      <p:ext uri="{BB962C8B-B14F-4D97-AF65-F5344CB8AC3E}">
        <p14:creationId xmlns:p14="http://schemas.microsoft.com/office/powerpoint/2010/main" val="1838986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34F6F10-540D-2BDE-A1AF-96513033E5F9}"/>
              </a:ext>
            </a:extLst>
          </p:cNvPr>
          <p:cNvGrpSpPr/>
          <p:nvPr/>
        </p:nvGrpSpPr>
        <p:grpSpPr>
          <a:xfrm rot="10800000">
            <a:off x="10484617" y="5645413"/>
            <a:ext cx="1707383" cy="1466169"/>
            <a:chOff x="-15240" y="3375944"/>
            <a:chExt cx="3204450" cy="4893654"/>
          </a:xfrm>
        </p:grpSpPr>
        <p:sp>
          <p:nvSpPr>
            <p:cNvPr id="7" name="íSliḑè">
              <a:extLst>
                <a:ext uri="{FF2B5EF4-FFF2-40B4-BE49-F238E27FC236}">
                  <a16:creationId xmlns:a16="http://schemas.microsoft.com/office/drawing/2014/main" id="{11413F0F-6C82-3DCF-B3D6-B1A58E51389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íš1ïḋe">
              <a:extLst>
                <a:ext uri="{FF2B5EF4-FFF2-40B4-BE49-F238E27FC236}">
                  <a16:creationId xmlns:a16="http://schemas.microsoft.com/office/drawing/2014/main" id="{88141EE7-2901-890D-9347-EDE52C34874F}"/>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9" name="iṡḻiďè">
              <a:extLst>
                <a:ext uri="{FF2B5EF4-FFF2-40B4-BE49-F238E27FC236}">
                  <a16:creationId xmlns:a16="http://schemas.microsoft.com/office/drawing/2014/main" id="{FDFE5921-2B00-069C-2D86-93399F59A27B}"/>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9" name="矩形 18"/>
          <p:cNvSpPr/>
          <p:nvPr/>
        </p:nvSpPr>
        <p:spPr>
          <a:xfrm>
            <a:off x="1206863" y="448348"/>
            <a:ext cx="1364476" cy="400110"/>
          </a:xfrm>
          <a:prstGeom prst="rect">
            <a:avLst/>
          </a:prstGeom>
        </p:spPr>
        <p:txBody>
          <a:bodyPr wrap="none">
            <a:spAutoFit/>
          </a:bodyPr>
          <a:lstStyle/>
          <a:p>
            <a:r>
              <a:rPr lang="zh-CN" altLang="en-US" sz="2000" spc="300" dirty="0">
                <a:solidFill>
                  <a:schemeClr val="tx2"/>
                </a:solidFill>
                <a:cs typeface="+mn-ea"/>
                <a:sym typeface="+mn-lt"/>
              </a:rPr>
              <a:t>课程回顾</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 name="文本框 1">
            <a:extLst>
              <a:ext uri="{FF2B5EF4-FFF2-40B4-BE49-F238E27FC236}">
                <a16:creationId xmlns:a16="http://schemas.microsoft.com/office/drawing/2014/main" id="{1429BDC4-7E3F-7719-3262-BDB756D1B39D}"/>
              </a:ext>
            </a:extLst>
          </p:cNvPr>
          <p:cNvSpPr txBox="1"/>
          <p:nvPr/>
        </p:nvSpPr>
        <p:spPr>
          <a:xfrm>
            <a:off x="2571339" y="1251420"/>
            <a:ext cx="6437586" cy="411651"/>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en-US" altLang="zh-CN" dirty="0" err="1">
                <a:solidFill>
                  <a:schemeClr val="tx1">
                    <a:lumMod val="75000"/>
                    <a:lumOff val="25000"/>
                  </a:schemeClr>
                </a:solidFill>
                <a:cs typeface="+mn-ea"/>
                <a:sym typeface="+mn-lt"/>
              </a:rPr>
              <a:t>JavaEE</a:t>
            </a:r>
            <a:r>
              <a:rPr lang="zh-CN" altLang="en-US" dirty="0">
                <a:solidFill>
                  <a:schemeClr val="tx1">
                    <a:lumMod val="75000"/>
                    <a:lumOff val="25000"/>
                  </a:schemeClr>
                </a:solidFill>
                <a:cs typeface="+mn-ea"/>
                <a:sym typeface="+mn-lt"/>
              </a:rPr>
              <a:t>的理解与概述</a:t>
            </a:r>
            <a:endParaRPr lang="en-US" altLang="zh-CN"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E239254-F3B9-7BAC-F7C7-02D8AFA063C3}"/>
              </a:ext>
            </a:extLst>
          </p:cNvPr>
          <p:cNvSpPr txBox="1"/>
          <p:nvPr/>
        </p:nvSpPr>
        <p:spPr>
          <a:xfrm>
            <a:off x="2571339" y="1983683"/>
            <a:ext cx="6437586" cy="2421176"/>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dirty="0">
                <a:solidFill>
                  <a:schemeClr val="tx1">
                    <a:lumMod val="75000"/>
                    <a:lumOff val="25000"/>
                  </a:schemeClr>
                </a:solidFill>
                <a:cs typeface="+mn-ea"/>
                <a:sym typeface="+mn-lt"/>
              </a:rPr>
              <a:t>Q</a:t>
            </a:r>
            <a:r>
              <a:rPr lang="zh-CN" altLang="en-US" dirty="0">
                <a:solidFill>
                  <a:schemeClr val="tx1">
                    <a:lumMod val="75000"/>
                    <a:lumOff val="25000"/>
                  </a:schemeClr>
                </a:solidFill>
                <a:cs typeface="+mn-ea"/>
                <a:sym typeface="+mn-lt"/>
              </a:rPr>
              <a:t>：什么是</a:t>
            </a:r>
            <a:r>
              <a:rPr lang="en-US" altLang="zh-CN" dirty="0" err="1">
                <a:solidFill>
                  <a:schemeClr val="tx1">
                    <a:lumMod val="75000"/>
                    <a:lumOff val="25000"/>
                  </a:schemeClr>
                </a:solidFill>
                <a:cs typeface="+mn-ea"/>
                <a:sym typeface="+mn-lt"/>
              </a:rPr>
              <a:t>JavaEE</a:t>
            </a:r>
            <a:r>
              <a:rPr lang="en-US" altLang="zh-CN" dirty="0">
                <a:solidFill>
                  <a:schemeClr val="tx1">
                    <a:lumMod val="75000"/>
                    <a:lumOff val="25000"/>
                  </a:schemeClr>
                </a:solidFill>
                <a:cs typeface="+mn-ea"/>
                <a:sym typeface="+mn-lt"/>
              </a:rPr>
              <a:t>?</a:t>
            </a:r>
          </a:p>
          <a:p>
            <a:pPr>
              <a:lnSpc>
                <a:spcPct val="125000"/>
              </a:lnSpc>
            </a:pPr>
            <a:r>
              <a:rPr lang="en-US" altLang="zh-CN" dirty="0">
                <a:solidFill>
                  <a:schemeClr val="tx1">
                    <a:lumMod val="75000"/>
                    <a:lumOff val="25000"/>
                  </a:schemeClr>
                </a:solidFill>
                <a:cs typeface="+mn-ea"/>
                <a:sym typeface="+mn-lt"/>
              </a:rPr>
              <a:t>A</a:t>
            </a:r>
            <a:r>
              <a:rPr lang="zh-CN" altLang="en-US" dirty="0">
                <a:solidFill>
                  <a:schemeClr val="tx1">
                    <a:lumMod val="75000"/>
                    <a:lumOff val="25000"/>
                  </a:schemeClr>
                </a:solidFill>
                <a:cs typeface="+mn-ea"/>
                <a:sym typeface="+mn-lt"/>
              </a:rPr>
              <a:t>：满足</a:t>
            </a:r>
            <a:r>
              <a:rPr lang="zh-CN" altLang="en-US" dirty="0">
                <a:solidFill>
                  <a:srgbClr val="FF0000"/>
                </a:solidFill>
                <a:cs typeface="+mn-ea"/>
                <a:sym typeface="+mn-lt"/>
              </a:rPr>
              <a:t>企业级应用</a:t>
            </a:r>
            <a:r>
              <a:rPr lang="zh-CN" altLang="en-US" dirty="0">
                <a:solidFill>
                  <a:schemeClr val="tx1">
                    <a:lumMod val="75000"/>
                    <a:lumOff val="25000"/>
                  </a:schemeClr>
                </a:solidFill>
                <a:cs typeface="+mn-ea"/>
                <a:sym typeface="+mn-lt"/>
              </a:rPr>
              <a:t>的需求开发多层的体系结构</a:t>
            </a:r>
            <a:endParaRPr lang="en-US" altLang="zh-CN" dirty="0">
              <a:solidFill>
                <a:schemeClr val="tx1">
                  <a:lumMod val="75000"/>
                  <a:lumOff val="25000"/>
                </a:schemeClr>
              </a:solidFill>
              <a:cs typeface="+mn-ea"/>
              <a:sym typeface="+mn-lt"/>
            </a:endParaRPr>
          </a:p>
          <a:p>
            <a:pPr>
              <a:lnSpc>
                <a:spcPct val="125000"/>
              </a:lnSpc>
            </a:pPr>
            <a:r>
              <a:rPr lang="en-US" altLang="zh-CN" dirty="0">
                <a:solidFill>
                  <a:schemeClr val="tx1">
                    <a:lumMod val="75000"/>
                    <a:lumOff val="25000"/>
                  </a:schemeClr>
                </a:solidFill>
                <a:cs typeface="+mn-ea"/>
                <a:sym typeface="+mn-lt"/>
              </a:rPr>
              <a:t>Q</a:t>
            </a:r>
            <a:r>
              <a:rPr lang="zh-CN" altLang="en-US" dirty="0">
                <a:solidFill>
                  <a:schemeClr val="tx1">
                    <a:lumMod val="75000"/>
                    <a:lumOff val="25000"/>
                  </a:schemeClr>
                </a:solidFill>
                <a:cs typeface="+mn-ea"/>
                <a:sym typeface="+mn-lt"/>
              </a:rPr>
              <a:t>：</a:t>
            </a:r>
            <a:r>
              <a:rPr lang="en-US" altLang="zh-CN" dirty="0">
                <a:solidFill>
                  <a:schemeClr val="tx1">
                    <a:lumMod val="75000"/>
                    <a:lumOff val="25000"/>
                  </a:schemeClr>
                </a:solidFill>
                <a:cs typeface="+mn-ea"/>
                <a:sym typeface="+mn-lt"/>
              </a:rPr>
              <a:t> </a:t>
            </a:r>
            <a:r>
              <a:rPr lang="en-US" altLang="zh-CN" dirty="0" err="1">
                <a:solidFill>
                  <a:schemeClr val="tx1">
                    <a:lumMod val="75000"/>
                    <a:lumOff val="25000"/>
                  </a:schemeClr>
                </a:solidFill>
                <a:cs typeface="+mn-ea"/>
                <a:sym typeface="+mn-lt"/>
              </a:rPr>
              <a:t>JavaEE</a:t>
            </a:r>
            <a:r>
              <a:rPr lang="zh-CN" altLang="en-US" dirty="0">
                <a:solidFill>
                  <a:schemeClr val="tx1">
                    <a:lumMod val="75000"/>
                    <a:lumOff val="25000"/>
                  </a:schemeClr>
                </a:solidFill>
                <a:cs typeface="+mn-ea"/>
                <a:sym typeface="+mn-lt"/>
              </a:rPr>
              <a:t>应用的基本软件单元是什么？</a:t>
            </a:r>
            <a:endParaRPr lang="en-US" altLang="zh-CN" dirty="0">
              <a:solidFill>
                <a:schemeClr val="tx1">
                  <a:lumMod val="75000"/>
                  <a:lumOff val="25000"/>
                </a:schemeClr>
              </a:solidFill>
              <a:cs typeface="+mn-ea"/>
              <a:sym typeface="+mn-lt"/>
            </a:endParaRPr>
          </a:p>
          <a:p>
            <a:pPr>
              <a:lnSpc>
                <a:spcPct val="125000"/>
              </a:lnSpc>
            </a:pPr>
            <a:r>
              <a:rPr lang="en-US" altLang="zh-CN" dirty="0">
                <a:solidFill>
                  <a:schemeClr val="tx1">
                    <a:lumMod val="75000"/>
                    <a:lumOff val="25000"/>
                  </a:schemeClr>
                </a:solidFill>
                <a:cs typeface="+mn-ea"/>
                <a:sym typeface="+mn-lt"/>
              </a:rPr>
              <a:t>A</a:t>
            </a:r>
            <a:r>
              <a:rPr lang="zh-CN" altLang="en-US" dirty="0">
                <a:solidFill>
                  <a:schemeClr val="tx1">
                    <a:lumMod val="75000"/>
                    <a:lumOff val="25000"/>
                  </a:schemeClr>
                </a:solidFill>
                <a:cs typeface="+mn-ea"/>
                <a:sym typeface="+mn-lt"/>
              </a:rPr>
              <a:t>：</a:t>
            </a:r>
            <a:r>
              <a:rPr lang="zh-CN" altLang="en-US" b="0" i="0" dirty="0">
                <a:solidFill>
                  <a:srgbClr val="FF0000"/>
                </a:solidFill>
                <a:effectLst/>
              </a:rPr>
              <a:t>组件</a:t>
            </a:r>
            <a:endParaRPr lang="en-US" altLang="zh-CN" b="0" i="0" dirty="0">
              <a:solidFill>
                <a:srgbClr val="FF0000"/>
              </a:solidFill>
              <a:effectLst/>
            </a:endParaRPr>
          </a:p>
          <a:p>
            <a:pPr>
              <a:lnSpc>
                <a:spcPct val="125000"/>
              </a:lnSpc>
            </a:pPr>
            <a:r>
              <a:rPr lang="en-US" altLang="zh-CN" dirty="0">
                <a:solidFill>
                  <a:srgbClr val="333333"/>
                </a:solidFill>
                <a:cs typeface="+mn-ea"/>
                <a:sym typeface="+mn-lt"/>
              </a:rPr>
              <a:t>Q</a:t>
            </a:r>
            <a:r>
              <a:rPr lang="zh-CN" altLang="en-US" dirty="0">
                <a:solidFill>
                  <a:srgbClr val="333333"/>
                </a:solidFill>
                <a:cs typeface="+mn-ea"/>
                <a:sym typeface="+mn-lt"/>
              </a:rPr>
              <a:t>：</a:t>
            </a:r>
            <a:r>
              <a:rPr lang="zh-CN" altLang="en-US" b="0" i="0" dirty="0">
                <a:solidFill>
                  <a:srgbClr val="333333"/>
                </a:solidFill>
                <a:effectLst/>
              </a:rPr>
              <a:t>组件是什么？</a:t>
            </a:r>
            <a:endParaRPr lang="en-US" altLang="zh-CN" b="0" i="0" dirty="0">
              <a:solidFill>
                <a:srgbClr val="333333"/>
              </a:solidFill>
              <a:effectLst/>
            </a:endParaRPr>
          </a:p>
          <a:p>
            <a:pPr algn="l"/>
            <a:r>
              <a:rPr lang="en-US" altLang="zh-CN" dirty="0">
                <a:solidFill>
                  <a:srgbClr val="333333"/>
                </a:solidFill>
                <a:cs typeface="+mn-ea"/>
                <a:sym typeface="+mn-lt"/>
              </a:rPr>
              <a:t>A</a:t>
            </a:r>
            <a:r>
              <a:rPr lang="zh-CN" altLang="en-US" dirty="0">
                <a:solidFill>
                  <a:srgbClr val="333333"/>
                </a:solidFill>
                <a:cs typeface="+mn-ea"/>
                <a:sym typeface="+mn-lt"/>
              </a:rPr>
              <a:t>：</a:t>
            </a:r>
            <a:r>
              <a:rPr lang="zh-CN" altLang="en-US" b="0" i="0" dirty="0">
                <a:solidFill>
                  <a:srgbClr val="333333"/>
                </a:solidFill>
                <a:effectLst/>
              </a:rPr>
              <a:t>有某种</a:t>
            </a:r>
            <a:r>
              <a:rPr lang="zh-CN" altLang="en-US" b="0" i="0" dirty="0">
                <a:solidFill>
                  <a:srgbClr val="FF0000"/>
                </a:solidFill>
                <a:effectLst/>
              </a:rPr>
              <a:t>独立功能</a:t>
            </a:r>
            <a:r>
              <a:rPr lang="zh-CN" altLang="en-US" b="0" i="0" dirty="0">
                <a:solidFill>
                  <a:srgbClr val="333333"/>
                </a:solidFill>
                <a:effectLst/>
              </a:rPr>
              <a:t>的</a:t>
            </a:r>
            <a:r>
              <a:rPr lang="zh-CN" altLang="en-US" b="0" i="0" dirty="0">
                <a:solidFill>
                  <a:srgbClr val="FF0000"/>
                </a:solidFill>
                <a:effectLst/>
              </a:rPr>
              <a:t>类</a:t>
            </a:r>
            <a:r>
              <a:rPr lang="zh-CN" altLang="en-US" b="0" i="0" dirty="0">
                <a:solidFill>
                  <a:srgbClr val="333333"/>
                </a:solidFill>
                <a:effectLst/>
              </a:rPr>
              <a:t>，用来封装数据提供封装方法</a:t>
            </a:r>
          </a:p>
          <a:p>
            <a:pPr>
              <a:lnSpc>
                <a:spcPct val="125000"/>
              </a:lnSpc>
            </a:pPr>
            <a:endParaRPr lang="en-US" altLang="zh-CN" dirty="0">
              <a:solidFill>
                <a:schemeClr val="tx1">
                  <a:lumMod val="75000"/>
                  <a:lumOff val="25000"/>
                </a:schemeClr>
              </a:solidFill>
              <a:cs typeface="+mn-ea"/>
              <a:sym typeface="+mn-lt"/>
            </a:endParaRPr>
          </a:p>
        </p:txBody>
      </p:sp>
      <p:sp>
        <p:nvSpPr>
          <p:cNvPr id="5" name="文本框 4">
            <a:extLst>
              <a:ext uri="{FF2B5EF4-FFF2-40B4-BE49-F238E27FC236}">
                <a16:creationId xmlns:a16="http://schemas.microsoft.com/office/drawing/2014/main" id="{A37909B8-F6E6-974B-456E-6F3214D4B1EB}"/>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2</a:t>
            </a:fld>
            <a:endParaRPr kumimoji="1" lang="zh-CN" altLang="en-US" dirty="0">
              <a:solidFill>
                <a:schemeClr val="bg1"/>
              </a:solidFill>
            </a:endParaRPr>
          </a:p>
        </p:txBody>
      </p:sp>
    </p:spTree>
    <p:extLst>
      <p:ext uri="{BB962C8B-B14F-4D97-AF65-F5344CB8AC3E}">
        <p14:creationId xmlns:p14="http://schemas.microsoft.com/office/powerpoint/2010/main" val="2157319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数据呈现小结</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6" name="图片 5">
            <a:extLst>
              <a:ext uri="{FF2B5EF4-FFF2-40B4-BE49-F238E27FC236}">
                <a16:creationId xmlns:a16="http://schemas.microsoft.com/office/drawing/2014/main" id="{CF9E4BDB-33CD-C571-C8EF-ABB7906AED74}"/>
              </a:ext>
            </a:extLst>
          </p:cNvPr>
          <p:cNvPicPr>
            <a:picLocks noChangeAspect="1"/>
          </p:cNvPicPr>
          <p:nvPr/>
        </p:nvPicPr>
        <p:blipFill rotWithShape="1">
          <a:blip r:embed="rId3">
            <a:extLst>
              <a:ext uri="{28A0092B-C50C-407E-A947-70E740481C1C}">
                <a14:useLocalDpi xmlns:a14="http://schemas.microsoft.com/office/drawing/2010/main" val="0"/>
              </a:ext>
            </a:extLst>
          </a:blip>
          <a:srcRect t="2142" b="15970"/>
          <a:stretch/>
        </p:blipFill>
        <p:spPr>
          <a:xfrm>
            <a:off x="1642800" y="1637877"/>
            <a:ext cx="8906400" cy="3582245"/>
          </a:xfrm>
          <a:prstGeom prst="rect">
            <a:avLst/>
          </a:prstGeom>
        </p:spPr>
      </p:pic>
      <p:grpSp>
        <p:nvGrpSpPr>
          <p:cNvPr id="3" name="组合 2">
            <a:extLst>
              <a:ext uri="{FF2B5EF4-FFF2-40B4-BE49-F238E27FC236}">
                <a16:creationId xmlns:a16="http://schemas.microsoft.com/office/drawing/2014/main" id="{4E080902-4F8F-DAE0-2ECC-6F79D15C5638}"/>
              </a:ext>
            </a:extLst>
          </p:cNvPr>
          <p:cNvGrpSpPr/>
          <p:nvPr/>
        </p:nvGrpSpPr>
        <p:grpSpPr>
          <a:xfrm rot="10800000">
            <a:off x="10484617" y="5645413"/>
            <a:ext cx="1707383" cy="1466169"/>
            <a:chOff x="-15240" y="3375944"/>
            <a:chExt cx="3204450" cy="4893654"/>
          </a:xfrm>
        </p:grpSpPr>
        <p:sp>
          <p:nvSpPr>
            <p:cNvPr id="4" name="íSliḑè">
              <a:extLst>
                <a:ext uri="{FF2B5EF4-FFF2-40B4-BE49-F238E27FC236}">
                  <a16:creationId xmlns:a16="http://schemas.microsoft.com/office/drawing/2014/main" id="{405F0554-2892-5DA3-FF8D-2E9669109492}"/>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 name="íš1ïḋe">
              <a:extLst>
                <a:ext uri="{FF2B5EF4-FFF2-40B4-BE49-F238E27FC236}">
                  <a16:creationId xmlns:a16="http://schemas.microsoft.com/office/drawing/2014/main" id="{628887ED-EFE4-4800-53A5-6EBA182AD0E8}"/>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iṡḻiďè">
              <a:extLst>
                <a:ext uri="{FF2B5EF4-FFF2-40B4-BE49-F238E27FC236}">
                  <a16:creationId xmlns:a16="http://schemas.microsoft.com/office/drawing/2014/main" id="{3907FF5E-0C88-BA6A-7A60-31BF73E049DA}"/>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8" name="文本框 7">
            <a:extLst>
              <a:ext uri="{FF2B5EF4-FFF2-40B4-BE49-F238E27FC236}">
                <a16:creationId xmlns:a16="http://schemas.microsoft.com/office/drawing/2014/main" id="{44A8B93B-3C73-7D7C-A955-20EC23949701}"/>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20</a:t>
            </a:fld>
            <a:endParaRPr kumimoji="1" lang="zh-CN" altLang="en-US" dirty="0">
              <a:solidFill>
                <a:schemeClr val="bg1"/>
              </a:solidFill>
            </a:endParaRPr>
          </a:p>
        </p:txBody>
      </p:sp>
    </p:spTree>
    <p:extLst>
      <p:ext uri="{BB962C8B-B14F-4D97-AF65-F5344CB8AC3E}">
        <p14:creationId xmlns:p14="http://schemas.microsoft.com/office/powerpoint/2010/main" val="23530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5879737" cy="400110"/>
          </a:xfrm>
          <a:prstGeom prst="rect">
            <a:avLst/>
          </a:prstGeom>
        </p:spPr>
        <p:txBody>
          <a:bodyPr wrap="square">
            <a:spAutoFit/>
          </a:bodyPr>
          <a:lstStyle/>
          <a:p>
            <a:r>
              <a:rPr lang="zh-CN" altLang="en-US" sz="2000" spc="300" dirty="0">
                <a:solidFill>
                  <a:schemeClr val="tx2"/>
                </a:solidFill>
                <a:cs typeface="+mn-ea"/>
                <a:sym typeface="+mn-lt"/>
              </a:rPr>
              <a:t>总结</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3" name="图片 2">
            <a:extLst>
              <a:ext uri="{FF2B5EF4-FFF2-40B4-BE49-F238E27FC236}">
                <a16:creationId xmlns:a16="http://schemas.microsoft.com/office/drawing/2014/main" id="{BE37D8B6-6FAF-1439-A02F-8F42FA54887B}"/>
              </a:ext>
            </a:extLst>
          </p:cNvPr>
          <p:cNvPicPr>
            <a:picLocks noChangeAspect="1"/>
          </p:cNvPicPr>
          <p:nvPr/>
        </p:nvPicPr>
        <p:blipFill rotWithShape="1">
          <a:blip r:embed="rId3">
            <a:extLst>
              <a:ext uri="{28A0092B-C50C-407E-A947-70E740481C1C}">
                <a14:useLocalDpi xmlns:a14="http://schemas.microsoft.com/office/drawing/2010/main" val="0"/>
              </a:ext>
            </a:extLst>
          </a:blip>
          <a:srcRect b="8127"/>
          <a:stretch/>
        </p:blipFill>
        <p:spPr>
          <a:xfrm>
            <a:off x="1181583" y="939599"/>
            <a:ext cx="9980698" cy="5470053"/>
          </a:xfrm>
          <a:prstGeom prst="rect">
            <a:avLst/>
          </a:prstGeom>
        </p:spPr>
      </p:pic>
      <p:grpSp>
        <p:nvGrpSpPr>
          <p:cNvPr id="4" name="组合 3">
            <a:extLst>
              <a:ext uri="{FF2B5EF4-FFF2-40B4-BE49-F238E27FC236}">
                <a16:creationId xmlns:a16="http://schemas.microsoft.com/office/drawing/2014/main" id="{D6FFB07C-22BD-5ED8-B3C7-3D02357597D9}"/>
              </a:ext>
            </a:extLst>
          </p:cNvPr>
          <p:cNvGrpSpPr/>
          <p:nvPr/>
        </p:nvGrpSpPr>
        <p:grpSpPr>
          <a:xfrm rot="10800000">
            <a:off x="10484617" y="5645413"/>
            <a:ext cx="1707383" cy="1466169"/>
            <a:chOff x="-15240" y="3375944"/>
            <a:chExt cx="3204450" cy="4893654"/>
          </a:xfrm>
        </p:grpSpPr>
        <p:sp>
          <p:nvSpPr>
            <p:cNvPr id="6" name="íSliḑè">
              <a:extLst>
                <a:ext uri="{FF2B5EF4-FFF2-40B4-BE49-F238E27FC236}">
                  <a16:creationId xmlns:a16="http://schemas.microsoft.com/office/drawing/2014/main" id="{C9FB0F84-DF98-FA88-E403-016675CA07EE}"/>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íš1ïḋe">
              <a:extLst>
                <a:ext uri="{FF2B5EF4-FFF2-40B4-BE49-F238E27FC236}">
                  <a16:creationId xmlns:a16="http://schemas.microsoft.com/office/drawing/2014/main" id="{F652EF0B-4905-27AA-5C27-E34BEDF93B2D}"/>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iṡḻiďè">
              <a:extLst>
                <a:ext uri="{FF2B5EF4-FFF2-40B4-BE49-F238E27FC236}">
                  <a16:creationId xmlns:a16="http://schemas.microsoft.com/office/drawing/2014/main" id="{4BAA779C-493F-9D49-208D-ECF4C3DF427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9" name="文本框 8">
            <a:extLst>
              <a:ext uri="{FF2B5EF4-FFF2-40B4-BE49-F238E27FC236}">
                <a16:creationId xmlns:a16="http://schemas.microsoft.com/office/drawing/2014/main" id="{04BE07D8-542F-AE00-CFE0-66F70EC737CF}"/>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21</a:t>
            </a:fld>
            <a:endParaRPr kumimoji="1" lang="zh-CN" altLang="en-US" dirty="0">
              <a:solidFill>
                <a:schemeClr val="bg1"/>
              </a:solidFill>
            </a:endParaRPr>
          </a:p>
        </p:txBody>
      </p:sp>
    </p:spTree>
    <p:extLst>
      <p:ext uri="{BB962C8B-B14F-4D97-AF65-F5344CB8AC3E}">
        <p14:creationId xmlns:p14="http://schemas.microsoft.com/office/powerpoint/2010/main" val="620262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9" name="图片 18">
            <a:extLst>
              <a:ext uri="{FF2B5EF4-FFF2-40B4-BE49-F238E27FC236}">
                <a16:creationId xmlns:a16="http://schemas.microsoft.com/office/drawing/2014/main" id="{3FFCBC35-8AC9-44C9-90C4-3901D8251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3" name="组合 22">
            <a:extLst>
              <a:ext uri="{FF2B5EF4-FFF2-40B4-BE49-F238E27FC236}">
                <a16:creationId xmlns:a16="http://schemas.microsoft.com/office/drawing/2014/main" id="{4FD40DDE-F087-4AEC-9D13-6242AA3D1F0C}"/>
              </a:ext>
            </a:extLst>
          </p:cNvPr>
          <p:cNvGrpSpPr/>
          <p:nvPr/>
        </p:nvGrpSpPr>
        <p:grpSpPr>
          <a:xfrm rot="10800000">
            <a:off x="-885900" y="3867109"/>
            <a:ext cx="3185286" cy="3512032"/>
            <a:chOff x="9664473" y="816338"/>
            <a:chExt cx="3185286" cy="3512032"/>
          </a:xfrm>
        </p:grpSpPr>
        <p:sp>
          <p:nvSpPr>
            <p:cNvPr id="24" name="íṧḻiḋe">
              <a:extLst>
                <a:ext uri="{FF2B5EF4-FFF2-40B4-BE49-F238E27FC236}">
                  <a16:creationId xmlns:a16="http://schemas.microsoft.com/office/drawing/2014/main" id="{FC9EBF89-D775-462D-8747-03469F8BCD4C}"/>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25" name="íş1íḍè">
              <a:extLst>
                <a:ext uri="{FF2B5EF4-FFF2-40B4-BE49-F238E27FC236}">
                  <a16:creationId xmlns:a16="http://schemas.microsoft.com/office/drawing/2014/main" id="{F1D6D0E5-E438-4505-83C7-CC30253A9B06}"/>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31" name="组合 30">
            <a:extLst>
              <a:ext uri="{FF2B5EF4-FFF2-40B4-BE49-F238E27FC236}">
                <a16:creationId xmlns:a16="http://schemas.microsoft.com/office/drawing/2014/main" id="{9C3FD685-A5CA-4435-B3E7-01A0A5B0CDFD}"/>
              </a:ext>
            </a:extLst>
          </p:cNvPr>
          <p:cNvGrpSpPr/>
          <p:nvPr/>
        </p:nvGrpSpPr>
        <p:grpSpPr>
          <a:xfrm rot="10800000">
            <a:off x="9086997" y="-1443802"/>
            <a:ext cx="3204450" cy="4893654"/>
            <a:chOff x="-15240" y="3375944"/>
            <a:chExt cx="3204450" cy="4893654"/>
          </a:xfrm>
        </p:grpSpPr>
        <p:sp>
          <p:nvSpPr>
            <p:cNvPr id="32" name="íSliḑè">
              <a:extLst>
                <a:ext uri="{FF2B5EF4-FFF2-40B4-BE49-F238E27FC236}">
                  <a16:creationId xmlns:a16="http://schemas.microsoft.com/office/drawing/2014/main" id="{3467BA78-1931-44A8-9BA6-42C52FF07A7E}"/>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33" name="íš1ïḋe">
              <a:extLst>
                <a:ext uri="{FF2B5EF4-FFF2-40B4-BE49-F238E27FC236}">
                  <a16:creationId xmlns:a16="http://schemas.microsoft.com/office/drawing/2014/main" id="{7FD36FA8-3F1F-4B61-B658-E9CF8EC68A65}"/>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34" name="iṡḻiďè">
              <a:extLst>
                <a:ext uri="{FF2B5EF4-FFF2-40B4-BE49-F238E27FC236}">
                  <a16:creationId xmlns:a16="http://schemas.microsoft.com/office/drawing/2014/main" id="{75DBAC4B-3B82-489C-B872-416E8E09C70F}"/>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35" name="îṣ1ïḍe">
            <a:extLst>
              <a:ext uri="{FF2B5EF4-FFF2-40B4-BE49-F238E27FC236}">
                <a16:creationId xmlns:a16="http://schemas.microsoft.com/office/drawing/2014/main" id="{E3132251-97A8-40C4-82E4-7462DCBC7482}"/>
              </a:ext>
            </a:extLst>
          </p:cNvPr>
          <p:cNvSpPr txBox="1">
            <a:spLocks/>
          </p:cNvSpPr>
          <p:nvPr/>
        </p:nvSpPr>
        <p:spPr>
          <a:xfrm>
            <a:off x="2003902" y="2981803"/>
            <a:ext cx="7825898" cy="11130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600" b="1" spc="-150" dirty="0">
                <a:solidFill>
                  <a:srgbClr val="436B9B"/>
                </a:solidFill>
                <a:latin typeface="+mn-lt"/>
                <a:ea typeface="+mn-ea"/>
                <a:cs typeface="+mn-ea"/>
                <a:sym typeface="+mn-lt"/>
              </a:rPr>
              <a:t>Thank you</a:t>
            </a:r>
            <a:r>
              <a:rPr lang="zh-CN" altLang="en-US" sz="5600" b="1" spc="-150" dirty="0">
                <a:solidFill>
                  <a:srgbClr val="436B9B"/>
                </a:solidFill>
                <a:latin typeface="+mn-lt"/>
                <a:ea typeface="+mn-ea"/>
                <a:cs typeface="+mn-ea"/>
                <a:sym typeface="+mn-lt"/>
              </a:rPr>
              <a:t> </a:t>
            </a:r>
            <a:r>
              <a:rPr lang="en-US" altLang="zh-CN" sz="5600" b="1" spc="-150" dirty="0">
                <a:solidFill>
                  <a:srgbClr val="436B9B"/>
                </a:solidFill>
                <a:latin typeface="+mn-lt"/>
                <a:ea typeface="+mn-ea"/>
                <a:cs typeface="+mn-ea"/>
                <a:sym typeface="+mn-lt"/>
              </a:rPr>
              <a:t>for your</a:t>
            </a:r>
            <a:r>
              <a:rPr lang="en-US" altLang="zh-CN" sz="5600" spc="-150" dirty="0">
                <a:solidFill>
                  <a:schemeClr val="tx2">
                    <a:lumMod val="75000"/>
                  </a:schemeClr>
                </a:solidFill>
                <a:latin typeface="+mn-lt"/>
                <a:ea typeface="+mn-ea"/>
                <a:cs typeface="+mn-ea"/>
                <a:sym typeface="+mn-lt"/>
              </a:rPr>
              <a:t> </a:t>
            </a:r>
            <a:r>
              <a:rPr lang="en-US" altLang="zh-CN" sz="5600" spc="-150" dirty="0">
                <a:solidFill>
                  <a:schemeClr val="tx1">
                    <a:lumMod val="65000"/>
                    <a:lumOff val="35000"/>
                  </a:schemeClr>
                </a:solidFill>
                <a:latin typeface="+mn-lt"/>
                <a:ea typeface="+mn-ea"/>
                <a:cs typeface="+mn-ea"/>
                <a:sym typeface="+mn-lt"/>
              </a:rPr>
              <a:t>listening</a:t>
            </a:r>
            <a:endParaRPr lang="zh-CN" altLang="en-US" sz="5600" spc="-150" dirty="0">
              <a:solidFill>
                <a:schemeClr val="tx1">
                  <a:lumMod val="65000"/>
                  <a:lumOff val="35000"/>
                </a:schemeClr>
              </a:solidFill>
              <a:latin typeface="+mn-lt"/>
              <a:ea typeface="+mn-ea"/>
              <a:cs typeface="+mn-ea"/>
              <a:sym typeface="+mn-lt"/>
            </a:endParaRPr>
          </a:p>
        </p:txBody>
      </p:sp>
      <p:sp>
        <p:nvSpPr>
          <p:cNvPr id="36" name="îšļïḑè">
            <a:extLst>
              <a:ext uri="{FF2B5EF4-FFF2-40B4-BE49-F238E27FC236}">
                <a16:creationId xmlns:a16="http://schemas.microsoft.com/office/drawing/2014/main" id="{E96F0CC8-BAFE-424B-9F61-7834B33FF31F}"/>
              </a:ext>
            </a:extLst>
          </p:cNvPr>
          <p:cNvSpPr txBox="1">
            <a:spLocks/>
          </p:cNvSpPr>
          <p:nvPr/>
        </p:nvSpPr>
        <p:spPr>
          <a:xfrm>
            <a:off x="2126978" y="3821737"/>
            <a:ext cx="7638199" cy="39211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zh-CN" altLang="en-US" dirty="0">
                <a:cs typeface="+mn-ea"/>
                <a:sym typeface="+mn-lt"/>
              </a:rPr>
              <a:t>数据读取与呈现</a:t>
            </a:r>
            <a:r>
              <a:rPr lang="en-US" altLang="zh-CN" dirty="0">
                <a:cs typeface="+mn-ea"/>
                <a:sym typeface="+mn-lt"/>
              </a:rPr>
              <a:t>-</a:t>
            </a:r>
            <a:r>
              <a:rPr lang="zh-CN" altLang="en-US" dirty="0">
                <a:cs typeface="+mn-ea"/>
                <a:sym typeface="+mn-lt"/>
              </a:rPr>
              <a:t>以全球新冠疫情数据为具体案例</a:t>
            </a:r>
          </a:p>
          <a:p>
            <a:pPr marL="0" indent="0" algn="r">
              <a:buNone/>
            </a:pPr>
            <a:endParaRPr lang="en-US" altLang="zh-CN" dirty="0">
              <a:cs typeface="+mn-ea"/>
              <a:sym typeface="+mn-lt"/>
            </a:endParaRPr>
          </a:p>
        </p:txBody>
      </p:sp>
      <p:sp>
        <p:nvSpPr>
          <p:cNvPr id="39" name="íşḷiḍé">
            <a:extLst>
              <a:ext uri="{FF2B5EF4-FFF2-40B4-BE49-F238E27FC236}">
                <a16:creationId xmlns:a16="http://schemas.microsoft.com/office/drawing/2014/main" id="{81CE28A9-8994-491B-87D3-230910187E15}"/>
              </a:ext>
            </a:extLst>
          </p:cNvPr>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iṡḷîďê">
            <a:extLst>
              <a:ext uri="{FF2B5EF4-FFF2-40B4-BE49-F238E27FC236}">
                <a16:creationId xmlns:a16="http://schemas.microsoft.com/office/drawing/2014/main" id="{934945F4-07D9-472B-A835-20225463E23C}"/>
              </a:ext>
            </a:extLst>
          </p:cNvPr>
          <p:cNvSpPr txBox="1">
            <a:spLocks/>
          </p:cNvSpPr>
          <p:nvPr/>
        </p:nvSpPr>
        <p:spPr>
          <a:xfrm>
            <a:off x="2600325" y="2327772"/>
            <a:ext cx="7181850" cy="711220"/>
          </a:xfrm>
          <a:prstGeom prst="rect">
            <a:avLst/>
          </a:prstGeom>
        </p:spPr>
        <p:txBody>
          <a:bodyPr vert="horz" wrap="square" lIns="91440" tIns="45720" rIns="91440" bIns="45720" rtlCol="0" anchor="b">
            <a:spAutoFit/>
          </a:bodyPr>
          <a:lstStyle>
            <a:lvl1pPr algn="l" defTabSz="914354" rtl="0" eaLnBrk="1" latinLnBrk="0" hangingPunct="1">
              <a:lnSpc>
                <a:spcPct val="120000"/>
              </a:lnSpc>
              <a:spcBef>
                <a:spcPct val="0"/>
              </a:spcBef>
              <a:buNone/>
              <a:defRPr sz="4400" b="1" kern="1200">
                <a:solidFill>
                  <a:schemeClr val="tx1"/>
                </a:solidFill>
                <a:latin typeface="+mj-lt"/>
                <a:ea typeface="+mj-ea"/>
                <a:cs typeface="+mj-cs"/>
              </a:defRPr>
            </a:lvl1pPr>
          </a:lstStyle>
          <a:p>
            <a:pPr algn="r"/>
            <a:r>
              <a:rPr lang="zh-CN" altLang="en-US" sz="3600" b="0" dirty="0">
                <a:solidFill>
                  <a:srgbClr val="48A2A0"/>
                </a:solidFill>
                <a:latin typeface="+mn-lt"/>
                <a:ea typeface="+mn-ea"/>
                <a:cs typeface="+mn-ea"/>
                <a:sym typeface="+mn-lt"/>
              </a:rPr>
              <a:t>感谢</a:t>
            </a:r>
            <a:r>
              <a:rPr lang="zh-CN" altLang="en-US" sz="3600" b="0" dirty="0">
                <a:solidFill>
                  <a:srgbClr val="6C92C0"/>
                </a:solidFill>
                <a:latin typeface="+mn-lt"/>
                <a:ea typeface="+mn-ea"/>
                <a:cs typeface="+mn-ea"/>
                <a:sym typeface="+mn-lt"/>
              </a:rPr>
              <a:t>您的倾听</a:t>
            </a:r>
            <a:endParaRPr lang="zh-CN" altLang="en-US" sz="3600" b="0" dirty="0">
              <a:solidFill>
                <a:srgbClr val="48A2A0"/>
              </a:solidFill>
              <a:latin typeface="+mn-lt"/>
              <a:ea typeface="+mn-ea"/>
              <a:cs typeface="+mn-ea"/>
              <a:sym typeface="+mn-lt"/>
            </a:endParaRPr>
          </a:p>
        </p:txBody>
      </p:sp>
      <p:grpSp>
        <p:nvGrpSpPr>
          <p:cNvPr id="41" name="ïşļidè">
            <a:extLst>
              <a:ext uri="{FF2B5EF4-FFF2-40B4-BE49-F238E27FC236}">
                <a16:creationId xmlns:a16="http://schemas.microsoft.com/office/drawing/2014/main" id="{2916121D-63C4-481E-8F91-4E775277F094}"/>
              </a:ext>
            </a:extLst>
          </p:cNvPr>
          <p:cNvGrpSpPr/>
          <p:nvPr/>
        </p:nvGrpSpPr>
        <p:grpSpPr>
          <a:xfrm>
            <a:off x="8113485" y="4671547"/>
            <a:ext cx="1748229" cy="346733"/>
            <a:chOff x="2538575" y="5921263"/>
            <a:chExt cx="1469326" cy="291418"/>
          </a:xfrm>
        </p:grpSpPr>
        <p:sp>
          <p:nvSpPr>
            <p:cNvPr id="42" name="íṥļîḍe">
              <a:extLst>
                <a:ext uri="{FF2B5EF4-FFF2-40B4-BE49-F238E27FC236}">
                  <a16:creationId xmlns:a16="http://schemas.microsoft.com/office/drawing/2014/main" id="{D03F1B19-F25B-408F-8A83-033D14EDE1F0}"/>
                </a:ext>
              </a:extLst>
            </p:cNvPr>
            <p:cNvSpPr/>
            <p:nvPr/>
          </p:nvSpPr>
          <p:spPr>
            <a:xfrm>
              <a:off x="2538575" y="5921263"/>
              <a:ext cx="1106325" cy="290853"/>
            </a:xfrm>
            <a:prstGeom prst="roundRect">
              <a:avLst>
                <a:gd name="adj" fmla="val 50000"/>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43" name="ïšḻíḋê">
              <a:extLst>
                <a:ext uri="{FF2B5EF4-FFF2-40B4-BE49-F238E27FC236}">
                  <a16:creationId xmlns:a16="http://schemas.microsoft.com/office/drawing/2014/main" id="{94B06244-F6BC-4D56-B4BA-7FE66CCBA8A6}"/>
                </a:ext>
              </a:extLst>
            </p:cNvPr>
            <p:cNvSpPr/>
            <p:nvPr/>
          </p:nvSpPr>
          <p:spPr>
            <a:xfrm>
              <a:off x="3717048" y="5921828"/>
              <a:ext cx="290853" cy="290853"/>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grpSp>
    </p:spTree>
    <p:extLst>
      <p:ext uri="{BB962C8B-B14F-4D97-AF65-F5344CB8AC3E}">
        <p14:creationId xmlns:p14="http://schemas.microsoft.com/office/powerpoint/2010/main" val="2672952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9499165-9AF3-4EBF-974A-9A316E19D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rot="20473328">
            <a:off x="3828966" y="1057499"/>
            <a:ext cx="1661022" cy="1549142"/>
            <a:chOff x="3792066" y="625169"/>
            <a:chExt cx="1994712" cy="1860355"/>
          </a:xfrm>
        </p:grpSpPr>
        <p:sp>
          <p:nvSpPr>
            <p:cNvPr id="29" name="iṡḻiďè"/>
            <p:cNvSpPr>
              <a:spLocks/>
            </p:cNvSpPr>
            <p:nvPr/>
          </p:nvSpPr>
          <p:spPr bwMode="auto">
            <a:xfrm rot="17590292">
              <a:off x="3767855" y="961753"/>
              <a:ext cx="1547982" cy="1499559"/>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0" name="iṡḻiďè"/>
            <p:cNvSpPr>
              <a:spLocks/>
            </p:cNvSpPr>
            <p:nvPr/>
          </p:nvSpPr>
          <p:spPr bwMode="auto">
            <a:xfrm rot="17590292">
              <a:off x="4137434" y="675105"/>
              <a:ext cx="1699280" cy="159940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5" name="椭圆 24"/>
          <p:cNvSpPr/>
          <p:nvPr/>
        </p:nvSpPr>
        <p:spPr>
          <a:xfrm>
            <a:off x="2320103"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4" name="椭圆 3"/>
          <p:cNvSpPr/>
          <p:nvPr/>
        </p:nvSpPr>
        <p:spPr>
          <a:xfrm>
            <a:off x="1626210" y="3374342"/>
            <a:ext cx="952500" cy="952500"/>
          </a:xfrm>
          <a:prstGeom prst="ellipse">
            <a:avLst/>
          </a:prstGeom>
          <a:solidFill>
            <a:srgbClr val="48A2A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771230" y="3465871"/>
            <a:ext cx="68480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1276817" y="4494571"/>
            <a:ext cx="1569660" cy="461665"/>
          </a:xfrm>
          <a:prstGeom prst="rect">
            <a:avLst/>
          </a:prstGeom>
          <a:noFill/>
        </p:spPr>
        <p:txBody>
          <a:bodyPr wrap="none" rtlCol="0">
            <a:spAutoFit/>
          </a:bodyPr>
          <a:lstStyle/>
          <a:p>
            <a:pPr algn="ctr"/>
            <a:r>
              <a:rPr lang="zh-CN" altLang="en-US" sz="2400" spc="300" dirty="0">
                <a:solidFill>
                  <a:srgbClr val="436B9B"/>
                </a:solidFill>
                <a:cs typeface="+mn-ea"/>
                <a:sym typeface="+mn-lt"/>
              </a:rPr>
              <a:t>案例背景</a:t>
            </a:r>
            <a:endParaRPr lang="zh-CN" altLang="en-US" sz="2400" spc="300" dirty="0">
              <a:solidFill>
                <a:schemeClr val="tx1">
                  <a:lumMod val="75000"/>
                  <a:lumOff val="25000"/>
                </a:schemeClr>
              </a:solidFill>
              <a:cs typeface="+mn-ea"/>
              <a:sym typeface="+mn-lt"/>
            </a:endParaRPr>
          </a:p>
        </p:txBody>
      </p:sp>
      <p:sp>
        <p:nvSpPr>
          <p:cNvPr id="11" name="文本框 10"/>
          <p:cNvSpPr txBox="1"/>
          <p:nvPr/>
        </p:nvSpPr>
        <p:spPr>
          <a:xfrm>
            <a:off x="4009818" y="4475836"/>
            <a:ext cx="1569660" cy="461665"/>
          </a:xfrm>
          <a:prstGeom prst="rect">
            <a:avLst/>
          </a:prstGeom>
          <a:noFill/>
        </p:spPr>
        <p:txBody>
          <a:bodyPr wrap="none" rtlCol="0">
            <a:spAutoFit/>
          </a:bodyPr>
          <a:lstStyle/>
          <a:p>
            <a:pPr algn="ctr"/>
            <a:r>
              <a:rPr lang="zh-CN" altLang="en-US" sz="2400" spc="300" dirty="0">
                <a:solidFill>
                  <a:schemeClr val="tx1">
                    <a:lumMod val="75000"/>
                    <a:lumOff val="25000"/>
                  </a:schemeClr>
                </a:solidFill>
                <a:cs typeface="+mn-ea"/>
                <a:sym typeface="+mn-lt"/>
              </a:rPr>
              <a:t>开发模式</a:t>
            </a:r>
            <a:endParaRPr lang="zh-CN" altLang="en-US" sz="2400" spc="300" dirty="0">
              <a:solidFill>
                <a:srgbClr val="436B9B"/>
              </a:solidFill>
              <a:cs typeface="+mn-ea"/>
              <a:sym typeface="+mn-lt"/>
            </a:endParaRPr>
          </a:p>
        </p:txBody>
      </p:sp>
      <p:sp>
        <p:nvSpPr>
          <p:cNvPr id="16" name="文本框 15"/>
          <p:cNvSpPr txBox="1"/>
          <p:nvPr/>
        </p:nvSpPr>
        <p:spPr>
          <a:xfrm>
            <a:off x="6482898" y="4489853"/>
            <a:ext cx="1915909" cy="1200329"/>
          </a:xfrm>
          <a:prstGeom prst="rect">
            <a:avLst/>
          </a:prstGeom>
          <a:noFill/>
        </p:spPr>
        <p:txBody>
          <a:bodyPr wrap="none" rtlCol="0">
            <a:spAutoFit/>
          </a:bodyPr>
          <a:lstStyle/>
          <a:p>
            <a:pPr algn="ctr"/>
            <a:r>
              <a:rPr lang="zh-CN" altLang="en-US" sz="2400" spc="300" dirty="0">
                <a:solidFill>
                  <a:srgbClr val="436B9B"/>
                </a:solidFill>
                <a:cs typeface="+mn-ea"/>
                <a:sym typeface="+mn-lt"/>
              </a:rPr>
              <a:t>实现数据</a:t>
            </a:r>
            <a:endParaRPr lang="en-US" altLang="zh-CN" sz="2400" spc="300" dirty="0">
              <a:solidFill>
                <a:srgbClr val="436B9B"/>
              </a:solidFill>
              <a:cs typeface="+mn-ea"/>
              <a:sym typeface="+mn-lt"/>
            </a:endParaRPr>
          </a:p>
          <a:p>
            <a:pPr algn="ctr"/>
            <a:r>
              <a:rPr lang="zh-CN" altLang="en-US" sz="2400" spc="300" dirty="0">
                <a:solidFill>
                  <a:srgbClr val="436B9B"/>
                </a:solidFill>
                <a:cs typeface="+mn-ea"/>
                <a:sym typeface="+mn-lt"/>
              </a:rPr>
              <a:t>读取与呈现</a:t>
            </a:r>
            <a:endParaRPr lang="en-US" altLang="zh-CN" sz="2400" spc="300" dirty="0">
              <a:solidFill>
                <a:srgbClr val="436B9B"/>
              </a:solidFill>
              <a:cs typeface="+mn-ea"/>
              <a:sym typeface="+mn-lt"/>
            </a:endParaRPr>
          </a:p>
          <a:p>
            <a:pPr algn="ctr"/>
            <a:endParaRPr lang="zh-CN" altLang="en-US" sz="2400" spc="300" dirty="0">
              <a:solidFill>
                <a:schemeClr val="tx1">
                  <a:lumMod val="75000"/>
                  <a:lumOff val="25000"/>
                </a:schemeClr>
              </a:solidFill>
              <a:cs typeface="+mn-ea"/>
              <a:sym typeface="+mn-lt"/>
            </a:endParaRPr>
          </a:p>
        </p:txBody>
      </p:sp>
      <p:sp>
        <p:nvSpPr>
          <p:cNvPr id="21" name="文本框 20"/>
          <p:cNvSpPr txBox="1"/>
          <p:nvPr/>
        </p:nvSpPr>
        <p:spPr>
          <a:xfrm>
            <a:off x="9680223" y="4514938"/>
            <a:ext cx="877163" cy="461665"/>
          </a:xfrm>
          <a:prstGeom prst="rect">
            <a:avLst/>
          </a:prstGeom>
          <a:noFill/>
        </p:spPr>
        <p:txBody>
          <a:bodyPr wrap="none" rtlCol="0">
            <a:spAutoFit/>
          </a:bodyPr>
          <a:lstStyle/>
          <a:p>
            <a:pPr algn="ctr"/>
            <a:r>
              <a:rPr lang="zh-CN" altLang="en-US" sz="2400" spc="300" dirty="0">
                <a:solidFill>
                  <a:schemeClr val="tx1">
                    <a:lumMod val="75000"/>
                    <a:lumOff val="25000"/>
                  </a:schemeClr>
                </a:solidFill>
                <a:cs typeface="+mn-ea"/>
                <a:sym typeface="+mn-lt"/>
              </a:rPr>
              <a:t>总结</a:t>
            </a:r>
            <a:endParaRPr lang="zh-CN" altLang="en-US" sz="2400" spc="300" dirty="0">
              <a:solidFill>
                <a:srgbClr val="436B9B"/>
              </a:solidFill>
              <a:cs typeface="+mn-ea"/>
              <a:sym typeface="+mn-lt"/>
            </a:endParaRPr>
          </a:p>
        </p:txBody>
      </p:sp>
      <p:sp>
        <p:nvSpPr>
          <p:cNvPr id="9" name="椭圆 8"/>
          <p:cNvSpPr/>
          <p:nvPr/>
        </p:nvSpPr>
        <p:spPr>
          <a:xfrm>
            <a:off x="4282569" y="3393077"/>
            <a:ext cx="952500" cy="952500"/>
          </a:xfrm>
          <a:prstGeom prst="ellipse">
            <a:avLst/>
          </a:prstGeom>
          <a:solidFill>
            <a:srgbClr val="6C92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366724" y="3484606"/>
            <a:ext cx="784189"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4990609" y="410012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14" name="椭圆 13"/>
          <p:cNvSpPr/>
          <p:nvPr/>
        </p:nvSpPr>
        <p:spPr>
          <a:xfrm>
            <a:off x="6958459" y="3393077"/>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7015394" y="3484606"/>
            <a:ext cx="780983"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7699681"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19" name="椭圆 18"/>
          <p:cNvSpPr/>
          <p:nvPr/>
        </p:nvSpPr>
        <p:spPr>
          <a:xfrm>
            <a:off x="9664829" y="3367993"/>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9741770" y="3459522"/>
            <a:ext cx="798617" cy="769441"/>
          </a:xfrm>
          <a:prstGeom prst="rect">
            <a:avLst/>
          </a:prstGeom>
          <a:noFill/>
        </p:spPr>
        <p:txBody>
          <a:bodyPr wrap="none" rtlCol="0">
            <a:spAutoFit/>
          </a:bodyPr>
          <a:lstStyle/>
          <a:p>
            <a:pPr algn="ctr"/>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5" name="椭圆 34"/>
          <p:cNvSpPr/>
          <p:nvPr/>
        </p:nvSpPr>
        <p:spPr>
          <a:xfrm>
            <a:off x="10380135" y="410012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a:solidFill>
                <a:schemeClr val="tx1">
                  <a:lumMod val="75000"/>
                  <a:lumOff val="25000"/>
                </a:schemeClr>
              </a:solidFill>
              <a:cs typeface="+mn-ea"/>
              <a:sym typeface="+mn-lt"/>
            </a:endParaRPr>
          </a:p>
        </p:txBody>
      </p:sp>
      <p:sp>
        <p:nvSpPr>
          <p:cNvPr id="28" name="MH_Others_1"/>
          <p:cNvSpPr txBox="1"/>
          <p:nvPr>
            <p:custDataLst>
              <p:tags r:id="rId1"/>
            </p:custDataLst>
          </p:nvPr>
        </p:nvSpPr>
        <p:spPr>
          <a:xfrm>
            <a:off x="4222982" y="1495625"/>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CO</a:t>
            </a:r>
            <a:r>
              <a:rPr lang="en-US" altLang="zh-CN" sz="4400" b="1" dirty="0">
                <a:solidFill>
                  <a:srgbClr val="6C92C0"/>
                </a:solidFill>
                <a:effectLst>
                  <a:outerShdw blurRad="38100" dist="38100" dir="2700000" algn="tl">
                    <a:srgbClr val="000000">
                      <a:alpha val="43137"/>
                    </a:srgbClr>
                  </a:outerShdw>
                </a:effectLst>
                <a:cs typeface="+mn-ea"/>
                <a:sym typeface="+mn-lt"/>
              </a:rPr>
              <a:t>NTENTS</a:t>
            </a:r>
            <a:endParaRPr lang="zh-CN" altLang="en-US" sz="4400" b="1" dirty="0">
              <a:solidFill>
                <a:srgbClr val="6C92C0"/>
              </a:solidFill>
              <a:effectLst>
                <a:outerShdw blurRad="38100" dist="38100" dir="2700000" algn="tl">
                  <a:srgbClr val="000000">
                    <a:alpha val="43137"/>
                  </a:srgbClr>
                </a:outerShdw>
              </a:effectLst>
              <a:cs typeface="+mn-ea"/>
              <a:sym typeface="+mn-lt"/>
            </a:endParaRPr>
          </a:p>
        </p:txBody>
      </p:sp>
      <p:grpSp>
        <p:nvGrpSpPr>
          <p:cNvPr id="7" name="组合 6">
            <a:extLst>
              <a:ext uri="{FF2B5EF4-FFF2-40B4-BE49-F238E27FC236}">
                <a16:creationId xmlns:a16="http://schemas.microsoft.com/office/drawing/2014/main" id="{EF9A02A6-8D9C-E7F5-6368-49BCA5497C20}"/>
              </a:ext>
            </a:extLst>
          </p:cNvPr>
          <p:cNvGrpSpPr/>
          <p:nvPr/>
        </p:nvGrpSpPr>
        <p:grpSpPr>
          <a:xfrm rot="10800000">
            <a:off x="10484617" y="5645413"/>
            <a:ext cx="1707383" cy="1466169"/>
            <a:chOff x="-15240" y="3375944"/>
            <a:chExt cx="3204450" cy="4893654"/>
          </a:xfrm>
        </p:grpSpPr>
        <p:sp>
          <p:nvSpPr>
            <p:cNvPr id="8" name="íSliḑè">
              <a:extLst>
                <a:ext uri="{FF2B5EF4-FFF2-40B4-BE49-F238E27FC236}">
                  <a16:creationId xmlns:a16="http://schemas.microsoft.com/office/drawing/2014/main" id="{26427B2A-5DE2-FB9E-8432-9921729FA6DB}"/>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2" name="íš1ïḋe">
              <a:extLst>
                <a:ext uri="{FF2B5EF4-FFF2-40B4-BE49-F238E27FC236}">
                  <a16:creationId xmlns:a16="http://schemas.microsoft.com/office/drawing/2014/main" id="{034ED074-0744-FEFD-74AF-C55A5928D8C9}"/>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3" name="iṡḻiďè">
              <a:extLst>
                <a:ext uri="{FF2B5EF4-FFF2-40B4-BE49-F238E27FC236}">
                  <a16:creationId xmlns:a16="http://schemas.microsoft.com/office/drawing/2014/main" id="{4C004E73-529A-5198-0FEA-DDB049C3055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7" name="文本框 16">
            <a:extLst>
              <a:ext uri="{FF2B5EF4-FFF2-40B4-BE49-F238E27FC236}">
                <a16:creationId xmlns:a16="http://schemas.microsoft.com/office/drawing/2014/main" id="{598B18BC-8C82-16F1-AB74-B14792996C29}"/>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3</a:t>
            </a:fld>
            <a:endParaRPr kumimoji="1" lang="zh-CN" altLang="en-US" dirty="0">
              <a:solidFill>
                <a:schemeClr val="bg1"/>
              </a:solidFill>
            </a:endParaRPr>
          </a:p>
        </p:txBody>
      </p:sp>
    </p:spTree>
    <p:extLst>
      <p:ext uri="{BB962C8B-B14F-4D97-AF65-F5344CB8AC3E}">
        <p14:creationId xmlns:p14="http://schemas.microsoft.com/office/powerpoint/2010/main" val="3416157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401346" cy="400110"/>
          </a:xfrm>
          <a:prstGeom prst="rect">
            <a:avLst/>
          </a:prstGeom>
        </p:spPr>
        <p:txBody>
          <a:bodyPr wrap="none">
            <a:spAutoFit/>
          </a:bodyPr>
          <a:lstStyle/>
          <a:p>
            <a:r>
              <a:rPr lang="zh-CN" altLang="en-US" sz="2000" spc="300" dirty="0">
                <a:solidFill>
                  <a:schemeClr val="tx2"/>
                </a:solidFill>
                <a:cs typeface="+mn-ea"/>
                <a:sym typeface="+mn-lt"/>
              </a:rPr>
              <a:t>案例背景</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47" name="文本框 46">
            <a:extLst>
              <a:ext uri="{FF2B5EF4-FFF2-40B4-BE49-F238E27FC236}">
                <a16:creationId xmlns:a16="http://schemas.microsoft.com/office/drawing/2014/main" id="{BE65F414-FD83-43E5-A7BF-82C62E52FB73}"/>
              </a:ext>
            </a:extLst>
          </p:cNvPr>
          <p:cNvSpPr txBox="1"/>
          <p:nvPr/>
        </p:nvSpPr>
        <p:spPr>
          <a:xfrm>
            <a:off x="3499981" y="1483812"/>
            <a:ext cx="6437586" cy="87928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chemeClr val="tx1">
                    <a:lumMod val="75000"/>
                    <a:lumOff val="25000"/>
                  </a:schemeClr>
                </a:solidFill>
                <a:cs typeface="+mn-ea"/>
                <a:sym typeface="+mn-lt"/>
              </a:rPr>
              <a:t>新型冠状病毒（以下简称“新冠”）是一种以发热、干咳、乏力等为主要表现，少数患者伴有鼻塞、流涕、腹泻等上呼吸道和消化道症状的流行性病毒。</a:t>
            </a:r>
            <a:r>
              <a:rPr lang="en-US" altLang="zh-CN" sz="1400" dirty="0">
                <a:solidFill>
                  <a:schemeClr val="tx1">
                    <a:lumMod val="75000"/>
                    <a:lumOff val="25000"/>
                  </a:schemeClr>
                </a:solidFill>
                <a:cs typeface="+mn-ea"/>
                <a:sym typeface="+mn-lt"/>
              </a:rPr>
              <a:t>2020</a:t>
            </a:r>
            <a:r>
              <a:rPr lang="zh-CN" altLang="en-US" sz="1400" dirty="0">
                <a:solidFill>
                  <a:schemeClr val="tx1">
                    <a:lumMod val="75000"/>
                    <a:lumOff val="25000"/>
                  </a:schemeClr>
                </a:solidFill>
                <a:cs typeface="+mn-ea"/>
                <a:sym typeface="+mn-lt"/>
              </a:rPr>
              <a:t>年</a:t>
            </a:r>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月</a:t>
            </a:r>
            <a:r>
              <a:rPr lang="en-US" altLang="zh-CN" sz="1400" dirty="0">
                <a:solidFill>
                  <a:schemeClr val="tx1">
                    <a:lumMod val="75000"/>
                    <a:lumOff val="25000"/>
                  </a:schemeClr>
                </a:solidFill>
                <a:cs typeface="+mn-ea"/>
                <a:sym typeface="+mn-lt"/>
              </a:rPr>
              <a:t>11</a:t>
            </a:r>
            <a:r>
              <a:rPr lang="zh-CN" altLang="en-US" sz="1400" dirty="0">
                <a:solidFill>
                  <a:schemeClr val="tx1">
                    <a:lumMod val="75000"/>
                    <a:lumOff val="25000"/>
                  </a:schemeClr>
                </a:solidFill>
                <a:cs typeface="+mn-ea"/>
                <a:sym typeface="+mn-lt"/>
              </a:rPr>
              <a:t>日，世卫组织认为当前新冠肺炎疫情可被称为全球大流行。</a:t>
            </a:r>
            <a:endParaRPr lang="en-US" altLang="zh-CN" sz="1200" dirty="0">
              <a:cs typeface="+mn-ea"/>
              <a:sym typeface="+mn-lt"/>
            </a:endParaRPr>
          </a:p>
        </p:txBody>
      </p:sp>
      <p:pic>
        <p:nvPicPr>
          <p:cNvPr id="3" name="图片 2">
            <a:extLst>
              <a:ext uri="{FF2B5EF4-FFF2-40B4-BE49-F238E27FC236}">
                <a16:creationId xmlns:a16="http://schemas.microsoft.com/office/drawing/2014/main" id="{07B58386-10DD-1E79-0546-609C77BA5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608" y="1236432"/>
            <a:ext cx="1210830" cy="1477031"/>
          </a:xfrm>
          <a:prstGeom prst="rect">
            <a:avLst/>
          </a:prstGeom>
        </p:spPr>
      </p:pic>
      <p:pic>
        <p:nvPicPr>
          <p:cNvPr id="1026" name="Picture 2">
            <a:extLst>
              <a:ext uri="{FF2B5EF4-FFF2-40B4-BE49-F238E27FC236}">
                <a16:creationId xmlns:a16="http://schemas.microsoft.com/office/drawing/2014/main" id="{6E6A30B7-4B60-63F6-7EBA-2ED9937C1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000" y="3429000"/>
            <a:ext cx="4038000" cy="2692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26F21749-9452-65C4-F9F5-ABA738302367}"/>
              </a:ext>
            </a:extLst>
          </p:cNvPr>
          <p:cNvGrpSpPr/>
          <p:nvPr/>
        </p:nvGrpSpPr>
        <p:grpSpPr>
          <a:xfrm rot="10800000">
            <a:off x="10484617" y="5645413"/>
            <a:ext cx="1707383" cy="1466169"/>
            <a:chOff x="-15240" y="3375944"/>
            <a:chExt cx="3204450" cy="4893654"/>
          </a:xfrm>
        </p:grpSpPr>
        <p:sp>
          <p:nvSpPr>
            <p:cNvPr id="5" name="íSliḑè">
              <a:extLst>
                <a:ext uri="{FF2B5EF4-FFF2-40B4-BE49-F238E27FC236}">
                  <a16:creationId xmlns:a16="http://schemas.microsoft.com/office/drawing/2014/main" id="{5C88D435-08F3-73A0-9FBC-A264EA16418C}"/>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íš1ïḋe">
              <a:extLst>
                <a:ext uri="{FF2B5EF4-FFF2-40B4-BE49-F238E27FC236}">
                  <a16:creationId xmlns:a16="http://schemas.microsoft.com/office/drawing/2014/main" id="{235DF37F-C430-0E95-BEC2-636585630F8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iṡḻiďè">
              <a:extLst>
                <a:ext uri="{FF2B5EF4-FFF2-40B4-BE49-F238E27FC236}">
                  <a16:creationId xmlns:a16="http://schemas.microsoft.com/office/drawing/2014/main" id="{A3EFD497-A97E-9FFA-AB14-9B1D15DEC480}"/>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8" name="文本框 7">
            <a:extLst>
              <a:ext uri="{FF2B5EF4-FFF2-40B4-BE49-F238E27FC236}">
                <a16:creationId xmlns:a16="http://schemas.microsoft.com/office/drawing/2014/main" id="{2F2CAD97-4AC9-8386-8757-198D553E7BE9}"/>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4</a:t>
            </a:fld>
            <a:endParaRPr kumimoji="1" lang="zh-CN" altLang="en-US" dirty="0">
              <a:solidFill>
                <a:schemeClr val="bg1"/>
              </a:solidFill>
            </a:endParaRPr>
          </a:p>
        </p:txBody>
      </p:sp>
    </p:spTree>
    <p:extLst>
      <p:ext uri="{BB962C8B-B14F-4D97-AF65-F5344CB8AC3E}">
        <p14:creationId xmlns:p14="http://schemas.microsoft.com/office/powerpoint/2010/main" val="416363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448348"/>
            <a:ext cx="1364476" cy="400110"/>
          </a:xfrm>
          <a:prstGeom prst="rect">
            <a:avLst/>
          </a:prstGeom>
        </p:spPr>
        <p:txBody>
          <a:bodyPr wrap="none">
            <a:spAutoFit/>
          </a:bodyPr>
          <a:lstStyle/>
          <a:p>
            <a:r>
              <a:rPr lang="zh-CN" altLang="en-US" sz="2000" spc="300" dirty="0">
                <a:solidFill>
                  <a:schemeClr val="tx2"/>
                </a:solidFill>
                <a:cs typeface="+mn-ea"/>
                <a:sym typeface="+mn-lt"/>
              </a:rPr>
              <a:t>案例数据</a:t>
            </a:r>
          </a:p>
        </p:txBody>
      </p:sp>
      <p:grpSp>
        <p:nvGrpSpPr>
          <p:cNvPr id="21" name="组合 20"/>
          <p:cNvGrpSpPr/>
          <p:nvPr/>
        </p:nvGrpSpPr>
        <p:grpSpPr>
          <a:xfrm rot="10800000">
            <a:off x="0" y="304408"/>
            <a:ext cx="1010103" cy="857396"/>
            <a:chOff x="-39567" y="0"/>
            <a:chExt cx="1677745" cy="1424104"/>
          </a:xfrm>
        </p:grpSpPr>
        <p:sp>
          <p:nvSpPr>
            <p:cNvPr id="2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2" name="图片 1">
            <a:extLst>
              <a:ext uri="{FF2B5EF4-FFF2-40B4-BE49-F238E27FC236}">
                <a16:creationId xmlns:a16="http://schemas.microsoft.com/office/drawing/2014/main" id="{05C0D5F9-E899-F75A-0790-0DC62142DFFF}"/>
              </a:ext>
            </a:extLst>
          </p:cNvPr>
          <p:cNvPicPr>
            <a:picLocks noChangeAspect="1"/>
          </p:cNvPicPr>
          <p:nvPr/>
        </p:nvPicPr>
        <p:blipFill>
          <a:blip r:embed="rId3"/>
          <a:stretch>
            <a:fillRect/>
          </a:stretch>
        </p:blipFill>
        <p:spPr>
          <a:xfrm>
            <a:off x="1947358" y="1129949"/>
            <a:ext cx="8606235" cy="5024000"/>
          </a:xfrm>
          <a:prstGeom prst="rect">
            <a:avLst/>
          </a:prstGeom>
        </p:spPr>
      </p:pic>
      <p:grpSp>
        <p:nvGrpSpPr>
          <p:cNvPr id="4" name="组合 3">
            <a:extLst>
              <a:ext uri="{FF2B5EF4-FFF2-40B4-BE49-F238E27FC236}">
                <a16:creationId xmlns:a16="http://schemas.microsoft.com/office/drawing/2014/main" id="{BA628AE0-86BF-24CF-C1D8-BC4EA443EABB}"/>
              </a:ext>
            </a:extLst>
          </p:cNvPr>
          <p:cNvGrpSpPr/>
          <p:nvPr/>
        </p:nvGrpSpPr>
        <p:grpSpPr>
          <a:xfrm rot="10800000">
            <a:off x="10484617" y="5645413"/>
            <a:ext cx="1707383" cy="1466169"/>
            <a:chOff x="-15240" y="3375944"/>
            <a:chExt cx="3204450" cy="4893654"/>
          </a:xfrm>
        </p:grpSpPr>
        <p:sp>
          <p:nvSpPr>
            <p:cNvPr id="5" name="íSliḑè">
              <a:extLst>
                <a:ext uri="{FF2B5EF4-FFF2-40B4-BE49-F238E27FC236}">
                  <a16:creationId xmlns:a16="http://schemas.microsoft.com/office/drawing/2014/main" id="{D5E16DCA-12A9-46F6-1907-C25819E09292}"/>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6" name="íš1ïḋe">
              <a:extLst>
                <a:ext uri="{FF2B5EF4-FFF2-40B4-BE49-F238E27FC236}">
                  <a16:creationId xmlns:a16="http://schemas.microsoft.com/office/drawing/2014/main" id="{6E17EA84-E610-5FFE-A26E-BD2996D47905}"/>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iṡḻiďè">
              <a:extLst>
                <a:ext uri="{FF2B5EF4-FFF2-40B4-BE49-F238E27FC236}">
                  <a16:creationId xmlns:a16="http://schemas.microsoft.com/office/drawing/2014/main" id="{768E6F78-3A37-0B5F-1D44-331F5A794AE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8" name="文本框 7">
            <a:extLst>
              <a:ext uri="{FF2B5EF4-FFF2-40B4-BE49-F238E27FC236}">
                <a16:creationId xmlns:a16="http://schemas.microsoft.com/office/drawing/2014/main" id="{09ADBADF-944B-04E3-651D-9E868C778BA5}"/>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5</a:t>
            </a:fld>
            <a:endParaRPr kumimoji="1" lang="zh-CN" altLang="en-US" dirty="0">
              <a:solidFill>
                <a:schemeClr val="bg1"/>
              </a:solidFill>
            </a:endParaRPr>
          </a:p>
        </p:txBody>
      </p:sp>
    </p:spTree>
    <p:extLst>
      <p:ext uri="{BB962C8B-B14F-4D97-AF65-F5344CB8AC3E}">
        <p14:creationId xmlns:p14="http://schemas.microsoft.com/office/powerpoint/2010/main" val="3828700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形 13" descr="问号 纯色填充">
            <a:extLst>
              <a:ext uri="{FF2B5EF4-FFF2-40B4-BE49-F238E27FC236}">
                <a16:creationId xmlns:a16="http://schemas.microsoft.com/office/drawing/2014/main" id="{6CBE8EF6-775E-7B9C-5A88-DD201FA3C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3750" y="4851505"/>
            <a:ext cx="914400" cy="914400"/>
          </a:xfrm>
          <a:prstGeom prst="rect">
            <a:avLst/>
          </a:prstGeom>
        </p:spPr>
      </p:pic>
      <p:sp>
        <p:nvSpPr>
          <p:cNvPr id="21" name="矩形 20"/>
          <p:cNvSpPr/>
          <p:nvPr/>
        </p:nvSpPr>
        <p:spPr>
          <a:xfrm>
            <a:off x="1206863" y="448348"/>
            <a:ext cx="1364476" cy="400110"/>
          </a:xfrm>
          <a:prstGeom prst="rect">
            <a:avLst/>
          </a:prstGeom>
        </p:spPr>
        <p:txBody>
          <a:bodyPr wrap="none">
            <a:spAutoFit/>
          </a:bodyPr>
          <a:lstStyle/>
          <a:p>
            <a:r>
              <a:rPr lang="zh-CN" altLang="en-US" sz="2000" spc="300" dirty="0">
                <a:solidFill>
                  <a:schemeClr val="tx2"/>
                </a:solidFill>
                <a:cs typeface="+mn-ea"/>
                <a:sym typeface="+mn-lt"/>
              </a:rPr>
              <a:t>开发模式</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12" name="图片 11">
            <a:extLst>
              <a:ext uri="{FF2B5EF4-FFF2-40B4-BE49-F238E27FC236}">
                <a16:creationId xmlns:a16="http://schemas.microsoft.com/office/drawing/2014/main" id="{6C294369-9DEF-0DEB-67C6-1045AE45ED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085" y="1284133"/>
            <a:ext cx="3396360" cy="1885524"/>
          </a:xfrm>
          <a:prstGeom prst="rect">
            <a:avLst/>
          </a:prstGeom>
        </p:spPr>
      </p:pic>
      <p:sp>
        <p:nvSpPr>
          <p:cNvPr id="15" name="文本框 14">
            <a:extLst>
              <a:ext uri="{FF2B5EF4-FFF2-40B4-BE49-F238E27FC236}">
                <a16:creationId xmlns:a16="http://schemas.microsoft.com/office/drawing/2014/main" id="{F18B480E-A93B-96B5-F5A7-71CD75EF9F80}"/>
              </a:ext>
            </a:extLst>
          </p:cNvPr>
          <p:cNvSpPr txBox="1"/>
          <p:nvPr/>
        </p:nvSpPr>
        <p:spPr>
          <a:xfrm>
            <a:off x="1206862" y="3605332"/>
            <a:ext cx="4286971" cy="879280"/>
          </a:xfrm>
          <a:prstGeom prst="rect">
            <a:avLst/>
          </a:prstGeom>
          <a:noFill/>
        </p:spPr>
        <p:txBody>
          <a:bodyPr wrap="square" rtlCol="0">
            <a:spAutoFit/>
            <a:scene3d>
              <a:camera prst="orthographicFront"/>
              <a:lightRig rig="threePt" dir="t"/>
            </a:scene3d>
            <a:sp3d contourW="12700"/>
          </a:bodyPr>
          <a:lstStyle/>
          <a:p>
            <a:pPr marL="285750" indent="-285750">
              <a:lnSpc>
                <a:spcPct val="125000"/>
              </a:lnSpc>
              <a:buFont typeface="Arial" panose="020B0604020202020204" pitchFamily="34" charset="0"/>
              <a:buChar char="•"/>
            </a:pPr>
            <a:r>
              <a:rPr lang="zh-CN" altLang="en-US" sz="1400" dirty="0">
                <a:solidFill>
                  <a:schemeClr val="tx1">
                    <a:lumMod val="75000"/>
                    <a:lumOff val="25000"/>
                  </a:schemeClr>
                </a:solidFill>
                <a:cs typeface="+mn-ea"/>
                <a:sym typeface="+mn-lt"/>
              </a:rPr>
              <a:t>不能提供及时的信息，页面上提供的都是静态不变的信息。</a:t>
            </a:r>
          </a:p>
          <a:p>
            <a:pPr marL="285750" indent="-285750">
              <a:lnSpc>
                <a:spcPct val="125000"/>
              </a:lnSpc>
              <a:buFont typeface="Arial" panose="020B0604020202020204" pitchFamily="34" charset="0"/>
              <a:buChar char="•"/>
            </a:pPr>
            <a:r>
              <a:rPr lang="zh-CN" altLang="en-US" sz="1400" dirty="0">
                <a:solidFill>
                  <a:schemeClr val="tx1">
                    <a:lumMod val="75000"/>
                    <a:lumOff val="25000"/>
                  </a:schemeClr>
                </a:solidFill>
                <a:cs typeface="+mn-ea"/>
                <a:sym typeface="+mn-lt"/>
              </a:rPr>
              <a:t>当需要添加新的信息时，必须重新编写</a:t>
            </a:r>
            <a:r>
              <a:rPr lang="en-US" altLang="zh-CN" sz="1400" dirty="0">
                <a:solidFill>
                  <a:schemeClr val="tx1">
                    <a:lumMod val="75000"/>
                    <a:lumOff val="25000"/>
                  </a:schemeClr>
                </a:solidFill>
                <a:cs typeface="+mn-ea"/>
                <a:sym typeface="+mn-lt"/>
              </a:rPr>
              <a:t>HTML</a:t>
            </a:r>
            <a:r>
              <a:rPr lang="zh-CN" altLang="en-US" sz="1400" dirty="0">
                <a:solidFill>
                  <a:schemeClr val="tx1">
                    <a:lumMod val="75000"/>
                    <a:lumOff val="25000"/>
                  </a:schemeClr>
                </a:solidFill>
                <a:cs typeface="+mn-ea"/>
                <a:sym typeface="+mn-lt"/>
              </a:rPr>
              <a:t>文件。</a:t>
            </a:r>
          </a:p>
        </p:txBody>
      </p:sp>
      <p:pic>
        <p:nvPicPr>
          <p:cNvPr id="4" name="图片 3">
            <a:extLst>
              <a:ext uri="{FF2B5EF4-FFF2-40B4-BE49-F238E27FC236}">
                <a16:creationId xmlns:a16="http://schemas.microsoft.com/office/drawing/2014/main" id="{9767B808-6E94-655F-798D-D0F78D2628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6254" y="1679553"/>
            <a:ext cx="4836404" cy="1094684"/>
          </a:xfrm>
          <a:prstGeom prst="rect">
            <a:avLst/>
          </a:prstGeom>
        </p:spPr>
      </p:pic>
      <p:sp>
        <p:nvSpPr>
          <p:cNvPr id="5" name="矩形 4">
            <a:extLst>
              <a:ext uri="{FF2B5EF4-FFF2-40B4-BE49-F238E27FC236}">
                <a16:creationId xmlns:a16="http://schemas.microsoft.com/office/drawing/2014/main" id="{C0C7E888-EA7F-1A10-7364-C9C26EBE325F}"/>
              </a:ext>
            </a:extLst>
          </p:cNvPr>
          <p:cNvSpPr/>
          <p:nvPr/>
        </p:nvSpPr>
        <p:spPr>
          <a:xfrm>
            <a:off x="9789458" y="2103961"/>
            <a:ext cx="513599" cy="1284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81E2C7C9-FC93-6337-C690-9BDA2892D43B}"/>
              </a:ext>
            </a:extLst>
          </p:cNvPr>
          <p:cNvSpPr txBox="1"/>
          <p:nvPr/>
        </p:nvSpPr>
        <p:spPr>
          <a:xfrm>
            <a:off x="6326460" y="3605332"/>
            <a:ext cx="4756865" cy="1149545"/>
          </a:xfrm>
          <a:prstGeom prst="rect">
            <a:avLst/>
          </a:prstGeom>
          <a:noFill/>
        </p:spPr>
        <p:txBody>
          <a:bodyPr wrap="square" rtlCol="0">
            <a:spAutoFit/>
            <a:scene3d>
              <a:camera prst="orthographicFront"/>
              <a:lightRig rig="threePt" dir="t"/>
            </a:scene3d>
            <a:sp3d contourW="12700"/>
          </a:bodyPr>
          <a:lstStyle/>
          <a:p>
            <a:pPr marL="285750" indent="-285750">
              <a:lnSpc>
                <a:spcPct val="125000"/>
              </a:lnSpc>
              <a:buFont typeface="Arial" panose="020B0604020202020204" pitchFamily="34" charset="0"/>
              <a:buChar char="•"/>
            </a:pPr>
            <a:r>
              <a:rPr lang="zh-CN" altLang="en-US" sz="1400" dirty="0">
                <a:solidFill>
                  <a:schemeClr val="tx1">
                    <a:lumMod val="75000"/>
                    <a:lumOff val="25000"/>
                  </a:schemeClr>
                </a:solidFill>
                <a:cs typeface="+mn-ea"/>
                <a:sym typeface="+mn-lt"/>
              </a:rPr>
              <a:t>前端写客户端代码，后端写服务端代码并提供接口。</a:t>
            </a:r>
            <a:endParaRPr lang="en-US" altLang="zh-CN" sz="1400" dirty="0">
              <a:solidFill>
                <a:schemeClr val="tx1">
                  <a:lumMod val="75000"/>
                  <a:lumOff val="25000"/>
                </a:schemeClr>
              </a:solidFill>
              <a:cs typeface="+mn-ea"/>
              <a:sym typeface="+mn-lt"/>
            </a:endParaRPr>
          </a:p>
          <a:p>
            <a:pPr marL="285750" indent="-285750">
              <a:lnSpc>
                <a:spcPct val="125000"/>
              </a:lnSpc>
              <a:buFont typeface="Arial" panose="020B0604020202020204" pitchFamily="34" charset="0"/>
              <a:buChar char="•"/>
            </a:pPr>
            <a:r>
              <a:rPr lang="zh-CN" altLang="en-US" sz="1400" dirty="0">
                <a:solidFill>
                  <a:schemeClr val="tx1">
                    <a:lumMod val="75000"/>
                    <a:lumOff val="25000"/>
                  </a:schemeClr>
                </a:solidFill>
                <a:cs typeface="+mn-ea"/>
                <a:sym typeface="+mn-lt"/>
              </a:rPr>
              <a:t>我们的数据在数据库中及时更改，前端也能及时做出反应。</a:t>
            </a:r>
            <a:br>
              <a:rPr lang="zh-CN" altLang="en-US" sz="1400" dirty="0">
                <a:solidFill>
                  <a:schemeClr val="tx1">
                    <a:lumMod val="75000"/>
                    <a:lumOff val="25000"/>
                  </a:schemeClr>
                </a:solidFill>
                <a:cs typeface="+mn-ea"/>
                <a:sym typeface="+mn-lt"/>
              </a:rPr>
            </a:br>
            <a:endParaRPr lang="zh-CN" altLang="en-US" sz="1400" dirty="0">
              <a:solidFill>
                <a:schemeClr val="tx1">
                  <a:lumMod val="75000"/>
                  <a:lumOff val="25000"/>
                </a:schemeClr>
              </a:solidFill>
              <a:cs typeface="+mn-ea"/>
              <a:sym typeface="+mn-lt"/>
            </a:endParaRPr>
          </a:p>
        </p:txBody>
      </p:sp>
      <p:sp>
        <p:nvSpPr>
          <p:cNvPr id="9" name="文本框 8">
            <a:extLst>
              <a:ext uri="{FF2B5EF4-FFF2-40B4-BE49-F238E27FC236}">
                <a16:creationId xmlns:a16="http://schemas.microsoft.com/office/drawing/2014/main" id="{B5002C91-0D0F-80F5-ABB5-39033645982C}"/>
              </a:ext>
            </a:extLst>
          </p:cNvPr>
          <p:cNvSpPr txBox="1"/>
          <p:nvPr/>
        </p:nvSpPr>
        <p:spPr>
          <a:xfrm>
            <a:off x="3075508" y="5121770"/>
            <a:ext cx="6181492" cy="757900"/>
          </a:xfrm>
          <a:prstGeom prst="rect">
            <a:avLst/>
          </a:prstGeom>
          <a:noFill/>
        </p:spPr>
        <p:txBody>
          <a:bodyPr wrap="square">
            <a:spAutoFit/>
          </a:bodyPr>
          <a:lstStyle/>
          <a:p>
            <a:pPr>
              <a:lnSpc>
                <a:spcPct val="125000"/>
              </a:lnSpc>
            </a:pPr>
            <a:r>
              <a:rPr lang="zh-CN" altLang="en-US" sz="1800" dirty="0">
                <a:solidFill>
                  <a:schemeClr val="tx1">
                    <a:lumMod val="75000"/>
                    <a:lumOff val="25000"/>
                  </a:schemeClr>
                </a:solidFill>
                <a:cs typeface="+mn-ea"/>
                <a:sym typeface="+mn-lt"/>
              </a:rPr>
              <a:t>思考</a:t>
            </a:r>
            <a:endParaRPr lang="en-US" altLang="zh-CN" sz="1800" dirty="0">
              <a:solidFill>
                <a:schemeClr val="tx1">
                  <a:lumMod val="75000"/>
                  <a:lumOff val="25000"/>
                </a:schemeClr>
              </a:solidFill>
              <a:cs typeface="+mn-ea"/>
              <a:sym typeface="+mn-lt"/>
            </a:endParaRPr>
          </a:p>
          <a:p>
            <a:pPr algn="ctr">
              <a:lnSpc>
                <a:spcPct val="125000"/>
              </a:lnSpc>
            </a:pPr>
            <a:r>
              <a:rPr lang="zh-CN" altLang="en-US" sz="1800" dirty="0">
                <a:solidFill>
                  <a:schemeClr val="tx1">
                    <a:lumMod val="75000"/>
                    <a:lumOff val="25000"/>
                  </a:schemeClr>
                </a:solidFill>
                <a:cs typeface="+mn-ea"/>
                <a:sym typeface="+mn-lt"/>
              </a:rPr>
              <a:t>如何使得</a:t>
            </a:r>
            <a:r>
              <a:rPr lang="en-US" altLang="zh-CN" sz="1800" dirty="0" err="1">
                <a:solidFill>
                  <a:schemeClr val="tx1">
                    <a:lumMod val="75000"/>
                    <a:lumOff val="25000"/>
                  </a:schemeClr>
                </a:solidFill>
                <a:cs typeface="+mn-ea"/>
                <a:sym typeface="+mn-lt"/>
              </a:rPr>
              <a:t>Springboot</a:t>
            </a:r>
            <a:r>
              <a:rPr lang="zh-CN" altLang="en-US" sz="1800" dirty="0">
                <a:solidFill>
                  <a:schemeClr val="tx1">
                    <a:lumMod val="75000"/>
                    <a:lumOff val="25000"/>
                  </a:schemeClr>
                </a:solidFill>
                <a:cs typeface="+mn-ea"/>
                <a:sym typeface="+mn-lt"/>
              </a:rPr>
              <a:t>能够读取数据库上的数据？</a:t>
            </a:r>
          </a:p>
        </p:txBody>
      </p:sp>
      <p:cxnSp>
        <p:nvCxnSpPr>
          <p:cNvPr id="11" name="直线连接符 10">
            <a:extLst>
              <a:ext uri="{FF2B5EF4-FFF2-40B4-BE49-F238E27FC236}">
                <a16:creationId xmlns:a16="http://schemas.microsoft.com/office/drawing/2014/main" id="{E704F4CD-BAF4-DEB8-A387-E2F4F954AE4F}"/>
              </a:ext>
            </a:extLst>
          </p:cNvPr>
          <p:cNvCxnSpPr/>
          <p:nvPr/>
        </p:nvCxnSpPr>
        <p:spPr>
          <a:xfrm>
            <a:off x="5865541" y="978330"/>
            <a:ext cx="0" cy="38731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2FA8DB5B-6F2A-E1DA-ADC7-A7480EB2BC1C}"/>
              </a:ext>
            </a:extLst>
          </p:cNvPr>
          <p:cNvGrpSpPr/>
          <p:nvPr/>
        </p:nvGrpSpPr>
        <p:grpSpPr>
          <a:xfrm rot="10800000">
            <a:off x="10484617" y="5645413"/>
            <a:ext cx="1707383" cy="1466169"/>
            <a:chOff x="-15240" y="3375944"/>
            <a:chExt cx="3204450" cy="4893654"/>
          </a:xfrm>
        </p:grpSpPr>
        <p:sp>
          <p:nvSpPr>
            <p:cNvPr id="6" name="íSliḑè">
              <a:extLst>
                <a:ext uri="{FF2B5EF4-FFF2-40B4-BE49-F238E27FC236}">
                  <a16:creationId xmlns:a16="http://schemas.microsoft.com/office/drawing/2014/main" id="{D046D4E4-DE1C-F5EB-4D64-F044F3F6F5AB}"/>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íš1ïḋe">
              <a:extLst>
                <a:ext uri="{FF2B5EF4-FFF2-40B4-BE49-F238E27FC236}">
                  <a16:creationId xmlns:a16="http://schemas.microsoft.com/office/drawing/2014/main" id="{0C8CBCCF-06A8-F644-7361-2A3B73AD30AE}"/>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0" name="iṡḻiďè">
              <a:extLst>
                <a:ext uri="{FF2B5EF4-FFF2-40B4-BE49-F238E27FC236}">
                  <a16:creationId xmlns:a16="http://schemas.microsoft.com/office/drawing/2014/main" id="{81B1E3E1-80CD-0C69-3FF2-E584EEB091A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3" name="文本框 12">
            <a:extLst>
              <a:ext uri="{FF2B5EF4-FFF2-40B4-BE49-F238E27FC236}">
                <a16:creationId xmlns:a16="http://schemas.microsoft.com/office/drawing/2014/main" id="{BC9B42B0-642A-B647-EEB7-6A61C6726433}"/>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6</a:t>
            </a:fld>
            <a:endParaRPr kumimoji="1" lang="zh-CN" altLang="en-US" dirty="0">
              <a:solidFill>
                <a:schemeClr val="bg1"/>
              </a:solidFill>
            </a:endParaRPr>
          </a:p>
        </p:txBody>
      </p:sp>
      <p:sp>
        <p:nvSpPr>
          <p:cNvPr id="18" name="文本框 17">
            <a:extLst>
              <a:ext uri="{FF2B5EF4-FFF2-40B4-BE49-F238E27FC236}">
                <a16:creationId xmlns:a16="http://schemas.microsoft.com/office/drawing/2014/main" id="{3709C37E-F82E-E296-02F4-5CF07EB20F8B}"/>
              </a:ext>
            </a:extLst>
          </p:cNvPr>
          <p:cNvSpPr txBox="1"/>
          <p:nvPr/>
        </p:nvSpPr>
        <p:spPr>
          <a:xfrm>
            <a:off x="2183933" y="834007"/>
            <a:ext cx="1783149" cy="307777"/>
          </a:xfrm>
          <a:prstGeom prst="rect">
            <a:avLst/>
          </a:prstGeom>
          <a:noFill/>
        </p:spPr>
        <p:txBody>
          <a:bodyPr wrap="square" rtlCol="0">
            <a:spAutoFit/>
            <a:scene3d>
              <a:camera prst="orthographicFront"/>
              <a:lightRig rig="threePt" dir="t"/>
            </a:scene3d>
            <a:sp3d contourW="12700"/>
          </a:bodyPr>
          <a:lstStyle/>
          <a:p>
            <a:r>
              <a:rPr lang="zh-CN" altLang="en-US" sz="1400" dirty="0"/>
              <a:t>传统的</a:t>
            </a:r>
            <a:r>
              <a:rPr lang="en-US" altLang="zh-CN" sz="1400" dirty="0"/>
              <a:t>Web</a:t>
            </a:r>
            <a:r>
              <a:rPr lang="zh-CN" altLang="en-US" sz="1400" dirty="0"/>
              <a:t>开发模式</a:t>
            </a:r>
          </a:p>
        </p:txBody>
      </p:sp>
      <p:sp>
        <p:nvSpPr>
          <p:cNvPr id="19" name="文本框 18">
            <a:extLst>
              <a:ext uri="{FF2B5EF4-FFF2-40B4-BE49-F238E27FC236}">
                <a16:creationId xmlns:a16="http://schemas.microsoft.com/office/drawing/2014/main" id="{ED7F24E4-6890-7F7A-AED2-DA4AD3949CBF}"/>
              </a:ext>
            </a:extLst>
          </p:cNvPr>
          <p:cNvSpPr txBox="1"/>
          <p:nvPr/>
        </p:nvSpPr>
        <p:spPr>
          <a:xfrm>
            <a:off x="8224918" y="848458"/>
            <a:ext cx="1783149" cy="307777"/>
          </a:xfrm>
          <a:prstGeom prst="rect">
            <a:avLst/>
          </a:prstGeom>
          <a:noFill/>
        </p:spPr>
        <p:txBody>
          <a:bodyPr wrap="square" rtlCol="0">
            <a:spAutoFit/>
            <a:scene3d>
              <a:camera prst="orthographicFront"/>
              <a:lightRig rig="threePt" dir="t"/>
            </a:scene3d>
            <a:sp3d contourW="12700"/>
          </a:bodyPr>
          <a:lstStyle/>
          <a:p>
            <a:r>
              <a:rPr lang="zh-CN" altLang="en-US" sz="1400" dirty="0"/>
              <a:t>前后端分离开发模式</a:t>
            </a:r>
          </a:p>
        </p:txBody>
      </p:sp>
    </p:spTree>
    <p:extLst>
      <p:ext uri="{BB962C8B-B14F-4D97-AF65-F5344CB8AC3E}">
        <p14:creationId xmlns:p14="http://schemas.microsoft.com/office/powerpoint/2010/main" val="198507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3094681" cy="400110"/>
          </a:xfrm>
          <a:prstGeom prst="rect">
            <a:avLst/>
          </a:prstGeom>
        </p:spPr>
        <p:txBody>
          <a:bodyPr wrap="square">
            <a:spAutoFit/>
          </a:bodyPr>
          <a:lstStyle/>
          <a:p>
            <a:r>
              <a:rPr lang="zh-CN" altLang="en-US" sz="2000" spc="300" dirty="0">
                <a:solidFill>
                  <a:schemeClr val="tx2"/>
                </a:solidFill>
                <a:cs typeface="+mn-ea"/>
                <a:sym typeface="+mn-lt"/>
              </a:rPr>
              <a:t>开发模式</a:t>
            </a:r>
            <a:r>
              <a:rPr lang="en-US" altLang="zh-CN" sz="2000" spc="300" dirty="0">
                <a:solidFill>
                  <a:schemeClr val="tx2"/>
                </a:solidFill>
                <a:cs typeface="+mn-ea"/>
                <a:sym typeface="+mn-lt"/>
              </a:rPr>
              <a:t>-</a:t>
            </a:r>
            <a:r>
              <a:rPr lang="zh-CN" altLang="en-US" sz="2000" spc="300" dirty="0">
                <a:solidFill>
                  <a:schemeClr val="tx2"/>
                </a:solidFill>
                <a:cs typeface="+mn-ea"/>
                <a:sym typeface="+mn-lt"/>
              </a:rPr>
              <a:t>前后端分离</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4" name="文本框 3">
            <a:extLst>
              <a:ext uri="{FF2B5EF4-FFF2-40B4-BE49-F238E27FC236}">
                <a16:creationId xmlns:a16="http://schemas.microsoft.com/office/drawing/2014/main" id="{7FE73442-428F-1A91-5D5D-A613B00A7193}"/>
              </a:ext>
            </a:extLst>
          </p:cNvPr>
          <p:cNvSpPr txBox="1"/>
          <p:nvPr/>
        </p:nvSpPr>
        <p:spPr>
          <a:xfrm>
            <a:off x="1206863" y="1521741"/>
            <a:ext cx="6437586" cy="1228541"/>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sz="1200" b="0" i="0" dirty="0" err="1">
                <a:solidFill>
                  <a:srgbClr val="4D4D4D"/>
                </a:solidFill>
                <a:effectLst/>
              </a:rPr>
              <a:t>Springboot</a:t>
            </a:r>
            <a:r>
              <a:rPr lang="zh-CN" altLang="en-US" sz="1200" b="0" i="0" dirty="0">
                <a:solidFill>
                  <a:srgbClr val="4D4D4D"/>
                </a:solidFill>
                <a:effectLst/>
              </a:rPr>
              <a:t>可以读取前端浏览器发过来的</a:t>
            </a:r>
            <a:r>
              <a:rPr lang="en-US" altLang="zh-CN" sz="1200" b="0" i="0" dirty="0">
                <a:solidFill>
                  <a:srgbClr val="4D4D4D"/>
                </a:solidFill>
                <a:effectLst/>
              </a:rPr>
              <a:t>HTTP</a:t>
            </a:r>
            <a:r>
              <a:rPr lang="zh-CN" altLang="en-US" sz="1200" b="0" i="0" dirty="0">
                <a:solidFill>
                  <a:srgbClr val="4D4D4D"/>
                </a:solidFill>
                <a:effectLst/>
              </a:rPr>
              <a:t>请求</a:t>
            </a:r>
            <a:endParaRPr lang="en-US" altLang="zh-CN" sz="1200" b="0" i="0" dirty="0">
              <a:solidFill>
                <a:srgbClr val="4D4D4D"/>
              </a:solidFill>
              <a:effectLst/>
            </a:endParaRPr>
          </a:p>
          <a:p>
            <a:pPr>
              <a:lnSpc>
                <a:spcPct val="125000"/>
              </a:lnSpc>
            </a:pPr>
            <a:endParaRPr lang="en-US" altLang="zh-CN" sz="1200" dirty="0">
              <a:solidFill>
                <a:srgbClr val="4D4D4D"/>
              </a:solidFill>
              <a:cs typeface="+mn-ea"/>
              <a:sym typeface="+mn-lt"/>
            </a:endParaRPr>
          </a:p>
          <a:p>
            <a:pPr>
              <a:lnSpc>
                <a:spcPct val="125000"/>
              </a:lnSpc>
            </a:pPr>
            <a:r>
              <a:rPr lang="en-US" altLang="zh-CN" sz="1200" dirty="0">
                <a:solidFill>
                  <a:srgbClr val="4D4D4D"/>
                </a:solidFill>
              </a:rPr>
              <a:t>MySQL</a:t>
            </a:r>
            <a:r>
              <a:rPr lang="zh-CN" altLang="en-US" sz="1200" b="0" i="0" dirty="0">
                <a:solidFill>
                  <a:srgbClr val="4D4D4D"/>
                </a:solidFill>
                <a:effectLst/>
              </a:rPr>
              <a:t>数据库中的数据可以通过数据库语言实现增删查改</a:t>
            </a:r>
            <a:endParaRPr lang="en-US" altLang="zh-CN" sz="1200" b="0" i="0" dirty="0">
              <a:solidFill>
                <a:srgbClr val="4D4D4D"/>
              </a:solidFill>
              <a:effectLst/>
            </a:endParaRPr>
          </a:p>
          <a:p>
            <a:pPr>
              <a:lnSpc>
                <a:spcPct val="125000"/>
              </a:lnSpc>
            </a:pPr>
            <a:endParaRPr lang="en-US" altLang="zh-CN" sz="1200" dirty="0">
              <a:solidFill>
                <a:srgbClr val="4D4D4D"/>
              </a:solidFill>
              <a:cs typeface="+mn-ea"/>
              <a:sym typeface="+mn-lt"/>
            </a:endParaRPr>
          </a:p>
          <a:p>
            <a:pPr>
              <a:lnSpc>
                <a:spcPct val="125000"/>
              </a:lnSpc>
            </a:pPr>
            <a:r>
              <a:rPr lang="en-US" altLang="zh-CN" sz="1200" dirty="0" err="1">
                <a:cs typeface="+mn-ea"/>
                <a:sym typeface="+mn-lt"/>
              </a:rPr>
              <a:t>Mybatis</a:t>
            </a:r>
            <a:r>
              <a:rPr lang="zh-CN" altLang="en-US" sz="1200" dirty="0">
                <a:cs typeface="+mn-ea"/>
                <a:sym typeface="+mn-lt"/>
              </a:rPr>
              <a:t>可以读取</a:t>
            </a:r>
            <a:r>
              <a:rPr lang="en-US" altLang="zh-CN" sz="1200" dirty="0">
                <a:cs typeface="+mn-ea"/>
                <a:sym typeface="+mn-lt"/>
              </a:rPr>
              <a:t>MySQL</a:t>
            </a:r>
            <a:r>
              <a:rPr lang="zh-CN" altLang="en-US" sz="1200" dirty="0">
                <a:cs typeface="+mn-ea"/>
                <a:sym typeface="+mn-lt"/>
              </a:rPr>
              <a:t>数据库数据，将数据转为</a:t>
            </a:r>
            <a:r>
              <a:rPr lang="en-US" altLang="zh-CN" sz="1200" dirty="0">
                <a:cs typeface="+mn-ea"/>
                <a:sym typeface="+mn-lt"/>
              </a:rPr>
              <a:t>Java</a:t>
            </a:r>
            <a:r>
              <a:rPr lang="zh-CN" altLang="en-US" sz="1200" dirty="0">
                <a:cs typeface="+mn-ea"/>
                <a:sym typeface="+mn-lt"/>
              </a:rPr>
              <a:t>类对象，并供</a:t>
            </a:r>
            <a:r>
              <a:rPr lang="en-US" altLang="zh-CN" sz="1200" dirty="0" err="1">
                <a:cs typeface="+mn-ea"/>
                <a:sym typeface="+mn-lt"/>
              </a:rPr>
              <a:t>Springboot</a:t>
            </a:r>
            <a:r>
              <a:rPr lang="zh-CN" altLang="en-US" sz="1200" dirty="0">
                <a:cs typeface="+mn-ea"/>
                <a:sym typeface="+mn-lt"/>
              </a:rPr>
              <a:t>程序使用。</a:t>
            </a:r>
            <a:endParaRPr lang="en-US" altLang="zh-CN" sz="1200" dirty="0">
              <a:cs typeface="+mn-ea"/>
              <a:sym typeface="+mn-lt"/>
            </a:endParaRPr>
          </a:p>
        </p:txBody>
      </p:sp>
      <p:pic>
        <p:nvPicPr>
          <p:cNvPr id="5" name="图片 4">
            <a:extLst>
              <a:ext uri="{FF2B5EF4-FFF2-40B4-BE49-F238E27FC236}">
                <a16:creationId xmlns:a16="http://schemas.microsoft.com/office/drawing/2014/main" id="{80F983D8-9469-1E85-10E1-45016787B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57" y="3500510"/>
            <a:ext cx="7761686" cy="1756800"/>
          </a:xfrm>
          <a:prstGeom prst="rect">
            <a:avLst/>
          </a:prstGeom>
        </p:spPr>
      </p:pic>
      <p:grpSp>
        <p:nvGrpSpPr>
          <p:cNvPr id="3" name="组合 2">
            <a:extLst>
              <a:ext uri="{FF2B5EF4-FFF2-40B4-BE49-F238E27FC236}">
                <a16:creationId xmlns:a16="http://schemas.microsoft.com/office/drawing/2014/main" id="{D429A1CD-8322-F3C9-185A-20F31AC215E9}"/>
              </a:ext>
            </a:extLst>
          </p:cNvPr>
          <p:cNvGrpSpPr/>
          <p:nvPr/>
        </p:nvGrpSpPr>
        <p:grpSpPr>
          <a:xfrm rot="10800000">
            <a:off x="10484617" y="5645413"/>
            <a:ext cx="1707383" cy="1466169"/>
            <a:chOff x="-15240" y="3375944"/>
            <a:chExt cx="3204450" cy="4893654"/>
          </a:xfrm>
        </p:grpSpPr>
        <p:sp>
          <p:nvSpPr>
            <p:cNvPr id="6" name="íSliḑè">
              <a:extLst>
                <a:ext uri="{FF2B5EF4-FFF2-40B4-BE49-F238E27FC236}">
                  <a16:creationId xmlns:a16="http://schemas.microsoft.com/office/drawing/2014/main" id="{4E81D31E-C6B5-3FC5-72F8-E2EB9253517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íš1ïḋe">
              <a:extLst>
                <a:ext uri="{FF2B5EF4-FFF2-40B4-BE49-F238E27FC236}">
                  <a16:creationId xmlns:a16="http://schemas.microsoft.com/office/drawing/2014/main" id="{0ABA7428-25F9-45B9-011A-A7B63DCEE755}"/>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8" name="iṡḻiďè">
              <a:extLst>
                <a:ext uri="{FF2B5EF4-FFF2-40B4-BE49-F238E27FC236}">
                  <a16:creationId xmlns:a16="http://schemas.microsoft.com/office/drawing/2014/main" id="{77B50DD6-DEE3-1C53-F045-5B133325B23D}"/>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9" name="文本框 8">
            <a:extLst>
              <a:ext uri="{FF2B5EF4-FFF2-40B4-BE49-F238E27FC236}">
                <a16:creationId xmlns:a16="http://schemas.microsoft.com/office/drawing/2014/main" id="{08D25695-3476-07D6-DB9D-081F9453717A}"/>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7</a:t>
            </a:fld>
            <a:endParaRPr kumimoji="1" lang="zh-CN" altLang="en-US" dirty="0">
              <a:solidFill>
                <a:schemeClr val="bg1"/>
              </a:solidFill>
            </a:endParaRPr>
          </a:p>
        </p:txBody>
      </p:sp>
    </p:spTree>
    <p:extLst>
      <p:ext uri="{BB962C8B-B14F-4D97-AF65-F5344CB8AC3E}">
        <p14:creationId xmlns:p14="http://schemas.microsoft.com/office/powerpoint/2010/main" val="276169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2883353"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基本步骤</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 name="文本框 1">
            <a:extLst>
              <a:ext uri="{FF2B5EF4-FFF2-40B4-BE49-F238E27FC236}">
                <a16:creationId xmlns:a16="http://schemas.microsoft.com/office/drawing/2014/main" id="{A76C879F-04B5-D26F-DA56-E130DE01EB09}"/>
              </a:ext>
            </a:extLst>
          </p:cNvPr>
          <p:cNvSpPr txBox="1"/>
          <p:nvPr/>
        </p:nvSpPr>
        <p:spPr>
          <a:xfrm>
            <a:off x="1206863" y="1921377"/>
            <a:ext cx="6437586" cy="1691040"/>
          </a:xfrm>
          <a:prstGeom prst="rect">
            <a:avLst/>
          </a:prstGeom>
          <a:noFill/>
        </p:spPr>
        <p:txBody>
          <a:bodyPr wrap="square" rtlCol="0">
            <a:spAutoFit/>
            <a:scene3d>
              <a:camera prst="orthographicFront"/>
              <a:lightRig rig="threePt" dir="t"/>
            </a:scene3d>
            <a:sp3d contourW="12700"/>
          </a:bodyPr>
          <a:lstStyle/>
          <a:p>
            <a:pPr marL="171450" indent="-171450">
              <a:lnSpc>
                <a:spcPct val="125000"/>
              </a:lnSpc>
              <a:buFont typeface="Arial" panose="020B0604020202020204" pitchFamily="34" charset="0"/>
              <a:buChar char="•"/>
            </a:pPr>
            <a:r>
              <a:rPr lang="zh-CN" altLang="en-US" sz="1200" dirty="0">
                <a:cs typeface="+mn-ea"/>
                <a:sym typeface="+mn-lt"/>
              </a:rPr>
              <a:t>后端</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配置后端</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编写实体层存储数据实体</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编写映射层操作数据库查询</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编写控制层打包数据和提供数据</a:t>
            </a:r>
            <a:endParaRPr lang="en-US" altLang="zh-CN" sz="1200" dirty="0">
              <a:cs typeface="+mn-ea"/>
              <a:sym typeface="+mn-lt"/>
            </a:endParaRPr>
          </a:p>
          <a:p>
            <a:pPr marL="171450" indent="-171450">
              <a:lnSpc>
                <a:spcPct val="125000"/>
              </a:lnSpc>
              <a:buFont typeface="Arial" panose="020B0604020202020204" pitchFamily="34" charset="0"/>
              <a:buChar char="•"/>
            </a:pPr>
            <a:endParaRPr lang="en-US" altLang="zh-CN" sz="1200" dirty="0">
              <a:cs typeface="+mn-ea"/>
              <a:sym typeface="+mn-lt"/>
            </a:endParaRPr>
          </a:p>
          <a:p>
            <a:pPr marL="171450" indent="-171450">
              <a:lnSpc>
                <a:spcPct val="125000"/>
              </a:lnSpc>
              <a:buFont typeface="Arial" panose="020B0604020202020204" pitchFamily="34" charset="0"/>
              <a:buChar char="•"/>
            </a:pPr>
            <a:endParaRPr lang="en-US" altLang="zh-CN" sz="1200" dirty="0">
              <a:cs typeface="+mn-ea"/>
              <a:sym typeface="+mn-lt"/>
            </a:endParaRPr>
          </a:p>
        </p:txBody>
      </p:sp>
      <p:sp>
        <p:nvSpPr>
          <p:cNvPr id="3" name="文本框 2">
            <a:extLst>
              <a:ext uri="{FF2B5EF4-FFF2-40B4-BE49-F238E27FC236}">
                <a16:creationId xmlns:a16="http://schemas.microsoft.com/office/drawing/2014/main" id="{0F45EBF4-A195-1B8D-18A3-99D64FCBDFFC}"/>
              </a:ext>
            </a:extLst>
          </p:cNvPr>
          <p:cNvSpPr txBox="1"/>
          <p:nvPr/>
        </p:nvSpPr>
        <p:spPr>
          <a:xfrm>
            <a:off x="1403623" y="3934245"/>
            <a:ext cx="6437586" cy="1921873"/>
          </a:xfrm>
          <a:prstGeom prst="rect">
            <a:avLst/>
          </a:prstGeom>
          <a:noFill/>
        </p:spPr>
        <p:txBody>
          <a:bodyPr wrap="square" rtlCol="0">
            <a:spAutoFit/>
            <a:scene3d>
              <a:camera prst="orthographicFront"/>
              <a:lightRig rig="threePt" dir="t"/>
            </a:scene3d>
            <a:sp3d contourW="12700"/>
          </a:bodyPr>
          <a:lstStyle/>
          <a:p>
            <a:pPr marL="171450" indent="-171450">
              <a:lnSpc>
                <a:spcPct val="125000"/>
              </a:lnSpc>
              <a:buFont typeface="Arial" panose="020B0604020202020204" pitchFamily="34" charset="0"/>
              <a:buChar char="•"/>
            </a:pPr>
            <a:r>
              <a:rPr lang="zh-CN" altLang="en-US" sz="1200" dirty="0">
                <a:cs typeface="+mn-ea"/>
                <a:sym typeface="+mn-lt"/>
              </a:rPr>
              <a:t>前端</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配置前端</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发送请求向后端请求数据</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将数据格式化为需要的数据样式</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利用前端可视化和组件库将数据呈现</a:t>
            </a:r>
            <a:endParaRPr lang="en-US" altLang="zh-CN" sz="1200" dirty="0">
              <a:cs typeface="+mn-ea"/>
              <a:sym typeface="+mn-lt"/>
            </a:endParaRPr>
          </a:p>
          <a:p>
            <a:pPr lvl="1">
              <a:lnSpc>
                <a:spcPct val="125000"/>
              </a:lnSpc>
            </a:pPr>
            <a:endParaRPr lang="en-US" altLang="zh-CN" sz="1200" dirty="0">
              <a:cs typeface="+mn-ea"/>
              <a:sym typeface="+mn-lt"/>
            </a:endParaRPr>
          </a:p>
          <a:p>
            <a:pPr marL="171450" indent="-171450">
              <a:lnSpc>
                <a:spcPct val="125000"/>
              </a:lnSpc>
              <a:buFont typeface="Arial" panose="020B0604020202020204" pitchFamily="34" charset="0"/>
              <a:buChar char="•"/>
            </a:pPr>
            <a:endParaRPr lang="en-US" altLang="zh-CN" sz="1200" dirty="0">
              <a:cs typeface="+mn-ea"/>
              <a:sym typeface="+mn-lt"/>
            </a:endParaRPr>
          </a:p>
          <a:p>
            <a:pPr marL="171450" indent="-171450">
              <a:lnSpc>
                <a:spcPct val="125000"/>
              </a:lnSpc>
              <a:buFont typeface="Arial" panose="020B0604020202020204" pitchFamily="34" charset="0"/>
              <a:buChar char="•"/>
            </a:pPr>
            <a:endParaRPr lang="en-US" altLang="zh-CN" sz="1200" dirty="0">
              <a:cs typeface="+mn-ea"/>
              <a:sym typeface="+mn-lt"/>
            </a:endParaRPr>
          </a:p>
        </p:txBody>
      </p:sp>
      <p:sp>
        <p:nvSpPr>
          <p:cNvPr id="6" name="文本框 5">
            <a:extLst>
              <a:ext uri="{FF2B5EF4-FFF2-40B4-BE49-F238E27FC236}">
                <a16:creationId xmlns:a16="http://schemas.microsoft.com/office/drawing/2014/main" id="{306CF530-B0E3-B909-122D-B5448351754E}"/>
              </a:ext>
            </a:extLst>
          </p:cNvPr>
          <p:cNvSpPr txBox="1"/>
          <p:nvPr/>
        </p:nvSpPr>
        <p:spPr>
          <a:xfrm>
            <a:off x="6400842" y="1856753"/>
            <a:ext cx="6437586" cy="3999365"/>
          </a:xfrm>
          <a:prstGeom prst="rect">
            <a:avLst/>
          </a:prstGeom>
          <a:noFill/>
        </p:spPr>
        <p:txBody>
          <a:bodyPr wrap="square" rtlCol="0">
            <a:spAutoFit/>
            <a:scene3d>
              <a:camera prst="orthographicFront"/>
              <a:lightRig rig="threePt" dir="t"/>
            </a:scene3d>
            <a:sp3d contourW="12700"/>
          </a:bodyPr>
          <a:lstStyle/>
          <a:p>
            <a:pPr marL="171450" indent="-171450">
              <a:lnSpc>
                <a:spcPct val="125000"/>
              </a:lnSpc>
              <a:buFont typeface="Arial" panose="020B0604020202020204" pitchFamily="34" charset="0"/>
              <a:buChar char="•"/>
            </a:pPr>
            <a:r>
              <a:rPr lang="zh-CN" altLang="en-US" sz="1200" dirty="0">
                <a:cs typeface="+mn-ea"/>
                <a:sym typeface="+mn-lt"/>
              </a:rPr>
              <a:t>开发环境</a:t>
            </a:r>
            <a:endParaRPr lang="en-US" altLang="zh-CN" sz="1200" dirty="0">
              <a:cs typeface="+mn-ea"/>
              <a:sym typeface="+mn-lt"/>
            </a:endParaRPr>
          </a:p>
          <a:p>
            <a:pPr marL="628650" lvl="1" indent="-171450">
              <a:lnSpc>
                <a:spcPct val="125000"/>
              </a:lnSpc>
              <a:buFont typeface="Arial" panose="020B0604020202020204" pitchFamily="34" charset="0"/>
              <a:buChar char="•"/>
            </a:pPr>
            <a:r>
              <a:rPr lang="zh-CN" altLang="en-US" sz="1200" dirty="0">
                <a:cs typeface="+mn-ea"/>
                <a:sym typeface="+mn-lt"/>
              </a:rPr>
              <a:t>后端</a:t>
            </a:r>
            <a:endParaRPr lang="en-US" altLang="zh-CN" sz="1200" dirty="0">
              <a:cs typeface="+mn-ea"/>
              <a:sym typeface="+mn-lt"/>
            </a:endParaRPr>
          </a:p>
          <a:p>
            <a:pPr marL="1085850" lvl="2" indent="-171450">
              <a:lnSpc>
                <a:spcPct val="125000"/>
              </a:lnSpc>
              <a:buFont typeface="Arial" panose="020B0604020202020204" pitchFamily="34" charset="0"/>
              <a:buChar char="•"/>
            </a:pPr>
            <a:r>
              <a:rPr lang="en-US" altLang="zh-CN" sz="1200" dirty="0" err="1">
                <a:cs typeface="+mn-ea"/>
                <a:sym typeface="+mn-lt"/>
              </a:rPr>
              <a:t>Intelij</a:t>
            </a:r>
            <a:r>
              <a:rPr lang="en-US" altLang="zh-CN" sz="1200" dirty="0">
                <a:cs typeface="+mn-ea"/>
                <a:sym typeface="+mn-lt"/>
              </a:rPr>
              <a:t> IDEA 2013.1.2</a:t>
            </a:r>
          </a:p>
          <a:p>
            <a:pPr marL="1085850" lvl="2" indent="-171450">
              <a:lnSpc>
                <a:spcPct val="125000"/>
              </a:lnSpc>
              <a:buFont typeface="Arial" panose="020B0604020202020204" pitchFamily="34" charset="0"/>
              <a:buChar char="•"/>
            </a:pPr>
            <a:r>
              <a:rPr lang="en-US" altLang="zh-CN" sz="1200" dirty="0" err="1">
                <a:cs typeface="+mn-ea"/>
                <a:sym typeface="+mn-lt"/>
              </a:rPr>
              <a:t>Springboot</a:t>
            </a:r>
            <a:r>
              <a:rPr lang="en-US" altLang="zh-CN" sz="1200" dirty="0">
                <a:cs typeface="+mn-ea"/>
                <a:sym typeface="+mn-lt"/>
              </a:rPr>
              <a:t> 2.7.12</a:t>
            </a:r>
          </a:p>
          <a:p>
            <a:pPr marL="1085850" lvl="2" indent="-171450">
              <a:lnSpc>
                <a:spcPct val="125000"/>
              </a:lnSpc>
              <a:buFont typeface="Arial" panose="020B0604020202020204" pitchFamily="34" charset="0"/>
              <a:buChar char="•"/>
            </a:pPr>
            <a:r>
              <a:rPr lang="en-US" altLang="zh-CN" sz="1200" dirty="0" err="1">
                <a:cs typeface="+mn-ea"/>
                <a:sym typeface="+mn-lt"/>
              </a:rPr>
              <a:t>Mybatis</a:t>
            </a:r>
            <a:r>
              <a:rPr lang="en-US" altLang="zh-CN" sz="1200" dirty="0">
                <a:cs typeface="+mn-ea"/>
                <a:sym typeface="+mn-lt"/>
              </a:rPr>
              <a:t> 2.1.4</a:t>
            </a:r>
          </a:p>
          <a:p>
            <a:pPr marL="628650" lvl="1" indent="-171450">
              <a:lnSpc>
                <a:spcPct val="125000"/>
              </a:lnSpc>
              <a:buFont typeface="Arial" panose="020B0604020202020204" pitchFamily="34" charset="0"/>
              <a:buChar char="•"/>
            </a:pPr>
            <a:r>
              <a:rPr lang="zh-CN" altLang="en-US" sz="1200" dirty="0">
                <a:cs typeface="+mn-ea"/>
                <a:sym typeface="+mn-lt"/>
              </a:rPr>
              <a:t>前端</a:t>
            </a:r>
            <a:endParaRPr lang="en-US" altLang="zh-CN" sz="1200" dirty="0">
              <a:cs typeface="+mn-ea"/>
              <a:sym typeface="+mn-lt"/>
            </a:endParaRPr>
          </a:p>
          <a:p>
            <a:pPr marL="1085850" lvl="2" indent="-171450">
              <a:lnSpc>
                <a:spcPct val="125000"/>
              </a:lnSpc>
              <a:buFont typeface="Arial" panose="020B0604020202020204" pitchFamily="34" charset="0"/>
              <a:buChar char="•"/>
            </a:pPr>
            <a:r>
              <a:rPr lang="en-US" altLang="zh-CN" sz="1200" dirty="0">
                <a:cs typeface="+mn-ea"/>
                <a:sym typeface="+mn-lt"/>
              </a:rPr>
              <a:t>NPM 9.6.7</a:t>
            </a:r>
          </a:p>
          <a:p>
            <a:pPr marL="1085850" lvl="2" indent="-171450">
              <a:lnSpc>
                <a:spcPct val="125000"/>
              </a:lnSpc>
              <a:buFont typeface="Arial" panose="020B0604020202020204" pitchFamily="34" charset="0"/>
              <a:buChar char="•"/>
            </a:pPr>
            <a:r>
              <a:rPr lang="en-US" altLang="zh-CN" sz="1200" dirty="0" err="1">
                <a:cs typeface="+mn-ea"/>
                <a:sym typeface="+mn-lt"/>
              </a:rPr>
              <a:t>vue</a:t>
            </a:r>
            <a:r>
              <a:rPr lang="en-US" altLang="zh-CN" sz="1200" dirty="0">
                <a:cs typeface="+mn-ea"/>
                <a:sym typeface="+mn-lt"/>
              </a:rPr>
              <a:t>/cli 5.0.8</a:t>
            </a:r>
          </a:p>
          <a:p>
            <a:pPr marL="1085850" lvl="2" indent="-171450">
              <a:lnSpc>
                <a:spcPct val="125000"/>
              </a:lnSpc>
              <a:buFont typeface="Arial" panose="020B0604020202020204" pitchFamily="34" charset="0"/>
              <a:buChar char="•"/>
            </a:pPr>
            <a:r>
              <a:rPr lang="en-US" altLang="zh-CN" sz="1200" dirty="0">
                <a:cs typeface="+mn-ea"/>
                <a:sym typeface="+mn-lt"/>
              </a:rPr>
              <a:t>AXIOS 1.4.0</a:t>
            </a:r>
          </a:p>
          <a:p>
            <a:pPr marL="1085850" lvl="2" indent="-171450">
              <a:lnSpc>
                <a:spcPct val="125000"/>
              </a:lnSpc>
              <a:buFont typeface="Arial" panose="020B0604020202020204" pitchFamily="34" charset="0"/>
              <a:buChar char="•"/>
            </a:pPr>
            <a:r>
              <a:rPr lang="en-US" altLang="zh-CN" sz="1200" dirty="0" err="1">
                <a:cs typeface="+mn-ea"/>
                <a:sym typeface="+mn-lt"/>
              </a:rPr>
              <a:t>Echarts</a:t>
            </a:r>
            <a:r>
              <a:rPr lang="en-US" altLang="zh-CN" sz="1200" dirty="0">
                <a:cs typeface="+mn-ea"/>
                <a:sym typeface="+mn-lt"/>
              </a:rPr>
              <a:t> 5.4.2</a:t>
            </a:r>
          </a:p>
          <a:p>
            <a:pPr marL="1085850" lvl="2" indent="-171450">
              <a:lnSpc>
                <a:spcPct val="125000"/>
              </a:lnSpc>
              <a:buFont typeface="Arial" panose="020B0604020202020204" pitchFamily="34" charset="0"/>
              <a:buChar char="•"/>
            </a:pPr>
            <a:r>
              <a:rPr lang="en-US" altLang="zh-CN" sz="1200" dirty="0">
                <a:cs typeface="+mn-ea"/>
                <a:sym typeface="+mn-lt"/>
              </a:rPr>
              <a:t>Element-</a:t>
            </a:r>
            <a:r>
              <a:rPr lang="en-US" altLang="zh-CN" sz="1200" dirty="0" err="1">
                <a:cs typeface="+mn-ea"/>
                <a:sym typeface="+mn-lt"/>
              </a:rPr>
              <a:t>ui</a:t>
            </a:r>
            <a:r>
              <a:rPr lang="en-US" altLang="zh-CN" sz="1200" dirty="0">
                <a:cs typeface="+mn-ea"/>
                <a:sym typeface="+mn-lt"/>
              </a:rPr>
              <a:t> 2.15.13</a:t>
            </a:r>
          </a:p>
          <a:p>
            <a:pPr marL="628650" lvl="1" indent="-171450">
              <a:lnSpc>
                <a:spcPct val="125000"/>
              </a:lnSpc>
              <a:buFont typeface="Arial" panose="020B0604020202020204" pitchFamily="34" charset="0"/>
              <a:buChar char="•"/>
            </a:pPr>
            <a:r>
              <a:rPr lang="zh-CN" altLang="en-US" sz="1200" dirty="0">
                <a:cs typeface="+mn-ea"/>
                <a:sym typeface="+mn-lt"/>
              </a:rPr>
              <a:t>数据库</a:t>
            </a:r>
            <a:endParaRPr lang="en-US" altLang="zh-CN" sz="1200" dirty="0">
              <a:cs typeface="+mn-ea"/>
              <a:sym typeface="+mn-lt"/>
            </a:endParaRPr>
          </a:p>
          <a:p>
            <a:pPr marL="1085850" lvl="2" indent="-171450">
              <a:lnSpc>
                <a:spcPct val="125000"/>
              </a:lnSpc>
              <a:buFont typeface="Arial" panose="020B0604020202020204" pitchFamily="34" charset="0"/>
              <a:buChar char="•"/>
            </a:pPr>
            <a:r>
              <a:rPr lang="en-US" altLang="zh-CN" sz="1200" dirty="0">
                <a:cs typeface="+mn-ea"/>
                <a:sym typeface="+mn-lt"/>
              </a:rPr>
              <a:t>MySQL 8.0.12</a:t>
            </a:r>
          </a:p>
          <a:p>
            <a:pPr marL="628650" lvl="1" indent="-171450">
              <a:lnSpc>
                <a:spcPct val="125000"/>
              </a:lnSpc>
              <a:buFont typeface="Arial" panose="020B0604020202020204" pitchFamily="34" charset="0"/>
              <a:buChar char="•"/>
            </a:pPr>
            <a:r>
              <a:rPr lang="zh-CN" altLang="en-US" sz="1200" dirty="0">
                <a:cs typeface="+mn-ea"/>
                <a:sym typeface="+mn-lt"/>
              </a:rPr>
              <a:t>服务器环境</a:t>
            </a:r>
            <a:endParaRPr lang="en-US" altLang="zh-CN" sz="1200" dirty="0">
              <a:cs typeface="+mn-ea"/>
              <a:sym typeface="+mn-lt"/>
            </a:endParaRPr>
          </a:p>
          <a:p>
            <a:pPr marL="1085850" lvl="2" indent="-171450">
              <a:lnSpc>
                <a:spcPct val="125000"/>
              </a:lnSpc>
              <a:buFont typeface="Arial" panose="020B0604020202020204" pitchFamily="34" charset="0"/>
              <a:buChar char="•"/>
            </a:pPr>
            <a:r>
              <a:rPr lang="en-US" altLang="zh-CN" sz="1200" dirty="0">
                <a:cs typeface="+mn-ea"/>
                <a:sym typeface="+mn-lt"/>
              </a:rPr>
              <a:t>MacOS</a:t>
            </a:r>
            <a:r>
              <a:rPr lang="zh-CN" altLang="en-US" sz="1200" dirty="0">
                <a:cs typeface="+mn-ea"/>
                <a:sym typeface="+mn-lt"/>
              </a:rPr>
              <a:t> </a:t>
            </a:r>
            <a:r>
              <a:rPr lang="en-US" altLang="zh-CN" sz="1200" dirty="0">
                <a:cs typeface="+mn-ea"/>
                <a:sym typeface="+mn-lt"/>
              </a:rPr>
              <a:t>13.4</a:t>
            </a:r>
          </a:p>
          <a:p>
            <a:pPr marL="171450" indent="-171450">
              <a:lnSpc>
                <a:spcPct val="125000"/>
              </a:lnSpc>
              <a:buFont typeface="Arial" panose="020B0604020202020204" pitchFamily="34" charset="0"/>
              <a:buChar char="•"/>
            </a:pPr>
            <a:endParaRPr lang="en-US" altLang="zh-CN" sz="1200" dirty="0">
              <a:cs typeface="+mn-ea"/>
              <a:sym typeface="+mn-lt"/>
            </a:endParaRPr>
          </a:p>
          <a:p>
            <a:pPr marL="171450" indent="-171450">
              <a:lnSpc>
                <a:spcPct val="125000"/>
              </a:lnSpc>
              <a:buFont typeface="Arial" panose="020B0604020202020204" pitchFamily="34" charset="0"/>
              <a:buChar char="•"/>
            </a:pPr>
            <a:endParaRPr lang="en-US" altLang="zh-CN" sz="1200" dirty="0">
              <a:cs typeface="+mn-ea"/>
              <a:sym typeface="+mn-lt"/>
            </a:endParaRPr>
          </a:p>
        </p:txBody>
      </p:sp>
      <p:sp>
        <p:nvSpPr>
          <p:cNvPr id="7" name="圆角矩形 6">
            <a:extLst>
              <a:ext uri="{FF2B5EF4-FFF2-40B4-BE49-F238E27FC236}">
                <a16:creationId xmlns:a16="http://schemas.microsoft.com/office/drawing/2014/main" id="{41C54F49-7D48-4290-8900-62C2BDB0CE66}"/>
              </a:ext>
            </a:extLst>
          </p:cNvPr>
          <p:cNvSpPr/>
          <p:nvPr/>
        </p:nvSpPr>
        <p:spPr>
          <a:xfrm>
            <a:off x="1206863" y="1721708"/>
            <a:ext cx="4584297" cy="1699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F8F6AD72-3B99-BA99-B459-8B9B180EF19E}"/>
              </a:ext>
            </a:extLst>
          </p:cNvPr>
          <p:cNvSpPr/>
          <p:nvPr/>
        </p:nvSpPr>
        <p:spPr>
          <a:xfrm>
            <a:off x="1206863" y="3798908"/>
            <a:ext cx="4584297" cy="1699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3C4971CF-9105-BFC1-6F44-2FDFE15AF47E}"/>
              </a:ext>
            </a:extLst>
          </p:cNvPr>
          <p:cNvSpPr/>
          <p:nvPr/>
        </p:nvSpPr>
        <p:spPr>
          <a:xfrm>
            <a:off x="5974463" y="1721708"/>
            <a:ext cx="4584297" cy="3776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57BF4897-70FD-345F-86E1-A7A76DC4F31D}"/>
              </a:ext>
            </a:extLst>
          </p:cNvPr>
          <p:cNvGrpSpPr/>
          <p:nvPr/>
        </p:nvGrpSpPr>
        <p:grpSpPr>
          <a:xfrm rot="10800000">
            <a:off x="10484617" y="5645413"/>
            <a:ext cx="1707383" cy="1466169"/>
            <a:chOff x="-15240" y="3375944"/>
            <a:chExt cx="3204450" cy="4893654"/>
          </a:xfrm>
        </p:grpSpPr>
        <p:sp>
          <p:nvSpPr>
            <p:cNvPr id="10" name="íSliḑè">
              <a:extLst>
                <a:ext uri="{FF2B5EF4-FFF2-40B4-BE49-F238E27FC236}">
                  <a16:creationId xmlns:a16="http://schemas.microsoft.com/office/drawing/2014/main" id="{F308079D-99EF-0445-3221-EF01B681AEE6}"/>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1" name="íš1ïḋe">
              <a:extLst>
                <a:ext uri="{FF2B5EF4-FFF2-40B4-BE49-F238E27FC236}">
                  <a16:creationId xmlns:a16="http://schemas.microsoft.com/office/drawing/2014/main" id="{142D4ED8-C334-2DD6-4787-884C1E47D938}"/>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2" name="iṡḻiďè">
              <a:extLst>
                <a:ext uri="{FF2B5EF4-FFF2-40B4-BE49-F238E27FC236}">
                  <a16:creationId xmlns:a16="http://schemas.microsoft.com/office/drawing/2014/main" id="{3D416589-DA0A-266F-A92D-03FD3E135FE2}"/>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3" name="文本框 12">
            <a:extLst>
              <a:ext uri="{FF2B5EF4-FFF2-40B4-BE49-F238E27FC236}">
                <a16:creationId xmlns:a16="http://schemas.microsoft.com/office/drawing/2014/main" id="{444A797D-2AB5-7A30-3AF6-8C4A3D64BBEF}"/>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8</a:t>
            </a:fld>
            <a:endParaRPr kumimoji="1" lang="zh-CN" altLang="en-US" dirty="0">
              <a:solidFill>
                <a:schemeClr val="bg1"/>
              </a:solidFill>
            </a:endParaRPr>
          </a:p>
        </p:txBody>
      </p:sp>
    </p:spTree>
    <p:extLst>
      <p:ext uri="{BB962C8B-B14F-4D97-AF65-F5344CB8AC3E}">
        <p14:creationId xmlns:p14="http://schemas.microsoft.com/office/powerpoint/2010/main" val="422130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06863" y="448348"/>
            <a:ext cx="2883353" cy="400110"/>
          </a:xfrm>
          <a:prstGeom prst="rect">
            <a:avLst/>
          </a:prstGeom>
        </p:spPr>
        <p:txBody>
          <a:bodyPr wrap="square">
            <a:spAutoFit/>
          </a:bodyPr>
          <a:lstStyle/>
          <a:p>
            <a:r>
              <a:rPr lang="zh-CN" altLang="en-US" sz="2000" spc="300" dirty="0">
                <a:solidFill>
                  <a:schemeClr val="tx2"/>
                </a:solidFill>
                <a:cs typeface="+mn-ea"/>
                <a:sym typeface="+mn-lt"/>
              </a:rPr>
              <a:t>具体实现</a:t>
            </a:r>
            <a:r>
              <a:rPr lang="en-US" altLang="zh-CN" sz="2000" spc="300" dirty="0">
                <a:solidFill>
                  <a:schemeClr val="tx2"/>
                </a:solidFill>
                <a:cs typeface="+mn-ea"/>
                <a:sym typeface="+mn-lt"/>
              </a:rPr>
              <a:t>-</a:t>
            </a:r>
            <a:r>
              <a:rPr lang="zh-CN" altLang="en-US" sz="2000" spc="300" dirty="0">
                <a:solidFill>
                  <a:schemeClr val="tx2"/>
                </a:solidFill>
                <a:cs typeface="+mn-ea"/>
                <a:sym typeface="+mn-lt"/>
              </a:rPr>
              <a:t>数据读取</a:t>
            </a:r>
          </a:p>
        </p:txBody>
      </p:sp>
      <p:grpSp>
        <p:nvGrpSpPr>
          <p:cNvPr id="23" name="组合 22"/>
          <p:cNvGrpSpPr/>
          <p:nvPr/>
        </p:nvGrpSpPr>
        <p:grpSpPr>
          <a:xfrm rot="10800000">
            <a:off x="0" y="304408"/>
            <a:ext cx="1010103" cy="857396"/>
            <a:chOff x="-39567" y="0"/>
            <a:chExt cx="1677745" cy="1424104"/>
          </a:xfrm>
        </p:grpSpPr>
        <p:sp>
          <p:nvSpPr>
            <p:cNvPr id="24"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25"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2" name="文本框 1">
            <a:extLst>
              <a:ext uri="{FF2B5EF4-FFF2-40B4-BE49-F238E27FC236}">
                <a16:creationId xmlns:a16="http://schemas.microsoft.com/office/drawing/2014/main" id="{CC85CCE6-3F8C-209E-8532-2AA31C6267AF}"/>
              </a:ext>
            </a:extLst>
          </p:cNvPr>
          <p:cNvSpPr txBox="1"/>
          <p:nvPr/>
        </p:nvSpPr>
        <p:spPr>
          <a:xfrm>
            <a:off x="1093991" y="4267595"/>
            <a:ext cx="3684783" cy="646331"/>
          </a:xfrm>
          <a:prstGeom prst="rect">
            <a:avLst/>
          </a:prstGeom>
          <a:noFill/>
        </p:spPr>
        <p:txBody>
          <a:bodyPr wrap="square" rtlCol="0">
            <a:spAutoFit/>
          </a:bodyPr>
          <a:lstStyle/>
          <a:p>
            <a:pPr algn="ctr"/>
            <a:r>
              <a:rPr kumimoji="1" lang="en-US" altLang="zh-CN" dirty="0" err="1"/>
              <a:t>Pom.xml</a:t>
            </a:r>
            <a:endParaRPr kumimoji="1" lang="en-US" altLang="zh-CN" dirty="0"/>
          </a:p>
          <a:p>
            <a:pPr algn="ctr"/>
            <a:r>
              <a:rPr kumimoji="1" lang="zh-CN" altLang="en-US" dirty="0"/>
              <a:t>引入</a:t>
            </a:r>
            <a:r>
              <a:rPr kumimoji="1" lang="en-US" altLang="zh-CN" dirty="0" err="1"/>
              <a:t>Mybatis</a:t>
            </a:r>
            <a:r>
              <a:rPr kumimoji="1" lang="zh-CN" altLang="en-US" dirty="0"/>
              <a:t>以及</a:t>
            </a:r>
            <a:r>
              <a:rPr kumimoji="1" lang="en-US" altLang="zh-CN" dirty="0" err="1"/>
              <a:t>Mysql</a:t>
            </a:r>
            <a:r>
              <a:rPr kumimoji="1" lang="zh-CN" altLang="en-US" dirty="0"/>
              <a:t>连接器依赖</a:t>
            </a:r>
          </a:p>
        </p:txBody>
      </p:sp>
      <p:sp>
        <p:nvSpPr>
          <p:cNvPr id="3" name="文本框 2">
            <a:extLst>
              <a:ext uri="{FF2B5EF4-FFF2-40B4-BE49-F238E27FC236}">
                <a16:creationId xmlns:a16="http://schemas.microsoft.com/office/drawing/2014/main" id="{D70143E0-5868-8BEE-800F-8FE4C6C3365A}"/>
              </a:ext>
            </a:extLst>
          </p:cNvPr>
          <p:cNvSpPr txBox="1"/>
          <p:nvPr/>
        </p:nvSpPr>
        <p:spPr>
          <a:xfrm>
            <a:off x="2936383" y="1532586"/>
            <a:ext cx="646331" cy="230832"/>
          </a:xfrm>
          <a:prstGeom prst="rect">
            <a:avLst/>
          </a:prstGeom>
          <a:noFill/>
        </p:spPr>
        <p:txBody>
          <a:bodyPr wrap="none" rtlCol="0">
            <a:spAutoFit/>
          </a:bodyPr>
          <a:lstStyle/>
          <a:p>
            <a:r>
              <a:rPr kumimoji="1" lang="zh-CN" altLang="en-US" sz="900" dirty="0">
                <a:solidFill>
                  <a:schemeClr val="bg1"/>
                </a:solidFill>
              </a:rPr>
              <a:t>端口设置</a:t>
            </a:r>
          </a:p>
        </p:txBody>
      </p:sp>
      <p:sp>
        <p:nvSpPr>
          <p:cNvPr id="4" name="文本框 3">
            <a:extLst>
              <a:ext uri="{FF2B5EF4-FFF2-40B4-BE49-F238E27FC236}">
                <a16:creationId xmlns:a16="http://schemas.microsoft.com/office/drawing/2014/main" id="{A8FF47E9-6E51-CAF6-E644-A942E3A630B0}"/>
              </a:ext>
            </a:extLst>
          </p:cNvPr>
          <p:cNvSpPr txBox="1"/>
          <p:nvPr/>
        </p:nvSpPr>
        <p:spPr>
          <a:xfrm>
            <a:off x="8980002" y="2586499"/>
            <a:ext cx="1002197" cy="230832"/>
          </a:xfrm>
          <a:prstGeom prst="rect">
            <a:avLst/>
          </a:prstGeom>
          <a:noFill/>
        </p:spPr>
        <p:txBody>
          <a:bodyPr wrap="none" rtlCol="0">
            <a:spAutoFit/>
          </a:bodyPr>
          <a:lstStyle/>
          <a:p>
            <a:r>
              <a:rPr kumimoji="1" lang="zh-CN" altLang="en-US" sz="900" dirty="0">
                <a:solidFill>
                  <a:schemeClr val="bg1"/>
                </a:solidFill>
              </a:rPr>
              <a:t>设置数据库信息</a:t>
            </a:r>
          </a:p>
        </p:txBody>
      </p:sp>
      <p:sp>
        <p:nvSpPr>
          <p:cNvPr id="5" name="文本框 4">
            <a:extLst>
              <a:ext uri="{FF2B5EF4-FFF2-40B4-BE49-F238E27FC236}">
                <a16:creationId xmlns:a16="http://schemas.microsoft.com/office/drawing/2014/main" id="{C8A22A77-1E5B-B8A8-0CD7-1564F07D5B6F}"/>
              </a:ext>
            </a:extLst>
          </p:cNvPr>
          <p:cNvSpPr txBox="1"/>
          <p:nvPr/>
        </p:nvSpPr>
        <p:spPr>
          <a:xfrm>
            <a:off x="4708509" y="3313584"/>
            <a:ext cx="2201244" cy="230832"/>
          </a:xfrm>
          <a:prstGeom prst="rect">
            <a:avLst/>
          </a:prstGeom>
          <a:noFill/>
        </p:spPr>
        <p:txBody>
          <a:bodyPr wrap="none" rtlCol="0">
            <a:spAutoFit/>
          </a:bodyPr>
          <a:lstStyle/>
          <a:p>
            <a:r>
              <a:rPr kumimoji="1" lang="zh-CN" altLang="en-US" sz="900" dirty="0">
                <a:solidFill>
                  <a:schemeClr val="bg1"/>
                </a:solidFill>
              </a:rPr>
              <a:t>设置映射数据库查询语言</a:t>
            </a:r>
            <a:r>
              <a:rPr kumimoji="1" lang="en-US" altLang="zh-CN" sz="900" dirty="0">
                <a:solidFill>
                  <a:schemeClr val="bg1"/>
                </a:solidFill>
              </a:rPr>
              <a:t>xml</a:t>
            </a:r>
            <a:r>
              <a:rPr kumimoji="1" lang="zh-CN" altLang="en-US" sz="900" dirty="0">
                <a:solidFill>
                  <a:schemeClr val="bg1"/>
                </a:solidFill>
              </a:rPr>
              <a:t>的存储路径</a:t>
            </a:r>
          </a:p>
        </p:txBody>
      </p:sp>
      <p:pic>
        <p:nvPicPr>
          <p:cNvPr id="6" name="图片 5">
            <a:extLst>
              <a:ext uri="{FF2B5EF4-FFF2-40B4-BE49-F238E27FC236}">
                <a16:creationId xmlns:a16="http://schemas.microsoft.com/office/drawing/2014/main" id="{34409FCA-3BCC-C247-076C-04E46FDEB09E}"/>
              </a:ext>
            </a:extLst>
          </p:cNvPr>
          <p:cNvPicPr>
            <a:picLocks noChangeAspect="1"/>
          </p:cNvPicPr>
          <p:nvPr/>
        </p:nvPicPr>
        <p:blipFill>
          <a:blip r:embed="rId3"/>
          <a:stretch>
            <a:fillRect/>
          </a:stretch>
        </p:blipFill>
        <p:spPr>
          <a:xfrm>
            <a:off x="756125" y="1770642"/>
            <a:ext cx="4733897" cy="2009242"/>
          </a:xfrm>
          <a:prstGeom prst="rect">
            <a:avLst/>
          </a:prstGeom>
        </p:spPr>
      </p:pic>
      <p:pic>
        <p:nvPicPr>
          <p:cNvPr id="7" name="图片 6">
            <a:extLst>
              <a:ext uri="{FF2B5EF4-FFF2-40B4-BE49-F238E27FC236}">
                <a16:creationId xmlns:a16="http://schemas.microsoft.com/office/drawing/2014/main" id="{D7854EE9-1C9C-B580-427D-C2611342B7C2}"/>
              </a:ext>
            </a:extLst>
          </p:cNvPr>
          <p:cNvPicPr>
            <a:picLocks noChangeAspect="1"/>
          </p:cNvPicPr>
          <p:nvPr/>
        </p:nvPicPr>
        <p:blipFill>
          <a:blip r:embed="rId4"/>
          <a:stretch>
            <a:fillRect/>
          </a:stretch>
        </p:blipFill>
        <p:spPr>
          <a:xfrm>
            <a:off x="5809131" y="1770642"/>
            <a:ext cx="6089985" cy="2009242"/>
          </a:xfrm>
          <a:prstGeom prst="rect">
            <a:avLst/>
          </a:prstGeom>
        </p:spPr>
      </p:pic>
      <p:sp>
        <p:nvSpPr>
          <p:cNvPr id="8" name="文本框 7">
            <a:extLst>
              <a:ext uri="{FF2B5EF4-FFF2-40B4-BE49-F238E27FC236}">
                <a16:creationId xmlns:a16="http://schemas.microsoft.com/office/drawing/2014/main" id="{6F8EFA23-D251-4284-D609-6A76AB02E1A4}"/>
              </a:ext>
            </a:extLst>
          </p:cNvPr>
          <p:cNvSpPr txBox="1"/>
          <p:nvPr/>
        </p:nvSpPr>
        <p:spPr>
          <a:xfrm>
            <a:off x="7011731" y="4267596"/>
            <a:ext cx="3684783" cy="646331"/>
          </a:xfrm>
          <a:prstGeom prst="rect">
            <a:avLst/>
          </a:prstGeom>
          <a:noFill/>
        </p:spPr>
        <p:txBody>
          <a:bodyPr wrap="square" rtlCol="0">
            <a:spAutoFit/>
          </a:bodyPr>
          <a:lstStyle/>
          <a:p>
            <a:pPr algn="ctr"/>
            <a:r>
              <a:rPr kumimoji="1" lang="en-US" altLang="zh-CN" dirty="0" err="1"/>
              <a:t>application.yml</a:t>
            </a:r>
            <a:endParaRPr kumimoji="1" lang="en-US" altLang="zh-CN" dirty="0"/>
          </a:p>
          <a:p>
            <a:pPr algn="ctr"/>
            <a:r>
              <a:rPr kumimoji="1" lang="zh-CN" altLang="en-US" dirty="0"/>
              <a:t>后端配置</a:t>
            </a:r>
          </a:p>
        </p:txBody>
      </p:sp>
      <p:grpSp>
        <p:nvGrpSpPr>
          <p:cNvPr id="10" name="组合 9">
            <a:extLst>
              <a:ext uri="{FF2B5EF4-FFF2-40B4-BE49-F238E27FC236}">
                <a16:creationId xmlns:a16="http://schemas.microsoft.com/office/drawing/2014/main" id="{3E5A64ED-5DE0-7AA5-8565-2E6D020ADE3C}"/>
              </a:ext>
            </a:extLst>
          </p:cNvPr>
          <p:cNvGrpSpPr/>
          <p:nvPr/>
        </p:nvGrpSpPr>
        <p:grpSpPr>
          <a:xfrm rot="10800000">
            <a:off x="10484617" y="5645413"/>
            <a:ext cx="1707383" cy="1466169"/>
            <a:chOff x="-15240" y="3375944"/>
            <a:chExt cx="3204450" cy="4893654"/>
          </a:xfrm>
        </p:grpSpPr>
        <p:sp>
          <p:nvSpPr>
            <p:cNvPr id="11" name="íSliḑè">
              <a:extLst>
                <a:ext uri="{FF2B5EF4-FFF2-40B4-BE49-F238E27FC236}">
                  <a16:creationId xmlns:a16="http://schemas.microsoft.com/office/drawing/2014/main" id="{71AD011D-9D7B-0EDE-2FF1-043B8A8CFE2F}"/>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2" name="íš1ïḋe">
              <a:extLst>
                <a:ext uri="{FF2B5EF4-FFF2-40B4-BE49-F238E27FC236}">
                  <a16:creationId xmlns:a16="http://schemas.microsoft.com/office/drawing/2014/main" id="{FAE187E4-534B-45B6-E21E-AEEA1146EFC8}"/>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3" name="iṡḻiďè">
              <a:extLst>
                <a:ext uri="{FF2B5EF4-FFF2-40B4-BE49-F238E27FC236}">
                  <a16:creationId xmlns:a16="http://schemas.microsoft.com/office/drawing/2014/main" id="{67FAC9AF-C09F-B2B1-09C3-C1C0A4A724C4}"/>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14" name="文本框 13">
            <a:extLst>
              <a:ext uri="{FF2B5EF4-FFF2-40B4-BE49-F238E27FC236}">
                <a16:creationId xmlns:a16="http://schemas.microsoft.com/office/drawing/2014/main" id="{48C4F9C5-A046-E8A3-8167-2EAB9DA4EAEE}"/>
              </a:ext>
            </a:extLst>
          </p:cNvPr>
          <p:cNvSpPr txBox="1"/>
          <p:nvPr/>
        </p:nvSpPr>
        <p:spPr>
          <a:xfrm>
            <a:off x="11627005" y="6378498"/>
            <a:ext cx="301686" cy="369332"/>
          </a:xfrm>
          <a:prstGeom prst="rect">
            <a:avLst/>
          </a:prstGeom>
          <a:noFill/>
        </p:spPr>
        <p:txBody>
          <a:bodyPr wrap="none" rtlCol="0">
            <a:spAutoFit/>
          </a:bodyPr>
          <a:lstStyle/>
          <a:p>
            <a:fld id="{FA806E4A-C360-E34B-9B49-536AE78135DD}" type="slidenum">
              <a:rPr kumimoji="1" lang="zh-CN" altLang="en-US" smtClean="0">
                <a:solidFill>
                  <a:schemeClr val="bg1"/>
                </a:solidFill>
              </a:rPr>
              <a:t>9</a:t>
            </a:fld>
            <a:endParaRPr kumimoji="1" lang="zh-CN" altLang="en-US" dirty="0">
              <a:solidFill>
                <a:schemeClr val="bg1"/>
              </a:solidFill>
            </a:endParaRPr>
          </a:p>
        </p:txBody>
      </p:sp>
    </p:spTree>
    <p:extLst>
      <p:ext uri="{BB962C8B-B14F-4D97-AF65-F5344CB8AC3E}">
        <p14:creationId xmlns:p14="http://schemas.microsoft.com/office/powerpoint/2010/main" val="152070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ha1jvetz">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2224</Words>
  <Application>Microsoft Macintosh PowerPoint</Application>
  <PresentationFormat>宽屏</PresentationFormat>
  <Paragraphs>198</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等线</vt:lpstr>
      <vt:lpstr>宋体</vt:lpstr>
      <vt:lpstr>微软雅黑</vt:lpstr>
      <vt:lpstr>印品黑体</vt:lpstr>
      <vt:lpstr>JetBrains Mono</vt:lpstr>
      <vt:lpstr>Arial</vt:lpstr>
      <vt:lpstr>Calibri</vt:lpstr>
      <vt:lpstr>第一PPT，www.1ppt.com</vt:lpstr>
      <vt:lpstr>自定义设计方案</vt:lpstr>
      <vt:lpstr>数据读取与呈现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dc:title>
  <dc:creator>第一PPT</dc:creator>
  <cp:keywords>www.1ppt.com</cp:keywords>
  <dc:description>www.1ppt.com</dc:description>
  <cp:lastModifiedBy/>
  <cp:revision>1</cp:revision>
  <dcterms:created xsi:type="dcterms:W3CDTF">2021-08-15T13:41:38Z</dcterms:created>
  <dcterms:modified xsi:type="dcterms:W3CDTF">2023-05-27T00:27:06Z</dcterms:modified>
</cp:coreProperties>
</file>