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270" r:id="rId2"/>
    <p:sldId id="295" r:id="rId3"/>
    <p:sldId id="291" r:id="rId4"/>
    <p:sldId id="292" r:id="rId5"/>
    <p:sldId id="296" r:id="rId6"/>
    <p:sldId id="293" r:id="rId7"/>
    <p:sldId id="294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7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  <p:sldId id="289" r:id="rId35"/>
    <p:sldId id="290" r:id="rId36"/>
    <p:sldId id="307" r:id="rId37"/>
  </p:sldIdLst>
  <p:sldSz cx="9144000" cy="6858000" type="screen4x3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ja Lopez Pineda" initials="BLP" lastIdx="1" clrIdx="0">
    <p:extLst>
      <p:ext uri="{19B8F6BF-5375-455C-9EA6-DF929625EA0E}">
        <p15:presenceInfo xmlns:p15="http://schemas.microsoft.com/office/powerpoint/2012/main" userId="Borja Lopez Pin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541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>
              <a:latin typeface="Palatino Linotype" panose="02040502050505030304" pitchFamily="18" charset="0"/>
            </a:endParaRP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263F97-5BAB-4427-ADDF-B615D0295F8E}" type="datetime1">
              <a:rPr lang="es-ES" smtClean="0">
                <a:latin typeface="Palatino Linotype" panose="02040502050505030304" pitchFamily="18" charset="0"/>
              </a:rPr>
              <a:t>12/04/2020</a:t>
            </a:fld>
            <a:endParaRPr lang="es-ES">
              <a:latin typeface="Palatino Linotype" panose="02040502050505030304" pitchFamily="18" charset="0"/>
            </a:endParaRP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>
              <a:latin typeface="Palatino Linotype" panose="02040502050505030304" pitchFamily="18" charset="0"/>
            </a:endParaRP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es-ES" smtClean="0">
                <a:latin typeface="Palatino Linotype" panose="02040502050505030304" pitchFamily="18" charset="0"/>
              </a:rPr>
              <a:t>‹Nº›</a:t>
            </a:fld>
            <a:endParaRPr lang="es-ES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4C3DB31F-DB8B-4DA9-AEE4-20E9AC80F67B}" type="datetime1">
              <a:rPr lang="es-ES" noProof="0" smtClean="0"/>
              <a:t>12/04/2020</a:t>
            </a:fld>
            <a:endParaRPr lang="es-ES" noProof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3DF1C5CE-222C-4659-9A99-B99FC42AF6EC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784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661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49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6116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9157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8032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8932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772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499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226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245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631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084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9276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realiza el arquitecto de sistemas, el arquitecto los prioriza. Escritos en lenguaje de usuario.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096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228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Escrito en lenguaje de desarrolladores.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701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Escrito en lenguaje de desarrolladores.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139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Escrito en lenguaje de desarrolladores.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809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Escrito en lenguaje de desarrolladores.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428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Escrito en lenguaje de desarrolladores.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62218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Escrito en lenguaje de desarrolladores.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478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8789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Escrito en lenguaje de desarrolladores.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3424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Escrito en lenguaje de desarrolladores.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957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Escrito en lenguaje de desarrolladores.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70911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Escrito en lenguaje de desarrolladores.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6928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Escrito en lenguaje de desarrolladores.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80069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XP: también tiene entregas pequeñas y constante refactorización y pocos artefactos (carencia) o las pocas horas de trabajo.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2446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Escrito en lenguaje de desarrolladores.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225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343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8943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725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615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5338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79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495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0E21AABF-7856-4BA9-8594-DDEDC80168DA}" type="datetime1">
              <a:rPr lang="es-ES" noProof="0" smtClean="0"/>
              <a:t>12/04/2020</a:t>
            </a:fld>
            <a:endParaRPr lang="es-ES" noProof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D6D3AB1-8121-40F8-A093-CE3B46CA57A3}" type="datetime1">
              <a:rPr lang="es-ES" noProof="0" smtClean="0"/>
              <a:t>12/04/2020</a:t>
            </a:fld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42"/>
            <a:ext cx="6019800" cy="5851525"/>
          </a:xfrm>
        </p:spPr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747F3769-0E1B-4EA5-A42F-7239D9A3C80E}" type="datetime1">
              <a:rPr lang="es-ES" noProof="0" smtClean="0"/>
              <a:t>12/04/2020</a:t>
            </a:fld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33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FDDEDF4-45CC-4107-98F9-576E1A496B2A}" type="datetime1">
              <a:rPr lang="es-ES" noProof="0" smtClean="0"/>
              <a:t>12/04/2020</a:t>
            </a:fld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350" noProof="0">
              <a:latin typeface="Palatino Linotype" panose="02040502050505030304" pitchFamily="18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350" noProof="0">
              <a:latin typeface="Palatino Linotype" panose="02040502050505030304" pitchFamily="18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96729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350" noProof="0">
              <a:latin typeface="Palatino Linotype" panose="02040502050505030304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1371604"/>
            <a:ext cx="7772400" cy="2505075"/>
          </a:xfrm>
        </p:spPr>
        <p:txBody>
          <a:bodyPr rtlCol="0" anchor="b"/>
          <a:lstStyle>
            <a:lvl1pPr algn="ct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kern="1200" dirty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4068767"/>
            <a:ext cx="7772400" cy="1131887"/>
          </a:xfrm>
        </p:spPr>
        <p:txBody>
          <a:bodyPr rtlCol="0" anchor="t"/>
          <a:lstStyle>
            <a:lvl1pPr marL="0" indent="0" algn="ctr">
              <a:buNone/>
              <a:defRPr sz="15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B483FAFD-0768-4EA8-A088-01F595EAA9AE}" type="datetime1">
              <a:rPr lang="es-ES" noProof="0" smtClean="0"/>
              <a:t>12/04/2020</a:t>
            </a:fld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3" hasCustomPrompt="1"/>
          </p:nvPr>
        </p:nvSpPr>
        <p:spPr>
          <a:xfrm>
            <a:off x="365760" y="1600200"/>
            <a:ext cx="4041648" cy="4526280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4"/>
            <a:ext cx="4038600" cy="4525963"/>
          </a:xfrm>
        </p:spPr>
        <p:txBody>
          <a:bodyPr rtlCol="0"/>
          <a:lstStyle>
            <a:lvl1pPr>
              <a:defRPr sz="1800">
                <a:latin typeface="Palatino Linotype" panose="02040502050505030304" pitchFamily="18" charset="0"/>
              </a:defRPr>
            </a:lvl1pPr>
            <a:lvl2pPr>
              <a:defRPr sz="1200">
                <a:latin typeface="Palatino Linotype" panose="02040502050505030304" pitchFamily="18" charset="0"/>
              </a:defRPr>
            </a:lvl2pPr>
            <a:lvl3pPr>
              <a:defRPr sz="1200">
                <a:latin typeface="Palatino Linotype" panose="02040502050505030304" pitchFamily="18" charset="0"/>
              </a:defRPr>
            </a:lvl3pPr>
            <a:lvl4pPr>
              <a:defRPr sz="1200">
                <a:latin typeface="Palatino Linotype" panose="02040502050505030304" pitchFamily="18" charset="0"/>
              </a:defRPr>
            </a:lvl4pPr>
            <a:lvl5pPr>
              <a:defRPr sz="1200">
                <a:latin typeface="Palatino Linotype" panose="02040502050505030304" pitchFamily="18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9F5045D-680F-4BB0-B07F-6E8B8EDF3F4F}" type="datetime1">
              <a:rPr lang="es-ES" noProof="0" smtClean="0"/>
              <a:t>12/04/2020</a:t>
            </a:fld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600200"/>
            <a:ext cx="4040188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latin typeface="Palatino Linotype" panose="02040502050505030304" pitchFamily="18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contenido 10"/>
          <p:cNvSpPr>
            <a:spLocks noGrp="1"/>
          </p:cNvSpPr>
          <p:nvPr>
            <p:ph sz="quarter" idx="13" hasCustomPrompt="1"/>
          </p:nvPr>
        </p:nvSpPr>
        <p:spPr>
          <a:xfrm>
            <a:off x="457200" y="2212848"/>
            <a:ext cx="4041648" cy="3913632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8202" y="1600200"/>
            <a:ext cx="4041775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latin typeface="Palatino Linotype" panose="02040502050505030304" pitchFamily="18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contenido 12"/>
          <p:cNvSpPr>
            <a:spLocks noGrp="1"/>
          </p:cNvSpPr>
          <p:nvPr>
            <p:ph sz="quarter" idx="14" hasCustomPrompt="1"/>
          </p:nvPr>
        </p:nvSpPr>
        <p:spPr>
          <a:xfrm>
            <a:off x="4672584" y="2212852"/>
            <a:ext cx="4041648" cy="3913187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AD0BECA-A0C8-4351-B668-4ED45250F05D}" type="datetime1">
              <a:rPr lang="es-ES" noProof="0" smtClean="0"/>
              <a:t>12/04/2020</a:t>
            </a:fld>
            <a:endParaRPr lang="es-ES" noProof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625"/>
            <a:ext cx="8229600" cy="1600200"/>
          </a:xfrm>
        </p:spPr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64797DD-CF09-4538-80F7-627D884D122E}" type="datetime1">
              <a:rPr lang="es-ES" noProof="0" smtClean="0"/>
              <a:t>12/04/2020</a:t>
            </a:fld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D5A5183-3A2D-4E91-9C3F-141FCAAEB347}" type="datetime1">
              <a:rPr lang="es-ES" noProof="0" smtClean="0"/>
              <a:t>12/04/2020</a:t>
            </a:fld>
            <a:endParaRPr lang="es-ES" noProof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3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1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719139" y="273054"/>
            <a:ext cx="4995863" cy="5853113"/>
          </a:xfrm>
        </p:spPr>
        <p:txBody>
          <a:bodyPr rtlCol="0"/>
          <a:lstStyle>
            <a:lvl1pPr>
              <a:defRPr sz="2400">
                <a:latin typeface="Palatino Linotype" panose="02040502050505030304" pitchFamily="18" charset="0"/>
              </a:defRPr>
            </a:lvl1pPr>
            <a:lvl2pPr>
              <a:defRPr sz="2100">
                <a:latin typeface="Palatino Linotype" panose="02040502050505030304" pitchFamily="18" charset="0"/>
              </a:defRPr>
            </a:lvl2pPr>
            <a:lvl3pPr>
              <a:defRPr sz="1800">
                <a:latin typeface="Palatino Linotype" panose="02040502050505030304" pitchFamily="18" charset="0"/>
              </a:defRPr>
            </a:lvl3pPr>
            <a:lvl4pPr>
              <a:defRPr sz="1500">
                <a:latin typeface="Palatino Linotype" panose="02040502050505030304" pitchFamily="18" charset="0"/>
              </a:defRPr>
            </a:lvl4pPr>
            <a:lvl5pPr>
              <a:defRPr sz="1500">
                <a:latin typeface="Palatino Linotype" panose="02040502050505030304" pitchFamily="18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907089" y="2438404"/>
            <a:ext cx="3008313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200">
                <a:latin typeface="Palatino Linotype" panose="02040502050505030304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CE45F86D-605B-4841-8F31-0EB25DB6C99C}" type="datetime1">
              <a:rPr lang="es-ES" noProof="0" smtClean="0"/>
              <a:t>12/04/2020</a:t>
            </a:fld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9577" y="228600"/>
            <a:ext cx="5711824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1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1508127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2400">
                <a:latin typeface="Palatino Linotype" panose="02040502050505030304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679577" y="5810250"/>
            <a:ext cx="5711824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>
                <a:latin typeface="Palatino Linotype" panose="02040502050505030304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E2CBBA2-BEC6-413A-8257-99ADEA1CBAC8}" type="datetime1">
              <a:rPr lang="es-ES" noProof="0" smtClean="0"/>
              <a:t>12/04/2020</a:t>
            </a:fld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/>
          <p:cNvSpPr/>
          <p:nvPr/>
        </p:nvSpPr>
        <p:spPr>
          <a:xfrm>
            <a:off x="8457762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685800" rtl="0" eaLnBrk="1" latinLnBrk="0" hangingPunct="1"/>
            <a:endParaRPr lang="es-ES" sz="1350" kern="1200" noProof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569121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350" noProof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59165" y="6356354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6363347" y="6356354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9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1D27C788-C73A-49B2-BA18-7DA290563331}" type="datetime1">
              <a:rPr lang="es-ES" noProof="0" smtClean="0"/>
              <a:t>12/04/2020</a:t>
            </a:fld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43279" y="6356354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9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685800" rtl="0" eaLnBrk="1" latinLnBrk="0" hangingPunct="1">
        <a:lnSpc>
          <a:spcPts val="3600"/>
        </a:lnSpc>
        <a:spcBef>
          <a:spcPct val="0"/>
        </a:spcBef>
        <a:buNone/>
        <a:defRPr sz="3600" kern="1200">
          <a:solidFill>
            <a:schemeClr val="tx2"/>
          </a:solidFill>
          <a:effectLst/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Courier New" pitchFamily="49" charset="0"/>
        <a:buChar char="o"/>
        <a:defRPr sz="12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Courier New" pitchFamily="49" charset="0"/>
        <a:buChar char="o"/>
        <a:defRPr sz="12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Courier New" pitchFamily="49" charset="0"/>
        <a:buChar char="o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Courier New" pitchFamily="49" charset="0"/>
        <a:buChar char="o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Descripci%C3%B3n_del_dise%C3%B1o_del_software" TargetMode="External"/><Relationship Id="rId3" Type="http://schemas.openxmlformats.org/officeDocument/2006/relationships/hyperlink" Target="http://dsc.itmorelia.edu.mx/~jcolivares/courses/pm10a/rup.pdf" TargetMode="External"/><Relationship Id="rId7" Type="http://schemas.openxmlformats.org/officeDocument/2006/relationships/hyperlink" Target="https://es.wikipedia.org/wiki/Desarrollo_en_cascada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Proceso_unificado" TargetMode="External"/><Relationship Id="rId5" Type="http://schemas.openxmlformats.org/officeDocument/2006/relationships/hyperlink" Target="https://es.wikipedia.org/wiki/Caso_de_uso" TargetMode="External"/><Relationship Id="rId4" Type="http://schemas.openxmlformats.org/officeDocument/2006/relationships/hyperlink" Target="https://openclassrooms.com/en/courses/4990961-planea-tu-proyecto-con-uml/4995981-el-proceso-unificad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Century Gothic" panose="020B0502020202020204" pitchFamily="34" charset="0"/>
              </a:rPr>
              <a:t>PFIS:</a:t>
            </a:r>
            <a:br>
              <a:rPr lang="es-ES" dirty="0">
                <a:latin typeface="Century Gothic" panose="020B0502020202020204" pitchFamily="34" charset="0"/>
              </a:rPr>
            </a:br>
            <a:r>
              <a:rPr lang="es-ES" dirty="0">
                <a:latin typeface="Century Gothic" panose="020B0502020202020204" pitchFamily="34" charset="0"/>
              </a:rPr>
              <a:t>El proceso unificado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461052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Miguel Ángel Sánchez de la Rosa</a:t>
            </a:r>
          </a:p>
          <a:p>
            <a:pPr rtl="0"/>
            <a:r>
              <a:rPr lang="es-ES" dirty="0">
                <a:latin typeface="Palatino Linotype" panose="02040502050505030304" pitchFamily="18" charset="0"/>
              </a:rPr>
              <a:t>Igna</a:t>
            </a:r>
            <a:r>
              <a:rPr lang="es-ES" dirty="0"/>
              <a:t>cio Velázquez Muñoz</a:t>
            </a:r>
          </a:p>
          <a:p>
            <a:pPr rtl="0"/>
            <a:r>
              <a:rPr lang="es-ES" dirty="0">
                <a:latin typeface="Palatino Linotype" panose="02040502050505030304" pitchFamily="18" charset="0"/>
              </a:rPr>
              <a:t>Cristian López Quintero</a:t>
            </a:r>
          </a:p>
          <a:p>
            <a:pPr rtl="0"/>
            <a:r>
              <a:rPr lang="es-ES" dirty="0"/>
              <a:t>Borja López Pineda</a:t>
            </a:r>
            <a:endParaRPr lang="es-E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sz="4000" dirty="0"/>
              <a:t>Requisitos</a:t>
            </a:r>
          </a:p>
        </p:txBody>
      </p:sp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07BB7AAD-AE08-4693-93BB-0A868BD188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985536"/>
              </p:ext>
            </p:extLst>
          </p:nvPr>
        </p:nvGraphicFramePr>
        <p:xfrm>
          <a:off x="183356" y="1789429"/>
          <a:ext cx="8777288" cy="42589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4322">
                  <a:extLst>
                    <a:ext uri="{9D8B030D-6E8A-4147-A177-3AD203B41FA5}">
                      <a16:colId xmlns:a16="http://schemas.microsoft.com/office/drawing/2014/main" val="2278738762"/>
                    </a:ext>
                  </a:extLst>
                </a:gridCol>
                <a:gridCol w="2194322">
                  <a:extLst>
                    <a:ext uri="{9D8B030D-6E8A-4147-A177-3AD203B41FA5}">
                      <a16:colId xmlns:a16="http://schemas.microsoft.com/office/drawing/2014/main" val="3210901527"/>
                    </a:ext>
                  </a:extLst>
                </a:gridCol>
                <a:gridCol w="2194322">
                  <a:extLst>
                    <a:ext uri="{9D8B030D-6E8A-4147-A177-3AD203B41FA5}">
                      <a16:colId xmlns:a16="http://schemas.microsoft.com/office/drawing/2014/main" val="3182877207"/>
                    </a:ext>
                  </a:extLst>
                </a:gridCol>
                <a:gridCol w="2194322">
                  <a:extLst>
                    <a:ext uri="{9D8B030D-6E8A-4147-A177-3AD203B41FA5}">
                      <a16:colId xmlns:a16="http://schemas.microsoft.com/office/drawing/2014/main" val="3896039375"/>
                    </a:ext>
                  </a:extLst>
                </a:gridCol>
              </a:tblGrid>
              <a:tr h="557719">
                <a:tc>
                  <a:txBody>
                    <a:bodyPr/>
                    <a:lstStyle/>
                    <a:p>
                      <a:r>
                        <a:rPr lang="es-ES" dirty="0"/>
                        <a:t>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TRABAJADOR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ARTEFACTO (SALIDA)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ARTEFACTO (ENTRADA)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44385"/>
                  </a:ext>
                </a:extLst>
              </a:tr>
              <a:tr h="785877">
                <a:tc>
                  <a:txBody>
                    <a:bodyPr/>
                    <a:lstStyle/>
                    <a:p>
                      <a:r>
                        <a:rPr lang="es-ES" dirty="0"/>
                        <a:t>Encontrar actores y casos de 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Analista de Sistemas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-Modelado de casos de uso</a:t>
                      </a:r>
                    </a:p>
                    <a:p>
                      <a:r>
                        <a:rPr lang="es-ES" dirty="0"/>
                        <a:t>-Glosario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-Modelado del negocio</a:t>
                      </a:r>
                    </a:p>
                    <a:p>
                      <a:r>
                        <a:rPr lang="es-ES" dirty="0"/>
                        <a:t>-Lista de características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65160"/>
                  </a:ext>
                </a:extLst>
              </a:tr>
              <a:tr h="557719">
                <a:tc>
                  <a:txBody>
                    <a:bodyPr/>
                    <a:lstStyle/>
                    <a:p>
                      <a:r>
                        <a:rPr lang="es-ES" dirty="0"/>
                        <a:t>Priorizar casos de 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Arquitecto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 de la arquitectura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-Modelo de casos de uso</a:t>
                      </a:r>
                    </a:p>
                    <a:p>
                      <a:r>
                        <a:rPr lang="es-ES" dirty="0"/>
                        <a:t>-Glosario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42299"/>
                  </a:ext>
                </a:extLst>
              </a:tr>
              <a:tr h="557719">
                <a:tc>
                  <a:txBody>
                    <a:bodyPr/>
                    <a:lstStyle/>
                    <a:p>
                      <a:r>
                        <a:rPr lang="es-ES" dirty="0"/>
                        <a:t>Detallar Casos de 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Especificador de casos de 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Casos de uso (detallado)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Modelo de casos de 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14728"/>
                  </a:ext>
                </a:extLst>
              </a:tr>
              <a:tr h="785877">
                <a:tc>
                  <a:txBody>
                    <a:bodyPr/>
                    <a:lstStyle/>
                    <a:p>
                      <a:r>
                        <a:rPr lang="es-ES" dirty="0"/>
                        <a:t>Estructurar el modelo de casos de 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Analista de Sistemas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Modelo de casos de uso (estructurado)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-Modelo de casos de uso</a:t>
                      </a:r>
                    </a:p>
                    <a:p>
                      <a:r>
                        <a:rPr lang="es-ES" dirty="0"/>
                        <a:t>-Casos de uso (detallado)</a:t>
                      </a:r>
                    </a:p>
                    <a:p>
                      <a:r>
                        <a:rPr lang="es-ES" dirty="0"/>
                        <a:t>-Glosario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73297"/>
                  </a:ext>
                </a:extLst>
              </a:tr>
              <a:tr h="1014035">
                <a:tc>
                  <a:txBody>
                    <a:bodyPr/>
                    <a:lstStyle/>
                    <a:p>
                      <a:r>
                        <a:rPr lang="es-ES" dirty="0"/>
                        <a:t>Prototipar interfaz de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Diseñador de interfaz de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Prototipo de interfaz de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-Modelado de casos de uso</a:t>
                      </a:r>
                    </a:p>
                    <a:p>
                      <a:r>
                        <a:rPr lang="es-ES" dirty="0"/>
                        <a:t>-Casos de uso (detallado)</a:t>
                      </a:r>
                    </a:p>
                    <a:p>
                      <a:r>
                        <a:rPr lang="es-ES" dirty="0"/>
                        <a:t>-Glosario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314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79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sz="4000" dirty="0"/>
              <a:t>Análisis</a:t>
            </a:r>
          </a:p>
        </p:txBody>
      </p:sp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07BB7AAD-AE08-4693-93BB-0A868BD188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6804397"/>
              </p:ext>
            </p:extLst>
          </p:nvPr>
        </p:nvGraphicFramePr>
        <p:xfrm>
          <a:off x="183356" y="1789429"/>
          <a:ext cx="8777288" cy="39358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4322">
                  <a:extLst>
                    <a:ext uri="{9D8B030D-6E8A-4147-A177-3AD203B41FA5}">
                      <a16:colId xmlns:a16="http://schemas.microsoft.com/office/drawing/2014/main" val="2278738762"/>
                    </a:ext>
                  </a:extLst>
                </a:gridCol>
                <a:gridCol w="2194322">
                  <a:extLst>
                    <a:ext uri="{9D8B030D-6E8A-4147-A177-3AD203B41FA5}">
                      <a16:colId xmlns:a16="http://schemas.microsoft.com/office/drawing/2014/main" val="3210901527"/>
                    </a:ext>
                  </a:extLst>
                </a:gridCol>
                <a:gridCol w="2194322">
                  <a:extLst>
                    <a:ext uri="{9D8B030D-6E8A-4147-A177-3AD203B41FA5}">
                      <a16:colId xmlns:a16="http://schemas.microsoft.com/office/drawing/2014/main" val="3182877207"/>
                    </a:ext>
                  </a:extLst>
                </a:gridCol>
                <a:gridCol w="2194322">
                  <a:extLst>
                    <a:ext uri="{9D8B030D-6E8A-4147-A177-3AD203B41FA5}">
                      <a16:colId xmlns:a16="http://schemas.microsoft.com/office/drawing/2014/main" val="3896039375"/>
                    </a:ext>
                  </a:extLst>
                </a:gridCol>
              </a:tblGrid>
              <a:tr h="557719">
                <a:tc>
                  <a:txBody>
                    <a:bodyPr/>
                    <a:lstStyle/>
                    <a:p>
                      <a:r>
                        <a:rPr lang="es-ES" dirty="0"/>
                        <a:t>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TRABAJADOR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ARTEFACTO (SALIDA)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ARTEFACTO (ENTRADA)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44385"/>
                  </a:ext>
                </a:extLst>
              </a:tr>
              <a:tr h="785877"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r>
                        <a:rPr lang="es-ES" dirty="0"/>
                        <a:t>Análisis de la arquitectura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r>
                        <a:rPr lang="es-ES" dirty="0"/>
                        <a:t>Arquitecto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-Paquete de análisis</a:t>
                      </a:r>
                    </a:p>
                    <a:p>
                      <a:r>
                        <a:rPr lang="es-ES" dirty="0"/>
                        <a:t>-Clase del análisis</a:t>
                      </a:r>
                    </a:p>
                    <a:p>
                      <a:r>
                        <a:rPr lang="es-ES" dirty="0"/>
                        <a:t>-Descripción de la arquitectura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-Modelo de casos de uso</a:t>
                      </a:r>
                    </a:p>
                    <a:p>
                      <a:r>
                        <a:rPr lang="es-ES" dirty="0"/>
                        <a:t>-Requisitos adicionales</a:t>
                      </a:r>
                    </a:p>
                    <a:p>
                      <a:r>
                        <a:rPr lang="es-ES" dirty="0"/>
                        <a:t>-Modelo de negocio</a:t>
                      </a:r>
                    </a:p>
                    <a:p>
                      <a:r>
                        <a:rPr lang="es-ES" dirty="0"/>
                        <a:t>-Descripción de la arquitectura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65160"/>
                  </a:ext>
                </a:extLst>
              </a:tr>
              <a:tr h="557719"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r>
                        <a:rPr lang="es-ES" dirty="0"/>
                        <a:t>Analizar un caso de 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r>
                        <a:rPr lang="es-ES" dirty="0"/>
                        <a:t>Ingeniero de casos de 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-Realización de análisis de casos de uso</a:t>
                      </a:r>
                    </a:p>
                    <a:p>
                      <a:r>
                        <a:rPr lang="es-ES" dirty="0"/>
                        <a:t>-Clase de análisis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-Modelado de casos de uso</a:t>
                      </a:r>
                    </a:p>
                    <a:p>
                      <a:r>
                        <a:rPr lang="es-ES" dirty="0"/>
                        <a:t>-Descripción de la arquitectura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42299"/>
                  </a:ext>
                </a:extLst>
              </a:tr>
              <a:tr h="557719">
                <a:tc>
                  <a:txBody>
                    <a:bodyPr/>
                    <a:lstStyle/>
                    <a:p>
                      <a:r>
                        <a:rPr lang="es-ES" dirty="0"/>
                        <a:t>Analizar una clase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Ingeniero de componentes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Clase del análisis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 de la arquitectura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14728"/>
                  </a:ext>
                </a:extLst>
              </a:tr>
              <a:tr h="785877"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r>
                        <a:rPr lang="es-ES" dirty="0"/>
                        <a:t>Analizar un paquete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Ingeniero de componentes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Paquete de análisis (terminado)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-Descripción de la arquitectura</a:t>
                      </a:r>
                    </a:p>
                    <a:p>
                      <a:r>
                        <a:rPr lang="es-ES" dirty="0"/>
                        <a:t>-Paquete de análisis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73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49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sz="4000" dirty="0"/>
              <a:t>Diseño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6392"/>
          </a:xfrm>
        </p:spPr>
        <p:txBody>
          <a:bodyPr rtlCol="0">
            <a:normAutofit/>
          </a:bodyPr>
          <a:lstStyle/>
          <a:p>
            <a:r>
              <a:rPr lang="es-ES" sz="2800" dirty="0"/>
              <a:t>Se produce la descripción del diseño software</a:t>
            </a:r>
          </a:p>
          <a:p>
            <a:r>
              <a:rPr lang="es-ES" sz="2800" dirty="0"/>
              <a:t>Se realizan los algoritmos necesarios para el cumplimiento de los requerimientos del usuario</a:t>
            </a:r>
          </a:p>
          <a:p>
            <a:r>
              <a:rPr lang="es-ES" sz="2800" dirty="0"/>
              <a:t>Se analiza las herramientas necesarias para saber cuales utilizar en la etapa de implementación</a:t>
            </a:r>
          </a:p>
          <a:p>
            <a:pPr algn="ctr" rtl="0"/>
            <a:endParaRPr lang="es-ES" sz="2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35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sz="4000" dirty="0"/>
              <a:t>Diseño</a:t>
            </a:r>
          </a:p>
        </p:txBody>
      </p:sp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07BB7AAD-AE08-4693-93BB-0A868BD188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868475"/>
              </p:ext>
            </p:extLst>
          </p:nvPr>
        </p:nvGraphicFramePr>
        <p:xfrm>
          <a:off x="183356" y="1789429"/>
          <a:ext cx="8777288" cy="44210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4322">
                  <a:extLst>
                    <a:ext uri="{9D8B030D-6E8A-4147-A177-3AD203B41FA5}">
                      <a16:colId xmlns:a16="http://schemas.microsoft.com/office/drawing/2014/main" val="2278738762"/>
                    </a:ext>
                  </a:extLst>
                </a:gridCol>
                <a:gridCol w="2194322">
                  <a:extLst>
                    <a:ext uri="{9D8B030D-6E8A-4147-A177-3AD203B41FA5}">
                      <a16:colId xmlns:a16="http://schemas.microsoft.com/office/drawing/2014/main" val="3210901527"/>
                    </a:ext>
                  </a:extLst>
                </a:gridCol>
                <a:gridCol w="2194322">
                  <a:extLst>
                    <a:ext uri="{9D8B030D-6E8A-4147-A177-3AD203B41FA5}">
                      <a16:colId xmlns:a16="http://schemas.microsoft.com/office/drawing/2014/main" val="3182877207"/>
                    </a:ext>
                  </a:extLst>
                </a:gridCol>
                <a:gridCol w="2194322">
                  <a:extLst>
                    <a:ext uri="{9D8B030D-6E8A-4147-A177-3AD203B41FA5}">
                      <a16:colId xmlns:a16="http://schemas.microsoft.com/office/drawing/2014/main" val="3896039375"/>
                    </a:ext>
                  </a:extLst>
                </a:gridCol>
              </a:tblGrid>
              <a:tr h="557719">
                <a:tc>
                  <a:txBody>
                    <a:bodyPr/>
                    <a:lstStyle/>
                    <a:p>
                      <a:r>
                        <a:rPr lang="es-ES" dirty="0"/>
                        <a:t>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TRABAJADOR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ARTEFACTO (SALIDA)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ARTEFACTO (ENTRADA)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44385"/>
                  </a:ext>
                </a:extLst>
              </a:tr>
              <a:tr h="785877"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r>
                        <a:rPr lang="es-ES" dirty="0"/>
                        <a:t>Diseño de la arquitectura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r>
                        <a:rPr lang="es-ES" dirty="0"/>
                        <a:t>Arquitecto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-Subsistema</a:t>
                      </a:r>
                    </a:p>
                    <a:p>
                      <a:r>
                        <a:rPr lang="es-ES" dirty="0"/>
                        <a:t>-Interfaz</a:t>
                      </a:r>
                    </a:p>
                    <a:p>
                      <a:r>
                        <a:rPr lang="es-ES" dirty="0"/>
                        <a:t>-Clase de diseño</a:t>
                      </a:r>
                    </a:p>
                    <a:p>
                      <a:r>
                        <a:rPr lang="es-ES" dirty="0"/>
                        <a:t>-Modelado de despliegue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-Modelo de casos de uso</a:t>
                      </a:r>
                    </a:p>
                    <a:p>
                      <a:r>
                        <a:rPr lang="es-ES" dirty="0"/>
                        <a:t>-Requisitos anteriores</a:t>
                      </a:r>
                    </a:p>
                    <a:p>
                      <a:r>
                        <a:rPr lang="es-ES" dirty="0"/>
                        <a:t>-Modelo de análisis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65160"/>
                  </a:ext>
                </a:extLst>
              </a:tr>
              <a:tr h="557719"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r>
                        <a:rPr lang="es-ES" dirty="0"/>
                        <a:t>Diseño de un caso de 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r>
                        <a:rPr lang="es-ES" dirty="0"/>
                        <a:t>Ingeniero de casos de 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-Realización de casos de uso</a:t>
                      </a:r>
                    </a:p>
                    <a:p>
                      <a:r>
                        <a:rPr lang="es-ES" dirty="0"/>
                        <a:t>-Clase de diseño</a:t>
                      </a:r>
                    </a:p>
                    <a:p>
                      <a:r>
                        <a:rPr lang="es-ES" dirty="0"/>
                        <a:t>-Subsistema</a:t>
                      </a:r>
                    </a:p>
                    <a:p>
                      <a:r>
                        <a:rPr lang="es-ES" dirty="0"/>
                        <a:t>-Interfaz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-Modelo de caos de uso</a:t>
                      </a:r>
                    </a:p>
                    <a:p>
                      <a:r>
                        <a:rPr lang="es-ES" dirty="0"/>
                        <a:t>-Modelo de análisis</a:t>
                      </a:r>
                    </a:p>
                    <a:p>
                      <a:r>
                        <a:rPr lang="es-ES" dirty="0"/>
                        <a:t>-Modelo de diseño</a:t>
                      </a:r>
                    </a:p>
                    <a:p>
                      <a:r>
                        <a:rPr lang="es-ES" dirty="0"/>
                        <a:t>-Modelo de despliegue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42299"/>
                  </a:ext>
                </a:extLst>
              </a:tr>
              <a:tr h="557719"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r>
                        <a:rPr lang="es-ES" dirty="0"/>
                        <a:t>Diseño de una clase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r>
                        <a:rPr lang="es-ES" dirty="0"/>
                        <a:t>Ingeniero de componentes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r>
                        <a:rPr lang="es-ES" dirty="0"/>
                        <a:t>Clase de diseño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-Realización de casos de uso</a:t>
                      </a:r>
                    </a:p>
                    <a:p>
                      <a:r>
                        <a:rPr lang="es-ES" dirty="0"/>
                        <a:t>-Clase de diseño</a:t>
                      </a:r>
                    </a:p>
                    <a:p>
                      <a:r>
                        <a:rPr lang="es-ES" dirty="0"/>
                        <a:t>-Clase de análisis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14728"/>
                  </a:ext>
                </a:extLst>
              </a:tr>
              <a:tr h="785877"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r>
                        <a:rPr lang="es-ES" dirty="0"/>
                        <a:t>Diseño de un subsistema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r>
                        <a:rPr lang="es-ES" dirty="0"/>
                        <a:t>Ingeniero de componentes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r>
                        <a:rPr lang="es-ES" dirty="0"/>
                        <a:t>-Subsistema</a:t>
                      </a:r>
                    </a:p>
                    <a:p>
                      <a:r>
                        <a:rPr lang="es-ES" dirty="0"/>
                        <a:t>-Interfaz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-Descripción de la arquitectura</a:t>
                      </a:r>
                    </a:p>
                    <a:p>
                      <a:r>
                        <a:rPr lang="es-ES" dirty="0"/>
                        <a:t>-Subsistema</a:t>
                      </a:r>
                    </a:p>
                    <a:p>
                      <a:r>
                        <a:rPr lang="es-ES" dirty="0"/>
                        <a:t>-Interfaz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73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53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sz="4000" dirty="0"/>
              <a:t>Implementación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6392"/>
          </a:xfrm>
        </p:spPr>
        <p:txBody>
          <a:bodyPr rtlCol="0">
            <a:normAutofit/>
          </a:bodyPr>
          <a:lstStyle/>
          <a:p>
            <a:r>
              <a:rPr lang="es-ES" sz="2800" dirty="0"/>
              <a:t>Se implementa el código fuente utilizando prototipos</a:t>
            </a:r>
          </a:p>
          <a:p>
            <a:r>
              <a:rPr lang="es-ES" sz="2800" dirty="0"/>
              <a:t>Se crean las bibliotecas y componentes para el proyecto</a:t>
            </a:r>
          </a:p>
          <a:p>
            <a:pPr algn="ctr" rtl="0"/>
            <a:endParaRPr lang="es-ES" sz="2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2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sz="4000" dirty="0"/>
              <a:t>Implementación</a:t>
            </a:r>
          </a:p>
        </p:txBody>
      </p:sp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07BB7AAD-AE08-4693-93BB-0A868BD188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6420911"/>
              </p:ext>
            </p:extLst>
          </p:nvPr>
        </p:nvGraphicFramePr>
        <p:xfrm>
          <a:off x="183356" y="1789429"/>
          <a:ext cx="8777292" cy="46669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4323">
                  <a:extLst>
                    <a:ext uri="{9D8B030D-6E8A-4147-A177-3AD203B41FA5}">
                      <a16:colId xmlns:a16="http://schemas.microsoft.com/office/drawing/2014/main" val="2278738762"/>
                    </a:ext>
                  </a:extLst>
                </a:gridCol>
                <a:gridCol w="2194323">
                  <a:extLst>
                    <a:ext uri="{9D8B030D-6E8A-4147-A177-3AD203B41FA5}">
                      <a16:colId xmlns:a16="http://schemas.microsoft.com/office/drawing/2014/main" val="3210901527"/>
                    </a:ext>
                  </a:extLst>
                </a:gridCol>
                <a:gridCol w="2194323">
                  <a:extLst>
                    <a:ext uri="{9D8B030D-6E8A-4147-A177-3AD203B41FA5}">
                      <a16:colId xmlns:a16="http://schemas.microsoft.com/office/drawing/2014/main" val="3182877207"/>
                    </a:ext>
                  </a:extLst>
                </a:gridCol>
                <a:gridCol w="2194323">
                  <a:extLst>
                    <a:ext uri="{9D8B030D-6E8A-4147-A177-3AD203B41FA5}">
                      <a16:colId xmlns:a16="http://schemas.microsoft.com/office/drawing/2014/main" val="3896039375"/>
                    </a:ext>
                  </a:extLst>
                </a:gridCol>
              </a:tblGrid>
              <a:tr h="557719">
                <a:tc>
                  <a:txBody>
                    <a:bodyPr/>
                    <a:lstStyle/>
                    <a:p>
                      <a:r>
                        <a:rPr lang="es-ES" dirty="0"/>
                        <a:t>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TRABAJADOR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ARTEFACTO (SALIDA)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ARTEFACTO (ENTRADA)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44385"/>
                  </a:ext>
                </a:extLst>
              </a:tr>
              <a:tr h="785877">
                <a:tc>
                  <a:txBody>
                    <a:bodyPr/>
                    <a:lstStyle/>
                    <a:p>
                      <a:r>
                        <a:rPr lang="es-ES" dirty="0"/>
                        <a:t>Implementación de la arquitectura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Arquitecto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-Componente (esbozado)</a:t>
                      </a:r>
                    </a:p>
                    <a:p>
                      <a:r>
                        <a:rPr lang="es-ES" dirty="0"/>
                        <a:t>-Descripción de la arquitectura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-Modelo de diseño</a:t>
                      </a:r>
                    </a:p>
                    <a:p>
                      <a:r>
                        <a:rPr lang="es-ES" dirty="0"/>
                        <a:t>-Modelo de despliegue</a:t>
                      </a:r>
                    </a:p>
                    <a:p>
                      <a:r>
                        <a:rPr lang="es-ES" dirty="0"/>
                        <a:t>-Descripción de arquitectura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65160"/>
                  </a:ext>
                </a:extLst>
              </a:tr>
              <a:tr h="557719">
                <a:tc>
                  <a:txBody>
                    <a:bodyPr/>
                    <a:lstStyle/>
                    <a:p>
                      <a:r>
                        <a:rPr lang="es-ES" dirty="0"/>
                        <a:t>Integrar el 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Integrador de sistemas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-Plan de integración de construcciones</a:t>
                      </a:r>
                    </a:p>
                    <a:p>
                      <a:r>
                        <a:rPr lang="es-ES" dirty="0"/>
                        <a:t>-Modelo de implementación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-Modelo de casos de uso</a:t>
                      </a:r>
                    </a:p>
                    <a:p>
                      <a:r>
                        <a:rPr lang="es-ES" dirty="0"/>
                        <a:t>-Modelo de diseño</a:t>
                      </a:r>
                    </a:p>
                    <a:p>
                      <a:r>
                        <a:rPr lang="es-ES" dirty="0"/>
                        <a:t>-Modelo de implementación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42299"/>
                  </a:ext>
                </a:extLst>
              </a:tr>
              <a:tr h="557719">
                <a:tc>
                  <a:txBody>
                    <a:bodyPr/>
                    <a:lstStyle/>
                    <a:p>
                      <a:r>
                        <a:rPr lang="es-ES" dirty="0"/>
                        <a:t>Implementar un subsistema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Ingeniero de componentes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-Subsistema de implementación</a:t>
                      </a:r>
                    </a:p>
                    <a:p>
                      <a:r>
                        <a:rPr lang="es-ES" dirty="0"/>
                        <a:t>-Interfaz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-Plan de integración de construcciones</a:t>
                      </a:r>
                    </a:p>
                    <a:p>
                      <a:r>
                        <a:rPr lang="es-ES" dirty="0"/>
                        <a:t>-Subsistema de diseño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14728"/>
                  </a:ext>
                </a:extLst>
              </a:tr>
              <a:tr h="785877">
                <a:tc>
                  <a:txBody>
                    <a:bodyPr/>
                    <a:lstStyle/>
                    <a:p>
                      <a:r>
                        <a:rPr lang="es-ES" dirty="0"/>
                        <a:t>Implementar una clase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Ingeniero de componentes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Componente (Implementado)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-Clase de diseño</a:t>
                      </a:r>
                    </a:p>
                    <a:p>
                      <a:r>
                        <a:rPr lang="es-ES" dirty="0"/>
                        <a:t>-Interfaz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73297"/>
                  </a:ext>
                </a:extLst>
              </a:tr>
              <a:tr h="785877">
                <a:tc>
                  <a:txBody>
                    <a:bodyPr/>
                    <a:lstStyle/>
                    <a:p>
                      <a:r>
                        <a:rPr lang="es-ES" dirty="0"/>
                        <a:t>Realizar prueba de unidad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Ingeniero de componentes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Componente (probado)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-Componente</a:t>
                      </a:r>
                    </a:p>
                    <a:p>
                      <a:r>
                        <a:rPr lang="es-ES" dirty="0"/>
                        <a:t>-Interfaz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08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38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sz="4000" dirty="0"/>
              <a:t>Pruebas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6392"/>
          </a:xfrm>
        </p:spPr>
        <p:txBody>
          <a:bodyPr rtlCol="0">
            <a:normAutofit/>
          </a:bodyPr>
          <a:lstStyle/>
          <a:p>
            <a:r>
              <a:rPr lang="es-ES" sz="2800" dirty="0"/>
              <a:t>Se comprueba el funcionamiento de lo que se ha implementado y se corrigen los posibles errores antes de entregarlos al usuario final</a:t>
            </a:r>
          </a:p>
          <a:p>
            <a:pPr algn="ctr" rtl="0"/>
            <a:endParaRPr lang="es-ES" sz="2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79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sz="4000" dirty="0"/>
              <a:t>Pruebas</a:t>
            </a:r>
          </a:p>
        </p:txBody>
      </p:sp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07BB7AAD-AE08-4693-93BB-0A868BD188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347051"/>
              </p:ext>
            </p:extLst>
          </p:nvPr>
        </p:nvGraphicFramePr>
        <p:xfrm>
          <a:off x="183356" y="1789430"/>
          <a:ext cx="8777292" cy="49284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4323">
                  <a:extLst>
                    <a:ext uri="{9D8B030D-6E8A-4147-A177-3AD203B41FA5}">
                      <a16:colId xmlns:a16="http://schemas.microsoft.com/office/drawing/2014/main" val="2278738762"/>
                    </a:ext>
                  </a:extLst>
                </a:gridCol>
                <a:gridCol w="2194323">
                  <a:extLst>
                    <a:ext uri="{9D8B030D-6E8A-4147-A177-3AD203B41FA5}">
                      <a16:colId xmlns:a16="http://schemas.microsoft.com/office/drawing/2014/main" val="3210901527"/>
                    </a:ext>
                  </a:extLst>
                </a:gridCol>
                <a:gridCol w="2194323">
                  <a:extLst>
                    <a:ext uri="{9D8B030D-6E8A-4147-A177-3AD203B41FA5}">
                      <a16:colId xmlns:a16="http://schemas.microsoft.com/office/drawing/2014/main" val="3182877207"/>
                    </a:ext>
                  </a:extLst>
                </a:gridCol>
                <a:gridCol w="2194323">
                  <a:extLst>
                    <a:ext uri="{9D8B030D-6E8A-4147-A177-3AD203B41FA5}">
                      <a16:colId xmlns:a16="http://schemas.microsoft.com/office/drawing/2014/main" val="3896039375"/>
                    </a:ext>
                  </a:extLst>
                </a:gridCol>
              </a:tblGrid>
              <a:tr h="491522">
                <a:tc>
                  <a:txBody>
                    <a:bodyPr/>
                    <a:lstStyle/>
                    <a:p>
                      <a:r>
                        <a:rPr lang="es-ES" dirty="0"/>
                        <a:t>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TRABAJADOR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ARTEFACTO (SALIDA)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ARTEFACTO (ENTRADA)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44385"/>
                  </a:ext>
                </a:extLst>
              </a:tr>
              <a:tr h="692599">
                <a:tc>
                  <a:txBody>
                    <a:bodyPr/>
                    <a:lstStyle/>
                    <a:p>
                      <a:r>
                        <a:rPr lang="es-ES" dirty="0"/>
                        <a:t>Planificar prueba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Ingeniero de pruebas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Plan de prueba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-Modelos anteriores</a:t>
                      </a:r>
                    </a:p>
                    <a:p>
                      <a:r>
                        <a:rPr lang="es-ES" dirty="0"/>
                        <a:t>-Descripción de arquitecturas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65160"/>
                  </a:ext>
                </a:extLst>
              </a:tr>
              <a:tr h="805868">
                <a:tc>
                  <a:txBody>
                    <a:bodyPr/>
                    <a:lstStyle/>
                    <a:p>
                      <a:r>
                        <a:rPr lang="es-ES" dirty="0"/>
                        <a:t>Diseñar prueba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Ingeniero de pruebas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-Casos de prueba</a:t>
                      </a:r>
                    </a:p>
                    <a:p>
                      <a:r>
                        <a:rPr lang="es-ES" dirty="0"/>
                        <a:t>-Procedimientos de prueba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-Modelos anteriores</a:t>
                      </a:r>
                    </a:p>
                    <a:p>
                      <a:r>
                        <a:rPr lang="es-ES" dirty="0"/>
                        <a:t>-Descripción de arquitectura</a:t>
                      </a:r>
                    </a:p>
                    <a:p>
                      <a:r>
                        <a:rPr lang="es-ES" dirty="0"/>
                        <a:t>-Plan de prueba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42299"/>
                  </a:ext>
                </a:extLst>
              </a:tr>
              <a:tr h="624547">
                <a:tc>
                  <a:txBody>
                    <a:bodyPr/>
                    <a:lstStyle/>
                    <a:p>
                      <a:r>
                        <a:rPr lang="es-ES" dirty="0"/>
                        <a:t>Implementar prueba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Ingeniero de componentes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-Componentes de prueba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-Casos de prueba</a:t>
                      </a:r>
                    </a:p>
                    <a:p>
                      <a:r>
                        <a:rPr lang="es-ES" dirty="0"/>
                        <a:t>-Procedimiento de prueba</a:t>
                      </a:r>
                    </a:p>
                    <a:p>
                      <a:r>
                        <a:rPr lang="es-ES" dirty="0"/>
                        <a:t>-Modelo de Implantación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14728"/>
                  </a:ext>
                </a:extLst>
              </a:tr>
              <a:tr h="692599">
                <a:tc>
                  <a:txBody>
                    <a:bodyPr/>
                    <a:lstStyle/>
                    <a:p>
                      <a:r>
                        <a:rPr lang="es-ES" dirty="0"/>
                        <a:t>Realizar pruebas de integración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Ingeniero de pruebas de integración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-Defecto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-Casos de prueba</a:t>
                      </a:r>
                    </a:p>
                    <a:p>
                      <a:r>
                        <a:rPr lang="es-ES" dirty="0"/>
                        <a:t>-Procedimiento de prueba</a:t>
                      </a:r>
                    </a:p>
                    <a:p>
                      <a:r>
                        <a:rPr lang="es-ES" dirty="0"/>
                        <a:t>-Componente de pruebas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73297"/>
                  </a:ext>
                </a:extLst>
              </a:tr>
              <a:tr h="692599">
                <a:tc>
                  <a:txBody>
                    <a:bodyPr/>
                    <a:lstStyle/>
                    <a:p>
                      <a:r>
                        <a:rPr lang="es-ES" dirty="0"/>
                        <a:t>Realizar prueba de 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Ingeniero de pruebas de sistemas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-Defecto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-Modelo de implementación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08090"/>
                  </a:ext>
                </a:extLst>
              </a:tr>
              <a:tr h="692599">
                <a:tc>
                  <a:txBody>
                    <a:bodyPr/>
                    <a:lstStyle/>
                    <a:p>
                      <a:r>
                        <a:rPr lang="es-ES" dirty="0"/>
                        <a:t>Evaluar prueba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Ingeniero de pruebas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-Evaluación de prueba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-Plan de prueba</a:t>
                      </a:r>
                    </a:p>
                    <a:p>
                      <a:r>
                        <a:rPr lang="es-ES" dirty="0"/>
                        <a:t>-Modelo de prueba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85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86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4000" dirty="0">
                <a:latin typeface="Century Gothic" panose="020B0502020202020204" pitchFamily="34" charset="0"/>
              </a:rPr>
              <a:t>Ejemplo completo</a:t>
            </a:r>
            <a:br>
              <a:rPr lang="es-ES" dirty="0">
                <a:latin typeface="Century Gothic" panose="020B0502020202020204" pitchFamily="34" charset="0"/>
              </a:rPr>
            </a:br>
            <a:r>
              <a:rPr lang="es-ES" sz="2800" dirty="0">
                <a:latin typeface="Century Gothic" panose="020B0502020202020204" pitchFamily="34" charset="0"/>
              </a:rPr>
              <a:t>Fase de inicio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7696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es-ES" sz="2800" dirty="0">
                <a:latin typeface="Palatino Linotype" panose="02040502050505030304" pitchFamily="18" charset="0"/>
              </a:rPr>
              <a:t>Nos han encargado un programa para un banco</a:t>
            </a:r>
          </a:p>
          <a:p>
            <a:pPr algn="ctr" rtl="0"/>
            <a:endParaRPr lang="es-ES" sz="2800" dirty="0">
              <a:latin typeface="Palatino Linotype" panose="0204050205050503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0AA05C-AF75-4026-9537-5A4C8D08A5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"/>
          <a:stretch/>
        </p:blipFill>
        <p:spPr bwMode="auto">
          <a:xfrm>
            <a:off x="1543878" y="2430673"/>
            <a:ext cx="6056243" cy="406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13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4000" dirty="0">
                <a:latin typeface="Century Gothic" panose="020B0502020202020204" pitchFamily="34" charset="0"/>
              </a:rPr>
              <a:t>Ejemplo completo</a:t>
            </a:r>
            <a:br>
              <a:rPr lang="es-ES" dirty="0">
                <a:latin typeface="Century Gothic" panose="020B0502020202020204" pitchFamily="34" charset="0"/>
              </a:rPr>
            </a:br>
            <a:r>
              <a:rPr lang="es-ES" sz="2800" dirty="0">
                <a:latin typeface="Century Gothic" panose="020B0502020202020204" pitchFamily="34" charset="0"/>
              </a:rPr>
              <a:t>Fase de inicio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7696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es-ES" sz="2800" dirty="0">
                <a:latin typeface="Palatino Linotype" panose="02040502050505030304" pitchFamily="18" charset="0"/>
              </a:rPr>
              <a:t>Modelo cliente-servidor </a:t>
            </a:r>
          </a:p>
          <a:p>
            <a:pPr marL="0" indent="0" algn="ctr" rtl="0">
              <a:buNone/>
            </a:pPr>
            <a:endParaRPr lang="es-ES" sz="2800" dirty="0"/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algn="ctr" rtl="0"/>
            <a:endParaRPr lang="es-ES" sz="2800" dirty="0">
              <a:latin typeface="Palatino Linotype" panose="02040502050505030304" pitchFamily="18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E6AF677-AD2C-4E13-B851-B75CD992C546}"/>
              </a:ext>
            </a:extLst>
          </p:cNvPr>
          <p:cNvSpPr txBox="1">
            <a:spLocks/>
          </p:cNvSpPr>
          <p:nvPr/>
        </p:nvSpPr>
        <p:spPr>
          <a:xfrm>
            <a:off x="457200" y="4114800"/>
            <a:ext cx="8229600" cy="647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sz="2800" dirty="0"/>
              <a:t>Alta concurrencia</a:t>
            </a:r>
          </a:p>
          <a:p>
            <a:pPr marL="0" indent="0" algn="ctr">
              <a:buFont typeface="Arial" pitchFamily="34" charset="0"/>
              <a:buNone/>
            </a:pPr>
            <a:endParaRPr lang="es-ES" sz="2800" dirty="0"/>
          </a:p>
          <a:p>
            <a:pPr marL="0" indent="0" algn="ctr">
              <a:buFont typeface="Arial" pitchFamily="34" charset="0"/>
              <a:buNone/>
            </a:pPr>
            <a:endParaRPr lang="es-ES" sz="2800" dirty="0"/>
          </a:p>
          <a:p>
            <a:pPr marL="0" indent="0" algn="ctr">
              <a:buFont typeface="Arial" pitchFamily="34" charset="0"/>
              <a:buNone/>
            </a:pPr>
            <a:endParaRPr lang="es-ES" sz="2800" dirty="0"/>
          </a:p>
          <a:p>
            <a:pPr algn="ctr"/>
            <a:endParaRPr lang="es-ES" sz="2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4BFF415-A029-435F-B2E1-C366132B6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720" y="2247896"/>
            <a:ext cx="3644559" cy="1839231"/>
          </a:xfrm>
          <a:prstGeom prst="rect">
            <a:avLst/>
          </a:prstGeom>
        </p:spPr>
      </p:pic>
      <p:pic>
        <p:nvPicPr>
          <p:cNvPr id="10" name="Imagen 9" descr="Imagen que contiene encendedor&#10;&#10;Descripción generada automáticamente">
            <a:extLst>
              <a:ext uri="{FF2B5EF4-FFF2-40B4-BE49-F238E27FC236}">
                <a16:creationId xmlns:a16="http://schemas.microsoft.com/office/drawing/2014/main" id="{A2794C70-4480-4D91-B8BE-E1CB2D930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720" y="4784267"/>
            <a:ext cx="3644559" cy="183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2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sz="4000" dirty="0"/>
              <a:t>Inicio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3144079"/>
          </a:xfrm>
        </p:spPr>
        <p:txBody>
          <a:bodyPr rtlCol="0">
            <a:normAutofit/>
          </a:bodyPr>
          <a:lstStyle/>
          <a:p>
            <a:r>
              <a:rPr lang="es-ES" sz="2800" dirty="0"/>
              <a:t>En esta fase definimos los objetivos del proyecto</a:t>
            </a:r>
          </a:p>
          <a:p>
            <a:r>
              <a:rPr lang="es-ES" sz="2800" dirty="0"/>
              <a:t>Esta fase finaliza con el Hito de Objetivos de Ciclo de Vida el cual se reconoce como alcanzado cuando:</a:t>
            </a:r>
          </a:p>
          <a:p>
            <a:pPr lvl="1"/>
            <a:r>
              <a:rPr lang="es-ES" sz="2200" dirty="0"/>
              <a:t>Conocemos las necesidades y funciones del negocio</a:t>
            </a:r>
          </a:p>
          <a:p>
            <a:pPr lvl="1"/>
            <a:r>
              <a:rPr lang="es-ES" sz="2200" dirty="0"/>
              <a:t>Tenemos una planificación preliminar de iteraciones</a:t>
            </a:r>
          </a:p>
          <a:p>
            <a:pPr lvl="1"/>
            <a:r>
              <a:rPr lang="es-ES" sz="2200" dirty="0"/>
              <a:t>Tenemos una arquitectura preliminar</a:t>
            </a:r>
          </a:p>
          <a:p>
            <a:pPr algn="ctr" rtl="0"/>
            <a:endParaRPr lang="es-ES" sz="2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34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4000" dirty="0">
                <a:latin typeface="Century Gothic" panose="020B0502020202020204" pitchFamily="34" charset="0"/>
              </a:rPr>
              <a:t>Ejemplo completo</a:t>
            </a:r>
            <a:br>
              <a:rPr lang="es-ES" dirty="0">
                <a:latin typeface="Century Gothic" panose="020B0502020202020204" pitchFamily="34" charset="0"/>
              </a:rPr>
            </a:br>
            <a:r>
              <a:rPr lang="es-ES" sz="2800" dirty="0">
                <a:latin typeface="Century Gothic" panose="020B0502020202020204" pitchFamily="34" charset="0"/>
              </a:rPr>
              <a:t>Fase de elaboración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7696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es-ES" sz="2800" dirty="0">
                <a:latin typeface="Palatino Linotype" panose="02040502050505030304" pitchFamily="18" charset="0"/>
              </a:rPr>
              <a:t>Actor: Cliente de banco</a:t>
            </a:r>
          </a:p>
          <a:p>
            <a:pPr marL="0" indent="0" algn="ctr" rtl="0">
              <a:buNone/>
            </a:pPr>
            <a:endParaRPr lang="es-ES" sz="2800" dirty="0"/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algn="ctr" rtl="0"/>
            <a:endParaRPr lang="es-ES" sz="2800" dirty="0">
              <a:latin typeface="Palatino Linotype" panose="02040502050505030304" pitchFamily="18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E6AF677-AD2C-4E13-B851-B75CD992C546}"/>
              </a:ext>
            </a:extLst>
          </p:cNvPr>
          <p:cNvSpPr txBox="1">
            <a:spLocks/>
          </p:cNvSpPr>
          <p:nvPr/>
        </p:nvSpPr>
        <p:spPr>
          <a:xfrm>
            <a:off x="457200" y="4114800"/>
            <a:ext cx="8229600" cy="647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sz="2800" dirty="0"/>
              <a:t>Casos de uso: El cliente usa un cajero</a:t>
            </a:r>
          </a:p>
          <a:p>
            <a:pPr marL="0" indent="0" algn="ctr">
              <a:buFont typeface="Arial" pitchFamily="34" charset="0"/>
              <a:buNone/>
            </a:pPr>
            <a:endParaRPr lang="es-ES" sz="2800" dirty="0"/>
          </a:p>
          <a:p>
            <a:pPr marL="0" indent="0" algn="ctr">
              <a:buFont typeface="Arial" pitchFamily="34" charset="0"/>
              <a:buNone/>
            </a:pPr>
            <a:endParaRPr lang="es-ES" sz="2800" dirty="0"/>
          </a:p>
          <a:p>
            <a:pPr marL="0" indent="0" algn="ctr">
              <a:buFont typeface="Arial" pitchFamily="34" charset="0"/>
              <a:buNone/>
            </a:pPr>
            <a:endParaRPr lang="es-ES" sz="2800" dirty="0"/>
          </a:p>
          <a:p>
            <a:pPr algn="ctr"/>
            <a:endParaRPr lang="es-ES" sz="2800" dirty="0"/>
          </a:p>
        </p:txBody>
      </p:sp>
      <p:pic>
        <p:nvPicPr>
          <p:cNvPr id="1026" name="Picture 2" descr="Resultado de imagen de trabajador de oficina">
            <a:extLst>
              <a:ext uri="{FF2B5EF4-FFF2-40B4-BE49-F238E27FC236}">
                <a16:creationId xmlns:a16="http://schemas.microsoft.com/office/drawing/2014/main" id="{4CA7D125-4CA4-4761-B75D-3245312C65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64"/>
          <a:stretch/>
        </p:blipFill>
        <p:spPr bwMode="auto">
          <a:xfrm>
            <a:off x="2697023" y="2123010"/>
            <a:ext cx="3749951" cy="199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cajero automatico">
            <a:extLst>
              <a:ext uri="{FF2B5EF4-FFF2-40B4-BE49-F238E27FC236}">
                <a16:creationId xmlns:a16="http://schemas.microsoft.com/office/drawing/2014/main" id="{8D648A9A-53AE-4D4F-8D76-8D5F9DC78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993" y="4637610"/>
            <a:ext cx="5006009" cy="208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64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4000" dirty="0">
                <a:latin typeface="Century Gothic" panose="020B0502020202020204" pitchFamily="34" charset="0"/>
              </a:rPr>
              <a:t>Ejemplo completo</a:t>
            </a:r>
            <a:br>
              <a:rPr lang="es-ES" dirty="0">
                <a:latin typeface="Century Gothic" panose="020B0502020202020204" pitchFamily="34" charset="0"/>
              </a:rPr>
            </a:br>
            <a:r>
              <a:rPr lang="es-ES" sz="2800" dirty="0">
                <a:latin typeface="Century Gothic" panose="020B0502020202020204" pitchFamily="34" charset="0"/>
              </a:rPr>
              <a:t>Requisitos funcionales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7696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es-ES" sz="2800" dirty="0">
                <a:latin typeface="Palatino Linotype" panose="02040502050505030304" pitchFamily="18" charset="0"/>
              </a:rPr>
              <a:t>Casos de uso</a:t>
            </a:r>
          </a:p>
          <a:p>
            <a:pPr marL="0" indent="0" algn="ctr" rtl="0">
              <a:buNone/>
            </a:pPr>
            <a:endParaRPr lang="es-ES" sz="2800" dirty="0"/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algn="ctr" rtl="0"/>
            <a:endParaRPr lang="es-ES" sz="2800" dirty="0">
              <a:latin typeface="Palatino Linotype" panose="02040502050505030304" pitchFamily="18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E6AF677-AD2C-4E13-B851-B75CD992C546}"/>
              </a:ext>
            </a:extLst>
          </p:cNvPr>
          <p:cNvSpPr txBox="1">
            <a:spLocks/>
          </p:cNvSpPr>
          <p:nvPr/>
        </p:nvSpPr>
        <p:spPr>
          <a:xfrm>
            <a:off x="457200" y="2247896"/>
            <a:ext cx="8229600" cy="4229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Retirar efectivo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endParaRPr lang="es-ES" sz="2800" dirty="0"/>
          </a:p>
          <a:p>
            <a:r>
              <a:rPr lang="es-ES" sz="2800" dirty="0"/>
              <a:t>Ingresar efectivo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endParaRPr lang="es-ES" sz="2800" dirty="0"/>
          </a:p>
          <a:p>
            <a:r>
              <a:rPr lang="es-ES" sz="2800" dirty="0"/>
              <a:t>Realizar una transferencia</a:t>
            </a:r>
          </a:p>
          <a:p>
            <a:pPr marL="0" indent="0">
              <a:buFont typeface="Arial" pitchFamily="34" charset="0"/>
              <a:buNone/>
            </a:pPr>
            <a:endParaRPr lang="es-ES" sz="2800" dirty="0"/>
          </a:p>
          <a:p>
            <a:pPr marL="0" indent="0">
              <a:buFont typeface="Arial" pitchFamily="34" charset="0"/>
              <a:buNone/>
            </a:pPr>
            <a:endParaRPr lang="es-ES" sz="2800" dirty="0"/>
          </a:p>
          <a:p>
            <a:pPr marL="0" indent="0">
              <a:buFont typeface="Arial" pitchFamily="34" charset="0"/>
              <a:buNone/>
            </a:pPr>
            <a:endParaRPr lang="es-ES" sz="2800" dirty="0"/>
          </a:p>
          <a:p>
            <a:endParaRPr lang="es-ES" sz="2800" dirty="0"/>
          </a:p>
        </p:txBody>
      </p:sp>
      <p:pic>
        <p:nvPicPr>
          <p:cNvPr id="2050" name="Picture 2" descr="Resultado de imagen de retirar efectivo de un cajero">
            <a:extLst>
              <a:ext uri="{FF2B5EF4-FFF2-40B4-BE49-F238E27FC236}">
                <a16:creationId xmlns:a16="http://schemas.microsoft.com/office/drawing/2014/main" id="{0E983452-94E4-4B9F-8A29-760947EEF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243" y="2247896"/>
            <a:ext cx="3135552" cy="161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de ingresar efectivo de un cajero">
            <a:extLst>
              <a:ext uri="{FF2B5EF4-FFF2-40B4-BE49-F238E27FC236}">
                <a16:creationId xmlns:a16="http://schemas.microsoft.com/office/drawing/2014/main" id="{AFF109A3-B747-4B56-809C-4F54D27C8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243" y="4272166"/>
            <a:ext cx="3135552" cy="176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4000" dirty="0">
                <a:latin typeface="Century Gothic" panose="020B0502020202020204" pitchFamily="34" charset="0"/>
              </a:rPr>
              <a:t>Ejemplo completo</a:t>
            </a:r>
            <a:br>
              <a:rPr lang="es-ES" dirty="0">
                <a:latin typeface="Century Gothic" panose="020B0502020202020204" pitchFamily="34" charset="0"/>
              </a:rPr>
            </a:br>
            <a:r>
              <a:rPr lang="es-ES" sz="2800" dirty="0">
                <a:latin typeface="Century Gothic" panose="020B0502020202020204" pitchFamily="34" charset="0"/>
              </a:rPr>
              <a:t>Requisitos no funcionales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7696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es-ES" sz="2800" dirty="0">
                <a:latin typeface="Palatino Linotype" panose="02040502050505030304" pitchFamily="18" charset="0"/>
              </a:rPr>
              <a:t>Casos de uso</a:t>
            </a:r>
          </a:p>
          <a:p>
            <a:pPr marL="0" indent="0" algn="ctr" rtl="0">
              <a:buNone/>
            </a:pPr>
            <a:endParaRPr lang="es-ES" sz="2800" dirty="0"/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algn="ctr" rtl="0"/>
            <a:endParaRPr lang="es-ES" sz="2800" dirty="0">
              <a:latin typeface="Palatino Linotype" panose="02040502050505030304" pitchFamily="18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E6AF677-AD2C-4E13-B851-B75CD992C546}"/>
              </a:ext>
            </a:extLst>
          </p:cNvPr>
          <p:cNvSpPr txBox="1">
            <a:spLocks/>
          </p:cNvSpPr>
          <p:nvPr/>
        </p:nvSpPr>
        <p:spPr>
          <a:xfrm>
            <a:off x="457200" y="2247896"/>
            <a:ext cx="8229600" cy="4229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Consultar saldo</a:t>
            </a:r>
          </a:p>
          <a:p>
            <a:r>
              <a:rPr lang="es-ES" sz="2800" dirty="0"/>
              <a:t>Ver historial de movimientos</a:t>
            </a:r>
          </a:p>
          <a:p>
            <a:pPr marL="0" indent="0">
              <a:buFont typeface="Arial" pitchFamily="34" charset="0"/>
              <a:buNone/>
            </a:pPr>
            <a:endParaRPr lang="es-ES" sz="2800" dirty="0"/>
          </a:p>
          <a:p>
            <a:pPr marL="0" indent="0">
              <a:buFont typeface="Arial" pitchFamily="34" charset="0"/>
              <a:buNone/>
            </a:pPr>
            <a:endParaRPr lang="es-ES" sz="2800" dirty="0"/>
          </a:p>
          <a:p>
            <a:pPr marL="0" indent="0">
              <a:buFont typeface="Arial" pitchFamily="34" charset="0"/>
              <a:buNone/>
            </a:pPr>
            <a:endParaRPr lang="es-ES" sz="2800" dirty="0"/>
          </a:p>
          <a:p>
            <a:endParaRPr lang="es-ES" sz="2800" dirty="0"/>
          </a:p>
        </p:txBody>
      </p:sp>
      <p:pic>
        <p:nvPicPr>
          <p:cNvPr id="3074" name="Picture 2" descr="Resultado de imagen de cartilla del banco">
            <a:extLst>
              <a:ext uri="{FF2B5EF4-FFF2-40B4-BE49-F238E27FC236}">
                <a16:creationId xmlns:a16="http://schemas.microsoft.com/office/drawing/2014/main" id="{0807471C-8CE9-422D-B5F6-C932FF03C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060" y="3429000"/>
            <a:ext cx="5697880" cy="318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38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4000" dirty="0">
                <a:latin typeface="Century Gothic" panose="020B0502020202020204" pitchFamily="34" charset="0"/>
              </a:rPr>
              <a:t>Ejemplo completo</a:t>
            </a:r>
            <a:br>
              <a:rPr lang="es-ES" dirty="0">
                <a:latin typeface="Century Gothic" panose="020B0502020202020204" pitchFamily="34" charset="0"/>
              </a:rPr>
            </a:br>
            <a:r>
              <a:rPr lang="es-ES" sz="2800" dirty="0">
                <a:latin typeface="Century Gothic" panose="020B0502020202020204" pitchFamily="34" charset="0"/>
              </a:rPr>
              <a:t>Modelo de análisis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7696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es-ES" sz="2800" dirty="0">
                <a:latin typeface="Palatino Linotype" panose="02040502050505030304" pitchFamily="18" charset="0"/>
              </a:rPr>
              <a:t>División en componentes</a:t>
            </a:r>
          </a:p>
          <a:p>
            <a:pPr marL="0" indent="0" algn="ctr" rtl="0">
              <a:buNone/>
            </a:pPr>
            <a:endParaRPr lang="es-ES" sz="2800" dirty="0"/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algn="ctr" rtl="0"/>
            <a:endParaRPr lang="es-ES" sz="2800" dirty="0">
              <a:latin typeface="Palatino Linotype" panose="02040502050505030304" pitchFamily="18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E6AF677-AD2C-4E13-B851-B75CD992C546}"/>
              </a:ext>
            </a:extLst>
          </p:cNvPr>
          <p:cNvSpPr txBox="1">
            <a:spLocks/>
          </p:cNvSpPr>
          <p:nvPr/>
        </p:nvSpPr>
        <p:spPr>
          <a:xfrm>
            <a:off x="549964" y="2247896"/>
            <a:ext cx="4207565" cy="42291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Retirar efectivo:</a:t>
            </a:r>
          </a:p>
          <a:p>
            <a:pPr lvl="1"/>
            <a:r>
              <a:rPr lang="es-ES" sz="2200" dirty="0"/>
              <a:t>Cuenta de usuario</a:t>
            </a:r>
          </a:p>
          <a:p>
            <a:pPr lvl="1"/>
            <a:r>
              <a:rPr lang="es-ES" sz="2200" dirty="0"/>
              <a:t>Operación de retirada</a:t>
            </a:r>
          </a:p>
          <a:p>
            <a:pPr lvl="1"/>
            <a:r>
              <a:rPr lang="es-ES" sz="2200" dirty="0"/>
              <a:t>Interfaz de cajero</a:t>
            </a:r>
          </a:p>
          <a:p>
            <a:pPr lvl="1"/>
            <a:r>
              <a:rPr lang="es-ES" sz="2200" dirty="0"/>
              <a:t>Salida de dinero</a:t>
            </a:r>
          </a:p>
          <a:p>
            <a:r>
              <a:rPr lang="es-ES" sz="3400" dirty="0"/>
              <a:t>Realizar una transferencia:</a:t>
            </a:r>
          </a:p>
          <a:p>
            <a:pPr lvl="1"/>
            <a:r>
              <a:rPr lang="es-ES" sz="2200" dirty="0"/>
              <a:t>Cuenta de usuario</a:t>
            </a:r>
          </a:p>
          <a:p>
            <a:pPr lvl="1"/>
            <a:r>
              <a:rPr lang="es-ES" sz="2200" dirty="0"/>
              <a:t>Operación de transferencia</a:t>
            </a:r>
          </a:p>
          <a:p>
            <a:pPr lvl="1"/>
            <a:r>
              <a:rPr lang="es-ES" sz="2200" dirty="0"/>
              <a:t>Interfaz de cajero</a:t>
            </a:r>
            <a:endParaRPr lang="es-ES" sz="2800" dirty="0"/>
          </a:p>
          <a:p>
            <a:pPr marL="0" indent="0">
              <a:buFont typeface="Arial" pitchFamily="34" charset="0"/>
              <a:buNone/>
            </a:pPr>
            <a:endParaRPr lang="es-ES" sz="2800" dirty="0"/>
          </a:p>
          <a:p>
            <a:pPr marL="0" indent="0">
              <a:buFont typeface="Arial" pitchFamily="34" charset="0"/>
              <a:buNone/>
            </a:pPr>
            <a:endParaRPr lang="es-ES" sz="2800" dirty="0"/>
          </a:p>
          <a:p>
            <a:endParaRPr lang="es-ES" sz="280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11EEF6E-8303-4663-B578-72D93E776930}"/>
              </a:ext>
            </a:extLst>
          </p:cNvPr>
          <p:cNvSpPr txBox="1">
            <a:spLocks/>
          </p:cNvSpPr>
          <p:nvPr/>
        </p:nvSpPr>
        <p:spPr>
          <a:xfrm>
            <a:off x="4664764" y="2247896"/>
            <a:ext cx="4207565" cy="4229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Ingresar efectivo:</a:t>
            </a:r>
          </a:p>
          <a:p>
            <a:pPr lvl="1"/>
            <a:r>
              <a:rPr lang="es-ES" sz="2200" dirty="0"/>
              <a:t>Cuenta de usuario</a:t>
            </a:r>
          </a:p>
          <a:p>
            <a:pPr lvl="1"/>
            <a:r>
              <a:rPr lang="es-ES" sz="2200" dirty="0"/>
              <a:t>Operación de ingreso</a:t>
            </a:r>
          </a:p>
          <a:p>
            <a:pPr lvl="1"/>
            <a:r>
              <a:rPr lang="es-ES" sz="2200" dirty="0"/>
              <a:t>Interfaz de cajero</a:t>
            </a:r>
          </a:p>
          <a:p>
            <a:pPr lvl="1"/>
            <a:r>
              <a:rPr lang="es-ES" sz="2200" dirty="0"/>
              <a:t>Entrada de dinero</a:t>
            </a:r>
            <a:endParaRPr lang="es-ES" sz="2800" dirty="0"/>
          </a:p>
          <a:p>
            <a:pPr marL="0" indent="0">
              <a:buFont typeface="Arial" pitchFamily="34" charset="0"/>
              <a:buNone/>
            </a:pPr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0033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4000" dirty="0">
                <a:latin typeface="Century Gothic" panose="020B0502020202020204" pitchFamily="34" charset="0"/>
              </a:rPr>
              <a:t>Ejemplo completo</a:t>
            </a:r>
            <a:br>
              <a:rPr lang="es-ES" dirty="0">
                <a:latin typeface="Century Gothic" panose="020B0502020202020204" pitchFamily="34" charset="0"/>
              </a:rPr>
            </a:br>
            <a:r>
              <a:rPr lang="es-ES" sz="2800" dirty="0">
                <a:latin typeface="Century Gothic" panose="020B0502020202020204" pitchFamily="34" charset="0"/>
              </a:rPr>
              <a:t>Modelo de análisis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7696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es-ES" sz="2800" dirty="0">
                <a:latin typeface="Palatino Linotype" panose="02040502050505030304" pitchFamily="18" charset="0"/>
              </a:rPr>
              <a:t>Generación del modelo</a:t>
            </a:r>
          </a:p>
          <a:p>
            <a:pPr marL="0" indent="0" algn="ctr" rtl="0">
              <a:buNone/>
            </a:pPr>
            <a:endParaRPr lang="es-ES" sz="2800" dirty="0"/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algn="ctr" rtl="0"/>
            <a:endParaRPr lang="es-ES" sz="2800" dirty="0">
              <a:latin typeface="Palatino Linotype" panose="0204050205050503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E6314D-AB35-494E-81F8-D6C19D76F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25" y="2247896"/>
            <a:ext cx="7636949" cy="429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4000" dirty="0">
                <a:latin typeface="Century Gothic" panose="020B0502020202020204" pitchFamily="34" charset="0"/>
              </a:rPr>
              <a:t>Ejemplo completo</a:t>
            </a:r>
            <a:br>
              <a:rPr lang="es-ES" dirty="0">
                <a:latin typeface="Century Gothic" panose="020B0502020202020204" pitchFamily="34" charset="0"/>
              </a:rPr>
            </a:br>
            <a:r>
              <a:rPr lang="es-ES" sz="2800" dirty="0">
                <a:latin typeface="Century Gothic" panose="020B0502020202020204" pitchFamily="34" charset="0"/>
              </a:rPr>
              <a:t>Modelo de análisis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7696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es-ES" sz="2800" dirty="0">
                <a:latin typeface="Palatino Linotype" panose="02040502050505030304" pitchFamily="18" charset="0"/>
              </a:rPr>
              <a:t>Diagrama de colaboración</a:t>
            </a:r>
          </a:p>
          <a:p>
            <a:pPr marL="0" indent="0" algn="ctr" rtl="0">
              <a:buNone/>
            </a:pPr>
            <a:endParaRPr lang="es-ES" sz="2800" dirty="0"/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algn="ctr" rtl="0"/>
            <a:endParaRPr lang="es-ES" sz="2800" dirty="0">
              <a:latin typeface="Palatino Linotype" panose="0204050205050503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E6314D-AB35-494E-81F8-D6C19D76FA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3525" y="2247896"/>
            <a:ext cx="7636949" cy="429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4000" dirty="0">
                <a:latin typeface="Century Gothic" panose="020B0502020202020204" pitchFamily="34" charset="0"/>
              </a:rPr>
              <a:t>Ejemplo completo</a:t>
            </a:r>
            <a:br>
              <a:rPr lang="es-ES" dirty="0">
                <a:latin typeface="Century Gothic" panose="020B0502020202020204" pitchFamily="34" charset="0"/>
              </a:rPr>
            </a:br>
            <a:r>
              <a:rPr lang="es-ES" sz="2800" dirty="0">
                <a:latin typeface="Century Gothic" panose="020B0502020202020204" pitchFamily="34" charset="0"/>
              </a:rPr>
              <a:t>Modelo de diseño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7696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es-ES" sz="2800" dirty="0">
                <a:latin typeface="Palatino Linotype" panose="02040502050505030304" pitchFamily="18" charset="0"/>
              </a:rPr>
              <a:t>Refinar el modelo de análisis</a:t>
            </a:r>
          </a:p>
          <a:p>
            <a:pPr marL="0" indent="0" algn="ctr" rtl="0">
              <a:buNone/>
            </a:pPr>
            <a:endParaRPr lang="es-ES" sz="2800" dirty="0"/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algn="ctr" rtl="0"/>
            <a:endParaRPr lang="es-ES" sz="2800" dirty="0">
              <a:latin typeface="Palatino Linotype" panose="02040502050505030304" pitchFamily="18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47E0BA5-CB02-4692-8647-7B7152F3BBEA}"/>
              </a:ext>
            </a:extLst>
          </p:cNvPr>
          <p:cNvSpPr txBox="1">
            <a:spLocks/>
          </p:cNvSpPr>
          <p:nvPr/>
        </p:nvSpPr>
        <p:spPr>
          <a:xfrm>
            <a:off x="722244" y="2128626"/>
            <a:ext cx="8229600" cy="4444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" sz="2800" dirty="0"/>
              <a:t>Elección de tecnologías:</a:t>
            </a:r>
          </a:p>
          <a:p>
            <a:r>
              <a:rPr lang="es-ES" sz="2800" dirty="0" err="1"/>
              <a:t>React</a:t>
            </a:r>
            <a:r>
              <a:rPr lang="es-ES" sz="2800" dirty="0"/>
              <a:t> </a:t>
            </a:r>
            <a:r>
              <a:rPr lang="es-ES" sz="2800" dirty="0" err="1"/>
              <a:t>Native</a:t>
            </a:r>
            <a:endParaRPr lang="es-ES" sz="2800" dirty="0"/>
          </a:p>
          <a:p>
            <a:r>
              <a:rPr lang="es-ES" sz="2800" dirty="0"/>
              <a:t>Bootstrap</a:t>
            </a:r>
          </a:p>
          <a:p>
            <a:r>
              <a:rPr lang="es-ES" sz="2800" dirty="0" err="1"/>
              <a:t>jQuerry</a:t>
            </a:r>
            <a:endParaRPr lang="es-ES" sz="2800" dirty="0"/>
          </a:p>
          <a:p>
            <a:endParaRPr lang="es-ES" sz="2800" dirty="0"/>
          </a:p>
          <a:p>
            <a:r>
              <a:rPr lang="es-ES" sz="2800" dirty="0"/>
              <a:t>PHP</a:t>
            </a:r>
          </a:p>
          <a:p>
            <a:r>
              <a:rPr lang="es-ES" sz="2800" dirty="0"/>
              <a:t>Ruby </a:t>
            </a:r>
            <a:r>
              <a:rPr lang="es-ES" sz="2800" dirty="0" err="1"/>
              <a:t>on</a:t>
            </a:r>
            <a:r>
              <a:rPr lang="es-ES" sz="2800" dirty="0"/>
              <a:t> </a:t>
            </a:r>
            <a:r>
              <a:rPr lang="es-ES" sz="2800" dirty="0" err="1"/>
              <a:t>Rails</a:t>
            </a:r>
            <a:endParaRPr lang="es-ES" sz="2800" dirty="0"/>
          </a:p>
          <a:p>
            <a:endParaRPr lang="es-ES" sz="2800" dirty="0"/>
          </a:p>
          <a:p>
            <a:r>
              <a:rPr lang="es-ES" sz="2800" dirty="0"/>
              <a:t>Oracle PL/SQL</a:t>
            </a:r>
          </a:p>
          <a:p>
            <a:endParaRPr lang="es-ES" sz="2800" dirty="0"/>
          </a:p>
          <a:p>
            <a:pPr marL="0" indent="0" algn="ctr">
              <a:buFont typeface="Arial" pitchFamily="34" charset="0"/>
              <a:buNone/>
            </a:pPr>
            <a:endParaRPr lang="es-ES" sz="2800" dirty="0"/>
          </a:p>
          <a:p>
            <a:pPr marL="0" indent="0" algn="ctr">
              <a:buFont typeface="Arial" pitchFamily="34" charset="0"/>
              <a:buNone/>
            </a:pPr>
            <a:endParaRPr lang="es-ES" sz="2800" dirty="0"/>
          </a:p>
          <a:p>
            <a:pPr algn="ctr"/>
            <a:endParaRPr lang="es-ES" sz="2800" dirty="0"/>
          </a:p>
        </p:txBody>
      </p:sp>
      <p:pic>
        <p:nvPicPr>
          <p:cNvPr id="4098" name="Picture 2" descr="Resultado de imagen de react native">
            <a:extLst>
              <a:ext uri="{FF2B5EF4-FFF2-40B4-BE49-F238E27FC236}">
                <a16:creationId xmlns:a16="http://schemas.microsoft.com/office/drawing/2014/main" id="{D4C6B6F4-813B-495C-8B0F-F8BC3FAFE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57" y="2937581"/>
            <a:ext cx="2590801" cy="18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de bootstrap">
            <a:extLst>
              <a:ext uri="{FF2B5EF4-FFF2-40B4-BE49-F238E27FC236}">
                <a16:creationId xmlns:a16="http://schemas.microsoft.com/office/drawing/2014/main" id="{437190A0-D303-4689-A126-92E3B1241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44" y="1720038"/>
            <a:ext cx="1336813" cy="133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de jquerry">
            <a:extLst>
              <a:ext uri="{FF2B5EF4-FFF2-40B4-BE49-F238E27FC236}">
                <a16:creationId xmlns:a16="http://schemas.microsoft.com/office/drawing/2014/main" id="{20600009-63D5-4AF8-99E9-8A43A1339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452" y="4811436"/>
            <a:ext cx="1574113" cy="157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sultado de imagen de php">
            <a:extLst>
              <a:ext uri="{FF2B5EF4-FFF2-40B4-BE49-F238E27FC236}">
                <a16:creationId xmlns:a16="http://schemas.microsoft.com/office/drawing/2014/main" id="{8032C6CC-B53E-4197-B28A-913CC423B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724" y="2518557"/>
            <a:ext cx="1963797" cy="10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esultado de imagen de ruby on rails">
            <a:extLst>
              <a:ext uri="{FF2B5EF4-FFF2-40B4-BE49-F238E27FC236}">
                <a16:creationId xmlns:a16="http://schemas.microsoft.com/office/drawing/2014/main" id="{EC1184D0-9318-4E12-B6A6-AF8EC3F5B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339" y="3578871"/>
            <a:ext cx="3687834" cy="139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esultado de imagen de oracle pl/sql">
            <a:extLst>
              <a:ext uri="{FF2B5EF4-FFF2-40B4-BE49-F238E27FC236}">
                <a16:creationId xmlns:a16="http://schemas.microsoft.com/office/drawing/2014/main" id="{F038E744-F97C-4635-BDC2-B2E17FDCF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511" y="5035243"/>
            <a:ext cx="2521532" cy="139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77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4000" dirty="0">
                <a:latin typeface="Century Gothic" panose="020B0502020202020204" pitchFamily="34" charset="0"/>
              </a:rPr>
              <a:t>Ejemplo completo</a:t>
            </a:r>
            <a:br>
              <a:rPr lang="es-ES" dirty="0">
                <a:latin typeface="Century Gothic" panose="020B0502020202020204" pitchFamily="34" charset="0"/>
              </a:rPr>
            </a:br>
            <a:r>
              <a:rPr lang="es-ES" sz="2800" dirty="0">
                <a:latin typeface="Century Gothic" panose="020B0502020202020204" pitchFamily="34" charset="0"/>
              </a:rPr>
              <a:t>Modelo de diseño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7696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es-ES" sz="2800" dirty="0">
                <a:latin typeface="Palatino Linotype" panose="02040502050505030304" pitchFamily="18" charset="0"/>
              </a:rPr>
              <a:t>Diagramas de secuencia</a:t>
            </a:r>
          </a:p>
          <a:p>
            <a:pPr marL="0" indent="0" algn="ctr" rtl="0">
              <a:buNone/>
            </a:pPr>
            <a:endParaRPr lang="es-ES" sz="2800" dirty="0"/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algn="ctr" rtl="0"/>
            <a:endParaRPr lang="es-ES" sz="2800" dirty="0">
              <a:latin typeface="Palatino Linotype" panose="02040502050505030304" pitchFamily="18" charset="0"/>
            </a:endParaRPr>
          </a:p>
        </p:txBody>
      </p:sp>
      <p:pic>
        <p:nvPicPr>
          <p:cNvPr id="6" name="Imagen 5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103E5EF0-DD1B-4D4D-BE5D-8D7C521AB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582" y="2247896"/>
            <a:ext cx="6612835" cy="440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9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4000" dirty="0">
                <a:latin typeface="Century Gothic" panose="020B0502020202020204" pitchFamily="34" charset="0"/>
              </a:rPr>
              <a:t>Ejemplo completo</a:t>
            </a:r>
            <a:br>
              <a:rPr lang="es-ES" dirty="0">
                <a:latin typeface="Century Gothic" panose="020B0502020202020204" pitchFamily="34" charset="0"/>
              </a:rPr>
            </a:br>
            <a:r>
              <a:rPr lang="es-ES" sz="2800" dirty="0">
                <a:latin typeface="Century Gothic" panose="020B0502020202020204" pitchFamily="34" charset="0"/>
              </a:rPr>
              <a:t>Modelo de diseño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7696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es-ES" sz="2800" dirty="0">
                <a:latin typeface="Palatino Linotype" panose="02040502050505030304" pitchFamily="18" charset="0"/>
              </a:rPr>
              <a:t>Agrupación en subsistemas</a:t>
            </a:r>
          </a:p>
          <a:p>
            <a:pPr marL="0" indent="0" algn="ctr" rtl="0">
              <a:buNone/>
            </a:pPr>
            <a:endParaRPr lang="es-ES" sz="2800" dirty="0"/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algn="ctr" rtl="0"/>
            <a:endParaRPr lang="es-ES" sz="2800" dirty="0">
              <a:latin typeface="Palatino Linotype" panose="02040502050505030304" pitchFamily="18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1E8A3A6-C0DF-428D-8DA4-FF41BE92C028}"/>
              </a:ext>
            </a:extLst>
          </p:cNvPr>
          <p:cNvSpPr txBox="1">
            <a:spLocks/>
          </p:cNvSpPr>
          <p:nvPr/>
        </p:nvSpPr>
        <p:spPr>
          <a:xfrm>
            <a:off x="510205" y="2242925"/>
            <a:ext cx="4446104" cy="44046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Subsistema interfaz de cajero:</a:t>
            </a:r>
          </a:p>
          <a:p>
            <a:pPr lvl="1"/>
            <a:r>
              <a:rPr lang="es-ES" sz="1600" dirty="0"/>
              <a:t>Lector de tarjetas</a:t>
            </a:r>
          </a:p>
          <a:p>
            <a:pPr lvl="1"/>
            <a:r>
              <a:rPr lang="es-ES" sz="1600" dirty="0"/>
              <a:t>Pantalla</a:t>
            </a:r>
          </a:p>
          <a:p>
            <a:pPr lvl="1"/>
            <a:r>
              <a:rPr lang="es-ES" sz="1600" dirty="0"/>
              <a:t>Teclado</a:t>
            </a:r>
          </a:p>
          <a:p>
            <a:pPr lvl="1"/>
            <a:r>
              <a:rPr lang="es-ES" sz="1600" dirty="0"/>
              <a:t>Sistema de salida de efectivo</a:t>
            </a:r>
          </a:p>
          <a:p>
            <a:pPr lvl="1"/>
            <a:r>
              <a:rPr lang="es-ES" sz="1600" dirty="0"/>
              <a:t>Sistema de entrada de efectivo</a:t>
            </a:r>
          </a:p>
          <a:p>
            <a:pPr lvl="1"/>
            <a:r>
              <a:rPr lang="es-ES" sz="1600" dirty="0"/>
              <a:t>Comunicación con gestor de transacciones y cuentas.</a:t>
            </a:r>
          </a:p>
          <a:p>
            <a:r>
              <a:rPr lang="es-ES" sz="2400" dirty="0"/>
              <a:t>Subsistema gestor de transacciones:</a:t>
            </a:r>
          </a:p>
          <a:p>
            <a:pPr lvl="1"/>
            <a:r>
              <a:rPr lang="es-ES" sz="1600" dirty="0"/>
              <a:t>Servicio de retirada</a:t>
            </a:r>
          </a:p>
          <a:p>
            <a:pPr lvl="1"/>
            <a:r>
              <a:rPr lang="es-ES" sz="1600" dirty="0"/>
              <a:t>Servicio de ingreso</a:t>
            </a:r>
          </a:p>
          <a:p>
            <a:pPr lvl="1"/>
            <a:r>
              <a:rPr lang="es-ES" sz="1600" dirty="0"/>
              <a:t>Servicio de transferencias.</a:t>
            </a:r>
          </a:p>
          <a:p>
            <a:pPr lvl="1"/>
            <a:r>
              <a:rPr lang="es-ES" sz="1600" dirty="0"/>
              <a:t>Comunicación con gestor de cuentas.</a:t>
            </a:r>
            <a:endParaRPr lang="es-ES" sz="3600" dirty="0"/>
          </a:p>
          <a:p>
            <a:pPr marL="0" indent="0" algn="ctr">
              <a:buFont typeface="Arial" pitchFamily="34" charset="0"/>
              <a:buNone/>
            </a:pPr>
            <a:endParaRPr lang="es-ES" sz="3600" dirty="0"/>
          </a:p>
          <a:p>
            <a:pPr marL="0" indent="0" algn="ctr">
              <a:buFont typeface="Arial" pitchFamily="34" charset="0"/>
              <a:buNone/>
            </a:pPr>
            <a:endParaRPr lang="es-ES" sz="3600" dirty="0"/>
          </a:p>
          <a:p>
            <a:pPr algn="ctr"/>
            <a:endParaRPr lang="es-ES" sz="36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4AB21F0-95EE-4774-B81F-D42A46AE23F0}"/>
              </a:ext>
            </a:extLst>
          </p:cNvPr>
          <p:cNvSpPr txBox="1">
            <a:spLocks/>
          </p:cNvSpPr>
          <p:nvPr/>
        </p:nvSpPr>
        <p:spPr>
          <a:xfrm>
            <a:off x="4982816" y="2241270"/>
            <a:ext cx="4161184" cy="4404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Subsistema gestor de cuentas:</a:t>
            </a:r>
          </a:p>
          <a:p>
            <a:pPr lvl="1"/>
            <a:r>
              <a:rPr lang="es-ES" sz="1600" dirty="0"/>
              <a:t>Mantenimiento.</a:t>
            </a:r>
          </a:p>
          <a:p>
            <a:pPr lvl="1"/>
            <a:r>
              <a:rPr lang="es-ES" sz="1600" dirty="0"/>
              <a:t>Verificación.</a:t>
            </a:r>
          </a:p>
          <a:p>
            <a:pPr lvl="1"/>
            <a:r>
              <a:rPr lang="es-ES" sz="1600" dirty="0"/>
              <a:t>Identificación.</a:t>
            </a:r>
          </a:p>
          <a:p>
            <a:pPr lvl="1"/>
            <a:r>
              <a:rPr lang="es-ES" sz="1600" dirty="0"/>
              <a:t>Movimientos</a:t>
            </a:r>
          </a:p>
          <a:p>
            <a:pPr marL="0" indent="0" algn="ctr">
              <a:buFont typeface="Arial" pitchFamily="34" charset="0"/>
              <a:buNone/>
            </a:pPr>
            <a:endParaRPr lang="es-ES" sz="3600" dirty="0"/>
          </a:p>
          <a:p>
            <a:pPr marL="0" indent="0" algn="ctr">
              <a:buFont typeface="Arial" pitchFamily="34" charset="0"/>
              <a:buNone/>
            </a:pPr>
            <a:endParaRPr lang="es-ES" sz="3600" dirty="0"/>
          </a:p>
          <a:p>
            <a:pPr marL="0" indent="0" algn="ctr">
              <a:buFont typeface="Arial" pitchFamily="34" charset="0"/>
              <a:buNone/>
            </a:pPr>
            <a:endParaRPr lang="es-ES" sz="3600" dirty="0"/>
          </a:p>
          <a:p>
            <a:pPr algn="ctr"/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91820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4000" dirty="0">
                <a:latin typeface="Century Gothic" panose="020B0502020202020204" pitchFamily="34" charset="0"/>
              </a:rPr>
              <a:t>Ejemplo completo</a:t>
            </a:r>
            <a:br>
              <a:rPr lang="es-ES" dirty="0">
                <a:latin typeface="Century Gothic" panose="020B0502020202020204" pitchFamily="34" charset="0"/>
              </a:rPr>
            </a:br>
            <a:r>
              <a:rPr lang="es-ES" sz="2800" dirty="0">
                <a:latin typeface="Century Gothic" panose="020B0502020202020204" pitchFamily="34" charset="0"/>
              </a:rPr>
              <a:t>Modelo de implementación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7696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es-ES" sz="2800" dirty="0">
                <a:latin typeface="Palatino Linotype" panose="02040502050505030304" pitchFamily="18" charset="0"/>
              </a:rPr>
              <a:t>Componentes ejecutables</a:t>
            </a:r>
          </a:p>
          <a:p>
            <a:pPr marL="0" indent="0" algn="ctr" rtl="0">
              <a:buNone/>
            </a:pPr>
            <a:endParaRPr lang="es-ES" sz="2800" dirty="0"/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algn="ctr" rtl="0"/>
            <a:endParaRPr lang="es-ES" sz="2800" dirty="0">
              <a:latin typeface="Palatino Linotype" panose="0204050205050503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927745-4DB7-4F94-87CE-364F0E5969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4765" y="2207303"/>
            <a:ext cx="7434469" cy="418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0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sz="4000" dirty="0"/>
              <a:t>Descripción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3144079"/>
          </a:xfrm>
        </p:spPr>
        <p:txBody>
          <a:bodyPr rtlCol="0">
            <a:normAutofit/>
          </a:bodyPr>
          <a:lstStyle/>
          <a:p>
            <a:r>
              <a:rPr lang="es-ES" sz="2800" dirty="0"/>
              <a:t>Es un desarrollo software dirigido por casos de usos</a:t>
            </a:r>
          </a:p>
          <a:p>
            <a:r>
              <a:rPr lang="es-ES" sz="2800" dirty="0"/>
              <a:t>Es un método de trabajo que se centra principalmente en lo mas importante de cada etapa</a:t>
            </a:r>
          </a:p>
          <a:p>
            <a:r>
              <a:rPr lang="es-ES" sz="2800" dirty="0"/>
              <a:t>Es un proceso constituido por 4 fases</a:t>
            </a:r>
          </a:p>
          <a:p>
            <a:pPr algn="ctr" rtl="0"/>
            <a:endParaRPr lang="es-ES" sz="2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52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 rtlCol="0"/>
          <a:lstStyle/>
          <a:p>
            <a:pPr rtl="0"/>
            <a:r>
              <a:rPr lang="es-ES" sz="4000" dirty="0">
                <a:latin typeface="Century Gothic" panose="020B0502020202020204" pitchFamily="34" charset="0"/>
              </a:rPr>
              <a:t>Ejemplo completo</a:t>
            </a:r>
            <a:br>
              <a:rPr lang="es-ES" dirty="0">
                <a:latin typeface="Century Gothic" panose="020B0502020202020204" pitchFamily="34" charset="0"/>
              </a:rPr>
            </a:br>
            <a:r>
              <a:rPr lang="es-ES" sz="2800" dirty="0">
                <a:latin typeface="Century Gothic" panose="020B0502020202020204" pitchFamily="34" charset="0"/>
              </a:rPr>
              <a:t>Fase de pruebas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7696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es-ES" sz="2800" dirty="0">
                <a:latin typeface="Palatino Linotype" panose="02040502050505030304" pitchFamily="18" charset="0"/>
              </a:rPr>
              <a:t>Comprobación de eficacia y eficiencia</a:t>
            </a:r>
          </a:p>
          <a:p>
            <a:pPr marL="0" indent="0" algn="ctr" rtl="0">
              <a:buNone/>
            </a:pPr>
            <a:endParaRPr lang="es-ES" sz="2800" dirty="0"/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algn="ctr" rtl="0"/>
            <a:endParaRPr lang="es-ES" sz="2800" dirty="0">
              <a:latin typeface="Palatino Linotype" panose="02040502050505030304" pitchFamily="18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4AB21F0-95EE-4774-B81F-D42A46AE23F0}"/>
              </a:ext>
            </a:extLst>
          </p:cNvPr>
          <p:cNvSpPr txBox="1">
            <a:spLocks/>
          </p:cNvSpPr>
          <p:nvPr/>
        </p:nvSpPr>
        <p:spPr>
          <a:xfrm>
            <a:off x="609598" y="2407757"/>
            <a:ext cx="8229600" cy="4404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Entrada: el cajero tiene 1000€ de efectivo en caja fuerte, existe una cuenta con saldo 200€, el cliente se identifica, el cliente retira 50€, el cliente cierra sesión.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Resultado: el saldo del cliente debe ser 150€ y el recuento de efectivo en el cajero 950€.</a:t>
            </a:r>
          </a:p>
          <a:p>
            <a:pPr marL="0" indent="0" algn="ctr">
              <a:buFont typeface="Arial" pitchFamily="34" charset="0"/>
              <a:buNone/>
            </a:pPr>
            <a:endParaRPr lang="es-ES" sz="3600" dirty="0"/>
          </a:p>
          <a:p>
            <a:pPr marL="0" indent="0" algn="ctr">
              <a:buFont typeface="Arial" pitchFamily="34" charset="0"/>
              <a:buNone/>
            </a:pPr>
            <a:endParaRPr lang="es-ES" sz="3600" dirty="0"/>
          </a:p>
          <a:p>
            <a:pPr marL="0" indent="0" algn="ctr">
              <a:buFont typeface="Arial" pitchFamily="34" charset="0"/>
              <a:buNone/>
            </a:pPr>
            <a:endParaRPr lang="es-ES" sz="3600" dirty="0"/>
          </a:p>
          <a:p>
            <a:pPr algn="ctr"/>
            <a:endParaRPr lang="es-ES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F7CD5D-548A-4AAF-AA07-DBBBF17DE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29" y="3112808"/>
            <a:ext cx="7239755" cy="14705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BDA0112-F57B-4AFB-A9F3-2B0CCB0B2D1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99929" y="5284303"/>
            <a:ext cx="7239753" cy="147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8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4000" dirty="0">
                <a:latin typeface="Century Gothic" panose="020B0502020202020204" pitchFamily="34" charset="0"/>
              </a:rPr>
              <a:t>Ejemplo completo</a:t>
            </a:r>
            <a:br>
              <a:rPr lang="es-ES" dirty="0">
                <a:latin typeface="Century Gothic" panose="020B0502020202020204" pitchFamily="34" charset="0"/>
              </a:rPr>
            </a:br>
            <a:r>
              <a:rPr lang="es-ES" sz="2800" dirty="0">
                <a:latin typeface="Century Gothic" panose="020B0502020202020204" pitchFamily="34" charset="0"/>
              </a:rPr>
              <a:t>Fase de pruebas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7696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es-ES" sz="2800" dirty="0">
                <a:latin typeface="Palatino Linotype" panose="02040502050505030304" pitchFamily="18" charset="0"/>
              </a:rPr>
              <a:t>Probar todos los casos límite y excepciones</a:t>
            </a:r>
          </a:p>
          <a:p>
            <a:pPr marL="0" indent="0" algn="ctr" rtl="0">
              <a:buNone/>
            </a:pPr>
            <a:endParaRPr lang="es-ES" sz="2800" dirty="0"/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algn="ctr" rtl="0"/>
            <a:endParaRPr lang="es-ES" sz="2800" dirty="0">
              <a:latin typeface="Palatino Linotype" panose="02040502050505030304" pitchFamily="18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4AB21F0-95EE-4774-B81F-D42A46AE23F0}"/>
              </a:ext>
            </a:extLst>
          </p:cNvPr>
          <p:cNvSpPr txBox="1">
            <a:spLocks/>
          </p:cNvSpPr>
          <p:nvPr/>
        </p:nvSpPr>
        <p:spPr>
          <a:xfrm>
            <a:off x="609598" y="2407757"/>
            <a:ext cx="8229600" cy="4404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Iniciar sesión con credenciales incorrectas.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Sacar más dinero del que tiene el cajero.</a:t>
            </a:r>
          </a:p>
          <a:p>
            <a:pPr marL="0" indent="0" algn="ctr">
              <a:buFont typeface="Arial" pitchFamily="34" charset="0"/>
              <a:buNone/>
            </a:pPr>
            <a:endParaRPr lang="es-ES" sz="3600" dirty="0"/>
          </a:p>
          <a:p>
            <a:pPr marL="0" indent="0" algn="ctr">
              <a:buFont typeface="Arial" pitchFamily="34" charset="0"/>
              <a:buNone/>
            </a:pPr>
            <a:endParaRPr lang="es-ES" sz="3600" dirty="0"/>
          </a:p>
          <a:p>
            <a:pPr marL="0" indent="0" algn="ctr">
              <a:buFont typeface="Arial" pitchFamily="34" charset="0"/>
              <a:buNone/>
            </a:pPr>
            <a:endParaRPr lang="es-ES" sz="3600" dirty="0"/>
          </a:p>
          <a:p>
            <a:pPr algn="ctr"/>
            <a:endParaRPr lang="es-ES" sz="3600" dirty="0"/>
          </a:p>
        </p:txBody>
      </p:sp>
      <p:pic>
        <p:nvPicPr>
          <p:cNvPr id="5" name="Imagen 4" descr="Imagen que contiene reloj&#10;&#10;Descripción generada automáticamente">
            <a:extLst>
              <a:ext uri="{FF2B5EF4-FFF2-40B4-BE49-F238E27FC236}">
                <a16:creationId xmlns:a16="http://schemas.microsoft.com/office/drawing/2014/main" id="{5624598F-5F40-41AF-9F29-15B07501A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44" y="4808366"/>
            <a:ext cx="7394713" cy="1502050"/>
          </a:xfrm>
          <a:prstGeom prst="rect">
            <a:avLst/>
          </a:prstGeom>
        </p:spPr>
      </p:pic>
      <p:pic>
        <p:nvPicPr>
          <p:cNvPr id="8" name="Imagen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E9CDEF1-AE52-4BCA-9CD9-D3EADC696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43" y="2788549"/>
            <a:ext cx="7394714" cy="15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2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4000" dirty="0">
                <a:latin typeface="Century Gothic" panose="020B0502020202020204" pitchFamily="34" charset="0"/>
              </a:rPr>
              <a:t>Ejemplo completo</a:t>
            </a:r>
            <a:br>
              <a:rPr lang="es-ES" dirty="0">
                <a:latin typeface="Century Gothic" panose="020B0502020202020204" pitchFamily="34" charset="0"/>
              </a:rPr>
            </a:br>
            <a:r>
              <a:rPr lang="es-ES" sz="2800" dirty="0">
                <a:latin typeface="Century Gothic" panose="020B0502020202020204" pitchFamily="34" charset="0"/>
              </a:rPr>
              <a:t>Despliegue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7696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es-ES" sz="2800" dirty="0">
                <a:latin typeface="Palatino Linotype" panose="02040502050505030304" pitchFamily="18" charset="0"/>
              </a:rPr>
              <a:t>Probar todos los casos límite y excepciones</a:t>
            </a:r>
          </a:p>
          <a:p>
            <a:pPr marL="0" indent="0" algn="ctr" rtl="0">
              <a:buNone/>
            </a:pPr>
            <a:endParaRPr lang="es-ES" sz="2800" dirty="0"/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algn="ctr" rtl="0"/>
            <a:endParaRPr lang="es-ES" sz="2800" dirty="0">
              <a:latin typeface="Palatino Linotype" panose="02040502050505030304" pitchFamily="18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2AE7AF7-0302-4444-AF3D-0F8881F75399}"/>
              </a:ext>
            </a:extLst>
          </p:cNvPr>
          <p:cNvSpPr txBox="1">
            <a:spLocks/>
          </p:cNvSpPr>
          <p:nvPr/>
        </p:nvSpPr>
        <p:spPr>
          <a:xfrm>
            <a:off x="437324" y="2600739"/>
            <a:ext cx="8229600" cy="4025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Nodo cliente</a:t>
            </a:r>
          </a:p>
          <a:p>
            <a:r>
              <a:rPr lang="es-ES" sz="2800" dirty="0"/>
              <a:t>Nodo servidor</a:t>
            </a:r>
          </a:p>
          <a:p>
            <a:r>
              <a:rPr lang="es-ES" sz="2800" dirty="0"/>
              <a:t>Nodo base de datos</a:t>
            </a:r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0123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4000" dirty="0"/>
              <a:t>¿Es el proceso unificado una metodología ágil?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7696"/>
          </a:xfrm>
        </p:spPr>
        <p:txBody>
          <a:bodyPr rtlCol="0">
            <a:normAutofit fontScale="92500"/>
          </a:bodyPr>
          <a:lstStyle/>
          <a:p>
            <a:pPr marL="0" indent="0" algn="ctr" rtl="0">
              <a:buNone/>
            </a:pPr>
            <a:r>
              <a:rPr lang="es-ES" sz="2800" dirty="0">
                <a:latin typeface="Palatino Linotype" panose="02040502050505030304" pitchFamily="18" charset="0"/>
              </a:rPr>
              <a:t>Comparación con las premisas de la metodología ágil</a:t>
            </a:r>
          </a:p>
          <a:p>
            <a:pPr marL="0" indent="0" algn="ctr" rtl="0">
              <a:buNone/>
            </a:pPr>
            <a:endParaRPr lang="es-ES" sz="2800" dirty="0"/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algn="ctr" rtl="0"/>
            <a:endParaRPr lang="es-ES" sz="2800" dirty="0">
              <a:latin typeface="Palatino Linotype" panose="02040502050505030304" pitchFamily="18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2AE7AF7-0302-4444-AF3D-0F8881F75399}"/>
              </a:ext>
            </a:extLst>
          </p:cNvPr>
          <p:cNvSpPr txBox="1">
            <a:spLocks/>
          </p:cNvSpPr>
          <p:nvPr/>
        </p:nvSpPr>
        <p:spPr>
          <a:xfrm>
            <a:off x="437324" y="2600739"/>
            <a:ext cx="8229600" cy="4025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Aumento de la productividad: Sí</a:t>
            </a:r>
          </a:p>
          <a:p>
            <a:r>
              <a:rPr lang="es-ES" sz="2800" dirty="0"/>
              <a:t>Implicación de los miembros: No es lo principal</a:t>
            </a:r>
          </a:p>
          <a:p>
            <a:r>
              <a:rPr lang="es-ES" sz="2800" dirty="0"/>
              <a:t>Entregas parciales: Sí, en cada iteración.</a:t>
            </a:r>
          </a:p>
          <a:p>
            <a:r>
              <a:rPr lang="es-ES" sz="2800" dirty="0">
                <a:solidFill>
                  <a:srgbClr val="FF0000"/>
                </a:solidFill>
              </a:rPr>
              <a:t>Acepta requisitos cambiantes: No, la captación de requisitos solo se realiza al inicio.</a:t>
            </a:r>
          </a:p>
          <a:p>
            <a:r>
              <a:rPr lang="es-ES" sz="2800" dirty="0"/>
              <a:t>Mayor interacción con el cliente: No necesariamente.</a:t>
            </a:r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84045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4000" dirty="0"/>
              <a:t>¿Es el proceso unificado una metodología ágil?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7696"/>
          </a:xfrm>
        </p:spPr>
        <p:txBody>
          <a:bodyPr rtlCol="0">
            <a:normAutofit fontScale="77500" lnSpcReduction="20000"/>
          </a:bodyPr>
          <a:lstStyle/>
          <a:p>
            <a:pPr marL="0" indent="0" algn="ctr" rtl="0">
              <a:buNone/>
            </a:pPr>
            <a:r>
              <a:rPr lang="es-ES" sz="2800" dirty="0">
                <a:latin typeface="Palatino Linotype" panose="02040502050505030304" pitchFamily="18" charset="0"/>
              </a:rPr>
              <a:t>Cambios necesarios para convertirla en una metodología ágil.</a:t>
            </a:r>
          </a:p>
          <a:p>
            <a:pPr marL="0" indent="0" algn="ctr" rtl="0">
              <a:buNone/>
            </a:pPr>
            <a:endParaRPr lang="es-ES" sz="2800" dirty="0"/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algn="ctr" rtl="0"/>
            <a:endParaRPr lang="es-ES" sz="2800" dirty="0">
              <a:latin typeface="Palatino Linotype" panose="02040502050505030304" pitchFamily="18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2AE7AF7-0302-4444-AF3D-0F8881F75399}"/>
              </a:ext>
            </a:extLst>
          </p:cNvPr>
          <p:cNvSpPr txBox="1">
            <a:spLocks/>
          </p:cNvSpPr>
          <p:nvPr/>
        </p:nvSpPr>
        <p:spPr>
          <a:xfrm>
            <a:off x="437324" y="2600739"/>
            <a:ext cx="8229600" cy="4025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El proceso unificado requiere demasiados artefactos.</a:t>
            </a:r>
          </a:p>
          <a:p>
            <a:r>
              <a:rPr lang="es-ES" sz="2800" dirty="0"/>
              <a:t>La prioridad del cliente debe determinar el orden de la elaboración.</a:t>
            </a:r>
          </a:p>
          <a:p>
            <a:r>
              <a:rPr lang="es-ES" sz="2800" dirty="0"/>
              <a:t>Mejor modelado, continuo en el desarrollo.</a:t>
            </a:r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31948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4000" dirty="0"/>
              <a:t>¿Es el proceso unificado una metodología ágil?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7696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es-ES" sz="2800" dirty="0">
                <a:latin typeface="Palatino Linotype" panose="02040502050505030304" pitchFamily="18" charset="0"/>
              </a:rPr>
              <a:t>El proceso unificado ágil</a:t>
            </a:r>
          </a:p>
          <a:p>
            <a:pPr marL="0" indent="0" algn="ctr" rtl="0">
              <a:buNone/>
            </a:pPr>
            <a:endParaRPr lang="es-ES" sz="2800" dirty="0"/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algn="ctr" rtl="0"/>
            <a:endParaRPr lang="es-ES" sz="2800" dirty="0">
              <a:latin typeface="Palatino Linotype" panose="02040502050505030304" pitchFamily="18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2AE7AF7-0302-4444-AF3D-0F8881F75399}"/>
              </a:ext>
            </a:extLst>
          </p:cNvPr>
          <p:cNvSpPr txBox="1">
            <a:spLocks/>
          </p:cNvSpPr>
          <p:nvPr/>
        </p:nvSpPr>
        <p:spPr>
          <a:xfrm>
            <a:off x="437324" y="2600739"/>
            <a:ext cx="8229600" cy="40253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Combinación del proceso unificado con la programación extrema.</a:t>
            </a:r>
          </a:p>
          <a:p>
            <a:r>
              <a:rPr lang="es-ES" sz="2800" dirty="0"/>
              <a:t>XP: TDD + Prioridades dinámicas + Integración del cliente + Programación por parejas + Desarrollo continuo + … </a:t>
            </a:r>
          </a:p>
          <a:p>
            <a:r>
              <a:rPr lang="es-ES" sz="2800" dirty="0"/>
              <a:t>Proceso unificado ágil: un número adecuado de artefactos, suficiente interacción con el cliente, mantiene el parecido con una metodología clásica.</a:t>
            </a:r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62639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sz="4000" dirty="0"/>
              <a:t>Bibliografía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76443"/>
            <a:ext cx="8229600" cy="4219575"/>
          </a:xfrm>
        </p:spPr>
        <p:txBody>
          <a:bodyPr rtlCol="0">
            <a:normAutofit/>
          </a:bodyPr>
          <a:lstStyle/>
          <a:p>
            <a:pPr lvl="0"/>
            <a:r>
              <a:rPr lang="es-ES" u="sng" dirty="0">
                <a:hlinkClick r:id="rId3"/>
              </a:rPr>
              <a:t>http://dsc.itmorelia.edu.mx/~jcolivares/courses/pm10a/rup.pdf</a:t>
            </a:r>
            <a:r>
              <a:rPr lang="es-ES" dirty="0"/>
              <a:t> </a:t>
            </a:r>
          </a:p>
          <a:p>
            <a:pPr lvl="0"/>
            <a:r>
              <a:rPr lang="es-ES" u="sng" dirty="0">
                <a:hlinkClick r:id="rId4"/>
              </a:rPr>
              <a:t>https://openclassrooms.com/en/courses/4990961-planea-tu-proyecto-con-uml/4995981-el-proceso-unificado</a:t>
            </a:r>
            <a:r>
              <a:rPr lang="es-ES" dirty="0"/>
              <a:t> </a:t>
            </a:r>
          </a:p>
          <a:p>
            <a:pPr lvl="0"/>
            <a:r>
              <a:rPr lang="es-ES" u="sng" dirty="0">
                <a:hlinkClick r:id="rId5"/>
              </a:rPr>
              <a:t>https://es.wikipedia.org/wiki/Caso_de_uso</a:t>
            </a:r>
            <a:r>
              <a:rPr lang="es-ES" dirty="0"/>
              <a:t> </a:t>
            </a:r>
          </a:p>
          <a:p>
            <a:pPr lvl="0"/>
            <a:r>
              <a:rPr lang="es-ES" u="sng" dirty="0">
                <a:hlinkClick r:id="rId6"/>
              </a:rPr>
              <a:t>https://es.wikipedia.org/wiki/Proceso_unificado</a:t>
            </a:r>
            <a:endParaRPr lang="es-ES" dirty="0"/>
          </a:p>
          <a:p>
            <a:pPr lvl="0"/>
            <a:r>
              <a:rPr lang="es-ES" u="sng" dirty="0">
                <a:hlinkClick r:id="rId7"/>
              </a:rPr>
              <a:t>https://es.wikipedia.org/wiki/Desarrollo_en_cascada</a:t>
            </a:r>
            <a:endParaRPr lang="es-ES" dirty="0"/>
          </a:p>
          <a:p>
            <a:pPr lvl="0"/>
            <a:r>
              <a:rPr lang="es-ES" u="sng" dirty="0">
                <a:hlinkClick r:id="rId8"/>
              </a:rPr>
              <a:t>https://es.wikipedia.org/wiki/Descripci%C3%B3n_del_dise%C3%B1o_del_software</a:t>
            </a:r>
            <a:endParaRPr lang="es-ES" dirty="0"/>
          </a:p>
          <a:p>
            <a:pPr marL="0" indent="0" algn="ctr" rtl="0">
              <a:buNone/>
            </a:pPr>
            <a:endParaRPr lang="es-ES" sz="2800" dirty="0"/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marL="0" indent="0" algn="ctr" rtl="0">
              <a:buNone/>
            </a:pPr>
            <a:endParaRPr lang="es-ES" sz="2800" dirty="0">
              <a:latin typeface="Palatino Linotype" panose="02040502050505030304" pitchFamily="18" charset="0"/>
            </a:endParaRPr>
          </a:p>
          <a:p>
            <a:pPr algn="ctr" rtl="0"/>
            <a:endParaRPr lang="es-ES" sz="2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sz="4000" dirty="0"/>
              <a:t>Elaboración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3144079"/>
          </a:xfrm>
        </p:spPr>
        <p:txBody>
          <a:bodyPr rtlCol="0">
            <a:normAutofit/>
          </a:bodyPr>
          <a:lstStyle/>
          <a:p>
            <a:r>
              <a:rPr lang="es-ES" sz="2800" dirty="0"/>
              <a:t>Se centra en la arquitectura e implementación</a:t>
            </a:r>
          </a:p>
          <a:p>
            <a:r>
              <a:rPr lang="es-ES" sz="2800" dirty="0"/>
              <a:t>Se comienza a crear los casos de uso</a:t>
            </a:r>
          </a:p>
          <a:p>
            <a:r>
              <a:rPr lang="es-ES" sz="2800" dirty="0"/>
              <a:t>Al concluir esta fase hemos de tener objetivos muy claros</a:t>
            </a:r>
          </a:p>
          <a:p>
            <a:pPr algn="ctr" rtl="0"/>
            <a:endParaRPr lang="es-ES" sz="2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75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sz="4000" dirty="0"/>
              <a:t>Construcción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3144079"/>
          </a:xfrm>
        </p:spPr>
        <p:txBody>
          <a:bodyPr rtlCol="0">
            <a:normAutofit fontScale="92500" lnSpcReduction="10000"/>
          </a:bodyPr>
          <a:lstStyle/>
          <a:p>
            <a:r>
              <a:rPr lang="es-ES" sz="2800" dirty="0"/>
              <a:t>Abarca la evolución hasta se un producto con requisitos mínimos</a:t>
            </a:r>
          </a:p>
          <a:p>
            <a:r>
              <a:rPr lang="es-ES" sz="2800" dirty="0"/>
              <a:t>Esta fase finaliza con la resolución del hito de Capacidad Operativa Inicial que garantiza que el producto:</a:t>
            </a:r>
          </a:p>
          <a:p>
            <a:pPr lvl="1"/>
            <a:r>
              <a:rPr lang="es-ES" sz="2200" dirty="0"/>
              <a:t> Es estable para ser usado</a:t>
            </a:r>
          </a:p>
          <a:p>
            <a:pPr lvl="1"/>
            <a:r>
              <a:rPr lang="es-ES" sz="2200" dirty="0"/>
              <a:t> Provee alguna funcionalidad de valor</a:t>
            </a:r>
          </a:p>
          <a:p>
            <a:pPr lvl="1"/>
            <a:r>
              <a:rPr lang="es-ES" sz="2200" dirty="0"/>
              <a:t> Todas las partes están listas para comentar la </a:t>
            </a:r>
            <a:r>
              <a:rPr lang="es-ES" sz="2200" dirty="0" err="1"/>
              <a:t>trancisión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99810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sz="4000" dirty="0"/>
              <a:t>Transición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3144079"/>
          </a:xfrm>
        </p:spPr>
        <p:txBody>
          <a:bodyPr rtlCol="0">
            <a:normAutofit/>
          </a:bodyPr>
          <a:lstStyle/>
          <a:p>
            <a:r>
              <a:rPr lang="es-ES" sz="2800" dirty="0"/>
              <a:t>Al llegar a esta fase el producto entrara en beta</a:t>
            </a:r>
          </a:p>
          <a:p>
            <a:r>
              <a:rPr lang="es-ES" sz="2800" dirty="0"/>
              <a:t>Seguimos haciendo iteraciones para que el proyecto mejore en sí</a:t>
            </a:r>
          </a:p>
          <a:p>
            <a:r>
              <a:rPr lang="es-ES" sz="2800" dirty="0"/>
              <a:t>En esta fase nos dedicamos a corregir errores</a:t>
            </a:r>
          </a:p>
          <a:p>
            <a:r>
              <a:rPr lang="es-ES" sz="2800" dirty="0"/>
              <a:t>Concluimos esta fase con el hito de Lanzamiento de producto</a:t>
            </a:r>
          </a:p>
          <a:p>
            <a:pPr algn="ctr" rtl="0"/>
            <a:endParaRPr lang="es-ES" sz="2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7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480226F7-235C-4EA5-8396-17E32D082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8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sz="4000" dirty="0"/>
              <a:t>Disciplina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6392"/>
          </a:xfrm>
        </p:spPr>
        <p:txBody>
          <a:bodyPr rtlCol="0">
            <a:normAutofit lnSpcReduction="10000"/>
          </a:bodyPr>
          <a:lstStyle/>
          <a:p>
            <a:pPr marL="0" indent="0" algn="just">
              <a:buNone/>
            </a:pPr>
            <a:r>
              <a:rPr lang="es-ES" sz="2800" dirty="0"/>
              <a:t>Una disciplina es una colección de actividades relacionadas vinculadas con un área específica del proyecto.</a:t>
            </a:r>
          </a:p>
          <a:p>
            <a:endParaRPr lang="es-ES" sz="2800" dirty="0"/>
          </a:p>
          <a:p>
            <a:r>
              <a:rPr lang="es-ES" sz="2800" dirty="0"/>
              <a:t>Las agrupaciones son:</a:t>
            </a:r>
          </a:p>
          <a:p>
            <a:r>
              <a:rPr lang="es-ES" sz="2800" dirty="0"/>
              <a:t>Análisis de requisitos </a:t>
            </a:r>
          </a:p>
          <a:p>
            <a:r>
              <a:rPr lang="es-ES" sz="2800" dirty="0"/>
              <a:t>Diseño</a:t>
            </a:r>
          </a:p>
          <a:p>
            <a:r>
              <a:rPr lang="es-ES" sz="2800" dirty="0"/>
              <a:t>Implementación </a:t>
            </a:r>
          </a:p>
          <a:p>
            <a:r>
              <a:rPr lang="es-ES" sz="2800" dirty="0"/>
              <a:t>Prueba</a:t>
            </a:r>
          </a:p>
          <a:p>
            <a:pPr algn="ctr" rtl="0"/>
            <a:endParaRPr lang="es-ES" sz="2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sz="4000" dirty="0"/>
              <a:t>Análisis de requisitos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6392"/>
          </a:xfrm>
        </p:spPr>
        <p:txBody>
          <a:bodyPr rtlCol="0">
            <a:normAutofit/>
          </a:bodyPr>
          <a:lstStyle/>
          <a:p>
            <a:r>
              <a:rPr lang="es-ES" sz="2800" dirty="0"/>
              <a:t>Se analizan las necesidades de los usuarios finales del software</a:t>
            </a:r>
          </a:p>
          <a:p>
            <a:r>
              <a:rPr lang="es-ES" sz="2800" dirty="0"/>
              <a:t>Se crea una memoria para que contiene la especificación completa de lo que debe de hacer el sistema sin entrar en detalles.</a:t>
            </a:r>
          </a:p>
          <a:p>
            <a:r>
              <a:rPr lang="es-ES" sz="2800" dirty="0"/>
              <a:t>Se divide en: Análisis y Requisitos.</a:t>
            </a:r>
          </a:p>
          <a:p>
            <a:pPr algn="ctr" rtl="0"/>
            <a:endParaRPr lang="es-ES" sz="2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17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l contexto de la compañí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974_TF03460510" id="{A22F0FE5-CDFD-4F67-AF0D-1C5EACF7C4A7}" vid="{B8B73D8F-7FF0-4262-9888-C609BD10A30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la reunión de la compañía</Template>
  <TotalTime>1186</TotalTime>
  <Words>1726</Words>
  <Application>Microsoft Office PowerPoint</Application>
  <PresentationFormat>Presentación en pantalla (4:3)</PresentationFormat>
  <Paragraphs>475</Paragraphs>
  <Slides>36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Arial</vt:lpstr>
      <vt:lpstr>Century Gothic</vt:lpstr>
      <vt:lpstr>Courier New</vt:lpstr>
      <vt:lpstr>Palatino Linotype</vt:lpstr>
      <vt:lpstr>Presentación del contexto de la compañía</vt:lpstr>
      <vt:lpstr>PFIS: El proceso unificado</vt:lpstr>
      <vt:lpstr>Inicio</vt:lpstr>
      <vt:lpstr>Descripción</vt:lpstr>
      <vt:lpstr>Elaboración</vt:lpstr>
      <vt:lpstr>Construcción</vt:lpstr>
      <vt:lpstr>Transición</vt:lpstr>
      <vt:lpstr>Presentación de PowerPoint</vt:lpstr>
      <vt:lpstr>Disciplina</vt:lpstr>
      <vt:lpstr>Análisis de requisitos</vt:lpstr>
      <vt:lpstr>Requisitos</vt:lpstr>
      <vt:lpstr>Análisis</vt:lpstr>
      <vt:lpstr>Diseño</vt:lpstr>
      <vt:lpstr>Diseño</vt:lpstr>
      <vt:lpstr>Implementación</vt:lpstr>
      <vt:lpstr>Implementación</vt:lpstr>
      <vt:lpstr>Pruebas</vt:lpstr>
      <vt:lpstr>Pruebas</vt:lpstr>
      <vt:lpstr>Ejemplo completo Fase de inicio</vt:lpstr>
      <vt:lpstr>Ejemplo completo Fase de inicio</vt:lpstr>
      <vt:lpstr>Ejemplo completo Fase de elaboración</vt:lpstr>
      <vt:lpstr>Ejemplo completo Requisitos funcionales</vt:lpstr>
      <vt:lpstr>Ejemplo completo Requisitos no funcionales</vt:lpstr>
      <vt:lpstr>Ejemplo completo Modelo de análisis</vt:lpstr>
      <vt:lpstr>Ejemplo completo Modelo de análisis</vt:lpstr>
      <vt:lpstr>Ejemplo completo Modelo de análisis</vt:lpstr>
      <vt:lpstr>Ejemplo completo Modelo de diseño</vt:lpstr>
      <vt:lpstr>Ejemplo completo Modelo de diseño</vt:lpstr>
      <vt:lpstr>Ejemplo completo Modelo de diseño</vt:lpstr>
      <vt:lpstr>Ejemplo completo Modelo de implementación</vt:lpstr>
      <vt:lpstr>Ejemplo completo Fase de pruebas</vt:lpstr>
      <vt:lpstr>Ejemplo completo Fase de pruebas</vt:lpstr>
      <vt:lpstr>Ejemplo completo Despliegue</vt:lpstr>
      <vt:lpstr>¿Es el proceso unificado una metodología ágil?</vt:lpstr>
      <vt:lpstr>¿Es el proceso unificado una metodología ágil?</vt:lpstr>
      <vt:lpstr>¿Es el proceso unificado una metodología ágil?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unificado</dc:title>
  <dc:creator>Borja Lopez Pineda</dc:creator>
  <cp:lastModifiedBy>Borja Lopez Pineda</cp:lastModifiedBy>
  <cp:revision>65</cp:revision>
  <dcterms:created xsi:type="dcterms:W3CDTF">2020-03-12T07:19:34Z</dcterms:created>
  <dcterms:modified xsi:type="dcterms:W3CDTF">2020-04-12T17:30:00Z</dcterms:modified>
</cp:coreProperties>
</file>