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64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EC40-8185-4944-803F-4D0D8D49316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6B45-AA87-44DE-BC94-9B68089FB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15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EC40-8185-4944-803F-4D0D8D49316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6B45-AA87-44DE-BC94-9B68089FB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47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EC40-8185-4944-803F-4D0D8D49316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6B45-AA87-44DE-BC94-9B68089FB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16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EC40-8185-4944-803F-4D0D8D49316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6B45-AA87-44DE-BC94-9B68089FB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48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EC40-8185-4944-803F-4D0D8D49316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6B45-AA87-44DE-BC94-9B68089FB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17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EC40-8185-4944-803F-4D0D8D49316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6B45-AA87-44DE-BC94-9B68089FB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06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EC40-8185-4944-803F-4D0D8D49316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6B45-AA87-44DE-BC94-9B68089FB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48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EC40-8185-4944-803F-4D0D8D49316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6B45-AA87-44DE-BC94-9B68089FB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01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EC40-8185-4944-803F-4D0D8D49316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6B45-AA87-44DE-BC94-9B68089FB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1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EC40-8185-4944-803F-4D0D8D49316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6B45-AA87-44DE-BC94-9B68089FB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32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EC40-8185-4944-803F-4D0D8D49316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6B45-AA87-44DE-BC94-9B68089FB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1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EC40-8185-4944-803F-4D0D8D49316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6B45-AA87-44DE-BC94-9B68089FB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32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Tutorial 01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8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Classe MAPPED – Método </a:t>
            </a:r>
            <a:r>
              <a:rPr lang="pt-BR" dirty="0" err="1" smtClean="0"/>
              <a:t>Command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Comandos SQL - Cria o objeto e valida o comando a ser executado</a:t>
            </a:r>
            <a:endParaRPr lang="pt-BR" sz="36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static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IDbCommand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query, </a:t>
            </a:r>
            <a:r>
              <a:rPr lang="pt-BR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IDbConnection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objConexao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){</a:t>
            </a:r>
            <a:endParaRPr lang="pt-BR" sz="36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IDbCommand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objConexao.CreateCommand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pt-BR" sz="36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command.CommandText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 query;</a:t>
            </a:r>
            <a:endParaRPr lang="pt-BR" sz="36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pt-BR" sz="36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pt-B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Classe MAPPED – Método </a:t>
            </a:r>
            <a:r>
              <a:rPr lang="pt-BR" dirty="0" err="1" smtClean="0"/>
              <a:t>IDataAdapter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Funciona como uma ponte entre os dados desconexos e </a:t>
            </a: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conexos</a:t>
            </a:r>
          </a:p>
          <a:p>
            <a:pPr marL="0" indent="0">
              <a:spcAft>
                <a:spcPts val="0"/>
              </a:spcAft>
              <a:buNone/>
            </a:pPr>
            <a:endParaRPr lang="pt-BR" sz="11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pt-BR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static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IDataAdapter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Adapter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pt-BR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IDbCommand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){</a:t>
            </a:r>
          </a:p>
          <a:p>
            <a:pPr marL="0" indent="0">
              <a:spcAft>
                <a:spcPts val="0"/>
              </a:spcAft>
              <a:buNone/>
            </a:pPr>
            <a:endParaRPr lang="pt-BR" sz="14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IDbDataAdapter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adap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MySqlDataAdapter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pt-BR" sz="36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adap.SelectCommand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pt-BR" sz="36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adap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pt-B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pt-BR" sz="3600" dirty="0"/>
              <a:t>Classe MAPPED – Método </a:t>
            </a:r>
            <a:r>
              <a:rPr lang="pt-BR" sz="3600" dirty="0" err="1" smtClean="0"/>
              <a:t>IDbDataParameter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Parametrização</a:t>
            </a:r>
            <a:endParaRPr lang="pt-BR" sz="40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Valida as entradas de dados antes de executar o comando </a:t>
            </a:r>
            <a:r>
              <a:rPr lang="pt-BR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Sql</a:t>
            </a:r>
            <a:endParaRPr lang="pt-BR" sz="40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static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IDbDataParameter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Parameter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nomeDoParametro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object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valor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endParaRPr lang="pt-BR" sz="16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pt-BR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MySqlParameter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nomeDoParametro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valor);</a:t>
            </a:r>
            <a:endParaRPr lang="pt-BR" sz="40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pt-B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pt-BR" dirty="0" smtClean="0"/>
              <a:t>Classe - </a:t>
            </a:r>
            <a:r>
              <a:rPr lang="pt-BR" dirty="0" err="1" smtClean="0"/>
              <a:t>TipoEmpres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System.Collections.Generic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System.Linq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System.Web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TipoEmpresa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tip_id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tip_descricao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Tip_descricao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tip_descricao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tip_descricao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Tip_id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tip_id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tip_id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529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dirty="0" smtClean="0"/>
              <a:t>Classe Empresa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00600"/>
          </a:xfrm>
        </p:spPr>
        <p:txBody>
          <a:bodyPr numCol="2"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using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 System;</a:t>
            </a:r>
            <a:endParaRPr lang="pt-BR" sz="1600" dirty="0"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using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System.Collections.Generic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;</a:t>
            </a:r>
            <a:endParaRPr lang="pt-BR" sz="1600" dirty="0"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using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System.Linq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;</a:t>
            </a:r>
            <a:endParaRPr lang="pt-BR" sz="1600" dirty="0"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using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System.Web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;</a:t>
            </a:r>
            <a:endParaRPr lang="pt-BR" sz="1600" dirty="0"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 </a:t>
            </a:r>
            <a:endParaRPr lang="pt-BR" sz="1000" dirty="0"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Empresa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libri Light"/>
                <a:ea typeface="Calibri"/>
                <a:cs typeface="Consolas"/>
              </a:rPr>
              <a:t>{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pt-BR" sz="16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emp_nome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emp_rua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emp_numero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emp_bairro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emp_cidade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emp_estado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//Atenção para a chave estrangeira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TipoEmpresa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tip_id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global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TipoEmpresa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Tip_id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tip_id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tip_id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Emp_nome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{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emp_nome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emp_nome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Emp_rua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emp_rua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emp_rua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Emp_numero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emp_numero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emp_numero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Emp_bairro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emp_bairro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emp_bairro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Emp_cidade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emp_cidade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emp_cidade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Emp_estado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emp_estado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emp_estado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</a:t>
            </a:r>
            <a:endParaRPr lang="pt-BR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 –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20933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sz="2200" dirty="0"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&lt;a </a:t>
            </a:r>
            <a:r>
              <a:rPr lang="pt-BR" sz="2200" dirty="0" err="1"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href</a:t>
            </a:r>
            <a:r>
              <a:rPr lang="pt-BR" sz="2200" dirty="0"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pt-BR" sz="2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&lt;%</a:t>
            </a:r>
            <a:r>
              <a:rPr lang="pt-BR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</a:t>
            </a:r>
            <a:r>
              <a:rPr lang="pt-BR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ResolveUrl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pt-BR" sz="2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r>
              <a:rPr lang="pt-BR" sz="22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pg</a:t>
            </a:r>
            <a:r>
              <a:rPr lang="pt-BR" sz="2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/ExemploLinl.aspx</a:t>
            </a:r>
            <a:r>
              <a:rPr lang="pt-BR" sz="2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pt-BR" sz="2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%&gt;</a:t>
            </a:r>
            <a:r>
              <a:rPr lang="pt-BR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200" dirty="0" err="1"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class</a:t>
            </a:r>
            <a:r>
              <a:rPr lang="pt-BR" sz="2200" dirty="0"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="</a:t>
            </a:r>
            <a:r>
              <a:rPr lang="pt-BR" sz="2200" dirty="0" err="1"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btn-danger</a:t>
            </a:r>
            <a:r>
              <a:rPr lang="pt-BR" sz="2200" dirty="0"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200" dirty="0" err="1"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</a:t>
            </a:r>
            <a:r>
              <a:rPr lang="pt-BR" sz="2200" dirty="0" smtClean="0"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sz="2200" dirty="0"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200" dirty="0" smtClean="0"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</a:t>
            </a:r>
            <a:r>
              <a:rPr lang="pt-BR" sz="2200" dirty="0" err="1" smtClean="0"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ExemploLink</a:t>
            </a:r>
            <a:endParaRPr lang="pt-BR" sz="2200" dirty="0" smtClean="0">
              <a:highlight>
                <a:srgbClr val="FFFFFF"/>
              </a:highlight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sz="2200" dirty="0" smtClean="0"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&lt;/</a:t>
            </a:r>
            <a:r>
              <a:rPr lang="pt-BR" sz="2200" dirty="0"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a&gt;</a:t>
            </a:r>
            <a:endParaRPr lang="pt-BR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3717032"/>
            <a:ext cx="720080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dirty="0" smtClean="0"/>
              <a:t>Persistência - </a:t>
            </a:r>
            <a:r>
              <a:rPr lang="pt-BR" dirty="0" err="1" smtClean="0"/>
              <a:t>Insert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54461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Insert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TipoEmpresa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tipo) {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retorno = 0;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try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{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     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IDbConnection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objConexao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;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// Abre a 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conexao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     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IDbCommand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objCommand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;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// Cria o comando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string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sql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"INSERT INTO </a:t>
            </a:r>
            <a:r>
              <a:rPr lang="pt-BR" sz="1600" dirty="0" err="1">
                <a:solidFill>
                  <a:srgbClr val="A31515"/>
                </a:solidFill>
                <a:highlight>
                  <a:srgbClr val="FFFFFF"/>
                </a:highlight>
                <a:latin typeface="+mj-lt"/>
                <a:ea typeface="Times New Roman"/>
                <a:cs typeface="Consolas" panose="020B0609020204030204" pitchFamily="49" charset="0"/>
              </a:rPr>
              <a:t>tip_tipoempresa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A31515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tip_descricao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) 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+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"VALUES (?</a:t>
            </a:r>
            <a:r>
              <a:rPr lang="pt-BR" sz="1600" dirty="0" err="1">
                <a:solidFill>
                  <a:srgbClr val="A31515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tip_descricao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)"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;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    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objConexao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Mapped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.Connection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();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    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objCommand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Mapped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.Command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sql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objConexao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);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objCommand.Parameters.Add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Mapped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.Parameter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"?</a:t>
            </a:r>
            <a:r>
              <a:rPr lang="pt-BR" sz="1600" dirty="0" err="1">
                <a:solidFill>
                  <a:srgbClr val="A31515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tip_descricao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tipo.Tip_descricao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));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    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objCommand.ExecuteNonQuery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();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// utilizado quando 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cdigo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não tem retorno, como seria o caso do SELECT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    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objConexao.Close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();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    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objCommand.Dispose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();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    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objConexao.Dispose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();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 }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catch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Exception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e){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      retorno = -2;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 }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 retorno;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Consolas" panose="020B0609020204030204" pitchFamily="49" charset="0"/>
              </a:rPr>
              <a:t>}</a:t>
            </a:r>
            <a:endParaRPr lang="pt-BR" sz="2400" dirty="0">
              <a:latin typeface="+mj-lt"/>
              <a:ea typeface="Times New Roman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dirty="0" smtClean="0"/>
              <a:t>Persistência – </a:t>
            </a:r>
            <a:r>
              <a:rPr lang="pt-BR" dirty="0" err="1" smtClean="0"/>
              <a:t>SelectAll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SelectAll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IDbConnection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objConnection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IDbCommand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objCommand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IDataAdapter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objDataAdapter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objConnection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Mapped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.Connection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objCommand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Mapped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.Command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tipoempresa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ORDER BY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tip_descricao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objConnection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objDataAdapter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Mapped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.Adapter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objCommand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objDataAdapter.Fill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pt-B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 objeto </a:t>
            </a:r>
            <a:r>
              <a:rPr lang="pt-B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DataAdapter</a:t>
            </a:r>
            <a:r>
              <a:rPr lang="pt-B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vai preencher o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pt-B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pt-B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com os dados do BD, O método </a:t>
            </a:r>
            <a:r>
              <a:rPr lang="pt-B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Fill</a:t>
            </a:r>
            <a:r>
              <a:rPr lang="pt-B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é o responsável por </a:t>
            </a:r>
            <a:endParaRPr lang="pt-BR" sz="16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preencher </a:t>
            </a:r>
            <a:r>
              <a:rPr lang="pt-B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 </a:t>
            </a:r>
            <a:r>
              <a:rPr lang="pt-B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DataSet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objConnection.Close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objCommand.Dispose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objConnection.Dispose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38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Carregando </a:t>
            </a:r>
            <a:r>
              <a:rPr lang="pt-BR" dirty="0" err="1" smtClean="0"/>
              <a:t>DropoDownList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Page_Load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IsPostBack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CarregarDDL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CarregarDDL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//Carregar um 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DropDownList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com o Banco de Dados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TipoEmpresaDB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.SelectAll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ddl.DataSource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ddl.DataTextField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tip_descricao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Nome da coluna do Banco de dados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ddl.DataValueField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tip_id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ID da coluna do Banco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ddl.DataBind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ddl.Items.Insert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"Selecione"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8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850106"/>
          </a:xfrm>
        </p:spPr>
        <p:txBody>
          <a:bodyPr/>
          <a:lstStyle/>
          <a:p>
            <a:r>
              <a:rPr lang="pt-BR" dirty="0" smtClean="0"/>
              <a:t>Carregar </a:t>
            </a:r>
            <a:r>
              <a:rPr lang="pt-BR" dirty="0" err="1" smtClean="0"/>
              <a:t>GridView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Page_Load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sender,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EventArgs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pt-B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pt-BR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IsPostBack</a:t>
            </a:r>
            <a:r>
              <a:rPr lang="pt-B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endParaRPr lang="pt-BR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CarregarGrid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endParaRPr lang="pt-BR" sz="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CarregarGrid</a:t>
            </a:r>
            <a:r>
              <a:rPr lang="pt-B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  <a:endParaRPr lang="pt-BR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sz="15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pt-BR" sz="15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pt-BR" sz="15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5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ds</a:t>
            </a:r>
            <a:r>
              <a:rPr lang="pt-BR" sz="15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= new </a:t>
            </a:r>
            <a:r>
              <a:rPr lang="pt-BR" sz="15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pt-BR" sz="15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pt-BR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EmpresaDB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.SelectAll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qtd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Rows.Count</a:t>
            </a:r>
            <a:r>
              <a:rPr lang="pt-B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endParaRPr lang="pt-BR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qtd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0</a:t>
            </a:r>
            <a:r>
              <a:rPr lang="pt-B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endParaRPr lang="pt-BR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grid.DataSource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DefaultView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grid.DataBind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grid.Visible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lbl.Text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"Foram encontrados "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qtd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pt-BR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de registros</a:t>
            </a:r>
            <a:r>
              <a:rPr lang="pt-BR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B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 </a:t>
            </a:r>
            <a:r>
              <a:rPr lang="pt-BR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pt-B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pt-BR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grid.Visible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t-B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lbl.Text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"Não foram encontrado registros..."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3207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dirty="0" smtClean="0"/>
              <a:t>Estrutura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00400" cy="5112568"/>
          </a:xfrm>
        </p:spPr>
        <p:txBody>
          <a:bodyPr/>
          <a:lstStyle/>
          <a:p>
            <a:r>
              <a:rPr lang="pt-BR" dirty="0" smtClean="0"/>
              <a:t>Criar a estrutura do projeto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96752"/>
            <a:ext cx="3456384" cy="52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0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a base de dados</a:t>
            </a:r>
            <a:endParaRPr lang="pt-BR" dirty="0"/>
          </a:p>
        </p:txBody>
      </p:sp>
      <p:pic>
        <p:nvPicPr>
          <p:cNvPr id="4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3254"/>
            <a:ext cx="7056784" cy="3672408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0604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 - Banco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projeto;</a:t>
            </a:r>
          </a:p>
          <a:p>
            <a:pPr marL="0" indent="0">
              <a:buNone/>
            </a:pPr>
            <a:r>
              <a:rPr lang="pt-BR" dirty="0"/>
              <a:t>use projeto;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 </a:t>
            </a:r>
            <a:r>
              <a:rPr lang="pt-BR" dirty="0" err="1"/>
              <a:t>tip_tipoempresa</a:t>
            </a:r>
            <a:r>
              <a:rPr lang="pt-BR" dirty="0"/>
              <a:t>(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tip_id</a:t>
            </a:r>
            <a:r>
              <a:rPr lang="pt-BR" dirty="0"/>
              <a:t> </a:t>
            </a:r>
            <a:r>
              <a:rPr lang="pt-BR" dirty="0" err="1"/>
              <a:t>integer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auto_increment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tip_descricao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( 120 )</a:t>
            </a:r>
          </a:p>
          <a:p>
            <a:pPr marL="0" indent="0">
              <a:buNone/>
            </a:pP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2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 - Banco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emp_empresa</a:t>
            </a:r>
            <a:r>
              <a:rPr lang="pt-BR" dirty="0"/>
              <a:t>(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emp_id</a:t>
            </a:r>
            <a:r>
              <a:rPr lang="pt-BR" dirty="0"/>
              <a:t> </a:t>
            </a:r>
            <a:r>
              <a:rPr lang="pt-BR" dirty="0" err="1"/>
              <a:t>integer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auto_increment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emp_nome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 (120),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emp_rua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 (120),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emp_numero</a:t>
            </a:r>
            <a:r>
              <a:rPr lang="pt-BR" dirty="0"/>
              <a:t> </a:t>
            </a:r>
            <a:r>
              <a:rPr lang="pt-BR" dirty="0" err="1"/>
              <a:t>integer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emp_bairro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 (120),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emp_cidade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 (120),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emp_estado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 (5),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tip_id</a:t>
            </a:r>
            <a:r>
              <a:rPr lang="pt-BR" dirty="0"/>
              <a:t> </a:t>
            </a:r>
            <a:r>
              <a:rPr lang="pt-BR" dirty="0" err="1"/>
              <a:t>integer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( </a:t>
            </a:r>
            <a:r>
              <a:rPr lang="pt-BR" dirty="0" err="1"/>
              <a:t>tip_id</a:t>
            </a:r>
            <a:r>
              <a:rPr lang="pt-BR" dirty="0"/>
              <a:t> ) </a:t>
            </a:r>
            <a:r>
              <a:rPr lang="pt-BR" dirty="0" err="1"/>
              <a:t>references</a:t>
            </a:r>
            <a:r>
              <a:rPr lang="pt-BR" dirty="0"/>
              <a:t> </a:t>
            </a:r>
            <a:r>
              <a:rPr lang="pt-BR" dirty="0" err="1"/>
              <a:t>tip_tipoempresa</a:t>
            </a:r>
            <a:r>
              <a:rPr lang="pt-BR" dirty="0"/>
              <a:t> ( </a:t>
            </a:r>
            <a:r>
              <a:rPr lang="pt-BR" dirty="0" err="1"/>
              <a:t>tip_id</a:t>
            </a:r>
            <a:r>
              <a:rPr lang="pt-BR" dirty="0"/>
              <a:t> )</a:t>
            </a:r>
          </a:p>
          <a:p>
            <a:pPr marL="0" indent="0">
              <a:buNone/>
            </a:pPr>
            <a:r>
              <a:rPr lang="pt-BR" dirty="0"/>
              <a:t>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2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 - Banco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err="1" smtClean="0"/>
              <a:t>Populando</a:t>
            </a:r>
            <a:r>
              <a:rPr lang="pt-BR" sz="2400" b="1" dirty="0" smtClean="0"/>
              <a:t> tabela Tipo Empresa</a:t>
            </a:r>
          </a:p>
          <a:p>
            <a:pPr marL="442913" indent="0">
              <a:buNone/>
            </a:pPr>
            <a:r>
              <a:rPr lang="pt-BR" sz="2000" dirty="0" smtClean="0"/>
              <a:t>INSERT INTO </a:t>
            </a:r>
            <a:r>
              <a:rPr lang="pt-BR" sz="2000" dirty="0" err="1" smtClean="0"/>
              <a:t>tip_tipoempresa</a:t>
            </a:r>
            <a:r>
              <a:rPr lang="pt-BR" sz="2000" dirty="0" smtClean="0"/>
              <a:t> VALUES(0,"Escola Técnica"),(0,"FATEC");</a:t>
            </a:r>
          </a:p>
          <a:p>
            <a:pPr marL="442913" indent="0">
              <a:buNone/>
            </a:pPr>
            <a:r>
              <a:rPr lang="pt-BR" sz="2000" dirty="0" smtClean="0"/>
              <a:t>SELECT * FROM </a:t>
            </a:r>
            <a:r>
              <a:rPr lang="pt-BR" sz="2000" dirty="0" err="1" smtClean="0"/>
              <a:t>tip_tipoempresa</a:t>
            </a:r>
            <a:r>
              <a:rPr lang="pt-BR" sz="2000" dirty="0" smtClean="0"/>
              <a:t>;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b="1" dirty="0" err="1" smtClean="0"/>
              <a:t>Populando</a:t>
            </a:r>
            <a:r>
              <a:rPr lang="pt-BR" sz="2400" b="1" dirty="0" smtClean="0"/>
              <a:t> tabela Empresa</a:t>
            </a:r>
            <a:endParaRPr lang="pt-BR" sz="2400" dirty="0" smtClean="0"/>
          </a:p>
          <a:p>
            <a:pPr marL="442913" indent="0">
              <a:buNone/>
            </a:pPr>
            <a:r>
              <a:rPr lang="pt-BR" sz="2000" dirty="0" smtClean="0"/>
              <a:t>INSERT INTO </a:t>
            </a:r>
            <a:r>
              <a:rPr lang="pt-BR" sz="2000" dirty="0" err="1" smtClean="0"/>
              <a:t>emp_empresa</a:t>
            </a:r>
            <a:r>
              <a:rPr lang="pt-BR" sz="2000" dirty="0" smtClean="0"/>
              <a:t> VALUES(0,"ETEC Alfredo de Barros Santos", "Rua José", "125", "Pedregulho", "Guaratinguetá", "SP", 1);</a:t>
            </a:r>
          </a:p>
          <a:p>
            <a:pPr marL="442913" indent="0">
              <a:buNone/>
            </a:pPr>
            <a:r>
              <a:rPr lang="pt-BR" sz="2000" dirty="0" smtClean="0"/>
              <a:t>SELECT * FROM </a:t>
            </a:r>
            <a:r>
              <a:rPr lang="pt-BR" sz="2000" dirty="0" err="1" smtClean="0"/>
              <a:t>emp_empresa</a:t>
            </a:r>
            <a:r>
              <a:rPr lang="pt-BR" sz="2000" dirty="0" smtClean="0"/>
              <a:t>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788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 </a:t>
            </a:r>
            <a:r>
              <a:rPr lang="pt-BR" dirty="0" err="1" smtClean="0"/>
              <a:t>String</a:t>
            </a:r>
            <a:r>
              <a:rPr lang="pt-BR" dirty="0" smtClean="0"/>
              <a:t> de Conexão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t-BR" sz="2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t-BR" sz="2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pt-BR" sz="29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appSettings</a:t>
            </a: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t-BR" sz="29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811213" indent="0">
              <a:buNone/>
            </a:pP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t-BR" sz="29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pt-BR" sz="2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2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strConexao</a:t>
            </a:r>
            <a:r>
              <a:rPr lang="pt-BR" sz="2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pt-BR" sz="2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2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Database</a:t>
            </a: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projeto</a:t>
            </a: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; Data </a:t>
            </a:r>
            <a:r>
              <a:rPr lang="pt-BR" sz="2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Source</a:t>
            </a: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sz="2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localhost</a:t>
            </a: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pt-BR" sz="2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id = root; </a:t>
            </a:r>
            <a:r>
              <a:rPr lang="pt-BR" sz="2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Password</a:t>
            </a: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=; </a:t>
            </a:r>
            <a:r>
              <a:rPr lang="pt-BR" sz="2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pooling</a:t>
            </a: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= false; </a:t>
            </a:r>
            <a:r>
              <a:rPr lang="pt-BR" sz="2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pt-BR" sz="2900" b="1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pt-BR" sz="29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appSettings</a:t>
            </a:r>
            <a:r>
              <a:rPr lang="pt-BR" sz="2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t-BR" sz="2900" b="1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pt-BR" sz="2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pt-BR" sz="2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system.web</a:t>
            </a: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t-BR" sz="2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pt-BR" sz="2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compilation</a:t>
            </a: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debug</a:t>
            </a: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pt-BR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pt-BR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targetFramework</a:t>
            </a: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pt-BR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4.5</a:t>
            </a:r>
            <a:r>
              <a:rPr lang="pt-BR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pt-BR" sz="2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pt-BR" sz="2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httpRuntime</a:t>
            </a: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targetFramework</a:t>
            </a: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pt-BR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4.5</a:t>
            </a:r>
            <a:r>
              <a:rPr lang="pt-BR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pt-BR" sz="2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pt-BR" sz="2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system.web</a:t>
            </a: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t-BR" sz="2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pt-BR" sz="2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t-BR" sz="2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t-BR" sz="3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7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MAPPED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//As bibliotecas </a:t>
            </a:r>
            <a:r>
              <a:rPr lang="pt-BR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MySql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só aparecerão se a referência ao </a:t>
            </a:r>
            <a:r>
              <a:rPr lang="pt-BR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MyqlData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estivar </a:t>
            </a: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correta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MySql.Data.MySqlClient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System.Configuration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System.Data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74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Classe </a:t>
            </a:r>
            <a:r>
              <a:rPr lang="pt-BR" dirty="0" smtClean="0"/>
              <a:t>MAPPED – Método Connection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Método para abrir a </a:t>
            </a: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conexão</a:t>
            </a:r>
          </a:p>
          <a:p>
            <a:pPr marL="0" indent="0">
              <a:spcAft>
                <a:spcPts val="0"/>
              </a:spcAft>
              <a:buNone/>
            </a:pPr>
            <a:endParaRPr lang="pt-BR" sz="24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pt-BR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static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IDbConnection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Connection(){</a:t>
            </a:r>
            <a:endParaRPr lang="pt-BR" sz="40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265113" indent="0">
              <a:spcAft>
                <a:spcPts val="0"/>
              </a:spcAft>
              <a:buNone/>
            </a:pPr>
            <a:r>
              <a:rPr lang="pt-BR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MySqlConnection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objConexao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MySqlConnection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pt-BR" sz="2400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ConfigurationManager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.AppSettings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r>
              <a:rPr lang="pt-BR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strConexao</a:t>
            </a:r>
            <a:r>
              <a:rPr lang="pt-BR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]);</a:t>
            </a:r>
          </a:p>
          <a:p>
            <a:pPr marL="265113" indent="0">
              <a:spcAft>
                <a:spcPts val="0"/>
              </a:spcAft>
              <a:buNone/>
            </a:pPr>
            <a:endParaRPr lang="pt-BR" sz="11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objConexao.Open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pt-BR" sz="40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</a:t>
            </a: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objConexao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endParaRPr lang="pt-BR" sz="12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</a:t>
            </a:r>
            <a:endParaRPr lang="pt-BR" sz="40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4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902</Words>
  <Application>Microsoft Office PowerPoint</Application>
  <PresentationFormat>Apresentação na tela (4:3)</PresentationFormat>
  <Paragraphs>246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Tutorial 01</vt:lpstr>
      <vt:lpstr>Estrutura o projeto</vt:lpstr>
      <vt:lpstr>Criar a base de dados</vt:lpstr>
      <vt:lpstr>Script - Banco</vt:lpstr>
      <vt:lpstr>Script - Banco</vt:lpstr>
      <vt:lpstr>Script - Banco</vt:lpstr>
      <vt:lpstr>Criando a String de Conexão</vt:lpstr>
      <vt:lpstr>Classe MAPPED</vt:lpstr>
      <vt:lpstr>Classe MAPPED – Método Connection</vt:lpstr>
      <vt:lpstr>Classe MAPPED – Método Command</vt:lpstr>
      <vt:lpstr>Classe MAPPED – Método IDataAdapter</vt:lpstr>
      <vt:lpstr>Classe MAPPED – Método IDbDataParameter</vt:lpstr>
      <vt:lpstr>Classe - TipoEmpres</vt:lpstr>
      <vt:lpstr>Classe Empresa</vt:lpstr>
      <vt:lpstr>Link – Referência</vt:lpstr>
      <vt:lpstr>Persistência - Insert</vt:lpstr>
      <vt:lpstr>Persistência – SelectAll</vt:lpstr>
      <vt:lpstr>Carregando DropoDownList</vt:lpstr>
      <vt:lpstr>Carregar GridView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Dionisio</dc:creator>
  <cp:lastModifiedBy>Dionisio</cp:lastModifiedBy>
  <cp:revision>25</cp:revision>
  <dcterms:created xsi:type="dcterms:W3CDTF">2017-11-18T23:15:46Z</dcterms:created>
  <dcterms:modified xsi:type="dcterms:W3CDTF">2017-11-20T00:05:10Z</dcterms:modified>
</cp:coreProperties>
</file>