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82" r:id="rId4"/>
    <p:sldId id="283" r:id="rId5"/>
    <p:sldId id="280" r:id="rId6"/>
    <p:sldId id="284" r:id="rId7"/>
    <p:sldId id="281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er 1" userId="7a6d0e6379324727" providerId="LiveId" clId="{2757C06F-B89D-494F-AB44-10302C184B14}"/>
    <pc:docChg chg="undo custSel modSld">
      <pc:chgData name="User 1" userId="7a6d0e6379324727" providerId="LiveId" clId="{2757C06F-B89D-494F-AB44-10302C184B14}" dt="2025-10-20T00:33:39.837" v="149" actId="20577"/>
      <pc:docMkLst>
        <pc:docMk/>
      </pc:docMkLst>
      <pc:sldChg chg="modSp mod">
        <pc:chgData name="User 1" userId="7a6d0e6379324727" providerId="LiveId" clId="{2757C06F-B89D-494F-AB44-10302C184B14}" dt="2025-10-20T00:27:30.472" v="8" actId="20577"/>
        <pc:sldMkLst>
          <pc:docMk/>
          <pc:sldMk cId="0" sldId="278"/>
        </pc:sldMkLst>
        <pc:spChg chg="mod">
          <ac:chgData name="User 1" userId="7a6d0e6379324727" providerId="LiveId" clId="{2757C06F-B89D-494F-AB44-10302C184B14}" dt="2025-10-20T00:27:30.472" v="8" actId="20577"/>
          <ac:spMkLst>
            <pc:docMk/>
            <pc:sldMk cId="0" sldId="278"/>
            <ac:spMk id="476" creationId="{00000000-0000-0000-0000-000000000000}"/>
          </ac:spMkLst>
        </pc:spChg>
      </pc:sldChg>
      <pc:sldChg chg="modSp mod">
        <pc:chgData name="User 1" userId="7a6d0e6379324727" providerId="LiveId" clId="{2757C06F-B89D-494F-AB44-10302C184B14}" dt="2025-10-20T00:33:39.837" v="149" actId="20577"/>
        <pc:sldMkLst>
          <pc:docMk/>
          <pc:sldMk cId="2175399755" sldId="280"/>
        </pc:sldMkLst>
        <pc:spChg chg="mod">
          <ac:chgData name="User 1" userId="7a6d0e6379324727" providerId="LiveId" clId="{2757C06F-B89D-494F-AB44-10302C184B14}" dt="2025-10-20T00:33:39.837" v="149" actId="20577"/>
          <ac:spMkLst>
            <pc:docMk/>
            <pc:sldMk cId="2175399755" sldId="280"/>
            <ac:spMk id="6" creationId="{A7049C1E-8CDE-10D3-B92D-7B248F84E2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4599-8FF3-2D65-D341-7B97B9B6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B4888-FBA1-F91F-A0F3-0E13BF16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E58E-1E5E-5683-B390-01D08662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0DC5D-4E07-8583-F427-748BD029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318B-DE7B-BC67-FC11-AC6A6AC6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7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EC9-519C-09AF-2F40-C15690A1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3BD38-CEE7-20A1-292D-D5F154C61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2B4-4AB0-224C-F02E-31C124B7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3BF6-31E6-6026-A7B4-1EF36BE2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75561-E710-1533-7220-90FDE5BA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5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1B76-2781-3AEA-A6C0-E684C8463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C0564-B41F-D0A6-6650-3759F49C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D601-7F26-3EFB-6929-704516DE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38C38-1269-DEBE-76DA-5F0F0C3E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8712-F49B-D001-2E7F-8A93663C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8B90-2561-01D7-FF2F-1FCEC1CD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2D54-9AE5-F58F-EB69-73DEB98E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816B-1C31-F83C-A8EE-5DE30E02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BB625-5F3F-44C5-E9A8-B9707271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DA38-B0BD-F926-E6DA-AF5166DB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6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0CFF-EE87-80A8-F785-78FEC680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2579-8647-34CA-A35B-DE8FFBB9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0A3E-51D7-378B-C7B6-0BE048B9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12E9-6782-DC22-4657-B31B3A35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A37C-AA11-650E-26AD-772E782A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40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A627-55AB-A2FE-279A-538A014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BCEB-6D50-61D0-C327-195F38F5F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C4BD1-1006-81FE-C027-BA96DF823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9AD42-8781-2C30-220D-90805915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14AC4-2471-9CD6-1CFA-3A664266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B478-F79F-B970-1C3B-EA19FA41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91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53B1-F5F3-1CA2-017D-E36626B5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FC928-D81B-9B8C-53A2-45ABB49C8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569BE-06CA-5BDD-B321-5E292730D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C405-C043-F7AB-00E0-C56954655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778F3-C67E-73FA-6E61-2F4C47C4B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41D09-AE4C-8979-643B-956950CF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E1125-C4B3-7E42-830C-CC976753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32B1C-12F1-6028-5FC4-08B04350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59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029F-A2F6-E25D-342B-E0D74BE2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A3FA2-D0FF-483F-9A06-1DAFA525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02613-A570-203A-5A07-BA8A3DEB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7F49-5E2C-8E5D-A090-5F6F6355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EC3F5-45BB-B611-62E3-233E5EB8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C9135-52A8-B798-9E08-29CA1D3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5B2BC-B67E-FD25-DE84-AEC727A9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BBF-F245-B23C-061E-E954D11F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579B-DA4A-9AE4-ADD8-72D51949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07ECD-7EE6-9DA3-A99C-A03A77B26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C46B3-DFBB-0F7E-975C-32931D90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6B887-A297-DE91-B233-3A0C84BF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A616-D66E-6210-266A-1F312710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3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216F-E5F2-06A7-269D-752AB34C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59371-6BD6-1BB8-EF23-6A5254E05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0A37E-5B72-86DC-CF54-859CE1AC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21D5D-64CE-98EA-E7E7-853A16E7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6CBE-30C6-8FEC-2B5F-CAFCC661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76E30-26EC-FF5B-7F07-A4A7ED44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5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EA0BD-F27C-F0D2-EABA-A810939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83037-41F0-8C1B-D602-1C1A864E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2207-BDE7-43A8-7074-59C3A099F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4929-FE59-4598-B5FC-5F2BF6527EF1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5603-D8B9-379F-91CB-236F5DE89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8D68-C510-698A-0A78-B2058304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9D76D-454F-4827-89B5-A1A689A0DF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3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01.png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19F691C6-170C-DFF6-3BD1-A18C7925AE80}"/>
              </a:ext>
            </a:extLst>
          </p:cNvPr>
          <p:cNvSpPr txBox="1"/>
          <p:nvPr/>
        </p:nvSpPr>
        <p:spPr>
          <a:xfrm>
            <a:off x="380695" y="403592"/>
            <a:ext cx="5129531" cy="171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>
              <a:lnSpc>
                <a:spcPts val="6267"/>
              </a:lnSpc>
              <a:defRPr sz="4700" spc="-142">
                <a:solidFill>
                  <a:srgbClr val="FFFFFF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6267" b="1" noProof="1">
                <a:latin typeface="BTG Pactual Office" pitchFamily="2" charset="77"/>
                <a:cs typeface="BTG Pactual Office" pitchFamily="2" charset="77"/>
              </a:rPr>
              <a:t>Debênture AMBP16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416640A-96D9-47A9-F18A-2129D1C14E9F}"/>
              </a:ext>
            </a:extLst>
          </p:cNvPr>
          <p:cNvSpPr txBox="1"/>
          <p:nvPr/>
        </p:nvSpPr>
        <p:spPr>
          <a:xfrm>
            <a:off x="437495" y="6120723"/>
            <a:ext cx="2024381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ctr">
            <a:spAutoFit/>
          </a:bodyPr>
          <a:lstStyle>
            <a:lvl1pPr>
              <a:lnSpc>
                <a:spcPts val="1600"/>
              </a:lnSpc>
              <a:defRPr sz="1500">
                <a:solidFill>
                  <a:srgbClr val="FFFFFF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lvl1pPr>
          </a:lstStyle>
          <a:p>
            <a:r>
              <a:rPr sz="1467" b="1" dirty="0">
                <a:latin typeface="BTG Pactual Office" pitchFamily="2" charset="77"/>
                <a:cs typeface="BTG Pactual Office" pitchFamily="2" charset="77"/>
              </a:rPr>
              <a:t>Business unit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FC8771B-6433-20C7-1B32-00CEF6FC2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6164" y="5796618"/>
            <a:ext cx="1914144" cy="744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3"/>
          <p:cNvSpPr txBox="1"/>
          <p:nvPr/>
        </p:nvSpPr>
        <p:spPr>
          <a:xfrm>
            <a:off x="4100051" y="2151729"/>
            <a:ext cx="399189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 anchor="ctr">
            <a:spAutoFit/>
          </a:bodyPr>
          <a:lstStyle/>
          <a:p>
            <a:pPr algn="just"/>
            <a:r>
              <a:rPr lang="pt-BR" sz="1600" dirty="0"/>
              <a:t>A debênture </a:t>
            </a:r>
            <a:r>
              <a:rPr lang="pt-BR" sz="1600" b="1" dirty="0"/>
              <a:t>AMBP16 </a:t>
            </a:r>
            <a:r>
              <a:rPr lang="pt-BR" sz="1600" dirty="0"/>
              <a:t>da empresa </a:t>
            </a:r>
            <a:r>
              <a:rPr lang="pt-BR" sz="1600" b="1" dirty="0"/>
              <a:t>Ambipar Participações e Empreendimentos S.A.</a:t>
            </a:r>
            <a:r>
              <a:rPr lang="pt-BR" sz="1600" dirty="0"/>
              <a:t> está sendo negociada no mercado secundário com valor altamente descontado, de 10% PU da curva em 17</a:t>
            </a:r>
            <a:r>
              <a:rPr lang="en-US" sz="1600" dirty="0"/>
              <a:t>/10/2025</a:t>
            </a:r>
            <a:r>
              <a:rPr lang="pt-BR" sz="1600" dirty="0"/>
              <a:t>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O atual estressor da empresa se dá devido a situação a membros e ex-membros do comitê executivo estarem envolvidos em acusações de falsidade ideológica e fraude.</a:t>
            </a:r>
            <a:endParaRPr lang="en-GB" sz="1400" dirty="0"/>
          </a:p>
        </p:txBody>
      </p:sp>
      <p:sp>
        <p:nvSpPr>
          <p:cNvPr id="478" name="Texto"/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2</a:t>
            </a:fld>
            <a:endParaRPr sz="80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/>
          <p:cNvSpPr txBox="1"/>
          <p:nvPr/>
        </p:nvSpPr>
        <p:spPr>
          <a:xfrm>
            <a:off x="166344" y="166247"/>
            <a:ext cx="3255282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Tese e estressor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30A2F-8F0F-1171-67C8-A61747E6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o">
            <a:extLst>
              <a:ext uri="{FF2B5EF4-FFF2-40B4-BE49-F238E27FC236}">
                <a16:creationId xmlns:a16="http://schemas.microsoft.com/office/drawing/2014/main" id="{648B8FAC-833E-94D5-169C-6FA653F6FDAE}"/>
              </a:ext>
            </a:extLst>
          </p:cNvPr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3</a:t>
            </a:fld>
            <a:endParaRPr sz="80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>
            <a:extLst>
              <a:ext uri="{FF2B5EF4-FFF2-40B4-BE49-F238E27FC236}">
                <a16:creationId xmlns:a16="http://schemas.microsoft.com/office/drawing/2014/main" id="{252172FB-3DA4-05E8-2BDA-0ACEA92181EF}"/>
              </a:ext>
            </a:extLst>
          </p:cNvPr>
          <p:cNvSpPr txBox="1"/>
          <p:nvPr/>
        </p:nvSpPr>
        <p:spPr>
          <a:xfrm>
            <a:off x="166343" y="166247"/>
            <a:ext cx="5447875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Características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D51D2A-4A51-A36A-F0FA-C62BACF7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31" y="2198062"/>
            <a:ext cx="8341173" cy="246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3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93A2-46D6-1338-A128-3B7DC642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o">
            <a:extLst>
              <a:ext uri="{FF2B5EF4-FFF2-40B4-BE49-F238E27FC236}">
                <a16:creationId xmlns:a16="http://schemas.microsoft.com/office/drawing/2014/main" id="{7C165652-8692-7BD9-4181-865FE284C195}"/>
              </a:ext>
            </a:extLst>
          </p:cNvPr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4</a:t>
            </a:fld>
            <a:endParaRPr sz="80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>
            <a:extLst>
              <a:ext uri="{FF2B5EF4-FFF2-40B4-BE49-F238E27FC236}">
                <a16:creationId xmlns:a16="http://schemas.microsoft.com/office/drawing/2014/main" id="{2AE27889-0A35-7B16-6955-7D27D5F8D955}"/>
              </a:ext>
            </a:extLst>
          </p:cNvPr>
          <p:cNvSpPr txBox="1"/>
          <p:nvPr/>
        </p:nvSpPr>
        <p:spPr>
          <a:xfrm>
            <a:off x="166344" y="166247"/>
            <a:ext cx="5477372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Fluxo de caixa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737B5-031F-BDF4-F2CC-0382A1D64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26" y="2186562"/>
            <a:ext cx="7204780" cy="248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9766-E8FD-13AB-604A-9064F8C3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o">
            <a:extLst>
              <a:ext uri="{FF2B5EF4-FFF2-40B4-BE49-F238E27FC236}">
                <a16:creationId xmlns:a16="http://schemas.microsoft.com/office/drawing/2014/main" id="{08C16E7B-021E-A6A5-5EEA-E59B09D1742D}"/>
              </a:ext>
            </a:extLst>
          </p:cNvPr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5</a:t>
            </a:fld>
            <a:endParaRPr sz="800" dirty="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>
            <a:extLst>
              <a:ext uri="{FF2B5EF4-FFF2-40B4-BE49-F238E27FC236}">
                <a16:creationId xmlns:a16="http://schemas.microsoft.com/office/drawing/2014/main" id="{906EAAA8-11C1-586D-8F45-398445BCF636}"/>
              </a:ext>
            </a:extLst>
          </p:cNvPr>
          <p:cNvSpPr txBox="1"/>
          <p:nvPr/>
        </p:nvSpPr>
        <p:spPr>
          <a:xfrm>
            <a:off x="166344" y="166247"/>
            <a:ext cx="5477372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Valuation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BC642-2093-3CCD-BB58-9D8B1E37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33" y="816946"/>
            <a:ext cx="7633357" cy="3010719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A7049C1E-8CDE-10D3-B92D-7B248F84E2AC}"/>
              </a:ext>
            </a:extLst>
          </p:cNvPr>
          <p:cNvSpPr txBox="1"/>
          <p:nvPr/>
        </p:nvSpPr>
        <p:spPr>
          <a:xfrm>
            <a:off x="3647762" y="3852082"/>
            <a:ext cx="3991897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 anchor="ctr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Empresa alavancada em </a:t>
            </a:r>
            <a:r>
              <a:rPr lang="pt-BR" sz="1400" b="1" dirty="0"/>
              <a:t>4.21x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Cobertura de juros de apenas </a:t>
            </a:r>
            <a:r>
              <a:rPr lang="pt-BR" sz="1400" b="1" dirty="0"/>
              <a:t>60%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Caixa pode não refletir a realidade devido a grande posição em </a:t>
            </a:r>
            <a:r>
              <a:rPr lang="pt-BR" sz="1400" b="1" dirty="0"/>
              <a:t>CDB</a:t>
            </a:r>
            <a:r>
              <a:rPr lang="pt-BR" sz="1400" dirty="0"/>
              <a:t> do </a:t>
            </a:r>
            <a:r>
              <a:rPr lang="pt-BR" sz="1400" b="1" dirty="0"/>
              <a:t>Banco Master </a:t>
            </a:r>
            <a:r>
              <a:rPr lang="pt-BR" sz="1400" dirty="0"/>
              <a:t>e acusações do ex CFO realizar manobras financeiras não aprovados em conselho.</a:t>
            </a:r>
            <a:endParaRPr lang="pt-BR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Necessita de um haircut de pelo menos </a:t>
            </a:r>
            <a:r>
              <a:rPr lang="pt-BR" sz="1400" b="1" dirty="0"/>
              <a:t>40% </a:t>
            </a:r>
            <a:r>
              <a:rPr lang="pt-BR" sz="1400" dirty="0"/>
              <a:t>na dívida para alcançar cobertura total </a:t>
            </a:r>
            <a:endParaRPr lang="pt-BR" sz="1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17539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7854F-9557-8352-C517-70CCA8D1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3">
            <a:extLst>
              <a:ext uri="{FF2B5EF4-FFF2-40B4-BE49-F238E27FC236}">
                <a16:creationId xmlns:a16="http://schemas.microsoft.com/office/drawing/2014/main" id="{DE64F53C-5F98-0729-05CE-F2BE48F95890}"/>
              </a:ext>
            </a:extLst>
          </p:cNvPr>
          <p:cNvSpPr txBox="1"/>
          <p:nvPr/>
        </p:nvSpPr>
        <p:spPr>
          <a:xfrm>
            <a:off x="2590800" y="2274839"/>
            <a:ext cx="701040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 anchor="ctr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EBITDA reportado não representar a real situação de geração de caixa da empresa.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Indefinição sobre os termos de uma potencial renegociação de dívida.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BTG não terá maioria no quadro de credores, precisando de composição adicional do mercado na negociação de novos termos para a dívida.</a:t>
            </a:r>
            <a:endParaRPr lang="en-GB" dirty="0"/>
          </a:p>
        </p:txBody>
      </p:sp>
      <p:sp>
        <p:nvSpPr>
          <p:cNvPr id="478" name="Texto">
            <a:extLst>
              <a:ext uri="{FF2B5EF4-FFF2-40B4-BE49-F238E27FC236}">
                <a16:creationId xmlns:a16="http://schemas.microsoft.com/office/drawing/2014/main" id="{92515C60-5276-545A-E4D9-A38F82075769}"/>
              </a:ext>
            </a:extLst>
          </p:cNvPr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6</a:t>
            </a:fld>
            <a:endParaRPr sz="80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>
            <a:extLst>
              <a:ext uri="{FF2B5EF4-FFF2-40B4-BE49-F238E27FC236}">
                <a16:creationId xmlns:a16="http://schemas.microsoft.com/office/drawing/2014/main" id="{F63B0A83-C588-EA2B-EDD8-D59CF1BC55C9}"/>
              </a:ext>
            </a:extLst>
          </p:cNvPr>
          <p:cNvSpPr txBox="1"/>
          <p:nvPr/>
        </p:nvSpPr>
        <p:spPr>
          <a:xfrm>
            <a:off x="166344" y="166247"/>
            <a:ext cx="2449832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Riscos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469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DEFD-4EDE-37F8-487A-6B7620EB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3">
            <a:extLst>
              <a:ext uri="{FF2B5EF4-FFF2-40B4-BE49-F238E27FC236}">
                <a16:creationId xmlns:a16="http://schemas.microsoft.com/office/drawing/2014/main" id="{AA54B970-2771-C991-351B-276DB09F923E}"/>
              </a:ext>
            </a:extLst>
          </p:cNvPr>
          <p:cNvSpPr txBox="1"/>
          <p:nvPr/>
        </p:nvSpPr>
        <p:spPr>
          <a:xfrm>
            <a:off x="2590800" y="1997840"/>
            <a:ext cx="7010400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 anchor="ctr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Empresa listada em bolsa, garantindo governanças corporativas mais rigorosas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Demonstrativos financeiros auditados por empresas do Big 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Controlador pessoa física (Tércio Borlenghi Junior)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Preço de entrada aparentemente muito descontado, proporcionando maior segurança na saída mesmo que a renegociação da dívida seja menos favorável do que o projetado.</a:t>
            </a:r>
            <a:endParaRPr lang="en-GB" dirty="0"/>
          </a:p>
        </p:txBody>
      </p:sp>
      <p:sp>
        <p:nvSpPr>
          <p:cNvPr id="478" name="Texto">
            <a:extLst>
              <a:ext uri="{FF2B5EF4-FFF2-40B4-BE49-F238E27FC236}">
                <a16:creationId xmlns:a16="http://schemas.microsoft.com/office/drawing/2014/main" id="{2BF2C63B-B40A-C8B0-56E2-6113C0DE230A}"/>
              </a:ext>
            </a:extLst>
          </p:cNvPr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7</a:t>
            </a:fld>
            <a:endParaRPr sz="80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>
            <a:extLst>
              <a:ext uri="{FF2B5EF4-FFF2-40B4-BE49-F238E27FC236}">
                <a16:creationId xmlns:a16="http://schemas.microsoft.com/office/drawing/2014/main" id="{7914BD82-EBDC-477E-145C-B37BD548C0BE}"/>
              </a:ext>
            </a:extLst>
          </p:cNvPr>
          <p:cNvSpPr txBox="1"/>
          <p:nvPr/>
        </p:nvSpPr>
        <p:spPr>
          <a:xfrm>
            <a:off x="166344" y="166247"/>
            <a:ext cx="2449832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Mitigantes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1725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C2105-3F8F-0109-CBC2-4D60BF1E7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3">
            <a:extLst>
              <a:ext uri="{FF2B5EF4-FFF2-40B4-BE49-F238E27FC236}">
                <a16:creationId xmlns:a16="http://schemas.microsoft.com/office/drawing/2014/main" id="{3E9FBB6E-CB67-D65A-B07C-D0FFAF129709}"/>
              </a:ext>
            </a:extLst>
          </p:cNvPr>
          <p:cNvSpPr txBox="1"/>
          <p:nvPr/>
        </p:nvSpPr>
        <p:spPr>
          <a:xfrm>
            <a:off x="2590800" y="2967335"/>
            <a:ext cx="701040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 anchor="ctr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Eventual conclusão de renegociação da dívida em termos favoráveis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Companhia solicitar recuperação judicial.</a:t>
            </a:r>
            <a:endParaRPr lang="en-GB" dirty="0"/>
          </a:p>
        </p:txBody>
      </p:sp>
      <p:sp>
        <p:nvSpPr>
          <p:cNvPr id="478" name="Texto">
            <a:extLst>
              <a:ext uri="{FF2B5EF4-FFF2-40B4-BE49-F238E27FC236}">
                <a16:creationId xmlns:a16="http://schemas.microsoft.com/office/drawing/2014/main" id="{501659E4-BB86-4980-5573-24FE2A9F53F0}"/>
              </a:ext>
            </a:extLst>
          </p:cNvPr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8</a:t>
            </a:fld>
            <a:endParaRPr sz="80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>
            <a:extLst>
              <a:ext uri="{FF2B5EF4-FFF2-40B4-BE49-F238E27FC236}">
                <a16:creationId xmlns:a16="http://schemas.microsoft.com/office/drawing/2014/main" id="{9F7389C4-4DD4-98C7-36A9-484D2227E451}"/>
              </a:ext>
            </a:extLst>
          </p:cNvPr>
          <p:cNvSpPr txBox="1"/>
          <p:nvPr/>
        </p:nvSpPr>
        <p:spPr>
          <a:xfrm>
            <a:off x="166343" y="166247"/>
            <a:ext cx="3599411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Triggers de saída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54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4F81-3E24-7F2F-11CE-273FDD202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 3">
            <a:extLst>
              <a:ext uri="{FF2B5EF4-FFF2-40B4-BE49-F238E27FC236}">
                <a16:creationId xmlns:a16="http://schemas.microsoft.com/office/drawing/2014/main" id="{F4A1F68B-5F7E-9EEB-9767-DB37CC0E5469}"/>
              </a:ext>
            </a:extLst>
          </p:cNvPr>
          <p:cNvSpPr txBox="1"/>
          <p:nvPr/>
        </p:nvSpPr>
        <p:spPr>
          <a:xfrm>
            <a:off x="2590800" y="2967337"/>
            <a:ext cx="701040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 anchor="ctr">
            <a:spAutoFit/>
          </a:bodyPr>
          <a:lstStyle/>
          <a:p>
            <a:pPr lvl="0" algn="just"/>
            <a:r>
              <a:rPr lang="pt-BR" dirty="0"/>
              <a:t>Levando em conta o significativo desconto no valor de face e os riscos</a:t>
            </a:r>
            <a:r>
              <a:rPr lang="en-US" dirty="0"/>
              <a:t>/</a:t>
            </a:r>
            <a:r>
              <a:rPr lang="en-US" dirty="0" err="1"/>
              <a:t>mitigantes</a:t>
            </a:r>
            <a:r>
              <a:rPr lang="en-US" dirty="0"/>
              <a:t> </a:t>
            </a:r>
            <a:r>
              <a:rPr lang="en-US" dirty="0" err="1"/>
              <a:t>levantados</a:t>
            </a:r>
            <a:r>
              <a:rPr lang="en-US" dirty="0"/>
              <a:t>, </a:t>
            </a:r>
            <a:r>
              <a:rPr lang="en-US" b="1" dirty="0"/>
              <a:t>a </a:t>
            </a:r>
            <a:r>
              <a:rPr lang="en-US" b="1" dirty="0" err="1"/>
              <a:t>recomenda</a:t>
            </a:r>
            <a:r>
              <a:rPr lang="pt-BR" b="1" dirty="0" err="1"/>
              <a:t>ção</a:t>
            </a:r>
            <a:r>
              <a:rPr lang="pt-BR" b="1" dirty="0"/>
              <a:t> final para aquisição de debêntures AMBP16 da empresa AMBIPAR é GO.</a:t>
            </a:r>
            <a:endParaRPr lang="en-GB" b="1" dirty="0"/>
          </a:p>
        </p:txBody>
      </p:sp>
      <p:sp>
        <p:nvSpPr>
          <p:cNvPr id="478" name="Texto">
            <a:extLst>
              <a:ext uri="{FF2B5EF4-FFF2-40B4-BE49-F238E27FC236}">
                <a16:creationId xmlns:a16="http://schemas.microsoft.com/office/drawing/2014/main" id="{532396C7-EEA0-D9B2-3F94-7CAAABB79D6E}"/>
              </a:ext>
            </a:extLst>
          </p:cNvPr>
          <p:cNvSpPr txBox="1"/>
          <p:nvPr/>
        </p:nvSpPr>
        <p:spPr>
          <a:xfrm>
            <a:off x="225021" y="6422016"/>
            <a:ext cx="4064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rIns="60959" anchor="b">
            <a:spAutoFit/>
          </a:bodyPr>
          <a:lstStyle>
            <a:lvl1pPr>
              <a:defRPr sz="600">
                <a:latin typeface="BTG Pactual Sans VF Regular"/>
                <a:ea typeface="BTG Pactual Sans VF Regular"/>
                <a:cs typeface="BTG Pactual Sans VF Regular"/>
                <a:sym typeface="BTG Pactual Sans VF Regular"/>
              </a:defRPr>
            </a:lvl1pPr>
          </a:lstStyle>
          <a:p>
            <a:fld id="{86CB4B4D-7CA3-9044-876B-883B54F8677D}" type="slidenum">
              <a:rPr sz="800">
                <a:latin typeface="BTG Pactual Office" pitchFamily="2" charset="77"/>
                <a:cs typeface="BTG Pactual Office" pitchFamily="2" charset="77"/>
              </a:rPr>
              <a:t>9</a:t>
            </a:fld>
            <a:endParaRPr sz="800">
              <a:latin typeface="BTG Pactual Office" pitchFamily="2" charset="77"/>
              <a:cs typeface="BTG Pactual Office" pitchFamily="2" charset="77"/>
            </a:endParaRPr>
          </a:p>
        </p:txBody>
      </p:sp>
      <p:sp>
        <p:nvSpPr>
          <p:cNvPr id="479" name="Text 1">
            <a:extLst>
              <a:ext uri="{FF2B5EF4-FFF2-40B4-BE49-F238E27FC236}">
                <a16:creationId xmlns:a16="http://schemas.microsoft.com/office/drawing/2014/main" id="{7FB1FCDB-39DC-A962-254B-EB6D9E70FD3C}"/>
              </a:ext>
            </a:extLst>
          </p:cNvPr>
          <p:cNvSpPr txBox="1"/>
          <p:nvPr/>
        </p:nvSpPr>
        <p:spPr>
          <a:xfrm>
            <a:off x="166343" y="166247"/>
            <a:ext cx="3599411" cy="56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rIns="60959">
            <a:spAutoFit/>
          </a:bodyPr>
          <a:lstStyle/>
          <a:p>
            <a:pPr>
              <a:lnSpc>
                <a:spcPts val="3600"/>
              </a:lnSpc>
              <a:defRPr sz="2700" spc="-27">
                <a:solidFill>
                  <a:srgbClr val="05132A">
                    <a:alpha val="99000"/>
                  </a:srgbClr>
                </a:solidFill>
                <a:latin typeface="BTG Pactual Sans VF Bold"/>
                <a:ea typeface="BTG Pactual Sans VF Bold"/>
                <a:cs typeface="BTG Pactual Sans VF Bold"/>
                <a:sym typeface="BTG Pactual Sans VF Bold"/>
              </a:defRPr>
            </a:pPr>
            <a:r>
              <a:rPr lang="pt-BR" sz="3600" b="1" dirty="0">
                <a:latin typeface="BTG Pactual Office" pitchFamily="2" charset="77"/>
                <a:cs typeface="BTG Pactual Office" pitchFamily="2" charset="77"/>
              </a:rPr>
              <a:t>Decisão</a:t>
            </a:r>
            <a:endParaRPr sz="3600" b="1" dirty="0">
              <a:latin typeface="BTG Pactual Office" pitchFamily="2" charset="77"/>
              <a:cs typeface="BTG Pactual Office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445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288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BTG Pactual Office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1</dc:creator>
  <cp:lastModifiedBy>User 1</cp:lastModifiedBy>
  <cp:revision>1</cp:revision>
  <dcterms:created xsi:type="dcterms:W3CDTF">2025-10-19T13:19:45Z</dcterms:created>
  <dcterms:modified xsi:type="dcterms:W3CDTF">2025-10-20T00:33:41Z</dcterms:modified>
</cp:coreProperties>
</file>