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439" r:id="rId2"/>
    <p:sldId id="449" r:id="rId3"/>
    <p:sldId id="450" r:id="rId4"/>
    <p:sldId id="451" r:id="rId5"/>
    <p:sldId id="457" r:id="rId6"/>
    <p:sldId id="458" r:id="rId7"/>
    <p:sldId id="454" r:id="rId8"/>
    <p:sldId id="453" r:id="rId9"/>
    <p:sldId id="455" r:id="rId10"/>
    <p:sldId id="456" r:id="rId1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98" userDrawn="1">
          <p15:clr>
            <a:srgbClr val="A4A3A4"/>
          </p15:clr>
        </p15:guide>
        <p15:guide id="3" pos="7287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2001" userDrawn="1">
          <p15:clr>
            <a:srgbClr val="A4A3A4"/>
          </p15:clr>
        </p15:guide>
        <p15:guide id="6" orient="horz" pos="2886" userDrawn="1">
          <p15:clr>
            <a:srgbClr val="A4A3A4"/>
          </p15:clr>
        </p15:guide>
        <p15:guide id="7" orient="horz" pos="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Riedl" initials="GR" lastIdx="1" clrIdx="0">
    <p:extLst>
      <p:ext uri="{19B8F6BF-5375-455C-9EA6-DF929625EA0E}">
        <p15:presenceInfo xmlns:p15="http://schemas.microsoft.com/office/powerpoint/2012/main" userId="b3ad3dc2b67b4907" providerId="Windows Live"/>
      </p:ext>
    </p:extLst>
  </p:cmAuthor>
  <p:cmAuthor id="2" name="gernot.wallner" initials="g" lastIdx="5" clrIdx="1">
    <p:extLst>
      <p:ext uri="{19B8F6BF-5375-455C-9EA6-DF929625EA0E}">
        <p15:presenceInfo xmlns:p15="http://schemas.microsoft.com/office/powerpoint/2012/main" userId="1aa790da93936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A49A2"/>
    <a:srgbClr val="808288"/>
    <a:srgbClr val="253F8E"/>
    <a:srgbClr val="0343DF"/>
    <a:srgbClr val="5CCFCB"/>
    <a:srgbClr val="28E04B"/>
    <a:srgbClr val="1E69AE"/>
    <a:srgbClr val="233F9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6" autoAdjust="0"/>
    <p:restoredTop sz="90093" autoAdjust="0"/>
  </p:normalViewPr>
  <p:slideViewPr>
    <p:cSldViewPr snapToGrid="0">
      <p:cViewPr varScale="1">
        <p:scale>
          <a:sx n="145" d="100"/>
          <a:sy n="145" d="100"/>
        </p:scale>
        <p:origin x="1212" y="88"/>
      </p:cViewPr>
      <p:guideLst>
        <p:guide orient="horz" pos="686"/>
        <p:guide pos="98"/>
        <p:guide pos="7287"/>
        <p:guide orient="horz" pos="3952"/>
        <p:guide orient="horz" pos="2001"/>
        <p:guide orient="horz" pos="2886"/>
        <p:guide orient="horz" pos="93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5232" y="9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6065" cy="497333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094" y="2"/>
            <a:ext cx="2946065" cy="497333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06.08.2025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9306"/>
            <a:ext cx="2946065" cy="497333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094" y="9429306"/>
            <a:ext cx="2946065" cy="497333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6065" cy="497333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094" y="2"/>
            <a:ext cx="2946065" cy="497333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06.08.2025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03" tIns="44102" rIns="88203" bIns="44102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160" y="4777783"/>
            <a:ext cx="5439355" cy="3907834"/>
          </a:xfrm>
          <a:prstGeom prst="rect">
            <a:avLst/>
          </a:prstGeom>
        </p:spPr>
        <p:txBody>
          <a:bodyPr vert="horz" lIns="88203" tIns="44102" rIns="88203" bIns="44102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9306"/>
            <a:ext cx="2946065" cy="497333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094" y="9429306"/>
            <a:ext cx="2946065" cy="497333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105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810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289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19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997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16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517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5491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000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079-E7F8-4A78-8EEA-DD00A8D5DE3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04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18" y="612000"/>
            <a:ext cx="9458133" cy="56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Platz für</a:t>
            </a:r>
            <a:br>
              <a:rPr lang="en-US" noProof="0"/>
            </a:br>
            <a:r>
              <a:rPr lang="en-US" noProof="0"/>
              <a:t>titel und vergleich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3845" y="1619532"/>
            <a:ext cx="5198749" cy="4524894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72188" y="1619532"/>
            <a:ext cx="5198400" cy="4524894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16.10.2015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>
          <a:xfrm>
            <a:off x="10876718" y="6336272"/>
            <a:ext cx="685800" cy="365125"/>
          </a:xfrm>
          <a:prstGeom prst="rect">
            <a:avLst/>
          </a:prstGeom>
        </p:spPr>
        <p:txBody>
          <a:bodyPr/>
          <a:lstStyle/>
          <a:p>
            <a:fld id="{68F3185B-C653-42AE-8B74-FF214C291574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noProof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70569" y="1610509"/>
            <a:ext cx="3295139" cy="452858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717847" y="1721513"/>
            <a:ext cx="6973368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12587" y="5864981"/>
            <a:ext cx="6973867" cy="274118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en-US" noProof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 noProof="0"/>
              <a:t>16.10.2015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noProof="0"/>
              <a:t>Platz für Autor und LVA-Nummer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>
          <a:xfrm>
            <a:off x="10876718" y="6336272"/>
            <a:ext cx="685800" cy="365125"/>
          </a:xfrm>
          <a:prstGeom prst="rect">
            <a:avLst/>
          </a:prstGeom>
        </p:spPr>
        <p:txBody>
          <a:bodyPr/>
          <a:lstStyle/>
          <a:p>
            <a:fld id="{68F3185B-C653-42AE-8B74-FF214C291574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Platz für</a:t>
            </a:r>
            <a:br>
              <a:rPr lang="en-US" noProof="0"/>
            </a:br>
            <a:r>
              <a:rPr lang="en-US" noProof="0"/>
              <a:t>titel, grosses bild und text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noProof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2035886" y="1724299"/>
            <a:ext cx="8109463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35886" y="5863959"/>
            <a:ext cx="8109463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en-US" noProof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 noProof="0"/>
              <a:t>16.10.2015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>
          <a:xfrm>
            <a:off x="10876718" y="6336272"/>
            <a:ext cx="685800" cy="365125"/>
          </a:xfrm>
          <a:prstGeom prst="rect">
            <a:avLst/>
          </a:prstGeom>
        </p:spPr>
        <p:txBody>
          <a:bodyPr/>
          <a:lstStyle/>
          <a:p>
            <a:fld id="{68F3185B-C653-42AE-8B74-FF214C291574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Platz für</a:t>
            </a:r>
            <a:br>
              <a:rPr lang="en-US" noProof="0"/>
            </a:br>
            <a:r>
              <a:rPr lang="en-US" noProof="0"/>
              <a:t>titel und Formeln</a:t>
            </a:r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noProof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/>
              <a:t>Platz für</a:t>
            </a:r>
            <a:br>
              <a:rPr lang="en-US" noProof="0"/>
            </a:br>
            <a:r>
              <a:rPr lang="en-US" noProof="0"/>
              <a:t>titel und video</a:t>
            </a:r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 hasCustomPrompt="1"/>
          </p:nvPr>
        </p:nvSpPr>
        <p:spPr>
          <a:xfrm>
            <a:off x="1940522" y="1724302"/>
            <a:ext cx="8352000" cy="4417200"/>
          </a:xfrm>
        </p:spPr>
        <p:txBody>
          <a:bodyPr/>
          <a:lstStyle/>
          <a:p>
            <a:r>
              <a:rPr lang="en-US" noProof="0"/>
              <a:t>Mediaclip durch Klicken auf Symbol hinzufügen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940522" y="5865691"/>
            <a:ext cx="8352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en-US" noProof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 noProof="0"/>
              <a:t>16.10.2015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>
          <a:xfrm>
            <a:off x="10876718" y="6336272"/>
            <a:ext cx="685800" cy="365125"/>
          </a:xfrm>
          <a:prstGeom prst="rect">
            <a:avLst/>
          </a:prstGeom>
        </p:spPr>
        <p:txBody>
          <a:bodyPr/>
          <a:lstStyle/>
          <a:p>
            <a:fld id="{68F3185B-C653-42AE-8B74-FF214C291574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noProof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/>
              <a:t>Platz für</a:t>
            </a:r>
            <a:br>
              <a:rPr lang="en-US" noProof="0"/>
            </a:br>
            <a:r>
              <a:rPr lang="en-US" noProof="0"/>
              <a:t>titel, 3 kleine bilder und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8100" y="1610460"/>
            <a:ext cx="7077609" cy="4528800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721647" y="1725845"/>
            <a:ext cx="3197210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Bild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721640" y="3254918"/>
            <a:ext cx="3197122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Bild durch Klicken auf Symbol hinzufügen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721640" y="4775571"/>
            <a:ext cx="3197122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Bild durch Klicken auf Symbol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noProof="0"/>
              <a:t>16.10.2015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>
          <a:xfrm>
            <a:off x="10876718" y="6336272"/>
            <a:ext cx="685800" cy="365125"/>
          </a:xfrm>
          <a:prstGeom prst="rect">
            <a:avLst/>
          </a:prstGeom>
        </p:spPr>
        <p:txBody>
          <a:bodyPr/>
          <a:lstStyle/>
          <a:p>
            <a:fld id="{68F3185B-C653-42AE-8B74-FF214C291574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0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noProof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/>
              <a:t>Platz für</a:t>
            </a:r>
            <a:br>
              <a:rPr lang="en-US" noProof="0"/>
            </a:br>
            <a:r>
              <a:rPr lang="en-US" noProof="0"/>
              <a:t>titel, schmales bild und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6048" y="1614574"/>
            <a:ext cx="7079662" cy="4528800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720768" y="1724300"/>
            <a:ext cx="3189382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Bild durch Klicken auf Symbol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noProof="0"/>
              <a:t>16.10.2015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>
          <a:xfrm>
            <a:off x="10876718" y="6336272"/>
            <a:ext cx="685800" cy="365125"/>
          </a:xfrm>
          <a:prstGeom prst="rect">
            <a:avLst/>
          </a:prstGeom>
        </p:spPr>
        <p:txBody>
          <a:bodyPr/>
          <a:lstStyle/>
          <a:p>
            <a:fld id="{68F3185B-C653-42AE-8B74-FF214C291574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noProof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/>
              <a:t>Platz für</a:t>
            </a:r>
            <a:br>
              <a:rPr lang="en-US" noProof="0"/>
            </a:br>
            <a:r>
              <a:rPr lang="en-US" noProof="0"/>
              <a:t>Titel, diagramme und tabellen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16.10.2015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Platz für Autor und LVA-Nummer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876718" y="6336272"/>
            <a:ext cx="685800" cy="365125"/>
          </a:xfrm>
          <a:prstGeom prst="rect">
            <a:avLst/>
          </a:prstGeom>
        </p:spPr>
        <p:txBody>
          <a:bodyPr/>
          <a:lstStyle/>
          <a:p>
            <a:fld id="{68F3185B-C653-42AE-8B74-FF214C291574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noProof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528888" y="3299658"/>
            <a:ext cx="1730047" cy="1584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940" y="4638101"/>
            <a:ext cx="9303182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Platz für Details und nächste Schritte.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08940" y="1473799"/>
            <a:ext cx="9303410" cy="2009172"/>
          </a:xfrm>
        </p:spPr>
        <p:txBody>
          <a:bodyPr anchor="b" anchorCtr="0"/>
          <a:lstStyle>
            <a:lvl1pPr>
              <a:defRPr sz="4500"/>
            </a:lvl1pPr>
          </a:lstStyle>
          <a:p>
            <a:r>
              <a:rPr lang="en-US" noProof="0"/>
              <a:t>PLATZ FÜR </a:t>
            </a:r>
            <a:br>
              <a:rPr lang="en-US" noProof="0"/>
            </a:br>
            <a:r>
              <a:rPr lang="en-US" noProof="0"/>
              <a:t>EIN DANKE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10224698" y="5483179"/>
            <a:ext cx="184038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00" b="0" noProof="0">
                <a:solidFill>
                  <a:schemeClr val="tx1"/>
                </a:solidFill>
                <a:latin typeface="+mj-lt"/>
              </a:rPr>
              <a:t>JOHANNES</a:t>
            </a:r>
            <a:r>
              <a:rPr lang="en-US" sz="800" b="0" baseline="0" noProof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en-US" sz="800" b="0" baseline="0" noProof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en-US" sz="800" b="0" baseline="0" noProof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en-US" sz="800" b="0" baseline="0" noProof="0">
                <a:solidFill>
                  <a:schemeClr val="tx1"/>
                </a:solidFill>
                <a:latin typeface="+mn-lt"/>
              </a:rPr>
              <a:t>www.jku.at</a:t>
            </a:r>
            <a:endParaRPr lang="en-US" sz="800" b="0" noProof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19" y="493159"/>
            <a:ext cx="199437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87867" y="279400"/>
            <a:ext cx="11624734" cy="6290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88" y="612000"/>
            <a:ext cx="9458140" cy="56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528888" y="3299658"/>
            <a:ext cx="1730047" cy="1584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087" y="4677783"/>
            <a:ext cx="10846194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Platz für Details und Erklärungen zum Thema.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08940" y="1441525"/>
            <a:ext cx="10846460" cy="2041445"/>
          </a:xfrm>
        </p:spPr>
        <p:txBody>
          <a:bodyPr anchor="b" anchorCtr="0"/>
          <a:lstStyle>
            <a:lvl1pPr>
              <a:defRPr sz="4500"/>
            </a:lvl1pPr>
          </a:lstStyle>
          <a:p>
            <a:r>
              <a:rPr lang="en-US" noProof="0"/>
              <a:t>PLATZ FÜR </a:t>
            </a:r>
            <a:br>
              <a:rPr lang="en-US" noProof="0"/>
            </a:br>
            <a:r>
              <a:rPr lang="en-US" noProof="0"/>
              <a:t>DEN 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0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38356" y="5518229"/>
            <a:ext cx="1904400" cy="108572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noProof="0"/>
              <a:t>Platz für ein Partnerlogo</a:t>
            </a: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9556170" y="5518229"/>
            <a:ext cx="1904164" cy="108572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noProof="0"/>
              <a:t>Platz für ein Partnerlogo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686D6-11DD-42E7-97FA-067D238487A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/>
              <a:t>16.10.2015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D3041-AA5D-40AD-A9A5-C43DB4D5C53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Platz für Autor und LVA-Nummer</a:t>
            </a:r>
          </a:p>
        </p:txBody>
      </p:sp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1840" y="2048059"/>
            <a:ext cx="11190871" cy="470091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062824" y="26722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noProof="0"/>
              <a:t>Platz für ein Partnerlogo</a:t>
            </a:r>
          </a:p>
          <a:p>
            <a:endParaRPr lang="en-US" noProof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7343309" y="2672237"/>
            <a:ext cx="2052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noProof="0"/>
              <a:t>Platz für ein Partnerlogo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9599421" y="2672237"/>
            <a:ext cx="2052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en-US" noProof="0"/>
              <a:t>Platz für ein Partnerlogo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44176" y="26722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noProof="0"/>
              <a:t>Platz für ein Partnerlogo</a:t>
            </a:r>
          </a:p>
          <a:p>
            <a:endParaRPr lang="en-US" noProof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810702" y="2671200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noProof="0"/>
              <a:t>Platz für ein Partnerlogo</a:t>
            </a:r>
          </a:p>
          <a:p>
            <a:endParaRPr lang="en-US" noProof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5062824" y="42724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noProof="0"/>
              <a:t>Platz für ein Partnerlogo</a:t>
            </a:r>
          </a:p>
          <a:p>
            <a:endParaRPr lang="en-US" noProof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7343309" y="42724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noProof="0"/>
              <a:t>Platz für ein Partnerlogo</a:t>
            </a:r>
          </a:p>
          <a:p>
            <a:endParaRPr lang="en-US" noProof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9599421" y="42724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noProof="0"/>
              <a:t>Platz für ein Partnerlogo</a:t>
            </a:r>
          </a:p>
          <a:p>
            <a:endParaRPr lang="en-US" noProof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544176" y="4272437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noProof="0"/>
              <a:t>Platz für ein Partnerlogo</a:t>
            </a:r>
          </a:p>
          <a:p>
            <a:endParaRPr lang="en-US" noProof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810702" y="4271400"/>
            <a:ext cx="2052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noProof="0"/>
              <a:t>Platz für ein Partnerlogo</a:t>
            </a:r>
          </a:p>
          <a:p>
            <a:endParaRPr lang="en-US" noProof="0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19" y="493159"/>
            <a:ext cx="199437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en-US" noProof="0"/>
              <a:t>Kapitel 1</a:t>
            </a:r>
          </a:p>
          <a:p>
            <a:pPr lvl="1"/>
            <a:r>
              <a:rPr lang="en-US" noProof="0"/>
              <a:t>Unterkapitel 1</a:t>
            </a:r>
          </a:p>
          <a:p>
            <a:pPr lvl="1"/>
            <a:r>
              <a:rPr lang="en-US" noProof="0"/>
              <a:t>Unterkapitel 2</a:t>
            </a:r>
          </a:p>
          <a:p>
            <a:pPr lvl="0"/>
            <a:r>
              <a:rPr lang="en-US" noProof="0"/>
              <a:t>Kapitel 2</a:t>
            </a:r>
          </a:p>
          <a:p>
            <a:pPr lvl="1"/>
            <a:r>
              <a:rPr lang="en-US" noProof="0"/>
              <a:t>Unterkapitel 1</a:t>
            </a:r>
          </a:p>
          <a:p>
            <a:pPr lvl="1"/>
            <a:r>
              <a:rPr lang="en-US" noProof="0"/>
              <a:t>Unterkapitel 2</a:t>
            </a:r>
          </a:p>
          <a:p>
            <a:pPr lvl="0"/>
            <a:r>
              <a:rPr lang="en-US" noProof="0"/>
              <a:t>Kapitel 3</a:t>
            </a:r>
          </a:p>
          <a:p>
            <a:pPr lvl="1"/>
            <a:r>
              <a:rPr lang="en-US" noProof="0"/>
              <a:t>Unterkapitel 1</a:t>
            </a:r>
          </a:p>
          <a:p>
            <a:pPr lvl="1"/>
            <a:r>
              <a:rPr lang="en-US" noProof="0"/>
              <a:t>Unterkapitel 2</a:t>
            </a:r>
          </a:p>
          <a:p>
            <a:pPr lvl="0"/>
            <a:r>
              <a:rPr lang="en-US" noProof="0"/>
              <a:t>Kapitel 4</a:t>
            </a:r>
          </a:p>
          <a:p>
            <a:pPr lvl="1"/>
            <a:r>
              <a:rPr lang="en-US" noProof="0"/>
              <a:t>Unterkapitel 1</a:t>
            </a:r>
          </a:p>
          <a:p>
            <a:pPr lvl="1"/>
            <a:r>
              <a:rPr lang="en-US" noProof="0"/>
              <a:t>Unterkapitel 2</a:t>
            </a:r>
          </a:p>
          <a:p>
            <a:pPr lvl="0"/>
            <a:r>
              <a:rPr lang="en-US" noProof="0"/>
              <a:t>Kapitel 5</a:t>
            </a:r>
          </a:p>
          <a:p>
            <a:pPr lvl="1"/>
            <a:r>
              <a:rPr lang="en-US" noProof="0"/>
              <a:t>Unterkapitel 1</a:t>
            </a:r>
          </a:p>
          <a:p>
            <a:pPr lvl="1"/>
            <a:r>
              <a:rPr lang="en-US" noProof="0"/>
              <a:t>Unterkapitel 2</a:t>
            </a:r>
          </a:p>
          <a:p>
            <a:pPr lvl="1"/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Platz für Autor und LVA-Nummer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noProof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bild, schwa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bild,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/>
              <a:t>Platz für</a:t>
            </a:r>
            <a:br>
              <a:rPr lang="en-US" noProof="0"/>
            </a:br>
            <a:r>
              <a:rPr lang="en-US" noProof="0"/>
              <a:t>titel und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8702" y="1621584"/>
            <a:ext cx="10857008" cy="451674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08702" y="5858820"/>
            <a:ext cx="10857007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en-US" noProof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 noProof="0"/>
              <a:t>16.10.2015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noProof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>
          <a:xfrm>
            <a:off x="10876718" y="6336272"/>
            <a:ext cx="685800" cy="365125"/>
          </a:xfrm>
          <a:prstGeom prst="rect">
            <a:avLst/>
          </a:prstGeom>
        </p:spPr>
        <p:txBody>
          <a:bodyPr/>
          <a:lstStyle/>
          <a:p>
            <a:fld id="{68F3185B-C653-42AE-8B74-FF214C291574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648302" y="6278217"/>
            <a:ext cx="756000" cy="313609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en-US" noProof="0"/>
              <a:t>Platz für ein Partnerlogo</a:t>
            </a:r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4127" y="718706"/>
            <a:ext cx="10851582" cy="874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234" y="1625799"/>
            <a:ext cx="10851582" cy="452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8407" y="6337932"/>
            <a:ext cx="927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16.10.2015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3713" y="6336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Platz für Autor und LVA-Nummer</a:t>
            </a:r>
          </a:p>
        </p:txBody>
      </p:sp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1" r:id="rId3"/>
    <p:sldLayoutId id="2147483668" r:id="rId4"/>
    <p:sldLayoutId id="2147483669" r:id="rId5"/>
    <p:sldLayoutId id="2147483670" r:id="rId6"/>
    <p:sldLayoutId id="2147483666" r:id="rId7"/>
    <p:sldLayoutId id="2147483677" r:id="rId8"/>
    <p:sldLayoutId id="2147483662" r:id="rId9"/>
    <p:sldLayoutId id="2147483664" r:id="rId10"/>
    <p:sldLayoutId id="2147483671" r:id="rId11"/>
    <p:sldLayoutId id="2147483672" r:id="rId12"/>
    <p:sldLayoutId id="2147483673" r:id="rId13"/>
    <p:sldLayoutId id="2147483675" r:id="rId14"/>
    <p:sldLayoutId id="2147483674" r:id="rId15"/>
    <p:sldLayoutId id="2147483678" r:id="rId16"/>
    <p:sldLayoutId id="2147483680" r:id="rId17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800"/>
        </a:spcBef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buSzPct val="90000"/>
        <a:buFont typeface="Wingdings 2" panose="05020102010507070707" pitchFamily="18" charset="2"/>
        <a:buChar char="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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buFont typeface="Wingdings 2" panose="05020102010507070707" pitchFamily="18" charset="2"/>
        <a:buChar char="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Grafik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5" y="342578"/>
            <a:ext cx="1893108" cy="56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agep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08" y="493687"/>
            <a:ext cx="1339367" cy="37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F8D8B1A-F6F8-4DC9-B778-1300089B4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18" y="2711216"/>
            <a:ext cx="10753576" cy="129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1592" tIns="40796" rIns="81592" bIns="40796" anchor="t" anchorCtr="0">
            <a:spAutoFit/>
          </a:bodyPr>
          <a:lstStyle/>
          <a:p>
            <a:pPr lvl="0" algn="r" fontAlgn="auto">
              <a:lnSpc>
                <a:spcPct val="114000"/>
              </a:lnSpc>
              <a:spcAft>
                <a:spcPts val="0"/>
              </a:spcAft>
              <a:defRPr/>
            </a:pPr>
            <a:r>
              <a:rPr lang="en-US" sz="3600" b="1" cap="small" dirty="0">
                <a:solidFill>
                  <a:srgbClr val="2A49A2"/>
                </a:solidFill>
                <a:latin typeface="Arial" pitchFamily="34" charset="0"/>
              </a:rPr>
              <a:t>J-integral Evaluation - Python App </a:t>
            </a:r>
            <a:br>
              <a:rPr lang="en-US" sz="3600" b="1" cap="small" dirty="0">
                <a:solidFill>
                  <a:srgbClr val="2A49A2"/>
                </a:solidFill>
                <a:latin typeface="Arial" pitchFamily="34" charset="0"/>
              </a:rPr>
            </a:br>
            <a:r>
              <a:rPr lang="en-US" sz="3600" b="1" cap="small" dirty="0">
                <a:solidFill>
                  <a:srgbClr val="2A49A2"/>
                </a:solidFill>
                <a:latin typeface="Arial" pitchFamily="34" charset="0"/>
              </a:rPr>
              <a:t>Manual</a:t>
            </a:r>
            <a:endParaRPr lang="en-US" sz="2800" b="1" cap="small" dirty="0">
              <a:solidFill>
                <a:srgbClr val="2A49A2"/>
              </a:solidFill>
              <a:latin typeface="Arial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3E9AD63-4CED-4A8A-A670-394DDF3A38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8" y="5723582"/>
            <a:ext cx="35433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1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5" y="342578"/>
            <a:ext cx="1893108" cy="56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agep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08" y="493687"/>
            <a:ext cx="1339367" cy="37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platzhalter 1"/>
          <p:cNvSpPr txBox="1">
            <a:spLocks/>
          </p:cNvSpPr>
          <p:nvPr/>
        </p:nvSpPr>
        <p:spPr>
          <a:xfrm>
            <a:off x="623093" y="387975"/>
            <a:ext cx="10845364" cy="601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1600"/>
              </a:spcBef>
              <a:buSzPct val="90000"/>
              <a:buFontTx/>
              <a:buNone/>
              <a:defRPr sz="17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90000"/>
              <a:buFont typeface="Wingdings 2" panose="05020102010507070707" pitchFamily="18" charset="2"/>
              <a:buChar char="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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2600" b="1" cap="small" dirty="0">
                <a:solidFill>
                  <a:srgbClr val="2A49A2"/>
                </a:solidFill>
                <a:latin typeface="Arial" pitchFamily="34" charset="0"/>
              </a:rPr>
              <a:t>Post-Processing of Evaluated File 2</a:t>
            </a:r>
            <a:endParaRPr lang="en-US" sz="2600" dirty="0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E4974167-9C47-4EC4-9517-4ADB15B17E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76718" y="6336272"/>
            <a:ext cx="685800" cy="365125"/>
          </a:xfrm>
        </p:spPr>
        <p:txBody>
          <a:bodyPr/>
          <a:lstStyle/>
          <a:p>
            <a:fld id="{68F3185B-C653-42AE-8B74-FF214C29157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024C6C8-2C60-4786-9A7F-D26A849440B1}"/>
              </a:ext>
            </a:extLst>
          </p:cNvPr>
          <p:cNvSpPr txBox="1"/>
          <p:nvPr/>
        </p:nvSpPr>
        <p:spPr>
          <a:xfrm>
            <a:off x="539784" y="1036095"/>
            <a:ext cx="11112432" cy="144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entering the desired column names select the file created after “Process Images”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selecting the file a pop-up window appears in which the Hartman-</a:t>
            </a:r>
            <a:r>
              <a:rPr lang="en-US" dirty="0" err="1"/>
              <a:t>Schijve</a:t>
            </a:r>
            <a:r>
              <a:rPr lang="en-US" dirty="0"/>
              <a:t> parameters A and </a:t>
            </a:r>
            <a:r>
              <a:rPr lang="en-US" dirty="0" err="1"/>
              <a:t>G</a:t>
            </a:r>
            <a:r>
              <a:rPr lang="en-US" baseline="-25000" dirty="0" err="1"/>
              <a:t>th</a:t>
            </a:r>
            <a:r>
              <a:rPr lang="en-US" dirty="0"/>
              <a:t> are set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Parameters D and n are calculated automatically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top slider reduces the dataset according to a minimum crack propagation parameter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60299B6-AADC-479D-82A9-83DAC7403ABE}"/>
              </a:ext>
            </a:extLst>
          </p:cNvPr>
          <p:cNvGrpSpPr/>
          <p:nvPr/>
        </p:nvGrpSpPr>
        <p:grpSpPr>
          <a:xfrm>
            <a:off x="705406" y="2676466"/>
            <a:ext cx="2480652" cy="1505068"/>
            <a:chOff x="4750356" y="4831204"/>
            <a:chExt cx="2480652" cy="1505068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9A926956-5DF3-4A07-91DC-D78E745F7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0356" y="4831204"/>
              <a:ext cx="2480652" cy="1505068"/>
            </a:xfrm>
            <a:prstGeom prst="rect">
              <a:avLst/>
            </a:prstGeom>
          </p:spPr>
        </p:pic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61BEB2C-2611-4E5F-9626-B0B1885D12A9}"/>
                </a:ext>
              </a:extLst>
            </p:cNvPr>
            <p:cNvSpPr/>
            <p:nvPr/>
          </p:nvSpPr>
          <p:spPr>
            <a:xfrm>
              <a:off x="6688667" y="6053666"/>
              <a:ext cx="281517" cy="97367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AC382203-74BC-4D41-A684-EBB3001C60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020" t="20986" r="26214"/>
          <a:stretch/>
        </p:blipFill>
        <p:spPr>
          <a:xfrm>
            <a:off x="101600" y="4414277"/>
            <a:ext cx="3860800" cy="21353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6B4A250-FDF6-4DA0-B689-1F360FF34C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2999" y="2530570"/>
            <a:ext cx="3482218" cy="401904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2CCFF57D-4519-439A-BF3D-D9FDA917D22F}"/>
              </a:ext>
            </a:extLst>
          </p:cNvPr>
          <p:cNvSpPr/>
          <p:nvPr/>
        </p:nvSpPr>
        <p:spPr>
          <a:xfrm>
            <a:off x="2210681" y="3096257"/>
            <a:ext cx="563310" cy="40894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970DC0C-B01B-4160-9D20-BB39ADEC5236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098550" y="3505201"/>
            <a:ext cx="1393786" cy="1351322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CE5885B-8DC7-4DC1-8F38-AA4FE110081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380127" y="4540093"/>
            <a:ext cx="2812872" cy="39263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1F14DC8-9FD6-431C-BE8A-9ACB742FA002}"/>
              </a:ext>
            </a:extLst>
          </p:cNvPr>
          <p:cNvSpPr txBox="1"/>
          <p:nvPr/>
        </p:nvSpPr>
        <p:spPr>
          <a:xfrm>
            <a:off x="1449949" y="4425750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Double click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688E08-83ED-4C62-8E15-D2ED13BC332B}"/>
              </a:ext>
            </a:extLst>
          </p:cNvPr>
          <p:cNvSpPr txBox="1"/>
          <p:nvPr/>
        </p:nvSpPr>
        <p:spPr>
          <a:xfrm>
            <a:off x="7675217" y="4610242"/>
            <a:ext cx="301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Set slider values to achieve desired data reduction and Hartman-</a:t>
            </a:r>
            <a:r>
              <a:rPr lang="en-US" sz="1200" b="1" dirty="0" err="1"/>
              <a:t>Schijve</a:t>
            </a:r>
            <a:r>
              <a:rPr lang="en-US" sz="1200" b="1" dirty="0"/>
              <a:t> fit!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3B43ED7-748A-463E-8F4A-99EC376AAE0C}"/>
              </a:ext>
            </a:extLst>
          </p:cNvPr>
          <p:cNvCxnSpPr>
            <a:cxnSpLocks/>
          </p:cNvCxnSpPr>
          <p:nvPr/>
        </p:nvCxnSpPr>
        <p:spPr>
          <a:xfrm>
            <a:off x="7112072" y="5461815"/>
            <a:ext cx="5631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6B90CBEB-D6E9-4902-A5D5-F95173D1B5FF}"/>
              </a:ext>
            </a:extLst>
          </p:cNvPr>
          <p:cNvSpPr txBox="1"/>
          <p:nvPr/>
        </p:nvSpPr>
        <p:spPr>
          <a:xfrm>
            <a:off x="7675217" y="5323315"/>
            <a:ext cx="3957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Minimum crack propagation (data reduction parameter)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ED5FA37-E498-41F6-9975-7550DD839784}"/>
              </a:ext>
            </a:extLst>
          </p:cNvPr>
          <p:cNvCxnSpPr>
            <a:cxnSpLocks/>
          </p:cNvCxnSpPr>
          <p:nvPr/>
        </p:nvCxnSpPr>
        <p:spPr>
          <a:xfrm>
            <a:off x="7112072" y="5829793"/>
            <a:ext cx="5631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C65D764-7613-47FD-8D23-983821FCC6F1}"/>
              </a:ext>
            </a:extLst>
          </p:cNvPr>
          <p:cNvSpPr txBox="1"/>
          <p:nvPr/>
        </p:nvSpPr>
        <p:spPr>
          <a:xfrm>
            <a:off x="7675217" y="5691293"/>
            <a:ext cx="395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</a:t>
            </a:r>
            <a:r>
              <a:rPr lang="en-US" sz="1200" dirty="0" err="1"/>
              <a:t>ets</a:t>
            </a:r>
            <a:r>
              <a:rPr lang="en-US" sz="1200" dirty="0"/>
              <a:t> </a:t>
            </a:r>
            <a:r>
              <a:rPr lang="en-US" sz="1200" dirty="0" err="1"/>
              <a:t>G</a:t>
            </a:r>
            <a:r>
              <a:rPr lang="en-US" sz="1200" baseline="-25000" dirty="0" err="1"/>
              <a:t>th</a:t>
            </a:r>
            <a:r>
              <a:rPr lang="en-US" sz="1200" dirty="0"/>
              <a:t> value of Hartman-</a:t>
            </a:r>
            <a:r>
              <a:rPr lang="en-US" sz="1200" dirty="0" err="1"/>
              <a:t>Schijve</a:t>
            </a:r>
            <a:r>
              <a:rPr lang="en-US" sz="1200" dirty="0"/>
              <a:t> fit (lowest measured G value * slider value)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9EAABB4-8965-48E8-BDCA-8F2EDAE19CB0}"/>
              </a:ext>
            </a:extLst>
          </p:cNvPr>
          <p:cNvCxnSpPr>
            <a:cxnSpLocks/>
          </p:cNvCxnSpPr>
          <p:nvPr/>
        </p:nvCxnSpPr>
        <p:spPr>
          <a:xfrm>
            <a:off x="7112072" y="6169709"/>
            <a:ext cx="563144" cy="165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D7293FA4-E308-445F-A761-1CE111881FFE}"/>
              </a:ext>
            </a:extLst>
          </p:cNvPr>
          <p:cNvSpPr txBox="1"/>
          <p:nvPr/>
        </p:nvSpPr>
        <p:spPr>
          <a:xfrm>
            <a:off x="7675216" y="6196401"/>
            <a:ext cx="395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</a:t>
            </a:r>
            <a:r>
              <a:rPr lang="en-US" sz="1200" dirty="0" err="1"/>
              <a:t>ets</a:t>
            </a:r>
            <a:r>
              <a:rPr lang="en-US" sz="1200" dirty="0"/>
              <a:t> A value of Hartman-</a:t>
            </a:r>
            <a:r>
              <a:rPr lang="en-US" sz="1200" dirty="0" err="1"/>
              <a:t>Schijve</a:t>
            </a:r>
            <a:r>
              <a:rPr lang="en-US" sz="1200" dirty="0"/>
              <a:t> fit (highest measured G value * slider value)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1980FB23-0E78-4A33-BA05-9E7D5098D8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185" y="2533293"/>
            <a:ext cx="2698343" cy="1894321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9D216606-CEFA-4035-B996-C49263CBB2F9}"/>
              </a:ext>
            </a:extLst>
          </p:cNvPr>
          <p:cNvSpPr txBox="1"/>
          <p:nvPr/>
        </p:nvSpPr>
        <p:spPr>
          <a:xfrm>
            <a:off x="10529528" y="2595810"/>
            <a:ext cx="1618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After setting the sliders click post-process to export data into a csv file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FF81D12-29D2-404B-A60B-A528FD4003FB}"/>
              </a:ext>
            </a:extLst>
          </p:cNvPr>
          <p:cNvSpPr txBox="1"/>
          <p:nvPr/>
        </p:nvSpPr>
        <p:spPr>
          <a:xfrm>
            <a:off x="4066783" y="6523317"/>
            <a:ext cx="3957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Save parameters when finished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1B193BF-A150-4565-88F3-2C6B351F41F5}"/>
              </a:ext>
            </a:extLst>
          </p:cNvPr>
          <p:cNvCxnSpPr>
            <a:cxnSpLocks/>
          </p:cNvCxnSpPr>
          <p:nvPr/>
        </p:nvCxnSpPr>
        <p:spPr>
          <a:xfrm flipH="1">
            <a:off x="5219701" y="6470025"/>
            <a:ext cx="443362" cy="795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0133CCF-41E5-4A2E-A2A4-414789C8F570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0153650" y="3011309"/>
            <a:ext cx="375878" cy="9955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82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5" y="342578"/>
            <a:ext cx="1893108" cy="56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agep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08" y="493687"/>
            <a:ext cx="1339367" cy="37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platzhalter 1"/>
          <p:cNvSpPr txBox="1">
            <a:spLocks/>
          </p:cNvSpPr>
          <p:nvPr/>
        </p:nvSpPr>
        <p:spPr>
          <a:xfrm>
            <a:off x="623093" y="387975"/>
            <a:ext cx="10845364" cy="601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1600"/>
              </a:spcBef>
              <a:buSzPct val="90000"/>
              <a:buFontTx/>
              <a:buNone/>
              <a:defRPr sz="17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90000"/>
              <a:buFont typeface="Wingdings 2" panose="05020102010507070707" pitchFamily="18" charset="2"/>
              <a:buChar char="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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2600" b="1" cap="small" dirty="0">
                <a:solidFill>
                  <a:srgbClr val="2A49A2"/>
                </a:solidFill>
                <a:latin typeface="Arial" pitchFamily="34" charset="0"/>
              </a:rPr>
              <a:t>Overview</a:t>
            </a:r>
            <a:endParaRPr lang="en-US" sz="2600" dirty="0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E4974167-9C47-4EC4-9517-4ADB15B17E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76718" y="6336272"/>
            <a:ext cx="685800" cy="365125"/>
          </a:xfrm>
        </p:spPr>
        <p:txBody>
          <a:bodyPr/>
          <a:lstStyle/>
          <a:p>
            <a:fld id="{68F3185B-C653-42AE-8B74-FF214C29157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13E98A-BE80-4A2A-AD00-921D381D10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974" y="1645823"/>
            <a:ext cx="5395190" cy="362093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4928FB8-4055-495D-844A-86087A6DEE5A}"/>
              </a:ext>
            </a:extLst>
          </p:cNvPr>
          <p:cNvSpPr txBox="1"/>
          <p:nvPr/>
        </p:nvSpPr>
        <p:spPr>
          <a:xfrm>
            <a:off x="96826" y="1638082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Set paths to files and folders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F8AC8C3-A45B-4276-AD87-EFC270C48D8E}"/>
              </a:ext>
            </a:extLst>
          </p:cNvPr>
          <p:cNvSpPr txBox="1"/>
          <p:nvPr/>
        </p:nvSpPr>
        <p:spPr>
          <a:xfrm>
            <a:off x="926235" y="2411104"/>
            <a:ext cx="1702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 image directory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7461823-F8EA-4FC0-84AF-14D405ADB8AC}"/>
              </a:ext>
            </a:extLst>
          </p:cNvPr>
          <p:cNvSpPr txBox="1"/>
          <p:nvPr/>
        </p:nvSpPr>
        <p:spPr>
          <a:xfrm>
            <a:off x="690619" y="2795197"/>
            <a:ext cx="216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Path to *.trends file of Instron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24479A5-26D0-4116-9042-959D7CAB147E}"/>
              </a:ext>
            </a:extLst>
          </p:cNvPr>
          <p:cNvSpPr txBox="1"/>
          <p:nvPr/>
        </p:nvSpPr>
        <p:spPr>
          <a:xfrm>
            <a:off x="690400" y="3179290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 directory for file outputs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E175BC6-F461-47DB-B7A3-B982A41E8480}"/>
              </a:ext>
            </a:extLst>
          </p:cNvPr>
          <p:cNvSpPr txBox="1"/>
          <p:nvPr/>
        </p:nvSpPr>
        <p:spPr>
          <a:xfrm>
            <a:off x="523225" y="3563383"/>
            <a:ext cx="257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</a:t>
            </a:r>
            <a:r>
              <a:rPr lang="en-US" sz="1200" dirty="0" err="1"/>
              <a:t>hoose</a:t>
            </a:r>
            <a:r>
              <a:rPr lang="en-US" sz="1200" dirty="0"/>
              <a:t> file name for generated file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2BFF6ED-BA63-43E5-94ED-7E137E55BA12}"/>
              </a:ext>
            </a:extLst>
          </p:cNvPr>
          <p:cNvSpPr txBox="1"/>
          <p:nvPr/>
        </p:nvSpPr>
        <p:spPr>
          <a:xfrm>
            <a:off x="145597" y="4244072"/>
            <a:ext cx="3180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 file generated after „Process Images“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4B8639A-2666-4558-ABD8-33126180FFC0}"/>
              </a:ext>
            </a:extLst>
          </p:cNvPr>
          <p:cNvSpPr txBox="1"/>
          <p:nvPr/>
        </p:nvSpPr>
        <p:spPr>
          <a:xfrm>
            <a:off x="24691" y="4647762"/>
            <a:ext cx="3411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Insert name of SERR column for data reduction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D18D560-8B3B-4AE0-9265-F896EE267706}"/>
              </a:ext>
            </a:extLst>
          </p:cNvPr>
          <p:cNvSpPr txBox="1"/>
          <p:nvPr/>
        </p:nvSpPr>
        <p:spPr>
          <a:xfrm>
            <a:off x="24691" y="4964151"/>
            <a:ext cx="3352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Insert name of crack column for data reduction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5AF86FB-3272-4B13-A6A9-826FA2094344}"/>
              </a:ext>
            </a:extLst>
          </p:cNvPr>
          <p:cNvSpPr txBox="1"/>
          <p:nvPr/>
        </p:nvSpPr>
        <p:spPr>
          <a:xfrm>
            <a:off x="434723" y="3857561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post-processing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4DF41F9-C2F9-40A5-B522-DD2844DF9886}"/>
              </a:ext>
            </a:extLst>
          </p:cNvPr>
          <p:cNvSpPr txBox="1"/>
          <p:nvPr/>
        </p:nvSpPr>
        <p:spPr>
          <a:xfrm>
            <a:off x="9449370" y="163506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preparation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22B6B1A-902E-47E5-BC90-A8CFF6BC3E8C}"/>
              </a:ext>
            </a:extLst>
          </p:cNvPr>
          <p:cNvSpPr txBox="1"/>
          <p:nvPr/>
        </p:nvSpPr>
        <p:spPr>
          <a:xfrm>
            <a:off x="8988168" y="2382052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Opens threshold app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7F22D4E-8E27-4EFF-B326-2514209FBE46}"/>
              </a:ext>
            </a:extLst>
          </p:cNvPr>
          <p:cNvSpPr txBox="1"/>
          <p:nvPr/>
        </p:nvSpPr>
        <p:spPr>
          <a:xfrm>
            <a:off x="8988168" y="2667334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Opens image alignment app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45B16B2-2142-419A-9548-D3BD62B9A790}"/>
              </a:ext>
            </a:extLst>
          </p:cNvPr>
          <p:cNvSpPr txBox="1"/>
          <p:nvPr/>
        </p:nvSpPr>
        <p:spPr>
          <a:xfrm>
            <a:off x="8988167" y="2952153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Opens edge detection app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8ADDA1A-8A1A-46BE-BFD3-48058158DC60}"/>
              </a:ext>
            </a:extLst>
          </p:cNvPr>
          <p:cNvSpPr txBox="1"/>
          <p:nvPr/>
        </p:nvSpPr>
        <p:spPr>
          <a:xfrm>
            <a:off x="8988166" y="3245255"/>
            <a:ext cx="329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number shown by “show image” button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8C6D10E-F88C-4594-B4E9-CAD514BC7F91}"/>
              </a:ext>
            </a:extLst>
          </p:cNvPr>
          <p:cNvSpPr txBox="1"/>
          <p:nvPr/>
        </p:nvSpPr>
        <p:spPr>
          <a:xfrm>
            <a:off x="9000230" y="3596868"/>
            <a:ext cx="2916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Cuts image in width direction [start, end]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D181269-9A03-400C-BC84-0D3C48FB9BFF}"/>
              </a:ext>
            </a:extLst>
          </p:cNvPr>
          <p:cNvSpPr txBox="1"/>
          <p:nvPr/>
        </p:nvSpPr>
        <p:spPr>
          <a:xfrm>
            <a:off x="9000230" y="3883964"/>
            <a:ext cx="2975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Cuts image in height direction [start, end]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C90598C-7B0D-435D-99FB-CB1C933B82A7}"/>
              </a:ext>
            </a:extLst>
          </p:cNvPr>
          <p:cNvSpPr txBox="1"/>
          <p:nvPr/>
        </p:nvSpPr>
        <p:spPr>
          <a:xfrm>
            <a:off x="4501505" y="5358582"/>
            <a:ext cx="171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Shows current edge fit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5024598-D676-49E1-8897-1529DA503996}"/>
              </a:ext>
            </a:extLst>
          </p:cNvPr>
          <p:cNvSpPr txBox="1"/>
          <p:nvPr/>
        </p:nvSpPr>
        <p:spPr>
          <a:xfrm>
            <a:off x="9143338" y="4279821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Allows for modification of compliance </a:t>
            </a:r>
            <a:br>
              <a:rPr lang="en-US" sz="1200" dirty="0"/>
            </a:br>
            <a:r>
              <a:rPr lang="en-US" sz="1200" dirty="0"/>
              <a:t>calibration parameters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590F152-588D-4097-A123-C973A5D714E8}"/>
              </a:ext>
            </a:extLst>
          </p:cNvPr>
          <p:cNvSpPr txBox="1"/>
          <p:nvPr/>
        </p:nvSpPr>
        <p:spPr>
          <a:xfrm>
            <a:off x="9076657" y="4812950"/>
            <a:ext cx="825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Exits App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71312BE-F004-43EA-BE55-B0809F534382}"/>
              </a:ext>
            </a:extLst>
          </p:cNvPr>
          <p:cNvSpPr txBox="1"/>
          <p:nvPr/>
        </p:nvSpPr>
        <p:spPr>
          <a:xfrm>
            <a:off x="3745523" y="5842953"/>
            <a:ext cx="350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Starts image processing, calculates slope for all images. Generates evaluation file in output directory.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748E8C5-2584-473B-8FFA-2FC40ACF22D1}"/>
              </a:ext>
            </a:extLst>
          </p:cNvPr>
          <p:cNvSpPr txBox="1"/>
          <p:nvPr/>
        </p:nvSpPr>
        <p:spPr>
          <a:xfrm>
            <a:off x="7482609" y="5842953"/>
            <a:ext cx="413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Starts data reduction of evaluated file &amp; determines Hartman-</a:t>
            </a:r>
            <a:r>
              <a:rPr lang="en-US" sz="1200" b="1" dirty="0" err="1"/>
              <a:t>Schijve</a:t>
            </a:r>
            <a:r>
              <a:rPr lang="en-US" sz="1200" b="1" dirty="0"/>
              <a:t> parameters &amp; fit. Generates results file in output directory.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6274B37-9266-4A34-96C4-FCF9DBDCFD14}"/>
              </a:ext>
            </a:extLst>
          </p:cNvPr>
          <p:cNvCxnSpPr/>
          <p:nvPr/>
        </p:nvCxnSpPr>
        <p:spPr>
          <a:xfrm>
            <a:off x="3009803" y="2549603"/>
            <a:ext cx="6669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EBCEC84-02DA-420C-B47D-67D19F1AE9FB}"/>
              </a:ext>
            </a:extLst>
          </p:cNvPr>
          <p:cNvCxnSpPr/>
          <p:nvPr/>
        </p:nvCxnSpPr>
        <p:spPr>
          <a:xfrm>
            <a:off x="3009802" y="2952153"/>
            <a:ext cx="6669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65FDF401-2E58-4E54-B954-5B0C895995E5}"/>
              </a:ext>
            </a:extLst>
          </p:cNvPr>
          <p:cNvCxnSpPr/>
          <p:nvPr/>
        </p:nvCxnSpPr>
        <p:spPr>
          <a:xfrm>
            <a:off x="2979009" y="3347751"/>
            <a:ext cx="6669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62D19AF-D892-4E18-BBFC-0237697D9546}"/>
              </a:ext>
            </a:extLst>
          </p:cNvPr>
          <p:cNvCxnSpPr/>
          <p:nvPr/>
        </p:nvCxnSpPr>
        <p:spPr>
          <a:xfrm>
            <a:off x="3043417" y="3701882"/>
            <a:ext cx="6669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D793EAA-5068-4995-9D84-A97C502FAAF9}"/>
              </a:ext>
            </a:extLst>
          </p:cNvPr>
          <p:cNvCxnSpPr>
            <a:cxnSpLocks/>
          </p:cNvCxnSpPr>
          <p:nvPr/>
        </p:nvCxnSpPr>
        <p:spPr>
          <a:xfrm>
            <a:off x="3295483" y="4400118"/>
            <a:ext cx="3504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EADEF50-5716-4F56-8B13-6A83D32A10E2}"/>
              </a:ext>
            </a:extLst>
          </p:cNvPr>
          <p:cNvCxnSpPr>
            <a:cxnSpLocks/>
          </p:cNvCxnSpPr>
          <p:nvPr/>
        </p:nvCxnSpPr>
        <p:spPr>
          <a:xfrm>
            <a:off x="3359891" y="4786261"/>
            <a:ext cx="3504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B7240CD-FD6C-454E-A4E1-147D6C001C60}"/>
              </a:ext>
            </a:extLst>
          </p:cNvPr>
          <p:cNvCxnSpPr>
            <a:cxnSpLocks/>
          </p:cNvCxnSpPr>
          <p:nvPr/>
        </p:nvCxnSpPr>
        <p:spPr>
          <a:xfrm>
            <a:off x="3343275" y="5042193"/>
            <a:ext cx="3504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37ADF11-9004-4F56-A2BE-5D7B08E8B35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617382" y="2520552"/>
            <a:ext cx="3707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B58326F-0824-424A-B8CB-34939B7BD468}"/>
              </a:ext>
            </a:extLst>
          </p:cNvPr>
          <p:cNvCxnSpPr>
            <a:cxnSpLocks/>
          </p:cNvCxnSpPr>
          <p:nvPr/>
        </p:nvCxnSpPr>
        <p:spPr>
          <a:xfrm flipH="1">
            <a:off x="8629378" y="2816972"/>
            <a:ext cx="3707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CE2AD81C-150E-451E-BDF4-8F7678C30FBB}"/>
              </a:ext>
            </a:extLst>
          </p:cNvPr>
          <p:cNvCxnSpPr>
            <a:cxnSpLocks/>
          </p:cNvCxnSpPr>
          <p:nvPr/>
        </p:nvCxnSpPr>
        <p:spPr>
          <a:xfrm flipH="1">
            <a:off x="8629378" y="3110965"/>
            <a:ext cx="3707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043BED6-01A4-4E76-A85C-A5B5C87CB3A5}"/>
              </a:ext>
            </a:extLst>
          </p:cNvPr>
          <p:cNvCxnSpPr>
            <a:cxnSpLocks/>
          </p:cNvCxnSpPr>
          <p:nvPr/>
        </p:nvCxnSpPr>
        <p:spPr>
          <a:xfrm flipH="1">
            <a:off x="8617380" y="3401239"/>
            <a:ext cx="3707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E2F1D55-38B3-48C6-95B8-AE8B3E110BE3}"/>
              </a:ext>
            </a:extLst>
          </p:cNvPr>
          <p:cNvCxnSpPr>
            <a:cxnSpLocks/>
          </p:cNvCxnSpPr>
          <p:nvPr/>
        </p:nvCxnSpPr>
        <p:spPr>
          <a:xfrm flipH="1">
            <a:off x="8617380" y="3755880"/>
            <a:ext cx="3707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7C38E2A6-B1E6-4CD0-88B8-DB0B1BD5DE11}"/>
              </a:ext>
            </a:extLst>
          </p:cNvPr>
          <p:cNvCxnSpPr>
            <a:cxnSpLocks/>
          </p:cNvCxnSpPr>
          <p:nvPr/>
        </p:nvCxnSpPr>
        <p:spPr>
          <a:xfrm flipH="1">
            <a:off x="8617380" y="4022463"/>
            <a:ext cx="3707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F7D2485-7BB4-4BD6-BC47-6C82BF452593}"/>
              </a:ext>
            </a:extLst>
          </p:cNvPr>
          <p:cNvCxnSpPr>
            <a:cxnSpLocks/>
          </p:cNvCxnSpPr>
          <p:nvPr/>
        </p:nvCxnSpPr>
        <p:spPr>
          <a:xfrm flipV="1">
            <a:off x="5886319" y="4267318"/>
            <a:ext cx="390008" cy="10912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A6F5E4D-CD76-4A39-9DFB-93CAA62731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8737618" y="4351830"/>
            <a:ext cx="405720" cy="158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A453452-3670-4B76-9DB4-49587D79181E}"/>
              </a:ext>
            </a:extLst>
          </p:cNvPr>
          <p:cNvCxnSpPr>
            <a:cxnSpLocks/>
          </p:cNvCxnSpPr>
          <p:nvPr/>
        </p:nvCxnSpPr>
        <p:spPr>
          <a:xfrm flipH="1" flipV="1">
            <a:off x="8797338" y="4609202"/>
            <a:ext cx="313501" cy="203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00ED0C4C-84CE-42C4-A285-F13A37AB409A}"/>
              </a:ext>
            </a:extLst>
          </p:cNvPr>
          <p:cNvCxnSpPr>
            <a:cxnSpLocks/>
          </p:cNvCxnSpPr>
          <p:nvPr/>
        </p:nvCxnSpPr>
        <p:spPr>
          <a:xfrm flipV="1">
            <a:off x="6277556" y="5241150"/>
            <a:ext cx="442028" cy="601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8C5600C-E5FC-4752-B0FC-6FF2B0F93EFD}"/>
              </a:ext>
            </a:extLst>
          </p:cNvPr>
          <p:cNvCxnSpPr>
            <a:cxnSpLocks/>
          </p:cNvCxnSpPr>
          <p:nvPr/>
        </p:nvCxnSpPr>
        <p:spPr>
          <a:xfrm flipH="1" flipV="1">
            <a:off x="8307207" y="5197954"/>
            <a:ext cx="322171" cy="609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F9FDF84-6A35-4ADC-9D80-83C3930F0835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5388261" y="1528505"/>
            <a:ext cx="394960" cy="951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5371AF66-E4A9-402F-A1E8-F7614F3CC3AA}"/>
              </a:ext>
            </a:extLst>
          </p:cNvPr>
          <p:cNvSpPr txBox="1"/>
          <p:nvPr/>
        </p:nvSpPr>
        <p:spPr>
          <a:xfrm>
            <a:off x="3858678" y="1066840"/>
            <a:ext cx="305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Indicators change from red to green when folder/file selected</a:t>
            </a:r>
          </a:p>
        </p:txBody>
      </p:sp>
    </p:spTree>
    <p:extLst>
      <p:ext uri="{BB962C8B-B14F-4D97-AF65-F5344CB8AC3E}">
        <p14:creationId xmlns:p14="http://schemas.microsoft.com/office/powerpoint/2010/main" val="199608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5" y="342578"/>
            <a:ext cx="1893108" cy="56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agep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08" y="493687"/>
            <a:ext cx="1339367" cy="37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platzhalter 1"/>
          <p:cNvSpPr txBox="1">
            <a:spLocks/>
          </p:cNvSpPr>
          <p:nvPr/>
        </p:nvSpPr>
        <p:spPr>
          <a:xfrm>
            <a:off x="623093" y="387975"/>
            <a:ext cx="10845364" cy="601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1600"/>
              </a:spcBef>
              <a:buSzPct val="90000"/>
              <a:buFontTx/>
              <a:buNone/>
              <a:defRPr sz="17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90000"/>
              <a:buFont typeface="Wingdings 2" panose="05020102010507070707" pitchFamily="18" charset="2"/>
              <a:buChar char="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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de-DE" sz="2600" b="1" cap="small" dirty="0">
                <a:solidFill>
                  <a:srgbClr val="2A49A2"/>
                </a:solidFill>
                <a:latin typeface="Arial" pitchFamily="34" charset="0"/>
              </a:rPr>
              <a:t>Set Threshold App</a:t>
            </a:r>
            <a:endParaRPr lang="en-US" sz="2600" dirty="0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E4974167-9C47-4EC4-9517-4ADB15B17E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76718" y="6336272"/>
            <a:ext cx="685800" cy="365125"/>
          </a:xfrm>
        </p:spPr>
        <p:txBody>
          <a:bodyPr/>
          <a:lstStyle/>
          <a:p>
            <a:fld id="{68F3185B-C653-42AE-8B74-FF214C29157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893960F-0343-46E1-A0DA-587C012530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5" y="1322223"/>
            <a:ext cx="5199611" cy="348967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B5EE3C8-EE46-40D2-B4EA-D5DA0BA2CF3F}"/>
              </a:ext>
            </a:extLst>
          </p:cNvPr>
          <p:cNvSpPr txBox="1"/>
          <p:nvPr/>
        </p:nvSpPr>
        <p:spPr>
          <a:xfrm>
            <a:off x="301406" y="4819650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directory is selected </a:t>
            </a:r>
            <a:r>
              <a:rPr lang="en-US" dirty="0">
                <a:sym typeface="Wingdings" panose="05000000000000000000" pitchFamily="2" charset="2"/>
              </a:rPr>
              <a:t> threshold can be set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0D9ED0-9FB2-437B-8A4A-BD4747CA3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915" y="1234005"/>
            <a:ext cx="5325847" cy="4737082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6757C035-DD91-47D3-9E1B-28A8FF3B74C1}"/>
              </a:ext>
            </a:extLst>
          </p:cNvPr>
          <p:cNvSpPr txBox="1"/>
          <p:nvPr/>
        </p:nvSpPr>
        <p:spPr>
          <a:xfrm>
            <a:off x="5025805" y="6215200"/>
            <a:ext cx="553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threshold with slider, save parameter with button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BB0552DD-7C46-477E-9C61-BF473808D858}"/>
              </a:ext>
            </a:extLst>
          </p:cNvPr>
          <p:cNvCxnSpPr>
            <a:cxnSpLocks/>
          </p:cNvCxnSpPr>
          <p:nvPr/>
        </p:nvCxnSpPr>
        <p:spPr>
          <a:xfrm>
            <a:off x="4441487" y="2173495"/>
            <a:ext cx="2155598" cy="6510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BEC70F2-EF6C-4B33-B678-CCC8DA46398E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339137" y="5730560"/>
            <a:ext cx="452842" cy="484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291588A6-A0E6-4C36-8923-BAB1263F9D8A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7791979" y="5911360"/>
            <a:ext cx="1069562" cy="3038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EF2776F-301B-4D75-82CA-BA492977D4C8}"/>
              </a:ext>
            </a:extLst>
          </p:cNvPr>
          <p:cNvSpPr txBox="1"/>
          <p:nvPr/>
        </p:nvSpPr>
        <p:spPr>
          <a:xfrm>
            <a:off x="552637" y="5553683"/>
            <a:ext cx="3896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Set threshold value so that edge is clearly visible. Avoid artefacts on edges.</a:t>
            </a:r>
          </a:p>
        </p:txBody>
      </p:sp>
    </p:spTree>
    <p:extLst>
      <p:ext uri="{BB962C8B-B14F-4D97-AF65-F5344CB8AC3E}">
        <p14:creationId xmlns:p14="http://schemas.microsoft.com/office/powerpoint/2010/main" val="210455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5" y="342578"/>
            <a:ext cx="1893108" cy="56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agep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08" y="493687"/>
            <a:ext cx="1339367" cy="37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platzhalter 1"/>
          <p:cNvSpPr txBox="1">
            <a:spLocks/>
          </p:cNvSpPr>
          <p:nvPr/>
        </p:nvSpPr>
        <p:spPr>
          <a:xfrm>
            <a:off x="623093" y="387975"/>
            <a:ext cx="10845364" cy="601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1600"/>
              </a:spcBef>
              <a:buSzPct val="90000"/>
              <a:buFontTx/>
              <a:buNone/>
              <a:defRPr sz="17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90000"/>
              <a:buFont typeface="Wingdings 2" panose="05020102010507070707" pitchFamily="18" charset="2"/>
              <a:buChar char="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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de-DE" sz="2600" b="1" cap="small" dirty="0">
                <a:solidFill>
                  <a:srgbClr val="2A49A2"/>
                </a:solidFill>
                <a:latin typeface="Arial" pitchFamily="34" charset="0"/>
              </a:rPr>
              <a:t>Align Images</a:t>
            </a:r>
            <a:endParaRPr lang="en-US" sz="2600" dirty="0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E4974167-9C47-4EC4-9517-4ADB15B17E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849100" y="6492875"/>
            <a:ext cx="685800" cy="365125"/>
          </a:xfrm>
        </p:spPr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024C6C8-2C60-4786-9A7F-D26A849440B1}"/>
              </a:ext>
            </a:extLst>
          </p:cNvPr>
          <p:cNvSpPr txBox="1"/>
          <p:nvPr/>
        </p:nvSpPr>
        <p:spPr>
          <a:xfrm>
            <a:off x="196017" y="1175130"/>
            <a:ext cx="7344025" cy="5602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Clicking the align images button will open the image alignment tool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Select the folder containing the images for alignment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Images need to be cropped first in order to run alignment algorithm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Cropping window opens automatically when clicking “align images”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Crop image (left top to bottom right), close window and click the start button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tool aligns images symmetrical so that the upper and lower beam slope are equal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New Images are stored in a folder named “Tilt Correction” within the initial image path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25000"/>
              </a:lnSpc>
            </a:pPr>
            <a:r>
              <a:rPr lang="en-US" sz="1600" dirty="0"/>
              <a:t>Procedure:</a:t>
            </a:r>
          </a:p>
          <a:p>
            <a:pPr marL="800100" lvl="1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600" dirty="0"/>
              <a:t>Find white pixels in vertical direction, store coordinates in python list</a:t>
            </a:r>
          </a:p>
          <a:p>
            <a:pPr marL="800100" lvl="1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600" dirty="0"/>
              <a:t>Find the white pixel in the vertical center for each column</a:t>
            </a:r>
          </a:p>
          <a:p>
            <a:pPr marL="800100" lvl="1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600" dirty="0"/>
              <a:t>Fit the center pixels with linear regression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Note: 10% of the image width is excluded from evaluation at the image edges to avoid edge effects</a:t>
            </a:r>
          </a:p>
          <a:p>
            <a:pPr marL="800100" lvl="1" indent="-342900">
              <a:lnSpc>
                <a:spcPct val="125000"/>
              </a:lnSpc>
              <a:buFont typeface="+mj-lt"/>
              <a:buAutoNum type="arabicPeriod"/>
            </a:pPr>
            <a:r>
              <a:rPr lang="en-US" sz="1600" dirty="0"/>
              <a:t>Rotate image by the determined slope </a:t>
            </a:r>
          </a:p>
          <a:p>
            <a:pPr lvl="1">
              <a:lnSpc>
                <a:spcPct val="125000"/>
              </a:lnSpc>
            </a:pPr>
            <a:endParaRPr lang="en-US" sz="16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232918F-2863-4B7B-9ED2-DE5C7A879F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496" r="51515"/>
          <a:stretch/>
        </p:blipFill>
        <p:spPr>
          <a:xfrm>
            <a:off x="8644648" y="1035289"/>
            <a:ext cx="2146570" cy="127860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DACB459-5806-4234-8DC5-7E86425E3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764" y="2417205"/>
            <a:ext cx="4556099" cy="391906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941CE9A-64AD-485C-824D-43C5947B8DC2}"/>
              </a:ext>
            </a:extLst>
          </p:cNvPr>
          <p:cNvSpPr txBox="1"/>
          <p:nvPr/>
        </p:nvSpPr>
        <p:spPr>
          <a:xfrm>
            <a:off x="7441007" y="6336272"/>
            <a:ext cx="4519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Exemplary results of rotated images (pops up when script ends)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58A83AD-FDAD-472E-8438-90BFD5E959BA}"/>
              </a:ext>
            </a:extLst>
          </p:cNvPr>
          <p:cNvSpPr txBox="1"/>
          <p:nvPr/>
        </p:nvSpPr>
        <p:spPr>
          <a:xfrm>
            <a:off x="8755168" y="1976695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alignment tool GUI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3092C2A-3BF0-42A6-B3A7-1EB534AFA888}"/>
              </a:ext>
            </a:extLst>
          </p:cNvPr>
          <p:cNvCxnSpPr>
            <a:cxnSpLocks/>
          </p:cNvCxnSpPr>
          <p:nvPr/>
        </p:nvCxnSpPr>
        <p:spPr>
          <a:xfrm flipV="1">
            <a:off x="7612141" y="3116873"/>
            <a:ext cx="437213" cy="57994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96E5C907-DC4E-43CA-B34B-EC8151D7F226}"/>
              </a:ext>
            </a:extLst>
          </p:cNvPr>
          <p:cNvSpPr txBox="1"/>
          <p:nvPr/>
        </p:nvSpPr>
        <p:spPr>
          <a:xfrm>
            <a:off x="6177656" y="3800132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Fitted center pixels</a:t>
            </a:r>
          </a:p>
        </p:txBody>
      </p:sp>
    </p:spTree>
    <p:extLst>
      <p:ext uri="{BB962C8B-B14F-4D97-AF65-F5344CB8AC3E}">
        <p14:creationId xmlns:p14="http://schemas.microsoft.com/office/powerpoint/2010/main" val="210661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5" y="342578"/>
            <a:ext cx="1893108" cy="56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agep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08" y="493687"/>
            <a:ext cx="1339367" cy="37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platzhalter 1"/>
          <p:cNvSpPr txBox="1">
            <a:spLocks/>
          </p:cNvSpPr>
          <p:nvPr/>
        </p:nvSpPr>
        <p:spPr>
          <a:xfrm>
            <a:off x="623093" y="387975"/>
            <a:ext cx="10845364" cy="601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1600"/>
              </a:spcBef>
              <a:buSzPct val="90000"/>
              <a:buFontTx/>
              <a:buNone/>
              <a:defRPr sz="17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90000"/>
              <a:buFont typeface="Wingdings 2" panose="05020102010507070707" pitchFamily="18" charset="2"/>
              <a:buChar char="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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de-DE" sz="2600" b="1" cap="small" dirty="0">
                <a:solidFill>
                  <a:srgbClr val="2A49A2"/>
                </a:solidFill>
                <a:latin typeface="Arial" pitchFamily="34" charset="0"/>
              </a:rPr>
              <a:t>Edge Detection</a:t>
            </a:r>
            <a:endParaRPr lang="en-US" sz="2600" dirty="0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E4974167-9C47-4EC4-9517-4ADB15B17E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76718" y="6336272"/>
            <a:ext cx="685800" cy="365125"/>
          </a:xfrm>
        </p:spPr>
        <p:txBody>
          <a:bodyPr/>
          <a:lstStyle/>
          <a:p>
            <a:fld id="{68F3185B-C653-42AE-8B74-FF214C29157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024C6C8-2C60-4786-9A7F-D26A849440B1}"/>
              </a:ext>
            </a:extLst>
          </p:cNvPr>
          <p:cNvSpPr txBox="1"/>
          <p:nvPr/>
        </p:nvSpPr>
        <p:spPr>
          <a:xfrm>
            <a:off x="616019" y="1250631"/>
            <a:ext cx="10190526" cy="75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Clicking the edge detection button will open the “Canny Edge Detection App”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app detects edges based on the Canny algorithm, adjust sliders so beam edges are visible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FE34442-1E15-41E9-AA2B-5F192E5C52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" y="2290311"/>
            <a:ext cx="7941139" cy="3984851"/>
          </a:xfrm>
          <a:prstGeom prst="rect">
            <a:avLst/>
          </a:prstGeom>
        </p:spPr>
      </p:pic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C2DB082-4482-4E2E-92C1-211D225F174D}"/>
              </a:ext>
            </a:extLst>
          </p:cNvPr>
          <p:cNvCxnSpPr>
            <a:cxnSpLocks/>
          </p:cNvCxnSpPr>
          <p:nvPr/>
        </p:nvCxnSpPr>
        <p:spPr>
          <a:xfrm>
            <a:off x="6807782" y="2722933"/>
            <a:ext cx="14065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3FE83A7-8EDC-4117-B7B9-E57D654225E1}"/>
              </a:ext>
            </a:extLst>
          </p:cNvPr>
          <p:cNvCxnSpPr>
            <a:cxnSpLocks/>
          </p:cNvCxnSpPr>
          <p:nvPr/>
        </p:nvCxnSpPr>
        <p:spPr>
          <a:xfrm>
            <a:off x="5847662" y="5938573"/>
            <a:ext cx="2600378" cy="2590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8F05040-F8B9-45FE-A208-5CCBA539B53F}"/>
              </a:ext>
            </a:extLst>
          </p:cNvPr>
          <p:cNvCxnSpPr>
            <a:cxnSpLocks/>
          </p:cNvCxnSpPr>
          <p:nvPr/>
        </p:nvCxnSpPr>
        <p:spPr>
          <a:xfrm>
            <a:off x="7147851" y="5938573"/>
            <a:ext cx="1300189" cy="2590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D858001-2A9E-46A1-97CA-948F396784F7}"/>
              </a:ext>
            </a:extLst>
          </p:cNvPr>
          <p:cNvCxnSpPr>
            <a:cxnSpLocks/>
          </p:cNvCxnSpPr>
          <p:nvPr/>
        </p:nvCxnSpPr>
        <p:spPr>
          <a:xfrm>
            <a:off x="6651381" y="6137031"/>
            <a:ext cx="1772027" cy="431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3650C821-2AEB-46EB-907A-599D40CA4491}"/>
              </a:ext>
            </a:extLst>
          </p:cNvPr>
          <p:cNvSpPr txBox="1"/>
          <p:nvPr/>
        </p:nvSpPr>
        <p:spPr>
          <a:xfrm>
            <a:off x="8164285" y="2599534"/>
            <a:ext cx="291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Select image for edge detection preview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2BCF16-E33C-480F-B9A9-9E24DFF5290B}"/>
              </a:ext>
            </a:extLst>
          </p:cNvPr>
          <p:cNvSpPr txBox="1"/>
          <p:nvPr/>
        </p:nvSpPr>
        <p:spPr>
          <a:xfrm>
            <a:off x="8423408" y="6059100"/>
            <a:ext cx="3280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Adjust sliders so that edges are clearly visible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3580FCB-0B07-4CE5-8D04-E9B6A95F9F24}"/>
              </a:ext>
            </a:extLst>
          </p:cNvPr>
          <p:cNvSpPr txBox="1"/>
          <p:nvPr/>
        </p:nvSpPr>
        <p:spPr>
          <a:xfrm>
            <a:off x="8423408" y="6410960"/>
            <a:ext cx="2401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 edge detection parameters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D5B5684-AB40-4198-B098-D672FDF257EE}"/>
              </a:ext>
            </a:extLst>
          </p:cNvPr>
          <p:cNvSpPr txBox="1"/>
          <p:nvPr/>
        </p:nvSpPr>
        <p:spPr>
          <a:xfrm>
            <a:off x="8164285" y="3815671"/>
            <a:ext cx="3896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After detecting the beam edges make sure image is cut adequately, so no artefacts are fitted – Use the crop image button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Use “Show Image” to check if fitting process works properly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12E047-C894-444C-AC52-85DCA1AB5A5E}"/>
              </a:ext>
            </a:extLst>
          </p:cNvPr>
          <p:cNvSpPr/>
          <p:nvPr/>
        </p:nvSpPr>
        <p:spPr>
          <a:xfrm>
            <a:off x="5280660" y="3693260"/>
            <a:ext cx="2504440" cy="59944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992F77F-BA3C-495A-85CA-CDA5B88FE695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7785100" y="4068433"/>
            <a:ext cx="379185" cy="62440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ED366D7-D8E8-4DCE-83C4-7A9F52694103}"/>
              </a:ext>
            </a:extLst>
          </p:cNvPr>
          <p:cNvCxnSpPr>
            <a:cxnSpLocks/>
            <a:stCxn id="54" idx="3"/>
            <a:endCxn id="10" idx="1"/>
          </p:cNvCxnSpPr>
          <p:nvPr/>
        </p:nvCxnSpPr>
        <p:spPr>
          <a:xfrm>
            <a:off x="4617796" y="3968124"/>
            <a:ext cx="662864" cy="24856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24F51CC1-AA55-46BB-99A8-61A964F9B823}"/>
              </a:ext>
            </a:extLst>
          </p:cNvPr>
          <p:cNvSpPr/>
          <p:nvPr/>
        </p:nvSpPr>
        <p:spPr>
          <a:xfrm>
            <a:off x="2542247" y="3815671"/>
            <a:ext cx="2075549" cy="304906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4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5" y="342578"/>
            <a:ext cx="1893108" cy="56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agep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08" y="493687"/>
            <a:ext cx="1339367" cy="37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platzhalter 1"/>
          <p:cNvSpPr txBox="1">
            <a:spLocks/>
          </p:cNvSpPr>
          <p:nvPr/>
        </p:nvSpPr>
        <p:spPr>
          <a:xfrm>
            <a:off x="623093" y="387975"/>
            <a:ext cx="10845364" cy="601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1600"/>
              </a:spcBef>
              <a:buSzPct val="90000"/>
              <a:buFontTx/>
              <a:buNone/>
              <a:defRPr sz="17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90000"/>
              <a:buFont typeface="Wingdings 2" panose="05020102010507070707" pitchFamily="18" charset="2"/>
              <a:buChar char="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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2600" b="1" cap="small" dirty="0">
                <a:solidFill>
                  <a:srgbClr val="2A49A2"/>
                </a:solidFill>
                <a:latin typeface="Arial" pitchFamily="34" charset="0"/>
              </a:rPr>
              <a:t>Cut Image Button</a:t>
            </a:r>
            <a:endParaRPr lang="en-US" sz="2600" dirty="0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E4974167-9C47-4EC4-9517-4ADB15B17E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76718" y="6336272"/>
            <a:ext cx="685800" cy="365125"/>
          </a:xfrm>
        </p:spPr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024C6C8-2C60-4786-9A7F-D26A849440B1}"/>
              </a:ext>
            </a:extLst>
          </p:cNvPr>
          <p:cNvSpPr txBox="1"/>
          <p:nvPr/>
        </p:nvSpPr>
        <p:spPr>
          <a:xfrm>
            <a:off x="616019" y="1250631"/>
            <a:ext cx="10741792" cy="144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cut image button helps finding the correct width and height parameters for cutting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Select path to images and click the “Crop Image” button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Draw a rectangle by clicking with the mouse in the image, start from the upper left go to lower right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 cutting parameters will be deduced automatically depending on the drawn rectangle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90D096E-FF0E-4951-B0B6-F6BAF170C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958" y="3377025"/>
            <a:ext cx="4267420" cy="2851297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20A8CCA-8636-40B4-BA4A-2A7D231A9FC5}"/>
              </a:ext>
            </a:extLst>
          </p:cNvPr>
          <p:cNvCxnSpPr>
            <a:cxnSpLocks/>
          </p:cNvCxnSpPr>
          <p:nvPr/>
        </p:nvCxnSpPr>
        <p:spPr>
          <a:xfrm flipV="1">
            <a:off x="4841507" y="5060816"/>
            <a:ext cx="1540042" cy="58714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DB1BB69C-3486-47FD-82F3-7FDAE4DBC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7598" y="3200859"/>
            <a:ext cx="3065393" cy="32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5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E303986-2726-4FFD-ABEC-F399C93F7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52" y="3127524"/>
            <a:ext cx="2503637" cy="3373919"/>
          </a:xfrm>
          <a:prstGeom prst="rect">
            <a:avLst/>
          </a:prstGeom>
        </p:spPr>
      </p:pic>
      <p:pic>
        <p:nvPicPr>
          <p:cNvPr id="12" name="Grafik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5" y="342578"/>
            <a:ext cx="1893108" cy="56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agep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08" y="493687"/>
            <a:ext cx="1339367" cy="37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platzhalter 1"/>
          <p:cNvSpPr txBox="1">
            <a:spLocks/>
          </p:cNvSpPr>
          <p:nvPr/>
        </p:nvSpPr>
        <p:spPr>
          <a:xfrm>
            <a:off x="623093" y="387975"/>
            <a:ext cx="10845364" cy="601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1600"/>
              </a:spcBef>
              <a:buSzPct val="90000"/>
              <a:buFontTx/>
              <a:buNone/>
              <a:defRPr sz="17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90000"/>
              <a:buFont typeface="Wingdings 2" panose="05020102010507070707" pitchFamily="18" charset="2"/>
              <a:buChar char="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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2600" b="1" cap="small" dirty="0">
                <a:solidFill>
                  <a:srgbClr val="2A49A2"/>
                </a:solidFill>
                <a:latin typeface="Arial" pitchFamily="34" charset="0"/>
              </a:rPr>
              <a:t>Edit Parameters Button</a:t>
            </a:r>
            <a:endParaRPr lang="en-US" sz="2600" dirty="0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E4974167-9C47-4EC4-9517-4ADB15B17E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76718" y="6336272"/>
            <a:ext cx="685800" cy="365125"/>
          </a:xfrm>
        </p:spPr>
        <p:txBody>
          <a:bodyPr/>
          <a:lstStyle/>
          <a:p>
            <a:fld id="{68F3185B-C653-42AE-8B74-FF214C29157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024C6C8-2C60-4786-9A7F-D26A849440B1}"/>
              </a:ext>
            </a:extLst>
          </p:cNvPr>
          <p:cNvSpPr txBox="1"/>
          <p:nvPr/>
        </p:nvSpPr>
        <p:spPr>
          <a:xfrm>
            <a:off x="616019" y="1250631"/>
            <a:ext cx="10190526" cy="144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By clicking the “Edit Parameters” button, calculation parameters within the python script can be edited </a:t>
            </a:r>
            <a:r>
              <a:rPr lang="en-US" dirty="0">
                <a:sym typeface="Wingdings" panose="05000000000000000000" pitchFamily="2" charset="2"/>
              </a:rPr>
              <a:t> e.g., compliance calibration parameters, set displacement and specimen dimensions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This is for comparing the J-integral results with LEFM methods based on compliance calibration or a elastic foundation model by Erdman (2000)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26EE605-B3EE-447F-B3B9-5F4141B88D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63" y="3691847"/>
            <a:ext cx="2698343" cy="1898607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1CD7A76-4118-4BEC-AF11-1E91B15DDA64}"/>
              </a:ext>
            </a:extLst>
          </p:cNvPr>
          <p:cNvCxnSpPr>
            <a:cxnSpLocks/>
          </p:cNvCxnSpPr>
          <p:nvPr/>
        </p:nvCxnSpPr>
        <p:spPr>
          <a:xfrm>
            <a:off x="4059370" y="4669022"/>
            <a:ext cx="4419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C013B8ED-0060-453E-90C9-5E8B0DC652CB}"/>
              </a:ext>
            </a:extLst>
          </p:cNvPr>
          <p:cNvSpPr/>
          <p:nvPr/>
        </p:nvSpPr>
        <p:spPr>
          <a:xfrm>
            <a:off x="4680473" y="3325651"/>
            <a:ext cx="2536319" cy="121248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FE7818E-B9AA-4762-BE12-9F5E710EAA5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216792" y="3918762"/>
            <a:ext cx="563145" cy="13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8ACB590-91F2-476E-A82C-6106CC9BF868}"/>
              </a:ext>
            </a:extLst>
          </p:cNvPr>
          <p:cNvSpPr txBox="1"/>
          <p:nvPr/>
        </p:nvSpPr>
        <p:spPr>
          <a:xfrm>
            <a:off x="7729934" y="3702361"/>
            <a:ext cx="301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specimen and adhesive parameters for Erdman model “G_EFM”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F0440E9-B461-4A43-B772-B6B44E640EC8}"/>
              </a:ext>
            </a:extLst>
          </p:cNvPr>
          <p:cNvSpPr/>
          <p:nvPr/>
        </p:nvSpPr>
        <p:spPr>
          <a:xfrm>
            <a:off x="4630470" y="4538133"/>
            <a:ext cx="2536319" cy="8142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8F6646D-DEEF-48D8-83A2-8C071FEEEF3D}"/>
              </a:ext>
            </a:extLst>
          </p:cNvPr>
          <p:cNvCxnSpPr>
            <a:cxnSpLocks/>
          </p:cNvCxnSpPr>
          <p:nvPr/>
        </p:nvCxnSpPr>
        <p:spPr>
          <a:xfrm>
            <a:off x="7166789" y="5117502"/>
            <a:ext cx="5631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8DFD891-2BED-497E-BA66-0E47EDD4F803}"/>
              </a:ext>
            </a:extLst>
          </p:cNvPr>
          <p:cNvSpPr txBox="1"/>
          <p:nvPr/>
        </p:nvSpPr>
        <p:spPr>
          <a:xfrm>
            <a:off x="7729934" y="4886669"/>
            <a:ext cx="301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Compliance calibration and modified compliance calibration parameters see </a:t>
            </a:r>
            <a:r>
              <a:rPr lang="en-US" sz="1200" dirty="0" err="1"/>
              <a:t>Shivakumar</a:t>
            </a:r>
            <a:r>
              <a:rPr lang="en-US" sz="1200" dirty="0"/>
              <a:t> (2005)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8D5785E-5F7B-4F56-916E-1BF7303D1D86}"/>
              </a:ext>
            </a:extLst>
          </p:cNvPr>
          <p:cNvSpPr/>
          <p:nvPr/>
        </p:nvSpPr>
        <p:spPr>
          <a:xfrm>
            <a:off x="4684462" y="5352352"/>
            <a:ext cx="2536319" cy="718625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D4D497D-864F-4F1E-AACC-051B420DB1DC}"/>
              </a:ext>
            </a:extLst>
          </p:cNvPr>
          <p:cNvCxnSpPr>
            <a:cxnSpLocks/>
          </p:cNvCxnSpPr>
          <p:nvPr/>
        </p:nvCxnSpPr>
        <p:spPr>
          <a:xfrm>
            <a:off x="7285322" y="5854102"/>
            <a:ext cx="5631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135750F3-FDAD-431A-91A7-961A87A6DF5E}"/>
              </a:ext>
            </a:extLst>
          </p:cNvPr>
          <p:cNvSpPr txBox="1"/>
          <p:nvPr/>
        </p:nvSpPr>
        <p:spPr>
          <a:xfrm>
            <a:off x="7796265" y="5594565"/>
            <a:ext cx="301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Compares the J-integral value with the </a:t>
            </a:r>
            <a:r>
              <a:rPr lang="en-US" sz="1200" dirty="0" err="1"/>
              <a:t>choosen</a:t>
            </a:r>
            <a:r>
              <a:rPr lang="en-US" sz="1200" dirty="0"/>
              <a:t> LEFM condition in the last column “</a:t>
            </a:r>
            <a:r>
              <a:rPr lang="en-US" sz="1200" dirty="0" err="1"/>
              <a:t>perc_diff</a:t>
            </a:r>
            <a:r>
              <a:rPr lang="en-US" sz="1200" dirty="0"/>
              <a:t>”: </a:t>
            </a:r>
            <a:br>
              <a:rPr lang="en-US" sz="1200" dirty="0"/>
            </a:br>
            <a:r>
              <a:rPr lang="en-US" sz="1200" dirty="0" err="1"/>
              <a:t>perc_diff</a:t>
            </a:r>
            <a:r>
              <a:rPr lang="en-US" sz="1200" dirty="0"/>
              <a:t> = ((G / J) - 1) * 100</a:t>
            </a:r>
          </a:p>
        </p:txBody>
      </p:sp>
    </p:spTree>
    <p:extLst>
      <p:ext uri="{BB962C8B-B14F-4D97-AF65-F5344CB8AC3E}">
        <p14:creationId xmlns:p14="http://schemas.microsoft.com/office/powerpoint/2010/main" val="423717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5" y="342578"/>
            <a:ext cx="1893108" cy="56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agep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08" y="493687"/>
            <a:ext cx="1339367" cy="37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platzhalter 1"/>
          <p:cNvSpPr txBox="1">
            <a:spLocks/>
          </p:cNvSpPr>
          <p:nvPr/>
        </p:nvSpPr>
        <p:spPr>
          <a:xfrm>
            <a:off x="623093" y="387975"/>
            <a:ext cx="10845364" cy="601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1600"/>
              </a:spcBef>
              <a:buSzPct val="90000"/>
              <a:buFontTx/>
              <a:buNone/>
              <a:defRPr sz="17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90000"/>
              <a:buFont typeface="Wingdings 2" panose="05020102010507070707" pitchFamily="18" charset="2"/>
              <a:buChar char="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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2600" b="1" cap="small" dirty="0">
                <a:solidFill>
                  <a:srgbClr val="2A49A2"/>
                </a:solidFill>
                <a:latin typeface="Arial" pitchFamily="34" charset="0"/>
              </a:rPr>
              <a:t>Show Image and Process Images</a:t>
            </a:r>
            <a:endParaRPr lang="en-US" sz="2600" dirty="0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E4974167-9C47-4EC4-9517-4ADB15B17E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76718" y="6336272"/>
            <a:ext cx="685800" cy="365125"/>
          </a:xfrm>
        </p:spPr>
        <p:txBody>
          <a:bodyPr/>
          <a:lstStyle/>
          <a:p>
            <a:fld id="{68F3185B-C653-42AE-8B74-FF214C29157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024C6C8-2C60-4786-9A7F-D26A849440B1}"/>
              </a:ext>
            </a:extLst>
          </p:cNvPr>
          <p:cNvSpPr txBox="1"/>
          <p:nvPr/>
        </p:nvSpPr>
        <p:spPr>
          <a:xfrm>
            <a:off x="623093" y="1383704"/>
            <a:ext cx="10718814" cy="144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Before processing the images click the “Show Image” button to get a preview of the detected slope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To change the displayed image change the number in the “Image Number” entry field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the parameters lead to satisfactory results click “Process-Images” to analyze all images within the selected directory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2BCF16-E33C-480F-B9A9-9E24DFF5290B}"/>
              </a:ext>
            </a:extLst>
          </p:cNvPr>
          <p:cNvSpPr txBox="1"/>
          <p:nvPr/>
        </p:nvSpPr>
        <p:spPr>
          <a:xfrm>
            <a:off x="6197600" y="3645823"/>
            <a:ext cx="3357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</a:t>
            </a:r>
            <a:r>
              <a:rPr lang="en-US" sz="1200" dirty="0" err="1"/>
              <a:t>Rsq</a:t>
            </a:r>
            <a:r>
              <a:rPr lang="en-US" sz="1200" dirty="0"/>
              <a:t> values of fit </a:t>
            </a:r>
            <a:r>
              <a:rPr lang="en-US" sz="1200" dirty="0">
                <a:sym typeface="Wingdings" panose="05000000000000000000" pitchFamily="2" charset="2"/>
              </a:rPr>
              <a:t> should be close to 1</a:t>
            </a:r>
            <a:endParaRPr lang="en-US" sz="12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3580FCB-0B07-4CE5-8D04-E9B6A95F9F24}"/>
              </a:ext>
            </a:extLst>
          </p:cNvPr>
          <p:cNvSpPr txBox="1"/>
          <p:nvPr/>
        </p:nvSpPr>
        <p:spPr>
          <a:xfrm>
            <a:off x="8993761" y="4618414"/>
            <a:ext cx="301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Width parameters should exclude image boundaries, edge detection sometimes results in artefacts in this region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120C08A-85A8-43D8-A0CF-186D036C7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093" y="3043614"/>
            <a:ext cx="5347507" cy="32340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26EE605-B3EE-447F-B3B9-5F4141B88D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17" y="4224602"/>
            <a:ext cx="2698343" cy="1891323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1CD7A76-4118-4BEC-AF11-1E91B15DDA6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559800" y="4660632"/>
            <a:ext cx="433961" cy="2809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2311ED1-C09E-49E2-879D-B5362A284B4E}"/>
              </a:ext>
            </a:extLst>
          </p:cNvPr>
          <p:cNvCxnSpPr>
            <a:cxnSpLocks/>
          </p:cNvCxnSpPr>
          <p:nvPr/>
        </p:nvCxnSpPr>
        <p:spPr>
          <a:xfrm>
            <a:off x="8559800" y="4941579"/>
            <a:ext cx="4339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184371B-AEED-4BC4-8375-E7AB4A88F01D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618480" y="3784323"/>
            <a:ext cx="579120" cy="53945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60299B6-AADC-479D-82A9-83DAC7403ABE}"/>
              </a:ext>
            </a:extLst>
          </p:cNvPr>
          <p:cNvGrpSpPr/>
          <p:nvPr/>
        </p:nvGrpSpPr>
        <p:grpSpPr>
          <a:xfrm>
            <a:off x="4750356" y="4831204"/>
            <a:ext cx="2480652" cy="1505068"/>
            <a:chOff x="4750356" y="4831204"/>
            <a:chExt cx="2480652" cy="1505068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9A926956-5DF3-4A07-91DC-D78E745F7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0356" y="4831204"/>
              <a:ext cx="2480652" cy="1505068"/>
            </a:xfrm>
            <a:prstGeom prst="rect">
              <a:avLst/>
            </a:prstGeom>
          </p:spPr>
        </p:pic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61BEB2C-2611-4E5F-9626-B0B1885D12A9}"/>
                </a:ext>
              </a:extLst>
            </p:cNvPr>
            <p:cNvSpPr/>
            <p:nvPr/>
          </p:nvSpPr>
          <p:spPr>
            <a:xfrm>
              <a:off x="6688667" y="6053666"/>
              <a:ext cx="281517" cy="97367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fik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5" y="342578"/>
            <a:ext cx="1893108" cy="56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agep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08" y="493687"/>
            <a:ext cx="1339367" cy="37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platzhalter 1"/>
          <p:cNvSpPr txBox="1">
            <a:spLocks/>
          </p:cNvSpPr>
          <p:nvPr/>
        </p:nvSpPr>
        <p:spPr>
          <a:xfrm>
            <a:off x="623093" y="387975"/>
            <a:ext cx="10845364" cy="601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1600"/>
              </a:spcBef>
              <a:buSzPct val="90000"/>
              <a:buFontTx/>
              <a:buNone/>
              <a:defRPr sz="17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SzPct val="90000"/>
              <a:buFont typeface="Wingdings 2" panose="05020102010507070707" pitchFamily="18" charset="2"/>
              <a:buChar char="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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4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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00" indent="-288000" algn="l" defTabSz="914400" rtl="0" eaLnBrk="1" latinLnBrk="0" hangingPunct="1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2600" b="1" cap="small" dirty="0">
                <a:solidFill>
                  <a:srgbClr val="2A49A2"/>
                </a:solidFill>
                <a:latin typeface="Arial" pitchFamily="34" charset="0"/>
              </a:rPr>
              <a:t>Post-Processing of Evaluated File 1</a:t>
            </a:r>
            <a:endParaRPr lang="en-US" sz="2600" dirty="0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E4974167-9C47-4EC4-9517-4ADB15B17E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876718" y="6336272"/>
            <a:ext cx="685800" cy="365125"/>
          </a:xfrm>
        </p:spPr>
        <p:txBody>
          <a:bodyPr/>
          <a:lstStyle/>
          <a:p>
            <a:fld id="{68F3185B-C653-42AE-8B74-FF214C29157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024C6C8-2C60-4786-9A7F-D26A849440B1}"/>
              </a:ext>
            </a:extLst>
          </p:cNvPr>
          <p:cNvSpPr txBox="1"/>
          <p:nvPr/>
        </p:nvSpPr>
        <p:spPr>
          <a:xfrm>
            <a:off x="616019" y="1250631"/>
            <a:ext cx="10190526" cy="109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For post-processing enter the name of the column used for strain energy release rate values (J-integral, compliance calibration, modified compliance calibration, elastic foundation model) and the column with the desired crack length calculation method (used for da/</a:t>
            </a:r>
            <a:r>
              <a:rPr lang="en-US" dirty="0" err="1"/>
              <a:t>dN</a:t>
            </a:r>
            <a:r>
              <a:rPr lang="en-US" dirty="0"/>
              <a:t> vs. G graphs)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650F3DF-90F6-4315-95EF-0579E63071D3}"/>
              </a:ext>
            </a:extLst>
          </p:cNvPr>
          <p:cNvGrpSpPr/>
          <p:nvPr/>
        </p:nvGrpSpPr>
        <p:grpSpPr>
          <a:xfrm>
            <a:off x="1228182" y="2628985"/>
            <a:ext cx="9525000" cy="1600030"/>
            <a:chOff x="948782" y="2664031"/>
            <a:chExt cx="9525000" cy="160003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E35C0B6E-E2F9-47E8-BFAB-6DF5E6837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782" y="2941030"/>
              <a:ext cx="9525000" cy="1323031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06C42E0F-87EE-4052-845C-551B4115D55D}"/>
                </a:ext>
              </a:extLst>
            </p:cNvPr>
            <p:cNvSpPr txBox="1"/>
            <p:nvPr/>
          </p:nvSpPr>
          <p:spPr>
            <a:xfrm>
              <a:off x="3424634" y="2664031"/>
              <a:ext cx="56558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Excerpt of file created in the output directory after “process-images”</a:t>
              </a:r>
            </a:p>
          </p:txBody>
        </p:sp>
      </p:grp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75CC3DD-D058-4A1A-89A1-B10167407E40}"/>
              </a:ext>
            </a:extLst>
          </p:cNvPr>
          <p:cNvCxnSpPr>
            <a:cxnSpLocks/>
          </p:cNvCxnSpPr>
          <p:nvPr/>
        </p:nvCxnSpPr>
        <p:spPr>
          <a:xfrm>
            <a:off x="5109496" y="4229014"/>
            <a:ext cx="1361154" cy="15621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421AA2-5685-4767-8126-7CC35B220827}"/>
              </a:ext>
            </a:extLst>
          </p:cNvPr>
          <p:cNvCxnSpPr>
            <a:cxnSpLocks/>
          </p:cNvCxnSpPr>
          <p:nvPr/>
        </p:nvCxnSpPr>
        <p:spPr>
          <a:xfrm>
            <a:off x="6407150" y="4229014"/>
            <a:ext cx="381000" cy="1784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80ED139F-E895-4B6B-A572-E0FEA22603C7}"/>
              </a:ext>
            </a:extLst>
          </p:cNvPr>
          <p:cNvSpPr/>
          <p:nvPr/>
        </p:nvSpPr>
        <p:spPr>
          <a:xfrm>
            <a:off x="4827841" y="3028950"/>
            <a:ext cx="563310" cy="1200065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463B421-A1ED-4840-ACF3-987726684820}"/>
              </a:ext>
            </a:extLst>
          </p:cNvPr>
          <p:cNvSpPr/>
          <p:nvPr/>
        </p:nvSpPr>
        <p:spPr>
          <a:xfrm>
            <a:off x="5784851" y="3028951"/>
            <a:ext cx="685799" cy="120006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Arial DE emf 16 zu 9 1112" id="{6F99C047-AB8C-4967-A6C0-79E4CB067F52}" vid="{AA78B45B-5E78-4920-8136-D8F94F6448C0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 Vorlage Arial DE 16_9</Template>
  <TotalTime>0</TotalTime>
  <Words>916</Words>
  <Application>Microsoft Office PowerPoint</Application>
  <PresentationFormat>Breitbild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Wingdings 2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Pugstaller</dc:creator>
  <cp:lastModifiedBy>Gabriel Riedl</cp:lastModifiedBy>
  <cp:revision>1355</cp:revision>
  <cp:lastPrinted>2022-12-05T13:28:46Z</cp:lastPrinted>
  <dcterms:created xsi:type="dcterms:W3CDTF">2017-06-20T07:17:15Z</dcterms:created>
  <dcterms:modified xsi:type="dcterms:W3CDTF">2025-08-06T13:33:38Z</dcterms:modified>
</cp:coreProperties>
</file>