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50.bin" ContentType="application/vnd.openxmlformats-officedocument.oleObject"/>
  <Override PartName="/ppt/embeddings/Microsoft_Equation33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47.bin" ContentType="application/vnd.openxmlformats-officedocument.oleObject"/>
  <Override PartName="/ppt/slides/slide5.xml" ContentType="application/vnd.openxmlformats-officedocument.presentationml.slide+xml"/>
  <Override PartName="/ppt/embeddings/Microsoft_Equation40.bin" ContentType="application/vnd.openxmlformats-officedocument.oleObject"/>
  <Override PartName="/ppt/slideLayouts/slideLayout5.xml" ContentType="application/vnd.openxmlformats-officedocument.presentationml.slideLayout+xml"/>
  <Override PartName="/ppt/embeddings/Microsoft_Equation56.bin" ContentType="application/vnd.openxmlformats-officedocument.oleObject"/>
  <Override PartName="/ppt/embeddings/Microsoft_Equation23.bin" ContentType="application/vnd.openxmlformats-officedocument.oleObject"/>
  <Override PartName="/ppt/embeddings/Microsoft_Equation39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Override PartName="/ppt/handoutMasters/handoutMaster1.xml" ContentType="application/vnd.openxmlformats-officedocument.presentationml.handoutMaster+xml"/>
  <Default Extension="vml" ContentType="application/vnd.openxmlformats-officedocument.vmlDrawing"/>
  <Override PartName="/ppt/embeddings/Microsoft_Equation46.bin" ContentType="application/vnd.openxmlformats-officedocument.oleObject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embeddings/Microsoft_Equation55.bin" ContentType="application/vnd.openxmlformats-officedocument.oleObject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Override PartName="/ppt/slideLayouts/slideLayout14.xml" ContentType="application/vnd.openxmlformats-officedocument.presentationml.slideLayout+xml"/>
  <Override PartName="/ppt/embeddings/Microsoft_Equation45.bin" ContentType="application/vnd.openxmlformats-officedocument.oleObject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54.bin" ContentType="application/vnd.openxmlformats-officedocument.oleObject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9.bin" ContentType="application/vnd.openxmlformats-officedocument.oleObject"/>
  <Override PartName="/ppt/embeddings/Microsoft_Equation2.bin" ContentType="application/vnd.openxmlformats-officedocument.oleObject"/>
  <Override PartName="/ppt/slideLayouts/slideLayout13.xml" ContentType="application/vnd.openxmlformats-officedocument.presentationml.slideLayout+xml"/>
  <Override PartName="/ppt/slides/slide9.xml" ContentType="application/vnd.openxmlformats-officedocument.presentationml.slide+xml"/>
  <Override PartName="/ppt/embeddings/Microsoft_Equation44.bin" ContentType="application/vnd.openxmlformats-officedocument.oleObject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53.bin" ContentType="application/vnd.openxmlformats-officedocument.oleObject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theme/theme3.xml" ContentType="application/vnd.openxmlformats-officedocument.theme+xml"/>
  <Override PartName="/ppt/embeddings/Microsoft_Equation28.bin" ContentType="application/vnd.openxmlformats-officedocument.oleObject"/>
  <Override PartName="/ppt/slideLayouts/slideLayout12.xml" ContentType="application/vnd.openxmlformats-officedocument.presentationml.slideLayout+xml"/>
  <Override PartName="/ppt/slides/slide8.xml" ContentType="application/vnd.openxmlformats-officedocument.presentationml.slide+xml"/>
  <Override PartName="/ppt/embeddings/Microsoft_Equation43.bin" ContentType="application/vnd.openxmlformats-officedocument.oleObject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embeddings/Microsoft_Equation52.bin" ContentType="application/vnd.openxmlformats-officedocument.oleObject"/>
  <Override PartName="/ppt/embeddings/Microsoft_Equation35.bin" ContentType="application/vnd.openxmlformats-officedocument.oleObject"/>
  <Override PartName="/ppt/viewProps.xml" ContentType="application/vnd.openxmlformats-officedocument.presentationml.viewProps+xml"/>
  <Default Extension="jpeg" ContentType="image/jpeg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embeddings/Microsoft_Equation42.bin" ContentType="application/vnd.openxmlformats-officedocument.oleObject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Microsoft_Equation51.bin" ContentType="application/vnd.openxmlformats-officedocument.oleObject"/>
  <Override PartName="/ppt/embeddings/Microsoft_Equation34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theme/theme1.xml" ContentType="application/vnd.openxmlformats-officedocument.theme+xml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Override PartName="/ppt/embeddings/Microsoft_Equation41.bin" ContentType="application/vnd.openxmlformats-officedocument.oleObject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6" r:id="rId2"/>
    <p:sldId id="4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457" r:id="rId21"/>
  </p:sldIdLst>
  <p:sldSz cx="9144000" cy="6858000" type="screen4x3"/>
  <p:notesSz cx="93980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CC0000"/>
    <a:srgbClr val="3333CC"/>
    <a:srgbClr val="6600CC"/>
    <a:srgbClr val="FF0000"/>
    <a:srgbClr val="CCCC00"/>
    <a:srgbClr val="00FFCC"/>
    <a:srgbClr val="99FF33"/>
    <a:srgbClr val="A50021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5099" autoAdjust="0"/>
    <p:restoredTop sz="92181" autoAdjust="0"/>
  </p:normalViewPr>
  <p:slideViewPr>
    <p:cSldViewPr>
      <p:cViewPr varScale="1">
        <p:scale>
          <a:sx n="165" d="100"/>
          <a:sy n="165" d="100"/>
        </p:scale>
        <p:origin x="-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4" Type="http://schemas.openxmlformats.org/officeDocument/2006/relationships/image" Target="../media/image42.wmf"/><Relationship Id="rId1" Type="http://schemas.openxmlformats.org/officeDocument/2006/relationships/image" Target="../media/image39.wmf"/><Relationship Id="rId2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6" Type="http://schemas.openxmlformats.org/officeDocument/2006/relationships/image" Target="../media/image48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image" Target="../media/image52.wmf"/><Relationship Id="rId5" Type="http://schemas.openxmlformats.org/officeDocument/2006/relationships/image" Target="../media/image53.wmf"/><Relationship Id="rId6" Type="http://schemas.openxmlformats.org/officeDocument/2006/relationships/image" Target="../media/image54.wmf"/><Relationship Id="rId1" Type="http://schemas.openxmlformats.org/officeDocument/2006/relationships/image" Target="../media/image49.wmf"/><Relationship Id="rId2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5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6" Type="http://schemas.openxmlformats.org/officeDocument/2006/relationships/image" Target="../media/image31.wmf"/><Relationship Id="rId7" Type="http://schemas.openxmlformats.org/officeDocument/2006/relationships/image" Target="../media/image32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6" Type="http://schemas.openxmlformats.org/officeDocument/2006/relationships/image" Target="../media/image38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0233" y="1"/>
            <a:ext cx="4106725" cy="3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0233" y="6642565"/>
            <a:ext cx="4106725" cy="381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71" tIns="45887" rIns="91771" bIns="4588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BE9CA8B-5B0C-4756-911A-0746B01E6A4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22624" y="1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7050"/>
            <a:ext cx="3503612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2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34" y="3329771"/>
            <a:ext cx="7521534" cy="3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72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40"/>
            <a:ext cx="4073140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72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22624" y="6659540"/>
            <a:ext cx="4073138" cy="349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09" tIns="45154" rIns="90309" bIns="45154" numCol="1" anchor="b" anchorCtr="0" compatLnSpc="1">
            <a:prstTxWarp prst="textNoShape">
              <a:avLst/>
            </a:prstTxWarp>
          </a:bodyPr>
          <a:lstStyle>
            <a:lvl1pPr algn="r" defTabSz="9032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E0499-9C81-4A11-81AA-2A3622ECF9F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D351C-C064-42B1-8BEE-26005ACE7E1E}" type="slidenum">
              <a:rPr lang="it-IT"/>
              <a:pPr/>
              <a:t>8</a:t>
            </a:fld>
            <a:endParaRPr lang="it-IT"/>
          </a:p>
        </p:txBody>
      </p:sp>
      <p:sp>
        <p:nvSpPr>
          <p:cNvPr id="113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a_2n^2+a_1n+a_0 \leq cn^2</a:t>
            </a:r>
          </a:p>
          <a:p>
            <a:r>
              <a:rPr lang="it-IT"/>
              <a:t>a_2+a_1/n+a_0/n^2 \leq c</a:t>
            </a:r>
          </a:p>
          <a:p>
            <a:r>
              <a:rPr lang="it-IT"/>
              <a:t>c=2a_2</a:t>
            </a:r>
          </a:p>
          <a:p>
            <a:r>
              <a:rPr lang="it-IT"/>
              <a:t>a_1/n+a_0/n^2 \leq a_2</a:t>
            </a:r>
          </a:p>
          <a:p>
            <a:r>
              <a:rPr lang="it-IT"/>
              <a:t>a_1/n+a_0/n^2 \leq (|a_1|+|a_0|)/n \leq a_2</a:t>
            </a:r>
          </a:p>
          <a:p>
            <a:r>
              <a:rPr lang="it-IT"/>
              <a:t>Vero per n \geq (|a_1|+|a_0|)/a_2 </a:t>
            </a:r>
          </a:p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F29C8-76C5-4513-8E8B-FED671A5A649}" type="slidenum">
              <a:rPr lang="it-IT"/>
              <a:pPr/>
              <a:t>11</a:t>
            </a:fld>
            <a:endParaRPr lang="it-IT"/>
          </a:p>
        </p:txBody>
      </p:sp>
      <p:sp>
        <p:nvSpPr>
          <p:cNvPr id="114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a_2n^2+a_1n+a_0 \geq cn^2</a:t>
            </a:r>
          </a:p>
          <a:p>
            <a:r>
              <a:rPr lang="it-IT"/>
              <a:t>a_2+a_1/n+a_0/n^2 \geq c</a:t>
            </a:r>
          </a:p>
          <a:p>
            <a:r>
              <a:rPr lang="it-IT"/>
              <a:t>c=a_2/2</a:t>
            </a:r>
          </a:p>
          <a:p>
            <a:r>
              <a:rPr lang="it-IT"/>
              <a:t>a_2/2 \geq -a_1/n-a_0/n^2</a:t>
            </a:r>
          </a:p>
          <a:p>
            <a:r>
              <a:rPr lang="it-IT"/>
              <a:t>-a_1/n-a_0/n^2 \leq (|a_1|+|a_0|)/n \leq a_2/2</a:t>
            </a:r>
          </a:p>
          <a:p>
            <a:r>
              <a:rPr lang="it-IT"/>
              <a:t>Vero per n \geq 2(|a_1|+|a_0|)/a_2 </a:t>
            </a:r>
          </a:p>
          <a:p>
            <a:endParaRPr lang="it-IT"/>
          </a:p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20EDB-4029-45DE-B3C9-50CBA4C659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A3CD0-7EC3-47C0-932F-E4690FCDF6B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87B35-D790-4ECB-B831-1A38D2621A5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27663-2769-4098-9831-FFA8F552D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1FF4-E707-48A0-9B57-2F95264E5E6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F5DFC-3727-42AC-95DF-976F910AE10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B2DF2-4A93-42EA-9569-55C34782BDE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1AE6-140C-4751-A607-6ECBAB50391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EE837-1C91-452F-B111-F52DE2ED710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8682-CDF7-4274-B86D-E523DD4A93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62FA-7103-43FD-99FE-B1A2F2470F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E4E0-F424-48A9-8FDB-30E1627F44D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D404-54CD-4F2E-A689-74F497F055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41C6-43EC-47DC-B7DA-8EB52AC45A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45D70C-DC07-437A-A77C-3A1DD59BD7B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1.bin"/><Relationship Id="rId4" Type="http://schemas.openxmlformats.org/officeDocument/2006/relationships/oleObject" Target="../embeddings/Microsoft_Equation22.bin"/><Relationship Id="rId5" Type="http://schemas.openxmlformats.org/officeDocument/2006/relationships/oleObject" Target="../embeddings/Microsoft_Equation23.bin"/><Relationship Id="rId6" Type="http://schemas.openxmlformats.org/officeDocument/2006/relationships/oleObject" Target="../embeddings/Microsoft_Equation24.bin"/><Relationship Id="rId7" Type="http://schemas.openxmlformats.org/officeDocument/2006/relationships/oleObject" Target="../embeddings/Microsoft_Equation25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6.bin"/><Relationship Id="rId4" Type="http://schemas.openxmlformats.org/officeDocument/2006/relationships/oleObject" Target="../embeddings/Microsoft_Equation27.bin"/><Relationship Id="rId5" Type="http://schemas.openxmlformats.org/officeDocument/2006/relationships/oleObject" Target="../embeddings/Microsoft_Equation28.bin"/><Relationship Id="rId6" Type="http://schemas.openxmlformats.org/officeDocument/2006/relationships/oleObject" Target="../embeddings/Microsoft_Equation29.bin"/><Relationship Id="rId7" Type="http://schemas.openxmlformats.org/officeDocument/2006/relationships/oleObject" Target="../embeddings/Microsoft_Equation30.bin"/><Relationship Id="rId8" Type="http://schemas.openxmlformats.org/officeDocument/2006/relationships/oleObject" Target="../embeddings/Microsoft_Equation31.bin"/><Relationship Id="rId9" Type="http://schemas.openxmlformats.org/officeDocument/2006/relationships/oleObject" Target="../embeddings/Microsoft_Equation32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3.bin"/><Relationship Id="rId4" Type="http://schemas.openxmlformats.org/officeDocument/2006/relationships/oleObject" Target="../embeddings/Microsoft_Equation34.bin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9.bin"/><Relationship Id="rId4" Type="http://schemas.openxmlformats.org/officeDocument/2006/relationships/oleObject" Target="../embeddings/Microsoft_Equation40.bin"/><Relationship Id="rId5" Type="http://schemas.openxmlformats.org/officeDocument/2006/relationships/oleObject" Target="../embeddings/Microsoft_Equation41.bin"/><Relationship Id="rId6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3.bin"/><Relationship Id="rId4" Type="http://schemas.openxmlformats.org/officeDocument/2006/relationships/oleObject" Target="../embeddings/Microsoft_Equation44.bin"/><Relationship Id="rId5" Type="http://schemas.openxmlformats.org/officeDocument/2006/relationships/oleObject" Target="../embeddings/Microsoft_Equation45.bin"/><Relationship Id="rId6" Type="http://schemas.openxmlformats.org/officeDocument/2006/relationships/oleObject" Target="../embeddings/Microsoft_Equation46.bin"/><Relationship Id="rId7" Type="http://schemas.openxmlformats.org/officeDocument/2006/relationships/oleObject" Target="../embeddings/Microsoft_Equation47.bin"/><Relationship Id="rId8" Type="http://schemas.openxmlformats.org/officeDocument/2006/relationships/oleObject" Target="../embeddings/Microsoft_Equation4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9.bin"/><Relationship Id="rId4" Type="http://schemas.openxmlformats.org/officeDocument/2006/relationships/oleObject" Target="../embeddings/Microsoft_Equation50.bin"/><Relationship Id="rId5" Type="http://schemas.openxmlformats.org/officeDocument/2006/relationships/oleObject" Target="../embeddings/Microsoft_Equation51.bin"/><Relationship Id="rId6" Type="http://schemas.openxmlformats.org/officeDocument/2006/relationships/oleObject" Target="../embeddings/Microsoft_Equation52.bin"/><Relationship Id="rId7" Type="http://schemas.openxmlformats.org/officeDocument/2006/relationships/oleObject" Target="../embeddings/Microsoft_Equation53.bin"/><Relationship Id="rId8" Type="http://schemas.openxmlformats.org/officeDocument/2006/relationships/oleObject" Target="../embeddings/Microsoft_Equation54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5.bin"/><Relationship Id="rId4" Type="http://schemas.openxmlformats.org/officeDocument/2006/relationships/oleObject" Target="../embeddings/Microsoft_Equation56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Microsoft_Equation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oleObject" Target="../embeddings/Microsoft_Equation4.bin"/><Relationship Id="rId5" Type="http://schemas.openxmlformats.org/officeDocument/2006/relationships/oleObject" Target="../embeddings/Microsoft_Equation5.bin"/><Relationship Id="rId6" Type="http://schemas.openxmlformats.org/officeDocument/2006/relationships/oleObject" Target="../embeddings/Microsoft_Equation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7.bin"/><Relationship Id="rId5" Type="http://schemas.openxmlformats.org/officeDocument/2006/relationships/oleObject" Target="../embeddings/Microsoft_Equation8.bin"/><Relationship Id="rId6" Type="http://schemas.openxmlformats.org/officeDocument/2006/relationships/oleObject" Target="../embeddings/Microsoft_Equation9.bin"/><Relationship Id="rId7" Type="http://schemas.openxmlformats.org/officeDocument/2006/relationships/oleObject" Target="../embeddings/Microsoft_Equation10.bin"/><Relationship Id="rId8" Type="http://schemas.openxmlformats.org/officeDocument/2006/relationships/oleObject" Target="../embeddings/Microsoft_Equation1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oleObject" Target="../embeddings/Microsoft_Equation13.bin"/><Relationship Id="rId5" Type="http://schemas.openxmlformats.org/officeDocument/2006/relationships/oleObject" Target="../embeddings/Microsoft_Equation14.bin"/><Relationship Id="rId6" Type="http://schemas.openxmlformats.org/officeDocument/2006/relationships/oleObject" Target="../embeddings/Microsoft_Equation15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8913"/>
            <a:ext cx="7772400" cy="676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sz="4000" dirty="0" smtClean="0">
                <a:solidFill>
                  <a:srgbClr val="FF0000"/>
                </a:solidFill>
                <a:latin typeface="+mn-lt"/>
              </a:rPr>
              <a:t>Complessità e Notazione Asintotica</a:t>
            </a:r>
            <a:endParaRPr lang="it-IT" sz="4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576263" y="90805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 smtClean="0">
                <a:latin typeface="+mn-lt"/>
              </a:rPr>
              <a:t>Quando si confrontano algoritmi, determinare il tempo di esecuzione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it-IT" dirty="0" smtClean="0">
                <a:latin typeface="+mn-lt"/>
              </a:rPr>
              <a:t>È complicato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it-IT" dirty="0" smtClean="0">
                <a:latin typeface="+mn-lt"/>
              </a:rPr>
              <a:t>Contiene dettagli inutili che vorremmo ignorare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it-IT" dirty="0" err="1" smtClean="0">
                <a:latin typeface="+mn-lt"/>
              </a:rPr>
              <a:t>Dipende</a:t>
            </a:r>
            <a:r>
              <a:rPr lang="it-IT" dirty="0" smtClean="0">
                <a:latin typeface="+mn-lt"/>
              </a:rPr>
              <a:t> da costanti non note</a:t>
            </a:r>
            <a:endParaRPr lang="it-IT" dirty="0">
              <a:latin typeface="+mn-lt"/>
            </a:endParaRPr>
          </a:p>
        </p:txBody>
      </p:sp>
      <p:sp>
        <p:nvSpPr>
          <p:cNvPr id="1131527" name="Text Box 7"/>
          <p:cNvSpPr txBox="1">
            <a:spLocks noChangeArrowheads="1"/>
          </p:cNvSpPr>
          <p:nvPr/>
        </p:nvSpPr>
        <p:spPr bwMode="auto">
          <a:xfrm>
            <a:off x="2133600" y="5105400"/>
            <a:ext cx="525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chemeClr val="accent2"/>
                </a:solidFill>
                <a:latin typeface="+mn-lt"/>
              </a:rPr>
              <a:t>vogliamo</a:t>
            </a:r>
            <a:r>
              <a:rPr lang="it-IT" dirty="0" smtClean="0">
                <a:solidFill>
                  <a:schemeClr val="accent2"/>
                </a:solidFill>
                <a:latin typeface="+mn-lt"/>
              </a:rPr>
              <a:t> darne una visione più astratta (tasso di crescita)</a:t>
            </a:r>
            <a:endParaRPr lang="it-IT" dirty="0">
              <a:solidFill>
                <a:schemeClr val="accent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4" grpId="0"/>
      <p:bldP spid="11315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Text Box 2"/>
          <p:cNvSpPr txBox="1">
            <a:spLocks noChangeArrowheads="1"/>
          </p:cNvSpPr>
          <p:nvPr/>
        </p:nvSpPr>
        <p:spPr bwMode="auto">
          <a:xfrm>
            <a:off x="263466" y="3684591"/>
            <a:ext cx="85693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Se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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rappresenta il tempo calcolo richiesto da un algoritmo diciamo che </a:t>
            </a:r>
            <a:r>
              <a:rPr lang="it-IT" sz="3600" dirty="0">
                <a:latin typeface="+mn-lt"/>
                <a:sym typeface="Symbol" pitchFamily="18" charset="2"/>
              </a:rPr>
              <a:t>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è un </a:t>
            </a:r>
            <a:r>
              <a:rPr lang="it-IT" sz="3600" dirty="0">
                <a:solidFill>
                  <a:srgbClr val="FF0000"/>
                </a:solidFill>
                <a:latin typeface="+mn-lt"/>
                <a:sym typeface="MT Extra" pitchFamily="18" charset="2"/>
              </a:rPr>
              <a:t>limite inferiore asintotico</a:t>
            </a:r>
            <a:r>
              <a:rPr lang="it-IT" sz="3600" dirty="0">
                <a:latin typeface="+mn-lt"/>
                <a:sym typeface="MT Extra" pitchFamily="18" charset="2"/>
              </a:rPr>
              <a:t> per la complessità tempo di tale algoritmo.</a:t>
            </a:r>
          </a:p>
        </p:txBody>
      </p:sp>
      <p:sp>
        <p:nvSpPr>
          <p:cNvPr id="1140739" name="Text Box 3"/>
          <p:cNvSpPr txBox="1">
            <a:spLocks noChangeArrowheads="1"/>
          </p:cNvSpPr>
          <p:nvPr/>
        </p:nvSpPr>
        <p:spPr bwMode="auto">
          <a:xfrm>
            <a:off x="263466" y="179343"/>
            <a:ext cx="849788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Scriveremo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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per dire che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è una delle funzioni dell’insieme</a:t>
            </a:r>
            <a:r>
              <a:rPr lang="it-IT" sz="3600" dirty="0">
                <a:latin typeface="+mn-lt"/>
                <a:sym typeface="Symbol" pitchFamily="18" charset="2"/>
              </a:rPr>
              <a:t> 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)).</a:t>
            </a:r>
          </a:p>
          <a:p>
            <a:endParaRPr lang="it-IT" sz="3600" dirty="0">
              <a:latin typeface="+mn-lt"/>
              <a:sym typeface="MT Extra" pitchFamily="18" charset="2"/>
            </a:endParaRPr>
          </a:p>
          <a:p>
            <a:r>
              <a:rPr lang="it-IT" sz="3600" i="1" dirty="0">
                <a:latin typeface="+mn-lt"/>
                <a:sym typeface="MT Extra" pitchFamily="18" charset="2"/>
              </a:rPr>
              <a:t>                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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</a:t>
            </a:r>
          </a:p>
          <a:p>
            <a:r>
              <a:rPr lang="it-IT" sz="3600" dirty="0">
                <a:latin typeface="+mn-lt"/>
                <a:sym typeface="MT Extra" pitchFamily="18" charset="2"/>
              </a:rPr>
              <a:t>si legge: </a:t>
            </a:r>
          </a:p>
          <a:p>
            <a:r>
              <a:rPr lang="it-IT" sz="3600" dirty="0">
                <a:latin typeface="+mn-lt"/>
                <a:sym typeface="MT Extra" pitchFamily="18" charset="2"/>
              </a:rPr>
              <a:t>               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è “omega” di 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6551" y="142830"/>
            <a:ext cx="5257800" cy="762000"/>
          </a:xfrm>
        </p:spPr>
        <p:txBody>
          <a:bodyPr/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esempi</a:t>
            </a:r>
          </a:p>
        </p:txBody>
      </p:sp>
      <p:graphicFrame>
        <p:nvGraphicFramePr>
          <p:cNvPr id="1141763" name="Object 3"/>
          <p:cNvGraphicFramePr>
            <a:graphicFrameLocks noChangeAspect="1"/>
          </p:cNvGraphicFramePr>
          <p:nvPr/>
        </p:nvGraphicFramePr>
        <p:xfrm>
          <a:off x="665109" y="836577"/>
          <a:ext cx="4680783" cy="620721"/>
        </p:xfrm>
        <a:graphic>
          <a:graphicData uri="http://schemas.openxmlformats.org/presentationml/2006/ole">
            <p:oleObj spid="_x0000_s1055746" name="Equazione" r:id="rId4" imgW="1726920" imgH="2286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8596" y="1501749"/>
            <a:ext cx="5002213" cy="1112839"/>
            <a:chOff x="317" y="1071"/>
            <a:chExt cx="3151" cy="701"/>
          </a:xfrm>
        </p:grpSpPr>
        <p:sp>
          <p:nvSpPr>
            <p:cNvPr id="1141765" name="Text Box 5"/>
            <p:cNvSpPr txBox="1">
              <a:spLocks noChangeArrowheads="1"/>
            </p:cNvSpPr>
            <p:nvPr/>
          </p:nvSpPr>
          <p:spPr bwMode="auto">
            <a:xfrm>
              <a:off x="317" y="1071"/>
              <a:ext cx="9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infatti</a:t>
              </a:r>
              <a:endParaRPr lang="it-IT" sz="3600" b="1" i="1" dirty="0">
                <a:latin typeface="+mn-lt"/>
                <a:sym typeface="MT Extra" pitchFamily="18" charset="2"/>
              </a:endParaRPr>
            </a:p>
          </p:txBody>
        </p:sp>
        <p:graphicFrame>
          <p:nvGraphicFramePr>
            <p:cNvPr id="1141766" name="Object 6"/>
            <p:cNvGraphicFramePr>
              <a:graphicFrameLocks noChangeAspect="1"/>
            </p:cNvGraphicFramePr>
            <p:nvPr/>
          </p:nvGraphicFramePr>
          <p:xfrm>
            <a:off x="1168" y="1089"/>
            <a:ext cx="2300" cy="346"/>
          </p:xfrm>
          <a:graphic>
            <a:graphicData uri="http://schemas.openxmlformats.org/presentationml/2006/ole">
              <p:oleObj spid="_x0000_s1055750" name="Equation" r:id="rId5" imgW="1346040" imgH="203040" progId="Equation.3">
                <p:embed/>
              </p:oleObj>
            </a:graphicData>
          </a:graphic>
        </p:graphicFrame>
        <p:sp>
          <p:nvSpPr>
            <p:cNvPr id="1141767" name="Text Box 7"/>
            <p:cNvSpPr txBox="1">
              <a:spLocks noChangeArrowheads="1"/>
            </p:cNvSpPr>
            <p:nvPr/>
          </p:nvSpPr>
          <p:spPr bwMode="auto">
            <a:xfrm>
              <a:off x="317" y="1365"/>
              <a:ext cx="251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per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c</a:t>
              </a:r>
              <a:r>
                <a:rPr lang="it-IT" sz="3600" dirty="0">
                  <a:latin typeface="+mn-lt"/>
                  <a:sym typeface="MT Extra" pitchFamily="18" charset="2"/>
                </a:rPr>
                <a:t> = 1 ed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n</a:t>
              </a:r>
              <a:r>
                <a:rPr lang="it-IT" sz="3600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sz="3600" dirty="0">
                  <a:latin typeface="+mn-lt"/>
                  <a:sym typeface="MT Extra" pitchFamily="18" charset="2"/>
                </a:rPr>
                <a:t> </a:t>
              </a:r>
              <a:r>
                <a:rPr lang="it-IT" sz="3600" dirty="0">
                  <a:latin typeface="+mn-lt"/>
                  <a:sym typeface="Symbol" pitchFamily="18" charset="2"/>
                </a:rPr>
                <a:t>= </a:t>
              </a:r>
              <a:r>
                <a:rPr lang="it-IT" sz="3600" dirty="0">
                  <a:latin typeface="+mn-lt"/>
                  <a:sym typeface="MT Extra" pitchFamily="18" charset="2"/>
                </a:rPr>
                <a:t>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92448" y="4085579"/>
            <a:ext cx="4405313" cy="1558924"/>
            <a:chOff x="396" y="2823"/>
            <a:chExt cx="2775" cy="982"/>
          </a:xfrm>
        </p:grpSpPr>
        <p:graphicFrame>
          <p:nvGraphicFramePr>
            <p:cNvPr id="1141769" name="Object 9"/>
            <p:cNvGraphicFramePr>
              <a:graphicFrameLocks noChangeAspect="1"/>
            </p:cNvGraphicFramePr>
            <p:nvPr/>
          </p:nvGraphicFramePr>
          <p:xfrm>
            <a:off x="466" y="2823"/>
            <a:ext cx="2464" cy="345"/>
          </p:xfrm>
          <a:graphic>
            <a:graphicData uri="http://schemas.openxmlformats.org/presentationml/2006/ole">
              <p:oleObj spid="_x0000_s1055748" name="Equazione" r:id="rId6" imgW="1409400" imgH="203040" progId="Equation.3">
                <p:embed/>
              </p:oleObj>
            </a:graphicData>
          </a:graphic>
        </p:graphicFrame>
        <p:sp>
          <p:nvSpPr>
            <p:cNvPr id="1141770" name="Text Box 10"/>
            <p:cNvSpPr txBox="1">
              <a:spLocks noChangeArrowheads="1"/>
            </p:cNvSpPr>
            <p:nvPr/>
          </p:nvSpPr>
          <p:spPr bwMode="auto">
            <a:xfrm>
              <a:off x="396" y="3122"/>
              <a:ext cx="9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infatti</a:t>
              </a:r>
              <a:endParaRPr lang="it-IT" sz="3600" b="1" i="1" dirty="0">
                <a:latin typeface="+mn-lt"/>
                <a:sym typeface="MT Extra" pitchFamily="18" charset="2"/>
              </a:endParaRPr>
            </a:p>
          </p:txBody>
        </p:sp>
        <p:graphicFrame>
          <p:nvGraphicFramePr>
            <p:cNvPr id="1141771" name="Object 11"/>
            <p:cNvGraphicFramePr>
              <a:graphicFrameLocks noChangeAspect="1"/>
            </p:cNvGraphicFramePr>
            <p:nvPr/>
          </p:nvGraphicFramePr>
          <p:xfrm>
            <a:off x="1224" y="3168"/>
            <a:ext cx="1947" cy="307"/>
          </p:xfrm>
          <a:graphic>
            <a:graphicData uri="http://schemas.openxmlformats.org/presentationml/2006/ole">
              <p:oleObj spid="_x0000_s1055749" name="Equazione" r:id="rId7" imgW="1104840" imgH="177480" progId="Equation.3">
                <p:embed/>
              </p:oleObj>
            </a:graphicData>
          </a:graphic>
        </p:graphicFrame>
        <p:sp>
          <p:nvSpPr>
            <p:cNvPr id="1141772" name="Text Box 12"/>
            <p:cNvSpPr txBox="1">
              <a:spLocks noChangeArrowheads="1"/>
            </p:cNvSpPr>
            <p:nvPr/>
          </p:nvSpPr>
          <p:spPr bwMode="auto">
            <a:xfrm>
              <a:off x="419" y="3398"/>
              <a:ext cx="23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per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c</a:t>
              </a:r>
              <a:r>
                <a:rPr lang="it-IT" sz="3600" dirty="0">
                  <a:latin typeface="+mn-lt"/>
                  <a:sym typeface="MT Extra" pitchFamily="18" charset="2"/>
                </a:rPr>
                <a:t> = 1 ed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n</a:t>
              </a:r>
              <a:r>
                <a:rPr lang="it-IT" sz="3600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sz="3600" dirty="0">
                  <a:latin typeface="+mn-lt"/>
                  <a:sym typeface="MT Extra" pitchFamily="18" charset="2"/>
                </a:rPr>
                <a:t> </a:t>
              </a:r>
              <a:r>
                <a:rPr lang="it-IT" sz="3600" dirty="0">
                  <a:latin typeface="+mn-lt"/>
                  <a:sym typeface="Symbol" pitchFamily="18" charset="2"/>
                </a:rPr>
                <a:t>= </a:t>
              </a:r>
              <a:r>
                <a:rPr lang="it-IT" sz="3600" dirty="0">
                  <a:latin typeface="+mn-lt"/>
                  <a:sym typeface="MT Extra" pitchFamily="18" charset="2"/>
                </a:rPr>
                <a:t>1</a:t>
              </a:r>
              <a:endParaRPr lang="it-IT" sz="3600" i="1" dirty="0">
                <a:latin typeface="+mn-lt"/>
                <a:sym typeface="MT Extra" pitchFamily="18" charset="2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5556" y="2492896"/>
            <a:ext cx="6572340" cy="1223963"/>
            <a:chOff x="295" y="1627"/>
            <a:chExt cx="3709" cy="771"/>
          </a:xfrm>
        </p:grpSpPr>
        <p:graphicFrame>
          <p:nvGraphicFramePr>
            <p:cNvPr id="1141774" name="Object 14"/>
            <p:cNvGraphicFramePr>
              <a:graphicFrameLocks noChangeAspect="1"/>
            </p:cNvGraphicFramePr>
            <p:nvPr/>
          </p:nvGraphicFramePr>
          <p:xfrm>
            <a:off x="357" y="1995"/>
            <a:ext cx="2889" cy="403"/>
          </p:xfrm>
          <a:graphic>
            <a:graphicData uri="http://schemas.openxmlformats.org/presentationml/2006/ole">
              <p:oleObj spid="_x0000_s1055747" name="Equazione" r:id="rId8" imgW="1892160" imgH="241200" progId="Equation.3">
                <p:embed/>
              </p:oleObj>
            </a:graphicData>
          </a:graphic>
        </p:graphicFrame>
        <p:sp>
          <p:nvSpPr>
            <p:cNvPr id="1141775" name="Text Box 15"/>
            <p:cNvSpPr txBox="1">
              <a:spLocks noChangeArrowheads="1"/>
            </p:cNvSpPr>
            <p:nvPr/>
          </p:nvSpPr>
          <p:spPr bwMode="auto">
            <a:xfrm>
              <a:off x="295" y="1627"/>
              <a:ext cx="370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Vedremo che in generale se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a</a:t>
              </a:r>
              <a:r>
                <a:rPr lang="it-IT" sz="3600" baseline="-25000" dirty="0">
                  <a:latin typeface="+mn-lt"/>
                  <a:sym typeface="MT Extra" pitchFamily="18" charset="2"/>
                </a:rPr>
                <a:t>2</a:t>
              </a:r>
              <a:r>
                <a:rPr lang="it-IT" sz="3600" dirty="0">
                  <a:latin typeface="+mn-lt"/>
                  <a:sym typeface="MT Extra" pitchFamily="18" charset="2"/>
                </a:rPr>
                <a:t> </a:t>
              </a:r>
              <a:r>
                <a:rPr lang="it-IT" sz="3600" dirty="0">
                  <a:latin typeface="+mn-lt"/>
                  <a:cs typeface="Times New Roman" pitchFamily="18" charset="0"/>
                  <a:sym typeface="MT Extra" pitchFamily="18" charset="2"/>
                </a:rPr>
                <a:t>&gt; </a:t>
              </a:r>
              <a:r>
                <a:rPr lang="it-IT" sz="3600" dirty="0">
                  <a:latin typeface="+mn-lt"/>
                  <a:sym typeface="MT Extra" pitchFamily="18" charset="2"/>
                </a:rPr>
                <a:t>0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Text Box 2"/>
          <p:cNvSpPr txBox="1">
            <a:spLocks noChangeArrowheads="1"/>
          </p:cNvSpPr>
          <p:nvPr/>
        </p:nvSpPr>
        <p:spPr bwMode="auto">
          <a:xfrm>
            <a:off x="409518" y="142830"/>
            <a:ext cx="80693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3600" b="1" dirty="0">
                <a:solidFill>
                  <a:srgbClr val="FF0000"/>
                </a:solidFill>
                <a:latin typeface="+mn-lt"/>
              </a:rPr>
              <a:t>Notazione asintotica </a:t>
            </a:r>
            <a:r>
              <a:rPr lang="it-IT" sz="36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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algn="ctr"/>
            <a:r>
              <a:rPr lang="it-IT" sz="3600" b="1" dirty="0">
                <a:solidFill>
                  <a:srgbClr val="FF0000"/>
                </a:solidFill>
                <a:latin typeface="+mn-lt"/>
              </a:rPr>
              <a:t>(limite asintotico stretto)</a:t>
            </a:r>
            <a:r>
              <a:rPr lang="it-IT" sz="3600" b="1" dirty="0">
                <a:latin typeface="+mn-lt"/>
              </a:rPr>
              <a:t> </a:t>
            </a:r>
          </a:p>
        </p:txBody>
      </p:sp>
      <p:graphicFrame>
        <p:nvGraphicFramePr>
          <p:cNvPr id="1143811" name="Object 3"/>
          <p:cNvGraphicFramePr>
            <a:graphicFrameLocks noChangeAspect="1"/>
          </p:cNvGraphicFramePr>
          <p:nvPr/>
        </p:nvGraphicFramePr>
        <p:xfrm>
          <a:off x="555570" y="1347759"/>
          <a:ext cx="7302601" cy="1611191"/>
        </p:xfrm>
        <a:graphic>
          <a:graphicData uri="http://schemas.openxmlformats.org/presentationml/2006/ole">
            <p:oleObj spid="_x0000_s1057794" name="Equazione" r:id="rId3" imgW="2946240" imgH="672840" progId="Equation.3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55570" y="2881305"/>
            <a:ext cx="7962900" cy="3611563"/>
            <a:chOff x="336" y="1861"/>
            <a:chExt cx="5016" cy="2275"/>
          </a:xfrm>
        </p:grpSpPr>
        <p:sp>
          <p:nvSpPr>
            <p:cNvPr id="1143814" name="Line 6"/>
            <p:cNvSpPr>
              <a:spLocks noChangeShapeType="1"/>
            </p:cNvSpPr>
            <p:nvPr/>
          </p:nvSpPr>
          <p:spPr bwMode="auto">
            <a:xfrm flipV="1">
              <a:off x="336" y="1928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4000">
                <a:latin typeface="+mn-lt"/>
              </a:endParaRPr>
            </a:p>
          </p:txBody>
        </p:sp>
        <p:sp>
          <p:nvSpPr>
            <p:cNvPr id="1143815" name="Line 7"/>
            <p:cNvSpPr>
              <a:spLocks noChangeShapeType="1"/>
            </p:cNvSpPr>
            <p:nvPr/>
          </p:nvSpPr>
          <p:spPr bwMode="auto">
            <a:xfrm>
              <a:off x="336" y="4136"/>
              <a:ext cx="41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it-IT" sz="4000">
                <a:latin typeface="+mn-lt"/>
              </a:endParaRPr>
            </a:p>
          </p:txBody>
        </p:sp>
        <p:sp>
          <p:nvSpPr>
            <p:cNvPr id="1143816" name="Freeform 8"/>
            <p:cNvSpPr>
              <a:spLocks/>
            </p:cNvSpPr>
            <p:nvPr/>
          </p:nvSpPr>
          <p:spPr bwMode="auto">
            <a:xfrm>
              <a:off x="336" y="2544"/>
              <a:ext cx="4186" cy="1562"/>
            </a:xfrm>
            <a:custGeom>
              <a:avLst/>
              <a:gdLst/>
              <a:ahLst/>
              <a:cxnLst>
                <a:cxn ang="0">
                  <a:pos x="0" y="1218"/>
                </a:cxn>
                <a:cxn ang="0">
                  <a:pos x="240" y="1458"/>
                </a:cxn>
                <a:cxn ang="0">
                  <a:pos x="576" y="1458"/>
                </a:cxn>
                <a:cxn ang="0">
                  <a:pos x="816" y="834"/>
                </a:cxn>
                <a:cxn ang="0">
                  <a:pos x="1056" y="738"/>
                </a:cxn>
                <a:cxn ang="0">
                  <a:pos x="1248" y="1026"/>
                </a:cxn>
                <a:cxn ang="0">
                  <a:pos x="1632" y="1314"/>
                </a:cxn>
                <a:cxn ang="0">
                  <a:pos x="2016" y="1122"/>
                </a:cxn>
                <a:cxn ang="0">
                  <a:pos x="2659" y="500"/>
                </a:cxn>
                <a:cxn ang="0">
                  <a:pos x="3590" y="135"/>
                </a:cxn>
                <a:cxn ang="0">
                  <a:pos x="4186" y="0"/>
                </a:cxn>
              </a:cxnLst>
              <a:rect l="0" t="0" r="r" b="b"/>
              <a:pathLst>
                <a:path w="4186" h="1562">
                  <a:moveTo>
                    <a:pt x="0" y="1218"/>
                  </a:moveTo>
                  <a:cubicBezTo>
                    <a:pt x="72" y="1318"/>
                    <a:pt x="144" y="1418"/>
                    <a:pt x="240" y="1458"/>
                  </a:cubicBezTo>
                  <a:cubicBezTo>
                    <a:pt x="336" y="1498"/>
                    <a:pt x="480" y="1562"/>
                    <a:pt x="576" y="1458"/>
                  </a:cubicBezTo>
                  <a:cubicBezTo>
                    <a:pt x="672" y="1354"/>
                    <a:pt x="736" y="954"/>
                    <a:pt x="816" y="834"/>
                  </a:cubicBezTo>
                  <a:cubicBezTo>
                    <a:pt x="896" y="714"/>
                    <a:pt x="984" y="706"/>
                    <a:pt x="1056" y="738"/>
                  </a:cubicBezTo>
                  <a:cubicBezTo>
                    <a:pt x="1128" y="770"/>
                    <a:pt x="1152" y="930"/>
                    <a:pt x="1248" y="1026"/>
                  </a:cubicBezTo>
                  <a:cubicBezTo>
                    <a:pt x="1344" y="1122"/>
                    <a:pt x="1504" y="1298"/>
                    <a:pt x="1632" y="1314"/>
                  </a:cubicBezTo>
                  <a:cubicBezTo>
                    <a:pt x="1760" y="1330"/>
                    <a:pt x="1845" y="1258"/>
                    <a:pt x="2016" y="1122"/>
                  </a:cubicBezTo>
                  <a:cubicBezTo>
                    <a:pt x="2187" y="986"/>
                    <a:pt x="2397" y="664"/>
                    <a:pt x="2659" y="500"/>
                  </a:cubicBezTo>
                  <a:cubicBezTo>
                    <a:pt x="2921" y="336"/>
                    <a:pt x="3336" y="218"/>
                    <a:pt x="3590" y="135"/>
                  </a:cubicBezTo>
                  <a:cubicBezTo>
                    <a:pt x="3844" y="52"/>
                    <a:pt x="4062" y="28"/>
                    <a:pt x="418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4000">
                <a:latin typeface="+mn-lt"/>
              </a:endParaRPr>
            </a:p>
          </p:txBody>
        </p:sp>
        <p:sp>
          <p:nvSpPr>
            <p:cNvPr id="1143817" name="Freeform 9"/>
            <p:cNvSpPr>
              <a:spLocks/>
            </p:cNvSpPr>
            <p:nvPr/>
          </p:nvSpPr>
          <p:spPr bwMode="auto">
            <a:xfrm>
              <a:off x="336" y="2880"/>
              <a:ext cx="4176" cy="1064"/>
            </a:xfrm>
            <a:custGeom>
              <a:avLst/>
              <a:gdLst/>
              <a:ahLst/>
              <a:cxnLst>
                <a:cxn ang="0">
                  <a:pos x="0" y="480"/>
                </a:cxn>
                <a:cxn ang="0">
                  <a:pos x="384" y="624"/>
                </a:cxn>
                <a:cxn ang="0">
                  <a:pos x="1008" y="1056"/>
                </a:cxn>
                <a:cxn ang="0">
                  <a:pos x="1536" y="672"/>
                </a:cxn>
                <a:cxn ang="0">
                  <a:pos x="2016" y="384"/>
                </a:cxn>
                <a:cxn ang="0">
                  <a:pos x="4176" y="0"/>
                </a:cxn>
              </a:cxnLst>
              <a:rect l="0" t="0" r="r" b="b"/>
              <a:pathLst>
                <a:path w="4176" h="1064">
                  <a:moveTo>
                    <a:pt x="0" y="480"/>
                  </a:moveTo>
                  <a:cubicBezTo>
                    <a:pt x="108" y="504"/>
                    <a:pt x="216" y="528"/>
                    <a:pt x="384" y="624"/>
                  </a:cubicBezTo>
                  <a:cubicBezTo>
                    <a:pt x="552" y="720"/>
                    <a:pt x="816" y="1048"/>
                    <a:pt x="1008" y="1056"/>
                  </a:cubicBezTo>
                  <a:cubicBezTo>
                    <a:pt x="1200" y="1064"/>
                    <a:pt x="1368" y="784"/>
                    <a:pt x="1536" y="672"/>
                  </a:cubicBezTo>
                  <a:cubicBezTo>
                    <a:pt x="1704" y="560"/>
                    <a:pt x="1576" y="496"/>
                    <a:pt x="2016" y="384"/>
                  </a:cubicBezTo>
                  <a:cubicBezTo>
                    <a:pt x="2456" y="272"/>
                    <a:pt x="3316" y="136"/>
                    <a:pt x="417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4000">
                <a:latin typeface="+mn-lt"/>
              </a:endParaRPr>
            </a:p>
          </p:txBody>
        </p:sp>
        <p:sp>
          <p:nvSpPr>
            <p:cNvPr id="1143818" name="Line 10"/>
            <p:cNvSpPr>
              <a:spLocks noChangeShapeType="1"/>
            </p:cNvSpPr>
            <p:nvPr/>
          </p:nvSpPr>
          <p:spPr bwMode="auto">
            <a:xfrm>
              <a:off x="2832" y="2448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4000">
                <a:latin typeface="+mn-lt"/>
              </a:endParaRPr>
            </a:p>
          </p:txBody>
        </p:sp>
        <p:graphicFrame>
          <p:nvGraphicFramePr>
            <p:cNvPr id="1143819" name="Object 11"/>
            <p:cNvGraphicFramePr>
              <a:graphicFrameLocks noChangeAspect="1"/>
            </p:cNvGraphicFramePr>
            <p:nvPr/>
          </p:nvGraphicFramePr>
          <p:xfrm>
            <a:off x="4571" y="2352"/>
            <a:ext cx="593" cy="352"/>
          </p:xfrm>
          <a:graphic>
            <a:graphicData uri="http://schemas.openxmlformats.org/presentationml/2006/ole">
              <p:oleObj spid="_x0000_s1057795" name="Equazione" r:id="rId4" imgW="342720" imgH="203040" progId="Equation.3">
                <p:embed/>
              </p:oleObj>
            </a:graphicData>
          </a:graphic>
        </p:graphicFrame>
        <p:graphicFrame>
          <p:nvGraphicFramePr>
            <p:cNvPr id="1143820" name="Object 12"/>
            <p:cNvGraphicFramePr>
              <a:graphicFrameLocks noChangeAspect="1"/>
            </p:cNvGraphicFramePr>
            <p:nvPr/>
          </p:nvGraphicFramePr>
          <p:xfrm>
            <a:off x="4605" y="2735"/>
            <a:ext cx="747" cy="374"/>
          </p:xfrm>
          <a:graphic>
            <a:graphicData uri="http://schemas.openxmlformats.org/presentationml/2006/ole">
              <p:oleObj spid="_x0000_s1057796" name="Equazione" r:id="rId5" imgW="431640" imgH="215640" progId="Equation.3">
                <p:embed/>
              </p:oleObj>
            </a:graphicData>
          </a:graphic>
        </p:graphicFrame>
        <p:graphicFrame>
          <p:nvGraphicFramePr>
            <p:cNvPr id="1143821" name="Object 13"/>
            <p:cNvGraphicFramePr>
              <a:graphicFrameLocks noChangeAspect="1"/>
            </p:cNvGraphicFramePr>
            <p:nvPr/>
          </p:nvGraphicFramePr>
          <p:xfrm>
            <a:off x="2854" y="3737"/>
            <a:ext cx="285" cy="396"/>
          </p:xfrm>
          <a:graphic>
            <a:graphicData uri="http://schemas.openxmlformats.org/presentationml/2006/ole">
              <p:oleObj spid="_x0000_s1057797" name="Equazione" r:id="rId6" imgW="164880" imgH="228600" progId="Equation.3">
                <p:embed/>
              </p:oleObj>
            </a:graphicData>
          </a:graphic>
        </p:graphicFrame>
        <p:sp>
          <p:nvSpPr>
            <p:cNvPr id="1143822" name="Freeform 14"/>
            <p:cNvSpPr>
              <a:spLocks/>
            </p:cNvSpPr>
            <p:nvPr/>
          </p:nvSpPr>
          <p:spPr bwMode="auto">
            <a:xfrm>
              <a:off x="346" y="2064"/>
              <a:ext cx="4166" cy="1402"/>
            </a:xfrm>
            <a:custGeom>
              <a:avLst/>
              <a:gdLst/>
              <a:ahLst/>
              <a:cxnLst>
                <a:cxn ang="0">
                  <a:pos x="0" y="604"/>
                </a:cxn>
                <a:cxn ang="0">
                  <a:pos x="393" y="729"/>
                </a:cxn>
                <a:cxn ang="0">
                  <a:pos x="1008" y="1238"/>
                </a:cxn>
                <a:cxn ang="0">
                  <a:pos x="1516" y="787"/>
                </a:cxn>
                <a:cxn ang="0">
                  <a:pos x="2044" y="460"/>
                </a:cxn>
                <a:cxn ang="0">
                  <a:pos x="4108" y="0"/>
                </a:cxn>
              </a:cxnLst>
              <a:rect l="0" t="0" r="r" b="b"/>
              <a:pathLst>
                <a:path w="4108" h="1248">
                  <a:moveTo>
                    <a:pt x="0" y="604"/>
                  </a:moveTo>
                  <a:cubicBezTo>
                    <a:pt x="65" y="625"/>
                    <a:pt x="225" y="623"/>
                    <a:pt x="393" y="729"/>
                  </a:cubicBezTo>
                  <a:cubicBezTo>
                    <a:pt x="561" y="835"/>
                    <a:pt x="821" y="1228"/>
                    <a:pt x="1008" y="1238"/>
                  </a:cubicBezTo>
                  <a:cubicBezTo>
                    <a:pt x="1195" y="1248"/>
                    <a:pt x="1343" y="917"/>
                    <a:pt x="1516" y="787"/>
                  </a:cubicBezTo>
                  <a:cubicBezTo>
                    <a:pt x="1689" y="657"/>
                    <a:pt x="1612" y="591"/>
                    <a:pt x="2044" y="460"/>
                  </a:cubicBezTo>
                  <a:cubicBezTo>
                    <a:pt x="2476" y="329"/>
                    <a:pt x="3678" y="96"/>
                    <a:pt x="4108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t-IT" sz="4000">
                <a:latin typeface="+mn-lt"/>
              </a:endParaRPr>
            </a:p>
          </p:txBody>
        </p:sp>
        <p:graphicFrame>
          <p:nvGraphicFramePr>
            <p:cNvPr id="1143823" name="Object 15"/>
            <p:cNvGraphicFramePr>
              <a:graphicFrameLocks noChangeAspect="1"/>
            </p:cNvGraphicFramePr>
            <p:nvPr/>
          </p:nvGraphicFramePr>
          <p:xfrm>
            <a:off x="4582" y="1861"/>
            <a:ext cx="768" cy="374"/>
          </p:xfrm>
          <a:graphic>
            <a:graphicData uri="http://schemas.openxmlformats.org/presentationml/2006/ole">
              <p:oleObj spid="_x0000_s1057798" name="Equation" r:id="rId7" imgW="44424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Text Box 2"/>
          <p:cNvSpPr txBox="1">
            <a:spLocks noChangeArrowheads="1"/>
          </p:cNvSpPr>
          <p:nvPr/>
        </p:nvSpPr>
        <p:spPr bwMode="auto">
          <a:xfrm>
            <a:off x="226953" y="3684591"/>
            <a:ext cx="86772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Se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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rappresenta il tempo calcolo richiesto da un algoritmo diciamo che </a:t>
            </a:r>
            <a:r>
              <a:rPr lang="it-IT" sz="3600" dirty="0">
                <a:latin typeface="+mn-lt"/>
                <a:sym typeface="Symbol" pitchFamily="18" charset="2"/>
              </a:rPr>
              <a:t>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è un </a:t>
            </a:r>
            <a:r>
              <a:rPr lang="it-IT" sz="3600" dirty="0">
                <a:solidFill>
                  <a:srgbClr val="FF0000"/>
                </a:solidFill>
                <a:latin typeface="+mn-lt"/>
                <a:sym typeface="MT Extra" pitchFamily="18" charset="2"/>
              </a:rPr>
              <a:t>limite asintotico stretto</a:t>
            </a:r>
            <a:r>
              <a:rPr lang="it-IT" sz="3600" dirty="0">
                <a:latin typeface="+mn-lt"/>
                <a:sym typeface="MT Extra" pitchFamily="18" charset="2"/>
              </a:rPr>
              <a:t> per la complessità tempo di tale algoritmo.</a:t>
            </a:r>
          </a:p>
        </p:txBody>
      </p:sp>
      <p:sp>
        <p:nvSpPr>
          <p:cNvPr id="1144835" name="Text Box 3"/>
          <p:cNvSpPr txBox="1">
            <a:spLocks noChangeArrowheads="1"/>
          </p:cNvSpPr>
          <p:nvPr/>
        </p:nvSpPr>
        <p:spPr bwMode="auto">
          <a:xfrm>
            <a:off x="226953" y="252369"/>
            <a:ext cx="85121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Scriveremo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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per dire che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è una delle funzioni dell’insieme</a:t>
            </a:r>
            <a:r>
              <a:rPr lang="it-IT" sz="3600" dirty="0">
                <a:latin typeface="+mn-lt"/>
                <a:sym typeface="Symbol" pitchFamily="18" charset="2"/>
              </a:rPr>
              <a:t> 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)).</a:t>
            </a:r>
          </a:p>
          <a:p>
            <a:endParaRPr lang="it-IT" sz="3600" dirty="0">
              <a:latin typeface="+mn-lt"/>
              <a:sym typeface="MT Extra" pitchFamily="18" charset="2"/>
            </a:endParaRPr>
          </a:p>
          <a:p>
            <a:r>
              <a:rPr lang="it-IT" sz="3600" i="1" dirty="0">
                <a:latin typeface="+mn-lt"/>
                <a:sym typeface="MT Extra" pitchFamily="18" charset="2"/>
              </a:rPr>
              <a:t>                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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</a:t>
            </a:r>
          </a:p>
          <a:p>
            <a:r>
              <a:rPr lang="it-IT" sz="3600" dirty="0">
                <a:latin typeface="+mn-lt"/>
                <a:sym typeface="MT Extra" pitchFamily="18" charset="2"/>
              </a:rPr>
              <a:t>si legge:</a:t>
            </a:r>
          </a:p>
          <a:p>
            <a:r>
              <a:rPr lang="it-IT" sz="3600" dirty="0">
                <a:latin typeface="+mn-lt"/>
                <a:sym typeface="MT Extra" pitchFamily="18" charset="2"/>
              </a:rPr>
              <a:t>               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è “</a:t>
            </a:r>
            <a:r>
              <a:rPr lang="it-IT" sz="3600" dirty="0" err="1">
                <a:latin typeface="+mn-lt"/>
                <a:sym typeface="MT Extra" pitchFamily="18" charset="2"/>
              </a:rPr>
              <a:t>theta</a:t>
            </a:r>
            <a:r>
              <a:rPr lang="it-IT" sz="3600" dirty="0">
                <a:latin typeface="+mn-lt"/>
                <a:sym typeface="MT Extra" pitchFamily="18" charset="2"/>
              </a:rPr>
              <a:t>” di 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473" y="142830"/>
            <a:ext cx="5257800" cy="762000"/>
          </a:xfrm>
        </p:spPr>
        <p:txBody>
          <a:bodyPr/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esempi</a:t>
            </a:r>
          </a:p>
        </p:txBody>
      </p:sp>
      <p:graphicFrame>
        <p:nvGraphicFramePr>
          <p:cNvPr id="1145859" name="Object 3"/>
          <p:cNvGraphicFramePr>
            <a:graphicFrameLocks noChangeAspect="1"/>
          </p:cNvGraphicFramePr>
          <p:nvPr/>
        </p:nvGraphicFramePr>
        <p:xfrm>
          <a:off x="738134" y="982629"/>
          <a:ext cx="3130453" cy="547695"/>
        </p:xfrm>
        <a:graphic>
          <a:graphicData uri="http://schemas.openxmlformats.org/presentationml/2006/ole">
            <p:oleObj spid="_x0000_s1059842" name="Equazione" r:id="rId3" imgW="1269720" imgH="228600" progId="Equation.3">
              <p:embed/>
            </p:oleObj>
          </a:graphicData>
        </a:graphic>
      </p:graphicFrame>
      <p:graphicFrame>
        <p:nvGraphicFramePr>
          <p:cNvPr id="1145860" name="Object 4"/>
          <p:cNvGraphicFramePr>
            <a:graphicFrameLocks noChangeAspect="1"/>
          </p:cNvGraphicFramePr>
          <p:nvPr/>
        </p:nvGraphicFramePr>
        <p:xfrm>
          <a:off x="5010156" y="946116"/>
          <a:ext cx="3163885" cy="547695"/>
        </p:xfrm>
        <a:graphic>
          <a:graphicData uri="http://schemas.openxmlformats.org/presentationml/2006/ole">
            <p:oleObj spid="_x0000_s1059843" name="Equazione" r:id="rId4" imgW="1282680" imgH="22860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8135" y="2589201"/>
            <a:ext cx="5410200" cy="1127127"/>
            <a:chOff x="987" y="1677"/>
            <a:chExt cx="3408" cy="710"/>
          </a:xfrm>
        </p:grpSpPr>
        <p:graphicFrame>
          <p:nvGraphicFramePr>
            <p:cNvPr id="1145862" name="Object 6"/>
            <p:cNvGraphicFramePr>
              <a:graphicFrameLocks noChangeAspect="1"/>
            </p:cNvGraphicFramePr>
            <p:nvPr/>
          </p:nvGraphicFramePr>
          <p:xfrm>
            <a:off x="987" y="1677"/>
            <a:ext cx="3408" cy="365"/>
          </p:xfrm>
          <a:graphic>
            <a:graphicData uri="http://schemas.openxmlformats.org/presentationml/2006/ole">
              <p:oleObj spid="_x0000_s1059848" name="Equation" r:id="rId5" imgW="1777680" imgH="228600" progId="Equation.3">
                <p:embed/>
              </p:oleObj>
            </a:graphicData>
          </a:graphic>
        </p:graphicFrame>
        <p:sp>
          <p:nvSpPr>
            <p:cNvPr id="1145863" name="Text Box 7"/>
            <p:cNvSpPr txBox="1">
              <a:spLocks noChangeArrowheads="1"/>
            </p:cNvSpPr>
            <p:nvPr/>
          </p:nvSpPr>
          <p:spPr bwMode="auto">
            <a:xfrm>
              <a:off x="995" y="2019"/>
              <a:ext cx="32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per </a:t>
              </a:r>
              <a:r>
                <a:rPr lang="it-IT" i="1" dirty="0">
                  <a:latin typeface="+mn-lt"/>
                  <a:sym typeface="MT Extra" pitchFamily="18" charset="2"/>
                </a:rPr>
                <a:t>c</a:t>
              </a:r>
              <a:r>
                <a:rPr lang="it-IT" baseline="-25000" dirty="0">
                  <a:latin typeface="+mn-lt"/>
                  <a:sym typeface="MT Extra" pitchFamily="18" charset="2"/>
                </a:rPr>
                <a:t>1</a:t>
              </a:r>
              <a:r>
                <a:rPr lang="it-IT" dirty="0">
                  <a:latin typeface="+mn-lt"/>
                  <a:sym typeface="MT Extra" pitchFamily="18" charset="2"/>
                </a:rPr>
                <a:t> = 1, </a:t>
              </a:r>
              <a:r>
                <a:rPr lang="it-IT" i="1" dirty="0">
                  <a:latin typeface="+mn-lt"/>
                  <a:sym typeface="MT Extra" pitchFamily="18" charset="2"/>
                </a:rPr>
                <a:t>c</a:t>
              </a:r>
              <a:r>
                <a:rPr lang="it-IT" baseline="-25000" dirty="0">
                  <a:latin typeface="+mn-lt"/>
                  <a:sym typeface="MT Extra" pitchFamily="18" charset="2"/>
                </a:rPr>
                <a:t>2</a:t>
              </a:r>
              <a:r>
                <a:rPr lang="it-IT" dirty="0">
                  <a:latin typeface="+mn-lt"/>
                  <a:sym typeface="MT Extra" pitchFamily="18" charset="2"/>
                </a:rPr>
                <a:t> = 4 ed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Symbol" pitchFamily="18" charset="2"/>
                </a:rPr>
                <a:t>= </a:t>
              </a:r>
              <a:r>
                <a:rPr lang="it-IT" dirty="0">
                  <a:latin typeface="+mn-lt"/>
                  <a:sym typeface="MT Extra" pitchFamily="18" charset="2"/>
                </a:rPr>
                <a:t>10</a:t>
              </a:r>
            </a:p>
          </p:txBody>
        </p:sp>
      </p:grpSp>
      <p:graphicFrame>
        <p:nvGraphicFramePr>
          <p:cNvPr id="1145864" name="Object 8"/>
          <p:cNvGraphicFramePr>
            <a:graphicFrameLocks noChangeAspect="1"/>
          </p:cNvGraphicFramePr>
          <p:nvPr/>
        </p:nvGraphicFramePr>
        <p:xfrm>
          <a:off x="2660650" y="1773238"/>
          <a:ext cx="3653180" cy="633398"/>
        </p:xfrm>
        <a:graphic>
          <a:graphicData uri="http://schemas.openxmlformats.org/presentationml/2006/ole">
            <p:oleObj spid="_x0000_s1059844" name="Equazione" r:id="rId6" imgW="1282680" imgH="228600" progId="Equation.3">
              <p:embed/>
            </p:oleObj>
          </a:graphicData>
        </a:graphic>
      </p:graphicFrame>
      <p:sp>
        <p:nvSpPr>
          <p:cNvPr id="1145865" name="Text Box 9"/>
          <p:cNvSpPr txBox="1">
            <a:spLocks noChangeArrowheads="1"/>
          </p:cNvSpPr>
          <p:nvPr/>
        </p:nvSpPr>
        <p:spPr bwMode="auto">
          <a:xfrm>
            <a:off x="609600" y="1828800"/>
            <a:ext cx="152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+mn-lt"/>
                <a:sym typeface="MT Extra" pitchFamily="18" charset="2"/>
              </a:rPr>
              <a:t>Dunque</a:t>
            </a:r>
            <a:endParaRPr lang="it-IT" b="1" i="1">
              <a:latin typeface="+mn-lt"/>
              <a:sym typeface="MT Extra" pitchFamily="18" charset="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8596" y="4086237"/>
            <a:ext cx="6805613" cy="1162052"/>
            <a:chOff x="324" y="2839"/>
            <a:chExt cx="4287" cy="732"/>
          </a:xfrm>
        </p:grpSpPr>
        <p:graphicFrame>
          <p:nvGraphicFramePr>
            <p:cNvPr id="1145867" name="Object 11"/>
            <p:cNvGraphicFramePr>
              <a:graphicFrameLocks noChangeAspect="1"/>
            </p:cNvGraphicFramePr>
            <p:nvPr/>
          </p:nvGraphicFramePr>
          <p:xfrm>
            <a:off x="324" y="2862"/>
            <a:ext cx="1820" cy="344"/>
          </p:xfrm>
          <a:graphic>
            <a:graphicData uri="http://schemas.openxmlformats.org/presentationml/2006/ole">
              <p:oleObj spid="_x0000_s1059845" name="Equazione" r:id="rId7" imgW="952200" imgH="203040" progId="Equation.3">
                <p:embed/>
              </p:oleObj>
            </a:graphicData>
          </a:graphic>
        </p:graphicFrame>
        <p:graphicFrame>
          <p:nvGraphicFramePr>
            <p:cNvPr id="1145868" name="Object 12"/>
            <p:cNvGraphicFramePr>
              <a:graphicFrameLocks noChangeAspect="1"/>
            </p:cNvGraphicFramePr>
            <p:nvPr/>
          </p:nvGraphicFramePr>
          <p:xfrm>
            <a:off x="2713" y="2839"/>
            <a:ext cx="1898" cy="367"/>
          </p:xfrm>
          <a:graphic>
            <a:graphicData uri="http://schemas.openxmlformats.org/presentationml/2006/ole">
              <p:oleObj spid="_x0000_s1059846" name="Equazione" r:id="rId8" imgW="965160" imgH="203040" progId="Equation.3">
                <p:embed/>
              </p:oleObj>
            </a:graphicData>
          </a:graphic>
        </p:graphicFrame>
        <p:graphicFrame>
          <p:nvGraphicFramePr>
            <p:cNvPr id="1145869" name="Object 13"/>
            <p:cNvGraphicFramePr>
              <a:graphicFrameLocks noChangeAspect="1"/>
            </p:cNvGraphicFramePr>
            <p:nvPr/>
          </p:nvGraphicFramePr>
          <p:xfrm>
            <a:off x="1359" y="3230"/>
            <a:ext cx="2070" cy="341"/>
          </p:xfrm>
          <a:graphic>
            <a:graphicData uri="http://schemas.openxmlformats.org/presentationml/2006/ole">
              <p:oleObj spid="_x0000_s1059847" name="Equazione" r:id="rId9" imgW="952200" imgH="203040" progId="Equation.3">
                <p:embed/>
              </p:oleObj>
            </a:graphicData>
          </a:graphic>
        </p:graphicFrame>
        <p:sp>
          <p:nvSpPr>
            <p:cNvPr id="1145870" name="Text Box 14"/>
            <p:cNvSpPr txBox="1">
              <a:spLocks noChangeArrowheads="1"/>
            </p:cNvSpPr>
            <p:nvPr/>
          </p:nvSpPr>
          <p:spPr bwMode="auto">
            <a:xfrm>
              <a:off x="370" y="3184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Dunque</a:t>
              </a:r>
              <a:endParaRPr lang="it-IT" b="1" i="1" dirty="0">
                <a:latin typeface="+mn-lt"/>
                <a:sym typeface="MT Extra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882" name="Object 2"/>
          <p:cNvGraphicFramePr>
            <a:graphicFrameLocks noChangeAspect="1"/>
          </p:cNvGraphicFramePr>
          <p:nvPr/>
        </p:nvGraphicFramePr>
        <p:xfrm>
          <a:off x="993726" y="398421"/>
          <a:ext cx="4850015" cy="598455"/>
        </p:xfrm>
        <a:graphic>
          <a:graphicData uri="http://schemas.openxmlformats.org/presentationml/2006/ole">
            <p:oleObj spid="_x0000_s1060866" name="Equazione" r:id="rId3" imgW="1726920" imgH="228600" progId="Equation.3">
              <p:embed/>
            </p:oleObj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3776" y="398463"/>
            <a:ext cx="7720013" cy="2409825"/>
            <a:chOff x="626" y="251"/>
            <a:chExt cx="4863" cy="1518"/>
          </a:xfrm>
        </p:grpSpPr>
        <p:sp>
          <p:nvSpPr>
            <p:cNvPr id="1146884" name="Text Box 4"/>
            <p:cNvSpPr txBox="1">
              <a:spLocks noChangeArrowheads="1"/>
            </p:cNvSpPr>
            <p:nvPr/>
          </p:nvSpPr>
          <p:spPr bwMode="auto">
            <a:xfrm>
              <a:off x="3041" y="688"/>
              <a:ext cx="24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 per ogni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Symbol" pitchFamily="18" charset="2"/>
                </a:rPr>
                <a:t>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dirty="0">
                  <a:latin typeface="+mn-lt"/>
                  <a:sym typeface="MT Extra" pitchFamily="18" charset="2"/>
                </a:rPr>
                <a:t> allora </a:t>
              </a:r>
            </a:p>
          </p:txBody>
        </p:sp>
        <p:graphicFrame>
          <p:nvGraphicFramePr>
            <p:cNvPr id="1146885" name="Object 5"/>
            <p:cNvGraphicFramePr>
              <a:graphicFrameLocks noChangeAspect="1"/>
            </p:cNvGraphicFramePr>
            <p:nvPr/>
          </p:nvGraphicFramePr>
          <p:xfrm>
            <a:off x="626" y="734"/>
            <a:ext cx="2301" cy="359"/>
          </p:xfrm>
          <a:graphic>
            <a:graphicData uri="http://schemas.openxmlformats.org/presentationml/2006/ole">
              <p:oleObj spid="_x0000_s1060870" name="Equazione" r:id="rId4" imgW="1384200" imgH="228600" progId="Equation.3">
                <p:embed/>
              </p:oleObj>
            </a:graphicData>
          </a:graphic>
        </p:graphicFrame>
        <p:sp>
          <p:nvSpPr>
            <p:cNvPr id="1146886" name="Text Box 6"/>
            <p:cNvSpPr txBox="1">
              <a:spLocks noChangeArrowheads="1"/>
            </p:cNvSpPr>
            <p:nvPr/>
          </p:nvSpPr>
          <p:spPr bwMode="auto">
            <a:xfrm>
              <a:off x="3685" y="251"/>
              <a:ext cx="12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 altrimenti</a:t>
              </a:r>
              <a:endParaRPr lang="it-IT" b="1" i="1" dirty="0">
                <a:latin typeface="+mn-lt"/>
                <a:sym typeface="MT Extra" pitchFamily="18" charset="2"/>
              </a:endParaRPr>
            </a:p>
          </p:txBody>
        </p:sp>
        <p:graphicFrame>
          <p:nvGraphicFramePr>
            <p:cNvPr id="1146887" name="Object 7"/>
            <p:cNvGraphicFramePr>
              <a:graphicFrameLocks noChangeAspect="1"/>
            </p:cNvGraphicFramePr>
            <p:nvPr/>
          </p:nvGraphicFramePr>
          <p:xfrm>
            <a:off x="626" y="1148"/>
            <a:ext cx="1893" cy="621"/>
          </p:xfrm>
          <a:graphic>
            <a:graphicData uri="http://schemas.openxmlformats.org/presentationml/2006/ole">
              <p:oleObj spid="_x0000_s1060871" name="Equation" r:id="rId5" imgW="1015920" imgH="393480" progId="Equation.3">
                <p:embed/>
              </p:oleObj>
            </a:graphicData>
          </a:graphic>
        </p:graphicFrame>
        <p:sp>
          <p:nvSpPr>
            <p:cNvPr id="1146888" name="Text Box 8"/>
            <p:cNvSpPr txBox="1">
              <a:spLocks noChangeArrowheads="1"/>
            </p:cNvSpPr>
            <p:nvPr/>
          </p:nvSpPr>
          <p:spPr bwMode="auto">
            <a:xfrm>
              <a:off x="2650" y="1263"/>
              <a:ext cx="27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 per ogni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Symbol" pitchFamily="18" charset="2"/>
                </a:rPr>
                <a:t>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dirty="0">
                  <a:latin typeface="+mn-lt"/>
                  <a:sym typeface="MT Extra" pitchFamily="18" charset="2"/>
                </a:rPr>
                <a:t>.</a:t>
              </a:r>
              <a:r>
                <a:rPr lang="it-IT" b="1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MT Extra" pitchFamily="18" charset="2"/>
                </a:rPr>
                <a:t>Assurdo! </a:t>
              </a:r>
            </a:p>
          </p:txBody>
        </p:sp>
      </p:grpSp>
      <p:graphicFrame>
        <p:nvGraphicFramePr>
          <p:cNvPr id="1146889" name="Object 9"/>
          <p:cNvGraphicFramePr>
            <a:graphicFrameLocks noChangeAspect="1"/>
          </p:cNvGraphicFramePr>
          <p:nvPr/>
        </p:nvGraphicFramePr>
        <p:xfrm>
          <a:off x="1103266" y="3165523"/>
          <a:ext cx="5184342" cy="592094"/>
        </p:xfrm>
        <a:graphic>
          <a:graphicData uri="http://schemas.openxmlformats.org/presentationml/2006/ole">
            <p:oleObj spid="_x0000_s1060867" name="Equazione" r:id="rId6" imgW="1663560" imgH="228600" progId="Equation.3">
              <p:embed/>
            </p:oleObj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19176" y="3173414"/>
            <a:ext cx="7767638" cy="2416176"/>
            <a:chOff x="642" y="1999"/>
            <a:chExt cx="4893" cy="1522"/>
          </a:xfrm>
        </p:grpSpPr>
        <p:sp>
          <p:nvSpPr>
            <p:cNvPr id="1146891" name="Text Box 11"/>
            <p:cNvSpPr txBox="1">
              <a:spLocks noChangeArrowheads="1"/>
            </p:cNvSpPr>
            <p:nvPr/>
          </p:nvSpPr>
          <p:spPr bwMode="auto">
            <a:xfrm>
              <a:off x="3087" y="2459"/>
              <a:ext cx="24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 per ogni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Symbol" pitchFamily="18" charset="2"/>
                </a:rPr>
                <a:t>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b="1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MT Extra" pitchFamily="18" charset="2"/>
                </a:rPr>
                <a:t>allora </a:t>
              </a:r>
            </a:p>
          </p:txBody>
        </p:sp>
        <p:graphicFrame>
          <p:nvGraphicFramePr>
            <p:cNvPr id="1146892" name="Object 12"/>
            <p:cNvGraphicFramePr>
              <a:graphicFrameLocks noChangeAspect="1"/>
            </p:cNvGraphicFramePr>
            <p:nvPr/>
          </p:nvGraphicFramePr>
          <p:xfrm>
            <a:off x="670" y="2482"/>
            <a:ext cx="2406" cy="368"/>
          </p:xfrm>
          <a:graphic>
            <a:graphicData uri="http://schemas.openxmlformats.org/presentationml/2006/ole">
              <p:oleObj spid="_x0000_s1060868" name="Equazione" r:id="rId7" imgW="1333440" imgH="228600" progId="Equation.3">
                <p:embed/>
              </p:oleObj>
            </a:graphicData>
          </a:graphic>
        </p:graphicFrame>
        <p:sp>
          <p:nvSpPr>
            <p:cNvPr id="1146893" name="Text Box 13"/>
            <p:cNvSpPr txBox="1">
              <a:spLocks noChangeArrowheads="1"/>
            </p:cNvSpPr>
            <p:nvPr/>
          </p:nvSpPr>
          <p:spPr bwMode="auto">
            <a:xfrm>
              <a:off x="3915" y="1999"/>
              <a:ext cx="12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 altrimenti</a:t>
              </a:r>
              <a:endParaRPr lang="it-IT" b="1" i="1" dirty="0">
                <a:latin typeface="+mn-lt"/>
                <a:sym typeface="MT Extra" pitchFamily="18" charset="2"/>
              </a:endParaRPr>
            </a:p>
          </p:txBody>
        </p:sp>
        <p:graphicFrame>
          <p:nvGraphicFramePr>
            <p:cNvPr id="1146894" name="Object 14"/>
            <p:cNvGraphicFramePr>
              <a:graphicFrameLocks noChangeAspect="1"/>
            </p:cNvGraphicFramePr>
            <p:nvPr/>
          </p:nvGraphicFramePr>
          <p:xfrm>
            <a:off x="642" y="2873"/>
            <a:ext cx="1765" cy="648"/>
          </p:xfrm>
          <a:graphic>
            <a:graphicData uri="http://schemas.openxmlformats.org/presentationml/2006/ole">
              <p:oleObj spid="_x0000_s1060869" name="Equazione" r:id="rId8" imgW="977760" imgH="393480" progId="Equation.3">
                <p:embed/>
              </p:oleObj>
            </a:graphicData>
          </a:graphic>
        </p:graphicFrame>
        <p:sp>
          <p:nvSpPr>
            <p:cNvPr id="1146895" name="Text Box 15"/>
            <p:cNvSpPr txBox="1">
              <a:spLocks noChangeArrowheads="1"/>
            </p:cNvSpPr>
            <p:nvPr/>
          </p:nvSpPr>
          <p:spPr bwMode="auto">
            <a:xfrm>
              <a:off x="2512" y="2988"/>
              <a:ext cx="27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 per ogni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Symbol" pitchFamily="18" charset="2"/>
                </a:rPr>
                <a:t>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dirty="0">
                  <a:latin typeface="+mn-lt"/>
                  <a:sym typeface="MT Extra" pitchFamily="18" charset="2"/>
                </a:rPr>
                <a:t>.</a:t>
              </a:r>
              <a:r>
                <a:rPr lang="it-IT" b="1" dirty="0">
                  <a:latin typeface="+mn-lt"/>
                  <a:sym typeface="MT Extra" pitchFamily="18" charset="2"/>
                </a:rPr>
                <a:t> </a:t>
              </a:r>
              <a:r>
                <a:rPr lang="it-IT" dirty="0">
                  <a:latin typeface="+mn-lt"/>
                  <a:sym typeface="MT Extra" pitchFamily="18" charset="2"/>
                </a:rPr>
                <a:t>Assurdo!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Text Box 2"/>
          <p:cNvSpPr txBox="1">
            <a:spLocks noChangeArrowheads="1"/>
          </p:cNvSpPr>
          <p:nvPr/>
        </p:nvSpPr>
        <p:spPr bwMode="auto">
          <a:xfrm>
            <a:off x="1979577" y="142830"/>
            <a:ext cx="41767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latin typeface="+mn-lt"/>
                <a:sym typeface="MT Extra" pitchFamily="18" charset="2"/>
              </a:rPr>
              <a:t>Metodo del limite</a:t>
            </a:r>
          </a:p>
        </p:txBody>
      </p:sp>
      <p:sp>
        <p:nvSpPr>
          <p:cNvPr id="1147907" name="Text Box 3"/>
          <p:cNvSpPr txBox="1">
            <a:spLocks noChangeArrowheads="1"/>
          </p:cNvSpPr>
          <p:nvPr/>
        </p:nvSpPr>
        <p:spPr bwMode="auto">
          <a:xfrm>
            <a:off x="358775" y="728663"/>
            <a:ext cx="799306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Spesso è possibile determinare dei limiti asintotici calcolando il limite di un rapporto. </a:t>
            </a:r>
          </a:p>
          <a:p>
            <a:r>
              <a:rPr lang="it-IT" dirty="0">
                <a:latin typeface="+mn-lt"/>
                <a:sym typeface="MT Extra" pitchFamily="18" charset="2"/>
              </a:rPr>
              <a:t>Ad esempio se</a:t>
            </a:r>
          </a:p>
        </p:txBody>
      </p:sp>
      <p:sp>
        <p:nvSpPr>
          <p:cNvPr id="1147908" name="Text Box 4"/>
          <p:cNvSpPr txBox="1">
            <a:spLocks noChangeArrowheads="1"/>
          </p:cNvSpPr>
          <p:nvPr/>
        </p:nvSpPr>
        <p:spPr bwMode="auto">
          <a:xfrm>
            <a:off x="3671888" y="2781300"/>
            <a:ext cx="129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>
                <a:latin typeface="+mn-lt"/>
                <a:sym typeface="MT Extra" pitchFamily="18" charset="2"/>
              </a:rPr>
              <a:t> </a:t>
            </a:r>
          </a:p>
        </p:txBody>
      </p:sp>
      <p:graphicFrame>
        <p:nvGraphicFramePr>
          <p:cNvPr id="114790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3074967" y="1712889"/>
          <a:ext cx="4674528" cy="657234"/>
        </p:xfrm>
        <a:graphic>
          <a:graphicData uri="http://schemas.openxmlformats.org/presentationml/2006/ole">
            <p:oleObj spid="_x0000_s1061890" name="Equazione" r:id="rId3" imgW="1625400" imgH="2286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8775" y="2528888"/>
            <a:ext cx="8316913" cy="1228725"/>
            <a:chOff x="226" y="1593"/>
            <a:chExt cx="5239" cy="774"/>
          </a:xfrm>
        </p:grpSpPr>
        <p:sp>
          <p:nvSpPr>
            <p:cNvPr id="1147911" name="Text Box 7"/>
            <p:cNvSpPr txBox="1">
              <a:spLocks noChangeArrowheads="1"/>
            </p:cNvSpPr>
            <p:nvPr/>
          </p:nvSpPr>
          <p:spPr bwMode="auto">
            <a:xfrm>
              <a:off x="226" y="1593"/>
              <a:ext cx="523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allora per ogni </a:t>
              </a:r>
              <a:r>
                <a:rPr lang="el-GR" b="1" i="1" dirty="0">
                  <a:latin typeface="+mn-lt"/>
                  <a:cs typeface="Arial" charset="0"/>
                  <a:sym typeface="Symbol" pitchFamily="18" charset="2"/>
                </a:rPr>
                <a:t></a:t>
              </a:r>
              <a:r>
                <a:rPr lang="it-IT" dirty="0">
                  <a:latin typeface="+mn-lt"/>
                  <a:cs typeface="Arial" charset="0"/>
                  <a:sym typeface="MT Extra" pitchFamily="18" charset="2"/>
                </a:rPr>
                <a:t> </a:t>
              </a:r>
              <a:r>
                <a:rPr lang="it-IT" b="1" dirty="0">
                  <a:latin typeface="+mn-lt"/>
                  <a:sym typeface="MT Extra" pitchFamily="18" charset="2"/>
                </a:rPr>
                <a:t>&gt;</a:t>
              </a:r>
              <a:r>
                <a:rPr lang="it-IT" dirty="0">
                  <a:latin typeface="+mn-lt"/>
                  <a:sym typeface="MT Extra" pitchFamily="18" charset="2"/>
                </a:rPr>
                <a:t> 0 esiste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dirty="0">
                  <a:latin typeface="+mn-lt"/>
                  <a:sym typeface="MT Extra" pitchFamily="18" charset="2"/>
                </a:rPr>
                <a:t> tale che per</a:t>
              </a:r>
              <a:r>
                <a:rPr lang="it-IT" dirty="0">
                  <a:latin typeface="+mn-lt"/>
                  <a:cs typeface="Arial" charset="0"/>
                  <a:sym typeface="MT Extra" pitchFamily="18" charset="2"/>
                </a:rPr>
                <a:t>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b="1" dirty="0">
                  <a:latin typeface="+mn-lt"/>
                  <a:sym typeface="MT Extra" pitchFamily="18" charset="2"/>
                </a:rPr>
                <a:t> </a:t>
              </a:r>
              <a:r>
                <a:rPr lang="it-IT" b="1" dirty="0">
                  <a:latin typeface="+mn-lt"/>
                  <a:cs typeface="Times New Roman" pitchFamily="18" charset="0"/>
                  <a:sym typeface="MT Extra" pitchFamily="18" charset="2"/>
                </a:rPr>
                <a:t>≥</a:t>
              </a:r>
              <a:r>
                <a:rPr lang="it-IT" b="1" dirty="0">
                  <a:latin typeface="+mn-lt"/>
                  <a:sym typeface="MT Extra" pitchFamily="18" charset="2"/>
                </a:rPr>
                <a:t> </a:t>
              </a:r>
              <a:r>
                <a:rPr lang="it-IT" i="1" dirty="0">
                  <a:latin typeface="+mn-lt"/>
                  <a:sym typeface="MT Extra" pitchFamily="18" charset="2"/>
                </a:rPr>
                <a:t>n</a:t>
              </a:r>
              <a:r>
                <a:rPr lang="it-IT" i="1" baseline="-25000" dirty="0">
                  <a:latin typeface="+mn-lt"/>
                  <a:sym typeface="MT Extra" pitchFamily="18" charset="2"/>
                </a:rPr>
                <a:t>0</a:t>
              </a:r>
            </a:p>
          </p:txBody>
        </p:sp>
        <p:graphicFrame>
          <p:nvGraphicFramePr>
            <p:cNvPr id="1147912" name="Object 8"/>
            <p:cNvGraphicFramePr>
              <a:graphicFrameLocks noChangeAspect="1"/>
            </p:cNvGraphicFramePr>
            <p:nvPr/>
          </p:nvGraphicFramePr>
          <p:xfrm>
            <a:off x="1239" y="2001"/>
            <a:ext cx="2984" cy="366"/>
          </p:xfrm>
          <a:graphic>
            <a:graphicData uri="http://schemas.openxmlformats.org/presentationml/2006/ole">
              <p:oleObj spid="_x0000_s1061893" name="Equation" r:id="rId4" imgW="1600200" imgH="203040" progId="Equation.3">
                <p:embed/>
              </p:oleObj>
            </a:graphicData>
          </a:graphic>
        </p:graphicFrame>
      </p:grpSp>
      <p:sp>
        <p:nvSpPr>
          <p:cNvPr id="1147913" name="Text Box 9"/>
          <p:cNvSpPr txBox="1">
            <a:spLocks noChangeArrowheads="1"/>
          </p:cNvSpPr>
          <p:nvPr/>
        </p:nvSpPr>
        <p:spPr bwMode="auto">
          <a:xfrm>
            <a:off x="395288" y="3752850"/>
            <a:ext cx="77057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Preso 0 </a:t>
            </a:r>
            <a:r>
              <a:rPr lang="it-IT" b="1" dirty="0">
                <a:latin typeface="+mn-lt"/>
                <a:sym typeface="MT Extra" pitchFamily="18" charset="2"/>
              </a:rPr>
              <a:t>&lt;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  <a:r>
              <a:rPr lang="el-GR" b="1" i="1" dirty="0">
                <a:latin typeface="+mn-lt"/>
                <a:sym typeface="Symbol" pitchFamily="18" charset="2"/>
              </a:rPr>
              <a:t>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  <a:r>
              <a:rPr lang="it-IT" b="1" dirty="0">
                <a:latin typeface="+mn-lt"/>
                <a:sym typeface="MT Extra" pitchFamily="18" charset="2"/>
              </a:rPr>
              <a:t>&lt;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  <a:r>
              <a:rPr lang="it-IT" i="1" dirty="0">
                <a:latin typeface="+mn-lt"/>
                <a:sym typeface="MT Extra" pitchFamily="18" charset="2"/>
              </a:rPr>
              <a:t>k</a:t>
            </a:r>
            <a:r>
              <a:rPr lang="it-IT" dirty="0">
                <a:latin typeface="+mn-lt"/>
                <a:sym typeface="MT Extra" pitchFamily="18" charset="2"/>
              </a:rPr>
              <a:t>  e posto </a:t>
            </a:r>
            <a:r>
              <a:rPr lang="it-IT" i="1" dirty="0">
                <a:latin typeface="+mn-lt"/>
                <a:sym typeface="MT Extra" pitchFamily="18" charset="2"/>
              </a:rPr>
              <a:t>c</a:t>
            </a:r>
            <a:r>
              <a:rPr lang="it-IT" baseline="-25000" dirty="0">
                <a:latin typeface="+mn-lt"/>
                <a:sym typeface="MT Extra" pitchFamily="18" charset="2"/>
              </a:rPr>
              <a:t>1 </a:t>
            </a:r>
            <a:r>
              <a:rPr lang="it-IT" dirty="0">
                <a:latin typeface="+mn-lt"/>
                <a:sym typeface="MT Extra" pitchFamily="18" charset="2"/>
              </a:rPr>
              <a:t>= </a:t>
            </a:r>
            <a:r>
              <a:rPr lang="it-IT" i="1" dirty="0">
                <a:latin typeface="+mn-lt"/>
                <a:sym typeface="MT Extra" pitchFamily="18" charset="2"/>
              </a:rPr>
              <a:t>k </a:t>
            </a:r>
            <a:r>
              <a:rPr lang="en-US" b="1" dirty="0">
                <a:latin typeface="+mn-lt"/>
                <a:cs typeface="Times New Roman" pitchFamily="18" charset="0"/>
                <a:sym typeface="Symbol" pitchFamily="18" charset="2"/>
              </a:rPr>
              <a:t>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  <a:r>
              <a:rPr lang="el-GR" b="1" i="1" dirty="0">
                <a:latin typeface="+mn-lt"/>
                <a:sym typeface="Symbol" pitchFamily="18" charset="2"/>
              </a:rPr>
              <a:t></a:t>
            </a:r>
            <a:r>
              <a:rPr lang="it-IT" dirty="0">
                <a:latin typeface="+mn-lt"/>
                <a:sym typeface="MT Extra" pitchFamily="18" charset="2"/>
              </a:rPr>
              <a:t> e </a:t>
            </a:r>
            <a:r>
              <a:rPr lang="it-IT" i="1" dirty="0">
                <a:latin typeface="+mn-lt"/>
                <a:sym typeface="MT Extra" pitchFamily="18" charset="2"/>
              </a:rPr>
              <a:t>c</a:t>
            </a:r>
            <a:r>
              <a:rPr lang="it-IT" baseline="-25000" dirty="0">
                <a:latin typeface="+mn-lt"/>
                <a:sym typeface="MT Extra" pitchFamily="18" charset="2"/>
              </a:rPr>
              <a:t>2 </a:t>
            </a:r>
            <a:r>
              <a:rPr lang="it-IT" dirty="0">
                <a:latin typeface="+mn-lt"/>
                <a:sym typeface="MT Extra" pitchFamily="18" charset="2"/>
              </a:rPr>
              <a:t>= </a:t>
            </a:r>
            <a:r>
              <a:rPr lang="it-IT" i="1" dirty="0">
                <a:latin typeface="+mn-lt"/>
                <a:sym typeface="MT Extra" pitchFamily="18" charset="2"/>
              </a:rPr>
              <a:t>k </a:t>
            </a:r>
            <a:r>
              <a:rPr lang="it-IT" dirty="0">
                <a:latin typeface="+mn-lt"/>
                <a:sym typeface="MT Extra" pitchFamily="18" charset="2"/>
              </a:rPr>
              <a:t>+</a:t>
            </a:r>
            <a:r>
              <a:rPr lang="el-GR" b="1" i="1" dirty="0">
                <a:latin typeface="+mn-lt"/>
                <a:sym typeface="Symbol" pitchFamily="18" charset="2"/>
              </a:rPr>
              <a:t></a:t>
            </a:r>
            <a:r>
              <a:rPr lang="it-IT" dirty="0">
                <a:latin typeface="+mn-lt"/>
                <a:sym typeface="MT Extra" pitchFamily="18" charset="2"/>
              </a:rPr>
              <a:t> </a:t>
            </a:r>
          </a:p>
        </p:txBody>
      </p:sp>
      <p:graphicFrame>
        <p:nvGraphicFramePr>
          <p:cNvPr id="1147914" name="Object 10"/>
          <p:cNvGraphicFramePr>
            <a:graphicFrameLocks noChangeAspect="1"/>
          </p:cNvGraphicFramePr>
          <p:nvPr/>
        </p:nvGraphicFramePr>
        <p:xfrm>
          <a:off x="1833526" y="4378339"/>
          <a:ext cx="4381559" cy="645498"/>
        </p:xfrm>
        <a:graphic>
          <a:graphicData uri="http://schemas.openxmlformats.org/presentationml/2006/ole">
            <p:oleObj spid="_x0000_s1061891" name="Equazione" r:id="rId5" imgW="1422360" imgH="215640" progId="Equation.3">
              <p:embed/>
            </p:oleObj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6031" y="5254650"/>
            <a:ext cx="7705725" cy="646113"/>
            <a:chOff x="295" y="3181"/>
            <a:chExt cx="4854" cy="407"/>
          </a:xfrm>
        </p:grpSpPr>
        <p:graphicFrame>
          <p:nvGraphicFramePr>
            <p:cNvPr id="1147916" name="Object 12"/>
            <p:cNvGraphicFramePr>
              <a:graphicFrameLocks noChangeAspect="1"/>
            </p:cNvGraphicFramePr>
            <p:nvPr/>
          </p:nvGraphicFramePr>
          <p:xfrm>
            <a:off x="1261" y="3181"/>
            <a:ext cx="2238" cy="407"/>
          </p:xfrm>
          <a:graphic>
            <a:graphicData uri="http://schemas.openxmlformats.org/presentationml/2006/ole">
              <p:oleObj spid="_x0000_s1061892" name="Equazione" r:id="rId6" imgW="990360" imgH="203040" progId="Equation.3">
                <p:embed/>
              </p:oleObj>
            </a:graphicData>
          </a:graphic>
        </p:graphicFrame>
        <p:sp>
          <p:nvSpPr>
            <p:cNvPr id="1147917" name="Text Box 13"/>
            <p:cNvSpPr txBox="1">
              <a:spLocks noChangeArrowheads="1"/>
            </p:cNvSpPr>
            <p:nvPr/>
          </p:nvSpPr>
          <p:spPr bwMode="auto">
            <a:xfrm>
              <a:off x="295" y="3181"/>
              <a:ext cx="48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  <a:sym typeface="MT Extra" pitchFamily="18" charset="2"/>
                </a:rPr>
                <a:t>e quindi</a:t>
              </a:r>
              <a:endParaRPr lang="it-IT" b="1" i="1">
                <a:latin typeface="+mn-lt"/>
                <a:sym typeface="MT Extra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Text Box 2"/>
          <p:cNvSpPr txBox="1">
            <a:spLocks noChangeArrowheads="1"/>
          </p:cNvSpPr>
          <p:nvPr/>
        </p:nvSpPr>
        <p:spPr bwMode="auto">
          <a:xfrm>
            <a:off x="373005" y="43493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Se                               diciamo che</a:t>
            </a:r>
          </a:p>
        </p:txBody>
      </p:sp>
      <p:sp>
        <p:nvSpPr>
          <p:cNvPr id="1148931" name="Text Box 3"/>
          <p:cNvSpPr txBox="1">
            <a:spLocks noChangeArrowheads="1"/>
          </p:cNvSpPr>
          <p:nvPr/>
        </p:nvSpPr>
        <p:spPr bwMode="auto">
          <a:xfrm>
            <a:off x="373005" y="5145111"/>
            <a:ext cx="784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+mn-lt"/>
                <a:sym typeface="MT Extra" pitchFamily="18" charset="2"/>
              </a:rPr>
              <a:t>Attenzione</a:t>
            </a:r>
            <a:r>
              <a:rPr lang="it-IT" dirty="0">
                <a:latin typeface="+mn-lt"/>
                <a:sym typeface="MT Extra" pitchFamily="18" charset="2"/>
              </a:rPr>
              <a:t>: quando il limite del rapporto non esiste questo metodo non si può usare.</a:t>
            </a:r>
          </a:p>
        </p:txBody>
      </p:sp>
      <p:graphicFrame>
        <p:nvGraphicFramePr>
          <p:cNvPr id="1148932" name="Object 4"/>
          <p:cNvGraphicFramePr>
            <a:graphicFrameLocks noChangeAspect="1"/>
          </p:cNvGraphicFramePr>
          <p:nvPr/>
        </p:nvGraphicFramePr>
        <p:xfrm>
          <a:off x="993726" y="215856"/>
          <a:ext cx="2956655" cy="1131903"/>
        </p:xfrm>
        <a:graphic>
          <a:graphicData uri="http://schemas.openxmlformats.org/presentationml/2006/ole">
            <p:oleObj spid="_x0000_s1062914" name="Equazione" r:id="rId3" imgW="1079280" imgH="419040" progId="Equation.3">
              <p:embed/>
            </p:oleObj>
          </a:graphicData>
        </a:graphic>
      </p:graphicFrame>
      <p:graphicFrame>
        <p:nvGraphicFramePr>
          <p:cNvPr id="1148933" name="Object 5"/>
          <p:cNvGraphicFramePr>
            <a:graphicFrameLocks noChangeAspect="1"/>
          </p:cNvGraphicFramePr>
          <p:nvPr/>
        </p:nvGraphicFramePr>
        <p:xfrm>
          <a:off x="6105546" y="471447"/>
          <a:ext cx="2495629" cy="547695"/>
        </p:xfrm>
        <a:graphic>
          <a:graphicData uri="http://schemas.openxmlformats.org/presentationml/2006/ole">
            <p:oleObj spid="_x0000_s1062915" name="Equazione" r:id="rId4" imgW="977760" imgH="20304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6492" y="1347760"/>
            <a:ext cx="7848600" cy="1190625"/>
            <a:chOff x="295" y="822"/>
            <a:chExt cx="4944" cy="750"/>
          </a:xfrm>
        </p:grpSpPr>
        <p:graphicFrame>
          <p:nvGraphicFramePr>
            <p:cNvPr id="1148935" name="Object 7"/>
            <p:cNvGraphicFramePr>
              <a:graphicFrameLocks noChangeAspect="1"/>
            </p:cNvGraphicFramePr>
            <p:nvPr/>
          </p:nvGraphicFramePr>
          <p:xfrm>
            <a:off x="783" y="1207"/>
            <a:ext cx="4365" cy="365"/>
          </p:xfrm>
          <a:graphic>
            <a:graphicData uri="http://schemas.openxmlformats.org/presentationml/2006/ole">
              <p:oleObj spid="_x0000_s1062919" name="Equation" r:id="rId5" imgW="2298600" imgH="203040" progId="Equation.3">
                <p:embed/>
              </p:oleObj>
            </a:graphicData>
          </a:graphic>
        </p:graphicFrame>
        <p:sp>
          <p:nvSpPr>
            <p:cNvPr id="1148936" name="Text Box 8"/>
            <p:cNvSpPr txBox="1">
              <a:spLocks noChangeArrowheads="1"/>
            </p:cNvSpPr>
            <p:nvPr/>
          </p:nvSpPr>
          <p:spPr bwMode="auto">
            <a:xfrm>
              <a:off x="295" y="822"/>
              <a:ext cx="494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ed  in questo caso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6492" y="2881305"/>
            <a:ext cx="8374063" cy="1089025"/>
            <a:chOff x="295" y="1838"/>
            <a:chExt cx="5275" cy="686"/>
          </a:xfrm>
        </p:grpSpPr>
        <p:sp>
          <p:nvSpPr>
            <p:cNvPr id="1148938" name="Text Box 10"/>
            <p:cNvSpPr txBox="1">
              <a:spLocks noChangeArrowheads="1"/>
            </p:cNvSpPr>
            <p:nvPr/>
          </p:nvSpPr>
          <p:spPr bwMode="auto">
            <a:xfrm>
              <a:off x="295" y="1956"/>
              <a:ext cx="494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>
                  <a:latin typeface="+mn-lt"/>
                  <a:sym typeface="MT Extra" pitchFamily="18" charset="2"/>
                </a:rPr>
                <a:t>Se                               diciamo che</a:t>
              </a:r>
            </a:p>
          </p:txBody>
        </p:sp>
        <p:graphicFrame>
          <p:nvGraphicFramePr>
            <p:cNvPr id="1148939" name="Object 11"/>
            <p:cNvGraphicFramePr>
              <a:graphicFrameLocks noChangeAspect="1"/>
            </p:cNvGraphicFramePr>
            <p:nvPr/>
          </p:nvGraphicFramePr>
          <p:xfrm>
            <a:off x="694" y="1838"/>
            <a:ext cx="1856" cy="686"/>
          </p:xfrm>
          <a:graphic>
            <a:graphicData uri="http://schemas.openxmlformats.org/presentationml/2006/ole">
              <p:oleObj spid="_x0000_s1062917" name="Equazione" r:id="rId6" imgW="1041120" imgH="419040" progId="Equation.3">
                <p:embed/>
              </p:oleObj>
            </a:graphicData>
          </a:graphic>
        </p:graphicFrame>
        <p:graphicFrame>
          <p:nvGraphicFramePr>
            <p:cNvPr id="1148940" name="Object 12"/>
            <p:cNvGraphicFramePr>
              <a:graphicFrameLocks noChangeAspect="1"/>
            </p:cNvGraphicFramePr>
            <p:nvPr/>
          </p:nvGraphicFramePr>
          <p:xfrm>
            <a:off x="3914" y="1953"/>
            <a:ext cx="1656" cy="387"/>
          </p:xfrm>
          <a:graphic>
            <a:graphicData uri="http://schemas.openxmlformats.org/presentationml/2006/ole">
              <p:oleObj spid="_x0000_s1062918" name="Equazione" r:id="rId7" imgW="952200" imgH="203040" progId="Equation.3">
                <p:embed/>
              </p:oleObj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09518" y="3940184"/>
            <a:ext cx="7848600" cy="1131888"/>
            <a:chOff x="295" y="2523"/>
            <a:chExt cx="4944" cy="713"/>
          </a:xfrm>
        </p:grpSpPr>
        <p:graphicFrame>
          <p:nvGraphicFramePr>
            <p:cNvPr id="1148942" name="Object 14"/>
            <p:cNvGraphicFramePr>
              <a:graphicFrameLocks noChangeAspect="1"/>
            </p:cNvGraphicFramePr>
            <p:nvPr/>
          </p:nvGraphicFramePr>
          <p:xfrm>
            <a:off x="740" y="2886"/>
            <a:ext cx="4293" cy="350"/>
          </p:xfrm>
          <a:graphic>
            <a:graphicData uri="http://schemas.openxmlformats.org/presentationml/2006/ole">
              <p:oleObj spid="_x0000_s1062916" name="Equazione" r:id="rId8" imgW="2298600" imgH="203040" progId="Equation.3">
                <p:embed/>
              </p:oleObj>
            </a:graphicData>
          </a:graphic>
        </p:graphicFrame>
        <p:sp>
          <p:nvSpPr>
            <p:cNvPr id="1148943" name="Text Box 15"/>
            <p:cNvSpPr txBox="1">
              <a:spLocks noChangeArrowheads="1"/>
            </p:cNvSpPr>
            <p:nvPr/>
          </p:nvSpPr>
          <p:spPr bwMode="auto">
            <a:xfrm>
              <a:off x="295" y="2523"/>
              <a:ext cx="494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dirty="0">
                  <a:latin typeface="+mn-lt"/>
                  <a:sym typeface="MT Extra" pitchFamily="18" charset="2"/>
                </a:rPr>
                <a:t>ed  in questo caso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Text Box 2"/>
          <p:cNvSpPr txBox="1">
            <a:spLocks noChangeArrowheads="1"/>
          </p:cNvSpPr>
          <p:nvPr/>
        </p:nvSpPr>
        <p:spPr bwMode="auto">
          <a:xfrm>
            <a:off x="555570" y="288882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In generale</a:t>
            </a:r>
          </a:p>
        </p:txBody>
      </p:sp>
      <p:graphicFrame>
        <p:nvGraphicFramePr>
          <p:cNvPr id="1149955" name="Object 3"/>
          <p:cNvGraphicFramePr>
            <a:graphicFrameLocks noChangeAspect="1"/>
          </p:cNvGraphicFramePr>
          <p:nvPr/>
        </p:nvGraphicFramePr>
        <p:xfrm>
          <a:off x="2636811" y="215856"/>
          <a:ext cx="5190876" cy="657234"/>
        </p:xfrm>
        <a:graphic>
          <a:graphicData uri="http://schemas.openxmlformats.org/presentationml/2006/ole">
            <p:oleObj spid="_x0000_s1063938" name="Equazione" r:id="rId3" imgW="2133360" imgH="241200" progId="Equation.3">
              <p:embed/>
            </p:oleObj>
          </a:graphicData>
        </a:graphic>
      </p:graphicFrame>
      <p:sp>
        <p:nvSpPr>
          <p:cNvPr id="1149956" name="Text Box 4"/>
          <p:cNvSpPr txBox="1">
            <a:spLocks noChangeArrowheads="1"/>
          </p:cNvSpPr>
          <p:nvPr/>
        </p:nvSpPr>
        <p:spPr bwMode="auto">
          <a:xfrm>
            <a:off x="592083" y="909603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dirty="0">
                <a:latin typeface="+mn-lt"/>
                <a:sym typeface="MT Extra" pitchFamily="18" charset="2"/>
              </a:rPr>
              <a:t>per ogni funzione polinomiale di grado </a:t>
            </a:r>
            <a:r>
              <a:rPr lang="it-IT" i="1" dirty="0">
                <a:latin typeface="+mn-lt"/>
                <a:sym typeface="MT Extra" pitchFamily="18" charset="2"/>
              </a:rPr>
              <a:t>k</a:t>
            </a:r>
            <a:r>
              <a:rPr lang="it-IT" dirty="0">
                <a:latin typeface="+mn-lt"/>
                <a:sym typeface="MT Extra" pitchFamily="18" charset="2"/>
              </a:rPr>
              <a:t> con coefficiente </a:t>
            </a:r>
            <a:r>
              <a:rPr lang="it-IT" i="1" dirty="0" err="1">
                <a:latin typeface="+mn-lt"/>
                <a:sym typeface="MT Extra" pitchFamily="18" charset="2"/>
              </a:rPr>
              <a:t>a</a:t>
            </a:r>
            <a:r>
              <a:rPr lang="it-IT" i="1" baseline="-25000" dirty="0" err="1">
                <a:latin typeface="+mn-lt"/>
                <a:sym typeface="MT Extra" pitchFamily="18" charset="2"/>
              </a:rPr>
              <a:t>k</a:t>
            </a:r>
            <a:r>
              <a:rPr lang="it-IT" dirty="0">
                <a:latin typeface="+mn-lt"/>
                <a:sym typeface="MT Extra" pitchFamily="18" charset="2"/>
              </a:rPr>
              <a:t> &gt; 0. </a:t>
            </a:r>
          </a:p>
          <a:p>
            <a:r>
              <a:rPr lang="it-IT" dirty="0">
                <a:latin typeface="+mn-lt"/>
                <a:sym typeface="MT Extra" pitchFamily="18" charset="2"/>
              </a:rPr>
              <a:t>Inoltre</a:t>
            </a:r>
            <a:endParaRPr lang="it-IT" i="1" dirty="0">
              <a:latin typeface="+mn-lt"/>
              <a:sym typeface="MT Extra" pitchFamily="18" charset="2"/>
            </a:endParaRPr>
          </a:p>
        </p:txBody>
      </p:sp>
      <p:graphicFrame>
        <p:nvGraphicFramePr>
          <p:cNvPr id="1149957" name="Object 5"/>
          <p:cNvGraphicFramePr>
            <a:graphicFrameLocks noChangeAspect="1"/>
          </p:cNvGraphicFramePr>
          <p:nvPr/>
        </p:nvGraphicFramePr>
        <p:xfrm>
          <a:off x="2125629" y="2917818"/>
          <a:ext cx="4454586" cy="662424"/>
        </p:xfrm>
        <a:graphic>
          <a:graphicData uri="http://schemas.openxmlformats.org/presentationml/2006/ole">
            <p:oleObj spid="_x0000_s1063939" name="Equazione" r:id="rId4" imgW="1498320" imgH="228600" progId="Equation.3">
              <p:embed/>
            </p:oleObj>
          </a:graphicData>
        </a:graphic>
      </p:graphicFrame>
      <p:graphicFrame>
        <p:nvGraphicFramePr>
          <p:cNvPr id="1149958" name="Object 6"/>
          <p:cNvGraphicFramePr>
            <a:graphicFrameLocks noChangeAspect="1"/>
          </p:cNvGraphicFramePr>
          <p:nvPr/>
        </p:nvGraphicFramePr>
        <p:xfrm>
          <a:off x="2125629" y="3648077"/>
          <a:ext cx="6121755" cy="620721"/>
        </p:xfrm>
        <a:graphic>
          <a:graphicData uri="http://schemas.openxmlformats.org/presentationml/2006/ole">
            <p:oleObj spid="_x0000_s1063940" name="Equazione" r:id="rId5" imgW="2197080" imgH="228600" progId="Equation.3">
              <p:embed/>
            </p:oleObj>
          </a:graphicData>
        </a:graphic>
      </p:graphicFrame>
      <p:graphicFrame>
        <p:nvGraphicFramePr>
          <p:cNvPr id="1149959" name="Object 7"/>
          <p:cNvGraphicFramePr>
            <a:graphicFrameLocks noChangeAspect="1"/>
          </p:cNvGraphicFramePr>
          <p:nvPr/>
        </p:nvGraphicFramePr>
        <p:xfrm>
          <a:off x="2125628" y="4962546"/>
          <a:ext cx="3687813" cy="680340"/>
        </p:xfrm>
        <a:graphic>
          <a:graphicData uri="http://schemas.openxmlformats.org/presentationml/2006/ole">
            <p:oleObj spid="_x0000_s1063941" name="Equazione" r:id="rId6" imgW="1282680" imgH="228600" progId="Equation.3">
              <p:embed/>
            </p:oleObj>
          </a:graphicData>
        </a:graphic>
      </p:graphicFrame>
      <p:graphicFrame>
        <p:nvGraphicFramePr>
          <p:cNvPr id="1149960" name="Object 8"/>
          <p:cNvGraphicFramePr>
            <a:graphicFrameLocks noChangeAspect="1"/>
          </p:cNvGraphicFramePr>
          <p:nvPr/>
        </p:nvGraphicFramePr>
        <p:xfrm>
          <a:off x="2125629" y="2187558"/>
          <a:ext cx="4455531" cy="657234"/>
        </p:xfrm>
        <a:graphic>
          <a:graphicData uri="http://schemas.openxmlformats.org/presentationml/2006/ole">
            <p:oleObj spid="_x0000_s1063942" name="Equazione" r:id="rId7" imgW="1511280" imgH="228600" progId="Equation.3">
              <p:embed/>
            </p:oleObj>
          </a:graphicData>
        </a:graphic>
      </p:graphicFrame>
      <p:graphicFrame>
        <p:nvGraphicFramePr>
          <p:cNvPr id="1149961" name="Object 9"/>
          <p:cNvGraphicFramePr>
            <a:graphicFrameLocks noChangeAspect="1"/>
          </p:cNvGraphicFramePr>
          <p:nvPr>
            <p:ph/>
          </p:nvPr>
        </p:nvGraphicFramePr>
        <p:xfrm>
          <a:off x="3440097" y="4268799"/>
          <a:ext cx="4792602" cy="620722"/>
        </p:xfrm>
        <a:graphic>
          <a:graphicData uri="http://schemas.openxmlformats.org/presentationml/2006/ole">
            <p:oleObj spid="_x0000_s1063943" name="Equation" r:id="rId8" imgW="176508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0978" name="Object 2"/>
          <p:cNvGraphicFramePr>
            <a:graphicFrameLocks noChangeAspect="1"/>
          </p:cNvGraphicFramePr>
          <p:nvPr/>
        </p:nvGraphicFramePr>
        <p:xfrm>
          <a:off x="592082" y="1493811"/>
          <a:ext cx="7339113" cy="1521910"/>
        </p:xfrm>
        <a:graphic>
          <a:graphicData uri="http://schemas.openxmlformats.org/presentationml/2006/ole">
            <p:oleObj spid="_x0000_s1064962" name="Equazione" r:id="rId3" imgW="1981080" imgH="482400" progId="Equation.3">
              <p:embed/>
            </p:oleObj>
          </a:graphicData>
        </a:graphic>
      </p:graphicFrame>
      <p:graphicFrame>
        <p:nvGraphicFramePr>
          <p:cNvPr id="1150979" name="Object 3"/>
          <p:cNvGraphicFramePr>
            <a:graphicFrameLocks noChangeAspect="1"/>
          </p:cNvGraphicFramePr>
          <p:nvPr/>
        </p:nvGraphicFramePr>
        <p:xfrm>
          <a:off x="628596" y="3282948"/>
          <a:ext cx="7302600" cy="1497034"/>
        </p:xfrm>
        <a:graphic>
          <a:graphicData uri="http://schemas.openxmlformats.org/presentationml/2006/ole">
            <p:oleObj spid="_x0000_s1064963" name="Equation" r:id="rId4" imgW="1917360" imgH="482400" progId="Equation.3">
              <p:embed/>
            </p:oleObj>
          </a:graphicData>
        </a:graphic>
      </p:graphicFrame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503238" y="800100"/>
            <a:ext cx="5184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Per 0 &lt; </a:t>
            </a:r>
            <a:r>
              <a:rPr lang="it-IT" sz="3600" i="1" dirty="0">
                <a:latin typeface="+mn-lt"/>
                <a:sym typeface="MT Extra" pitchFamily="18" charset="2"/>
              </a:rPr>
              <a:t>h</a:t>
            </a:r>
            <a:r>
              <a:rPr lang="it-IT" sz="3600" dirty="0">
                <a:latin typeface="+mn-lt"/>
                <a:sym typeface="MT Extra" pitchFamily="18" charset="2"/>
              </a:rPr>
              <a:t> &lt; </a:t>
            </a:r>
            <a:r>
              <a:rPr lang="it-IT" sz="3600" i="1" dirty="0">
                <a:latin typeface="+mn-lt"/>
                <a:sym typeface="MT Extra" pitchFamily="18" charset="2"/>
              </a:rPr>
              <a:t>k</a:t>
            </a:r>
            <a:r>
              <a:rPr lang="it-IT" sz="3600" dirty="0">
                <a:latin typeface="+mn-lt"/>
                <a:sym typeface="MT Extra" pitchFamily="18" charset="2"/>
              </a:rPr>
              <a:t> e 1 &lt; </a:t>
            </a:r>
            <a:r>
              <a:rPr lang="it-IT" sz="3600" i="1" dirty="0">
                <a:latin typeface="+mn-lt"/>
                <a:sym typeface="MT Extra" pitchFamily="18" charset="2"/>
              </a:rPr>
              <a:t>a</a:t>
            </a:r>
            <a:r>
              <a:rPr lang="it-IT" sz="3600" dirty="0">
                <a:latin typeface="+mn-lt"/>
                <a:sym typeface="MT Extra" pitchFamily="18" charset="2"/>
              </a:rPr>
              <a:t> &lt; </a:t>
            </a:r>
            <a:r>
              <a:rPr lang="it-IT" sz="3600" i="1" dirty="0">
                <a:latin typeface="+mn-lt"/>
                <a:sym typeface="MT Extra" pitchFamily="18" charset="2"/>
              </a:rPr>
              <a:t>b </a:t>
            </a:r>
            <a:r>
              <a:rPr lang="it-IT" sz="3600" dirty="0">
                <a:latin typeface="+mn-lt"/>
                <a:sym typeface="MT Extra" pitchFamily="18" charset="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8913"/>
            <a:ext cx="7772400" cy="676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Paragonare tra loro algoritmi</a:t>
            </a: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576263" y="908050"/>
            <a:ext cx="7924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latin typeface="+mn-lt"/>
              </a:rPr>
              <a:t>Abbiamo una scala di complessità:	</a:t>
            </a:r>
          </a:p>
        </p:txBody>
      </p:sp>
      <p:sp>
        <p:nvSpPr>
          <p:cNvPr id="1131525" name="Line 5"/>
          <p:cNvSpPr>
            <a:spLocks noChangeShapeType="1"/>
          </p:cNvSpPr>
          <p:nvPr/>
        </p:nvSpPr>
        <p:spPr bwMode="auto">
          <a:xfrm flipV="1">
            <a:off x="1073151" y="1473200"/>
            <a:ext cx="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sp>
        <p:nvSpPr>
          <p:cNvPr id="1131527" name="Text Box 7"/>
          <p:cNvSpPr txBox="1">
            <a:spLocks noChangeArrowheads="1"/>
          </p:cNvSpPr>
          <p:nvPr/>
        </p:nvSpPr>
        <p:spPr bwMode="auto">
          <a:xfrm>
            <a:off x="3511550" y="2616200"/>
            <a:ext cx="52578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>
                <a:solidFill>
                  <a:schemeClr val="accent2"/>
                </a:solidFill>
                <a:latin typeface="+mn-lt"/>
              </a:rPr>
              <a:t>vogliamo inserire ogni algoritmo in questa scala</a:t>
            </a:r>
          </a:p>
        </p:txBody>
      </p:sp>
      <p:sp>
        <p:nvSpPr>
          <p:cNvPr id="1131528" name="Line 8"/>
          <p:cNvSpPr>
            <a:spLocks noChangeShapeType="1"/>
          </p:cNvSpPr>
          <p:nvPr/>
        </p:nvSpPr>
        <p:spPr bwMode="auto">
          <a:xfrm>
            <a:off x="3435350" y="3835400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1358856" y="1457298"/>
          <a:ext cx="1095389" cy="4751387"/>
        </p:xfrm>
        <a:graphic>
          <a:graphicData uri="http://schemas.openxmlformats.org/presentationml/2006/ole">
            <p:oleObj spid="_x0000_s1334274" name="Equation" r:id="rId3" imgW="431640" imgH="19555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4" grpId="0"/>
      <p:bldP spid="1131525" grpId="0" animBg="1"/>
      <p:bldP spid="1131527" grpId="0"/>
      <p:bldP spid="11315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/>
        </p:nvSpPr>
        <p:spPr>
          <a:xfrm>
            <a:off x="431540" y="332656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+mn-lt"/>
              </a:rPr>
              <a:t>Useremo le notazioni asintotiche anche all’interno delle formule. </a:t>
            </a:r>
          </a:p>
          <a:p>
            <a:endParaRPr lang="it-IT" dirty="0" smtClean="0">
              <a:latin typeface="+mn-lt"/>
            </a:endParaRPr>
          </a:p>
          <a:p>
            <a:r>
              <a:rPr lang="it-IT" dirty="0" smtClean="0">
                <a:latin typeface="+mn-lt"/>
              </a:rPr>
              <a:t>In questo caso le notazioni O(</a:t>
            </a:r>
            <a:r>
              <a:rPr lang="it-IT" i="1" dirty="0" smtClean="0">
                <a:latin typeface="+mn-lt"/>
              </a:rPr>
              <a:t>f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)), </a:t>
            </a:r>
            <a:r>
              <a:rPr lang="el-GR" dirty="0" smtClean="0">
                <a:latin typeface="+mn-lt"/>
                <a:cs typeface="Calibri"/>
              </a:rPr>
              <a:t>Ω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solidFill>
                  <a:srgbClr val="000000"/>
                </a:solidFill>
                <a:latin typeface="Times New Roman"/>
              </a:rPr>
              <a:t>f</a:t>
            </a:r>
            <a:r>
              <a:rPr lang="it-IT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)) e </a:t>
            </a:r>
            <a:r>
              <a:rPr lang="el-GR" dirty="0" smtClean="0">
                <a:latin typeface="+mn-lt"/>
                <a:cs typeface="Calibri"/>
              </a:rPr>
              <a:t>ϴ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solidFill>
                  <a:srgbClr val="000000"/>
                </a:solidFill>
                <a:latin typeface="Times New Roman"/>
              </a:rPr>
              <a:t>f</a:t>
            </a:r>
            <a:r>
              <a:rPr lang="it-IT" dirty="0" smtClean="0">
                <a:solidFill>
                  <a:srgbClr val="000000"/>
                </a:solidFill>
                <a:latin typeface="Times New Roman"/>
              </a:rPr>
              <a:t>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)) stanno ad indicare una qualche funzione appartenente a tali insiemi e di cui non ci interessa conoscere la forma esatta ma solo il comportamento asintotico.</a:t>
            </a:r>
          </a:p>
          <a:p>
            <a:endParaRPr lang="it-IT" dirty="0" smtClean="0">
              <a:latin typeface="+mn-lt"/>
            </a:endParaRPr>
          </a:p>
          <a:p>
            <a:r>
              <a:rPr lang="it-IT" dirty="0" smtClean="0">
                <a:latin typeface="+mn-lt"/>
              </a:rPr>
              <a:t>Ad esempio </a:t>
            </a:r>
            <a:r>
              <a:rPr lang="it-IT" i="1" dirty="0" smtClean="0">
                <a:latin typeface="+mn-lt"/>
              </a:rPr>
              <a:t>T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)=</a:t>
            </a:r>
            <a:r>
              <a:rPr lang="it-IT" i="1" dirty="0" smtClean="0">
                <a:latin typeface="+mn-lt"/>
              </a:rPr>
              <a:t>n</a:t>
            </a:r>
            <a:r>
              <a:rPr lang="it-IT" baseline="30000" dirty="0" smtClean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+O(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 significa che </a:t>
            </a:r>
            <a:r>
              <a:rPr lang="it-IT" i="1" dirty="0" smtClean="0">
                <a:latin typeface="+mn-lt"/>
              </a:rPr>
              <a:t>T</a:t>
            </a:r>
            <a:r>
              <a:rPr lang="it-IT" dirty="0" smtClean="0">
                <a:latin typeface="+mn-lt"/>
              </a:rPr>
              <a:t>(</a:t>
            </a:r>
            <a:r>
              <a:rPr lang="it-IT" i="1" dirty="0" smtClean="0">
                <a:latin typeface="+mn-lt"/>
              </a:rPr>
              <a:t>n</a:t>
            </a:r>
            <a:r>
              <a:rPr lang="it-IT" dirty="0" smtClean="0">
                <a:latin typeface="+mn-lt"/>
              </a:rPr>
              <a:t>) è la somma di </a:t>
            </a:r>
            <a:r>
              <a:rPr lang="it-IT" i="1" dirty="0" smtClean="0">
                <a:latin typeface="+mn-lt"/>
              </a:rPr>
              <a:t>n</a:t>
            </a:r>
            <a:r>
              <a:rPr lang="it-IT" baseline="30000" dirty="0" smtClean="0">
                <a:latin typeface="+mn-lt"/>
              </a:rPr>
              <a:t>2</a:t>
            </a:r>
            <a:r>
              <a:rPr lang="it-IT" dirty="0" smtClean="0">
                <a:latin typeface="+mn-lt"/>
              </a:rPr>
              <a:t> e di una funzione che cresce al più linearmente.</a:t>
            </a:r>
            <a:endParaRPr lang="it-IT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Text Box 2"/>
          <p:cNvSpPr txBox="1">
            <a:spLocks noChangeArrowheads="1"/>
          </p:cNvSpPr>
          <p:nvPr/>
        </p:nvSpPr>
        <p:spPr bwMode="auto">
          <a:xfrm>
            <a:off x="190440" y="142830"/>
            <a:ext cx="873607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dirty="0">
                <a:latin typeface="+mn-lt"/>
              </a:rPr>
              <a:t>Un algoritmo può richiedere tempi diversi </a:t>
            </a:r>
            <a:r>
              <a:rPr lang="it-IT" dirty="0" smtClean="0">
                <a:latin typeface="+mn-lt"/>
              </a:rPr>
              <a:t>per </a:t>
            </a:r>
            <a:r>
              <a:rPr lang="it-IT" dirty="0">
                <a:latin typeface="+mn-lt"/>
              </a:rPr>
              <a:t>input della stessa </a:t>
            </a:r>
            <a:r>
              <a:rPr lang="it-IT" dirty="0" smtClean="0">
                <a:latin typeface="+mn-lt"/>
              </a:rPr>
              <a:t>taglia.</a:t>
            </a:r>
            <a:r>
              <a:rPr lang="it-IT" dirty="0">
                <a:latin typeface="+mn-lt"/>
              </a:rPr>
              <a:t> </a:t>
            </a:r>
            <a:r>
              <a:rPr lang="it-IT" dirty="0" smtClean="0">
                <a:latin typeface="+mn-lt"/>
              </a:rPr>
              <a:t>Ad </a:t>
            </a:r>
            <a:r>
              <a:rPr lang="it-IT" dirty="0">
                <a:latin typeface="+mn-lt"/>
              </a:rPr>
              <a:t>esempio il tempo per ordinare </a:t>
            </a:r>
            <a:r>
              <a:rPr lang="it-IT" i="1" dirty="0">
                <a:latin typeface="+mn-lt"/>
              </a:rPr>
              <a:t>n</a:t>
            </a:r>
            <a:r>
              <a:rPr lang="it-IT" dirty="0">
                <a:latin typeface="+mn-lt"/>
              </a:rPr>
              <a:t> oggetti può dipendere dal loro ordine </a:t>
            </a:r>
            <a:r>
              <a:rPr lang="it-IT" dirty="0" smtClean="0">
                <a:latin typeface="+mn-lt"/>
              </a:rPr>
              <a:t>iniziale.</a:t>
            </a:r>
            <a:endParaRPr lang="it-IT" dirty="0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78175" y="2438400"/>
            <a:ext cx="5257800" cy="609600"/>
            <a:chOff x="1988" y="1661"/>
            <a:chExt cx="3312" cy="384"/>
          </a:xfrm>
        </p:grpSpPr>
        <p:sp>
          <p:nvSpPr>
            <p:cNvPr id="1132548" name="Line 4"/>
            <p:cNvSpPr>
              <a:spLocks noChangeShapeType="1"/>
            </p:cNvSpPr>
            <p:nvPr/>
          </p:nvSpPr>
          <p:spPr bwMode="auto">
            <a:xfrm>
              <a:off x="1988" y="2045"/>
              <a:ext cx="30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132549" name="Text Box 5"/>
            <p:cNvSpPr txBox="1">
              <a:spLocks noChangeArrowheads="1"/>
            </p:cNvSpPr>
            <p:nvPr/>
          </p:nvSpPr>
          <p:spPr bwMode="auto">
            <a:xfrm>
              <a:off x="2132" y="1661"/>
              <a:ext cx="31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>
                  <a:solidFill>
                    <a:schemeClr val="accent2"/>
                  </a:solidFill>
                  <a:latin typeface="+mn-lt"/>
                </a:rPr>
                <a:t>complessità massima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67063" y="4724400"/>
            <a:ext cx="5181600" cy="609600"/>
            <a:chOff x="1988" y="3101"/>
            <a:chExt cx="3264" cy="384"/>
          </a:xfrm>
        </p:grpSpPr>
        <p:sp>
          <p:nvSpPr>
            <p:cNvPr id="1132551" name="Line 7"/>
            <p:cNvSpPr>
              <a:spLocks noChangeShapeType="1"/>
            </p:cNvSpPr>
            <p:nvPr/>
          </p:nvSpPr>
          <p:spPr bwMode="auto">
            <a:xfrm>
              <a:off x="1988" y="3485"/>
              <a:ext cx="30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  <p:sp>
          <p:nvSpPr>
            <p:cNvPr id="1132552" name="Text Box 8"/>
            <p:cNvSpPr txBox="1">
              <a:spLocks noChangeArrowheads="1"/>
            </p:cNvSpPr>
            <p:nvPr/>
          </p:nvSpPr>
          <p:spPr bwMode="auto">
            <a:xfrm>
              <a:off x="2132" y="3101"/>
              <a:ext cx="312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>
                  <a:solidFill>
                    <a:srgbClr val="FF0000"/>
                  </a:solidFill>
                  <a:latin typeface="+mn-lt"/>
                </a:rPr>
                <a:t>complessità minima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167063" y="3581400"/>
            <a:ext cx="5181600" cy="609600"/>
            <a:chOff x="1988" y="2381"/>
            <a:chExt cx="3264" cy="384"/>
          </a:xfrm>
        </p:grpSpPr>
        <p:sp>
          <p:nvSpPr>
            <p:cNvPr id="1132554" name="Text Box 10"/>
            <p:cNvSpPr txBox="1">
              <a:spLocks noChangeArrowheads="1"/>
            </p:cNvSpPr>
            <p:nvPr/>
          </p:nvSpPr>
          <p:spPr bwMode="auto">
            <a:xfrm>
              <a:off x="2132" y="2381"/>
              <a:ext cx="312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>
                  <a:latin typeface="+mn-lt"/>
                </a:rPr>
                <a:t>complessità media</a:t>
              </a:r>
            </a:p>
          </p:txBody>
        </p:sp>
        <p:sp>
          <p:nvSpPr>
            <p:cNvPr id="1132555" name="Line 11"/>
            <p:cNvSpPr>
              <a:spLocks noChangeShapeType="1"/>
            </p:cNvSpPr>
            <p:nvPr/>
          </p:nvSpPr>
          <p:spPr bwMode="auto">
            <a:xfrm>
              <a:off x="1988" y="2765"/>
              <a:ext cx="30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it-IT">
                <a:latin typeface="+mn-lt"/>
              </a:endParaRPr>
            </a:p>
          </p:txBody>
        </p:sp>
      </p:grpSp>
      <p:sp>
        <p:nvSpPr>
          <p:cNvPr id="1132556" name="Line 12"/>
          <p:cNvSpPr>
            <a:spLocks noChangeShapeType="1"/>
          </p:cNvSpPr>
          <p:nvPr/>
        </p:nvSpPr>
        <p:spPr bwMode="auto">
          <a:xfrm flipV="1">
            <a:off x="1139778" y="1895454"/>
            <a:ext cx="0" cy="457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it-IT">
              <a:latin typeface="+mn-lt"/>
            </a:endParaRPr>
          </a:p>
        </p:txBody>
      </p:sp>
      <p:graphicFrame>
        <p:nvGraphicFramePr>
          <p:cNvPr id="1132557" name="Object 13"/>
          <p:cNvGraphicFramePr>
            <a:graphicFrameLocks noChangeAspect="1"/>
          </p:cNvGraphicFramePr>
          <p:nvPr/>
        </p:nvGraphicFramePr>
        <p:xfrm>
          <a:off x="1285830" y="1676376"/>
          <a:ext cx="1084229" cy="4751387"/>
        </p:xfrm>
        <a:graphic>
          <a:graphicData uri="http://schemas.openxmlformats.org/presentationml/2006/ole">
            <p:oleObj spid="_x0000_s1046530" name="Equation" r:id="rId3" imgW="431640" imgH="19555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Text Box 2"/>
          <p:cNvSpPr txBox="1">
            <a:spLocks noChangeArrowheads="1"/>
          </p:cNvSpPr>
          <p:nvPr/>
        </p:nvSpPr>
        <p:spPr bwMode="auto">
          <a:xfrm>
            <a:off x="409518" y="544473"/>
            <a:ext cx="832496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Nell’analizzare la complessità tempo di un algoritmo siamo interessati a come aumenta il tempo al crescere della taglia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dell’input.</a:t>
            </a:r>
            <a:endParaRPr lang="it-IT" sz="36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Siccome per valori “</a:t>
            </a:r>
            <a:r>
              <a:rPr lang="it-IT" sz="3600" i="1" dirty="0">
                <a:latin typeface="+mn-lt"/>
              </a:rPr>
              <a:t>piccoli</a:t>
            </a:r>
            <a:r>
              <a:rPr lang="it-IT" sz="3600" dirty="0">
                <a:latin typeface="+mn-lt"/>
              </a:rPr>
              <a:t>” di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il tempo richiesto è comunque poco, ci interessa soprattutto il comportamento per valori “</a:t>
            </a:r>
            <a:r>
              <a:rPr lang="it-IT" sz="3600" i="1" dirty="0">
                <a:latin typeface="+mn-lt"/>
              </a:rPr>
              <a:t>grandi</a:t>
            </a:r>
            <a:r>
              <a:rPr lang="it-IT" sz="3600" dirty="0">
                <a:latin typeface="+mn-lt"/>
              </a:rPr>
              <a:t>” di </a:t>
            </a:r>
            <a:r>
              <a:rPr lang="it-IT" sz="3600" i="1" dirty="0">
                <a:latin typeface="+mn-lt"/>
              </a:rPr>
              <a:t>n</a:t>
            </a:r>
            <a:r>
              <a:rPr lang="it-IT" sz="3600" dirty="0">
                <a:latin typeface="+mn-lt"/>
              </a:rPr>
              <a:t> </a:t>
            </a:r>
            <a:r>
              <a:rPr lang="it-IT" sz="3600" dirty="0" smtClean="0">
                <a:latin typeface="+mn-lt"/>
              </a:rPr>
              <a:t>(il comportamento </a:t>
            </a:r>
            <a:r>
              <a:rPr lang="it-IT" sz="3600" dirty="0">
                <a:latin typeface="+mn-lt"/>
              </a:rPr>
              <a:t>asintotico</a:t>
            </a:r>
            <a:r>
              <a:rPr lang="it-IT" sz="3600" dirty="0" smtClean="0">
                <a:latin typeface="+mn-lt"/>
              </a:rPr>
              <a:t>)</a:t>
            </a:r>
            <a:endParaRPr lang="it-IT" sz="3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Text Box 2"/>
          <p:cNvSpPr txBox="1">
            <a:spLocks noChangeArrowheads="1"/>
          </p:cNvSpPr>
          <p:nvPr/>
        </p:nvSpPr>
        <p:spPr bwMode="auto">
          <a:xfrm>
            <a:off x="323850" y="1219200"/>
            <a:ext cx="853281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 dirty="0">
                <a:latin typeface="+mn-lt"/>
              </a:rPr>
              <a:t>Inoltre, siccome la velocità del processore influisce sul tempo calcolo per una costante moltiplicativa noi valuteremo la complessità a meno di una tale </a:t>
            </a:r>
            <a:r>
              <a:rPr lang="it-IT" sz="3600" dirty="0" smtClean="0">
                <a:latin typeface="+mn-lt"/>
              </a:rPr>
              <a:t>costante.</a:t>
            </a:r>
            <a:endParaRPr lang="it-IT" sz="3600" dirty="0">
              <a:latin typeface="+mn-lt"/>
            </a:endParaRPr>
          </a:p>
        </p:txBody>
      </p:sp>
      <p:sp>
        <p:nvSpPr>
          <p:cNvPr id="1134595" name="Text Box 3"/>
          <p:cNvSpPr txBox="1">
            <a:spLocks noChangeArrowheads="1"/>
          </p:cNvSpPr>
          <p:nvPr/>
        </p:nvSpPr>
        <p:spPr bwMode="auto">
          <a:xfrm>
            <a:off x="381000" y="3733800"/>
            <a:ext cx="8229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3600">
                <a:solidFill>
                  <a:srgbClr val="FF0000"/>
                </a:solidFill>
                <a:latin typeface="+mn-lt"/>
              </a:rPr>
              <a:t>Questo giustifica le seguenti definizioni: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Text Box 2"/>
          <p:cNvSpPr txBox="1">
            <a:spLocks noChangeArrowheads="1"/>
          </p:cNvSpPr>
          <p:nvPr/>
        </p:nvSpPr>
        <p:spPr bwMode="auto">
          <a:xfrm>
            <a:off x="1139778" y="142830"/>
            <a:ext cx="67246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Notazione asintotica </a:t>
            </a:r>
            <a:r>
              <a:rPr lang="it-IT" sz="4000" dirty="0" smtClean="0">
                <a:solidFill>
                  <a:srgbClr val="FF0000"/>
                </a:solidFill>
                <a:latin typeface="+mn-lt"/>
              </a:rPr>
              <a:t>O</a:t>
            </a:r>
            <a:r>
              <a:rPr lang="it-IT" sz="4000" dirty="0" smtClean="0">
                <a:latin typeface="+mn-lt"/>
              </a:rPr>
              <a:t> </a:t>
            </a:r>
            <a:endParaRPr lang="it-IT" sz="4000" dirty="0">
              <a:latin typeface="+mn-lt"/>
            </a:endParaRPr>
          </a:p>
          <a:p>
            <a:pPr algn="ctr"/>
            <a:r>
              <a:rPr lang="it-IT" sz="4000" dirty="0">
                <a:solidFill>
                  <a:srgbClr val="FF0000"/>
                </a:solidFill>
                <a:latin typeface="+mn-lt"/>
              </a:rPr>
              <a:t>(limite superiore asintotico)</a:t>
            </a:r>
          </a:p>
        </p:txBody>
      </p:sp>
      <p:graphicFrame>
        <p:nvGraphicFramePr>
          <p:cNvPr id="1135619" name="Object 3"/>
          <p:cNvGraphicFramePr>
            <a:graphicFrameLocks noChangeAspect="1"/>
          </p:cNvGraphicFramePr>
          <p:nvPr/>
        </p:nvGraphicFramePr>
        <p:xfrm>
          <a:off x="665109" y="1457298"/>
          <a:ext cx="7302599" cy="1211250"/>
        </p:xfrm>
        <a:graphic>
          <a:graphicData uri="http://schemas.openxmlformats.org/presentationml/2006/ole">
            <p:oleObj spid="_x0000_s1049602" name="Equazione" r:id="rId3" imgW="2755800" imgH="4572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2589213"/>
            <a:ext cx="7726363" cy="3748088"/>
            <a:chOff x="384" y="1631"/>
            <a:chExt cx="4867" cy="2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4" y="1776"/>
              <a:ext cx="4176" cy="2216"/>
              <a:chOff x="480" y="1672"/>
              <a:chExt cx="4176" cy="2216"/>
            </a:xfrm>
          </p:grpSpPr>
          <p:sp>
            <p:nvSpPr>
              <p:cNvPr id="1135622" name="Line 6"/>
              <p:cNvSpPr>
                <a:spLocks noChangeShapeType="1"/>
              </p:cNvSpPr>
              <p:nvPr/>
            </p:nvSpPr>
            <p:spPr bwMode="auto">
              <a:xfrm flipV="1">
                <a:off x="480" y="1680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1135623" name="Line 7"/>
              <p:cNvSpPr>
                <a:spLocks noChangeShapeType="1"/>
              </p:cNvSpPr>
              <p:nvPr/>
            </p:nvSpPr>
            <p:spPr bwMode="auto">
              <a:xfrm>
                <a:off x="480" y="3888"/>
                <a:ext cx="4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1135624" name="Freeform 8"/>
              <p:cNvSpPr>
                <a:spLocks/>
              </p:cNvSpPr>
              <p:nvPr/>
            </p:nvSpPr>
            <p:spPr bwMode="auto">
              <a:xfrm>
                <a:off x="480" y="1672"/>
                <a:ext cx="4152" cy="1936"/>
              </a:xfrm>
              <a:custGeom>
                <a:avLst/>
                <a:gdLst/>
                <a:ahLst/>
                <a:cxnLst>
                  <a:cxn ang="0">
                    <a:pos x="0" y="1592"/>
                  </a:cxn>
                  <a:cxn ang="0">
                    <a:pos x="240" y="1832"/>
                  </a:cxn>
                  <a:cxn ang="0">
                    <a:pos x="576" y="1832"/>
                  </a:cxn>
                  <a:cxn ang="0">
                    <a:pos x="816" y="1208"/>
                  </a:cxn>
                  <a:cxn ang="0">
                    <a:pos x="1056" y="1112"/>
                  </a:cxn>
                  <a:cxn ang="0">
                    <a:pos x="1248" y="1400"/>
                  </a:cxn>
                  <a:cxn ang="0">
                    <a:pos x="1632" y="1688"/>
                  </a:cxn>
                  <a:cxn ang="0">
                    <a:pos x="2016" y="1496"/>
                  </a:cxn>
                  <a:cxn ang="0">
                    <a:pos x="2544" y="680"/>
                  </a:cxn>
                  <a:cxn ang="0">
                    <a:pos x="3888" y="104"/>
                  </a:cxn>
                  <a:cxn ang="0">
                    <a:pos x="4128" y="56"/>
                  </a:cxn>
                </a:cxnLst>
                <a:rect l="0" t="0" r="r" b="b"/>
                <a:pathLst>
                  <a:path w="4152" h="1936">
                    <a:moveTo>
                      <a:pt x="0" y="1592"/>
                    </a:moveTo>
                    <a:cubicBezTo>
                      <a:pt x="72" y="1692"/>
                      <a:pt x="144" y="1792"/>
                      <a:pt x="240" y="1832"/>
                    </a:cubicBezTo>
                    <a:cubicBezTo>
                      <a:pt x="336" y="1872"/>
                      <a:pt x="480" y="1936"/>
                      <a:pt x="576" y="1832"/>
                    </a:cubicBezTo>
                    <a:cubicBezTo>
                      <a:pt x="672" y="1728"/>
                      <a:pt x="736" y="1328"/>
                      <a:pt x="816" y="1208"/>
                    </a:cubicBezTo>
                    <a:cubicBezTo>
                      <a:pt x="896" y="1088"/>
                      <a:pt x="984" y="1080"/>
                      <a:pt x="1056" y="1112"/>
                    </a:cubicBezTo>
                    <a:cubicBezTo>
                      <a:pt x="1128" y="1144"/>
                      <a:pt x="1152" y="1304"/>
                      <a:pt x="1248" y="1400"/>
                    </a:cubicBezTo>
                    <a:cubicBezTo>
                      <a:pt x="1344" y="1496"/>
                      <a:pt x="1504" y="1672"/>
                      <a:pt x="1632" y="1688"/>
                    </a:cubicBezTo>
                    <a:cubicBezTo>
                      <a:pt x="1760" y="1704"/>
                      <a:pt x="1864" y="1664"/>
                      <a:pt x="2016" y="1496"/>
                    </a:cubicBezTo>
                    <a:cubicBezTo>
                      <a:pt x="2168" y="1328"/>
                      <a:pt x="2232" y="912"/>
                      <a:pt x="2544" y="680"/>
                    </a:cubicBezTo>
                    <a:cubicBezTo>
                      <a:pt x="2856" y="448"/>
                      <a:pt x="3624" y="208"/>
                      <a:pt x="3888" y="104"/>
                    </a:cubicBezTo>
                    <a:cubicBezTo>
                      <a:pt x="4152" y="0"/>
                      <a:pt x="4140" y="28"/>
                      <a:pt x="4128" y="5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1135625" name="Freeform 9"/>
              <p:cNvSpPr>
                <a:spLocks/>
              </p:cNvSpPr>
              <p:nvPr/>
            </p:nvSpPr>
            <p:spPr bwMode="auto">
              <a:xfrm>
                <a:off x="480" y="2496"/>
                <a:ext cx="4176" cy="1064"/>
              </a:xfrm>
              <a:custGeom>
                <a:avLst/>
                <a:gdLst/>
                <a:ahLst/>
                <a:cxnLst>
                  <a:cxn ang="0">
                    <a:pos x="0" y="480"/>
                  </a:cxn>
                  <a:cxn ang="0">
                    <a:pos x="384" y="624"/>
                  </a:cxn>
                  <a:cxn ang="0">
                    <a:pos x="1008" y="1056"/>
                  </a:cxn>
                  <a:cxn ang="0">
                    <a:pos x="1536" y="672"/>
                  </a:cxn>
                  <a:cxn ang="0">
                    <a:pos x="2016" y="384"/>
                  </a:cxn>
                  <a:cxn ang="0">
                    <a:pos x="4176" y="0"/>
                  </a:cxn>
                </a:cxnLst>
                <a:rect l="0" t="0" r="r" b="b"/>
                <a:pathLst>
                  <a:path w="4176" h="1064">
                    <a:moveTo>
                      <a:pt x="0" y="480"/>
                    </a:moveTo>
                    <a:cubicBezTo>
                      <a:pt x="108" y="504"/>
                      <a:pt x="216" y="528"/>
                      <a:pt x="384" y="624"/>
                    </a:cubicBezTo>
                    <a:cubicBezTo>
                      <a:pt x="552" y="720"/>
                      <a:pt x="816" y="1048"/>
                      <a:pt x="1008" y="1056"/>
                    </a:cubicBezTo>
                    <a:cubicBezTo>
                      <a:pt x="1200" y="1064"/>
                      <a:pt x="1368" y="784"/>
                      <a:pt x="1536" y="672"/>
                    </a:cubicBezTo>
                    <a:cubicBezTo>
                      <a:pt x="1704" y="560"/>
                      <a:pt x="1576" y="496"/>
                      <a:pt x="2016" y="384"/>
                    </a:cubicBezTo>
                    <a:cubicBezTo>
                      <a:pt x="2456" y="272"/>
                      <a:pt x="3316" y="136"/>
                      <a:pt x="417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+mn-lt"/>
                </a:endParaRPr>
              </a:p>
            </p:txBody>
          </p:sp>
          <p:sp>
            <p:nvSpPr>
              <p:cNvPr id="1135626" name="Line 10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>
                  <a:latin typeface="+mn-lt"/>
                </a:endParaRPr>
              </a:p>
            </p:txBody>
          </p:sp>
        </p:grpSp>
        <p:graphicFrame>
          <p:nvGraphicFramePr>
            <p:cNvPr id="1135627" name="Object 11"/>
            <p:cNvGraphicFramePr>
              <a:graphicFrameLocks noChangeAspect="1"/>
            </p:cNvGraphicFramePr>
            <p:nvPr/>
          </p:nvGraphicFramePr>
          <p:xfrm>
            <a:off x="4571" y="2400"/>
            <a:ext cx="593" cy="352"/>
          </p:xfrm>
          <a:graphic>
            <a:graphicData uri="http://schemas.openxmlformats.org/presentationml/2006/ole">
              <p:oleObj spid="_x0000_s1049604" name="Equazione" r:id="rId4" imgW="342720" imgH="203040" progId="Equation.3">
                <p:embed/>
              </p:oleObj>
            </a:graphicData>
          </a:graphic>
        </p:graphicFrame>
        <p:graphicFrame>
          <p:nvGraphicFramePr>
            <p:cNvPr id="1135628" name="Object 12"/>
            <p:cNvGraphicFramePr>
              <a:graphicFrameLocks noChangeAspect="1"/>
            </p:cNvGraphicFramePr>
            <p:nvPr/>
          </p:nvGraphicFramePr>
          <p:xfrm>
            <a:off x="4605" y="1631"/>
            <a:ext cx="646" cy="324"/>
          </p:xfrm>
          <a:graphic>
            <a:graphicData uri="http://schemas.openxmlformats.org/presentationml/2006/ole">
              <p:oleObj spid="_x0000_s1049605" name="Equation" r:id="rId5" imgW="380880" imgH="203040" progId="Equation.3">
                <p:embed/>
              </p:oleObj>
            </a:graphicData>
          </a:graphic>
        </p:graphicFrame>
      </p:grpSp>
      <p:graphicFrame>
        <p:nvGraphicFramePr>
          <p:cNvPr id="1135629" name="Object 13"/>
          <p:cNvGraphicFramePr>
            <a:graphicFrameLocks noChangeAspect="1"/>
          </p:cNvGraphicFramePr>
          <p:nvPr/>
        </p:nvGraphicFramePr>
        <p:xfrm>
          <a:off x="4148138" y="5780088"/>
          <a:ext cx="454025" cy="628650"/>
        </p:xfrm>
        <a:graphic>
          <a:graphicData uri="http://schemas.openxmlformats.org/presentationml/2006/ole">
            <p:oleObj spid="_x0000_s1049603" name="Equazione" r:id="rId6" imgW="164880" imgH="228600" progId="Equation.3">
              <p:embed/>
            </p:oleObj>
          </a:graphicData>
        </a:graphic>
      </p:graphicFrame>
      <p:sp>
        <p:nvSpPr>
          <p:cNvPr id="1135630" name="Rectangle 14"/>
          <p:cNvSpPr>
            <a:spLocks noGrp="1" noChangeArrowheads="1"/>
          </p:cNvSpPr>
          <p:nvPr>
            <p:ph type="title"/>
          </p:nvPr>
        </p:nvSpPr>
        <p:spPr>
          <a:xfrm>
            <a:off x="6553200" y="6400800"/>
            <a:ext cx="2438400" cy="228600"/>
          </a:xfrm>
          <a:noFill/>
          <a:ln/>
        </p:spPr>
        <p:txBody>
          <a:bodyPr/>
          <a:lstStyle/>
          <a:p>
            <a:r>
              <a:rPr lang="it-IT" sz="800">
                <a:solidFill>
                  <a:schemeClr val="bg1"/>
                </a:solidFill>
                <a:latin typeface="+mn-lt"/>
                <a:sym typeface="Symbol" pitchFamily="18" charset="2"/>
              </a:rPr>
              <a:t>O(g(n))</a:t>
            </a:r>
            <a:endParaRPr lang="en-US" sz="80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Text Box 2"/>
          <p:cNvSpPr txBox="1">
            <a:spLocks noChangeArrowheads="1"/>
          </p:cNvSpPr>
          <p:nvPr/>
        </p:nvSpPr>
        <p:spPr bwMode="auto">
          <a:xfrm>
            <a:off x="263466" y="215856"/>
            <a:ext cx="831761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Scriveremo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</a:t>
            </a:r>
            <a:r>
              <a:rPr lang="it-IT" sz="3600" dirty="0">
                <a:latin typeface="+mn-lt"/>
                <a:sym typeface="MT Extra" pitchFamily="18" charset="2"/>
              </a:rPr>
              <a:t>O(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per dire che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è una delle funzioni dell’insieme</a:t>
            </a:r>
            <a:r>
              <a:rPr lang="it-IT" sz="3600" dirty="0">
                <a:latin typeface="+mn-lt"/>
                <a:sym typeface="Symbol" pitchFamily="18" charset="2"/>
              </a:rPr>
              <a:t> </a:t>
            </a:r>
            <a:r>
              <a:rPr lang="it-IT" sz="3600" dirty="0">
                <a:latin typeface="+mn-lt"/>
                <a:sym typeface="MT Extra" pitchFamily="18" charset="2"/>
              </a:rPr>
              <a:t>O(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 smtClean="0">
                <a:latin typeface="+mn-lt"/>
                <a:sym typeface="MT Extra" pitchFamily="18" charset="2"/>
              </a:rPr>
              <a:t>))</a:t>
            </a:r>
            <a:endParaRPr lang="it-IT" sz="3600" dirty="0">
              <a:latin typeface="+mn-lt"/>
              <a:sym typeface="MT Extra" pitchFamily="18" charset="2"/>
            </a:endParaRPr>
          </a:p>
          <a:p>
            <a:endParaRPr lang="it-IT" sz="3600" dirty="0">
              <a:latin typeface="+mn-lt"/>
              <a:sym typeface="MT Extra" pitchFamily="18" charset="2"/>
            </a:endParaRPr>
          </a:p>
          <a:p>
            <a:r>
              <a:rPr lang="it-IT" sz="3600" i="1" dirty="0">
                <a:latin typeface="+mn-lt"/>
                <a:sym typeface="MT Extra" pitchFamily="18" charset="2"/>
              </a:rPr>
              <a:t>              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</a:t>
            </a:r>
            <a:r>
              <a:rPr lang="it-IT" sz="3600" dirty="0">
                <a:latin typeface="+mn-lt"/>
                <a:sym typeface="MT Extra" pitchFamily="18" charset="2"/>
              </a:rPr>
              <a:t>O(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</a:t>
            </a:r>
          </a:p>
          <a:p>
            <a:r>
              <a:rPr lang="it-IT" sz="3600" dirty="0">
                <a:latin typeface="+mn-lt"/>
                <a:sym typeface="MT Extra" pitchFamily="18" charset="2"/>
              </a:rPr>
              <a:t>si legge:</a:t>
            </a:r>
          </a:p>
          <a:p>
            <a:r>
              <a:rPr lang="it-IT" sz="3600" dirty="0">
                <a:latin typeface="+mn-lt"/>
                <a:sym typeface="MT Extra" pitchFamily="18" charset="2"/>
              </a:rPr>
              <a:t>             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è “o grande” di 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</a:t>
            </a:r>
          </a:p>
        </p:txBody>
      </p:sp>
      <p:sp>
        <p:nvSpPr>
          <p:cNvPr id="1136643" name="Text Box 3"/>
          <p:cNvSpPr txBox="1">
            <a:spLocks noChangeArrowheads="1"/>
          </p:cNvSpPr>
          <p:nvPr/>
        </p:nvSpPr>
        <p:spPr bwMode="auto">
          <a:xfrm>
            <a:off x="226953" y="3794130"/>
            <a:ext cx="86058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it-IT" sz="3600" dirty="0">
                <a:latin typeface="+mn-lt"/>
                <a:sym typeface="MT Extra" pitchFamily="18" charset="2"/>
              </a:rPr>
              <a:t>Se </a:t>
            </a:r>
            <a:r>
              <a:rPr lang="it-IT" sz="3600" i="1" dirty="0">
                <a:latin typeface="+mn-lt"/>
                <a:sym typeface="MT Extra" pitchFamily="18" charset="2"/>
              </a:rPr>
              <a:t>f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 </a:t>
            </a:r>
            <a:r>
              <a:rPr lang="it-IT" sz="3600" dirty="0">
                <a:latin typeface="+mn-lt"/>
                <a:sym typeface="Symbol" pitchFamily="18" charset="2"/>
              </a:rPr>
              <a:t>= </a:t>
            </a:r>
            <a:r>
              <a:rPr lang="it-IT" sz="3600" dirty="0">
                <a:latin typeface="+mn-lt"/>
                <a:sym typeface="MT Extra" pitchFamily="18" charset="2"/>
              </a:rPr>
              <a:t>O(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rappresenta il tempo calcolo richiesto da un algoritmo diciamo che O(</a:t>
            </a:r>
            <a:r>
              <a:rPr lang="it-IT" sz="3600" i="1" dirty="0">
                <a:latin typeface="+mn-lt"/>
                <a:sym typeface="MT Extra" pitchFamily="18" charset="2"/>
              </a:rPr>
              <a:t>g</a:t>
            </a:r>
            <a:r>
              <a:rPr lang="it-IT" sz="3600" dirty="0">
                <a:latin typeface="+mn-lt"/>
                <a:sym typeface="MT Extra" pitchFamily="18" charset="2"/>
              </a:rPr>
              <a:t>(</a:t>
            </a:r>
            <a:r>
              <a:rPr lang="it-IT" sz="3600" i="1" dirty="0">
                <a:latin typeface="+mn-lt"/>
                <a:sym typeface="MT Extra" pitchFamily="18" charset="2"/>
              </a:rPr>
              <a:t>n</a:t>
            </a:r>
            <a:r>
              <a:rPr lang="it-IT" sz="3600" dirty="0">
                <a:latin typeface="+mn-lt"/>
                <a:sym typeface="MT Extra" pitchFamily="18" charset="2"/>
              </a:rPr>
              <a:t>)) è un </a:t>
            </a:r>
            <a:r>
              <a:rPr lang="it-IT" sz="3600" dirty="0">
                <a:solidFill>
                  <a:srgbClr val="FF0000"/>
                </a:solidFill>
                <a:latin typeface="+mn-lt"/>
                <a:sym typeface="MT Extra" pitchFamily="18" charset="2"/>
              </a:rPr>
              <a:t>limite superiore asintotico</a:t>
            </a:r>
            <a:r>
              <a:rPr lang="it-IT" sz="3600" dirty="0">
                <a:latin typeface="+mn-lt"/>
                <a:sym typeface="MT Extra" pitchFamily="18" charset="2"/>
              </a:rPr>
              <a:t> per la complessità tempo di tale </a:t>
            </a:r>
            <a:r>
              <a:rPr lang="it-IT" sz="3600" dirty="0" smtClean="0">
                <a:latin typeface="+mn-lt"/>
                <a:sym typeface="MT Extra" pitchFamily="18" charset="2"/>
              </a:rPr>
              <a:t>algoritmo.</a:t>
            </a:r>
            <a:endParaRPr lang="it-IT" sz="3600" dirty="0">
              <a:latin typeface="+mn-lt"/>
              <a:sym typeface="MT Extra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2083" y="179344"/>
            <a:ext cx="7772400" cy="730260"/>
          </a:xfrm>
        </p:spPr>
        <p:txBody>
          <a:bodyPr/>
          <a:lstStyle/>
          <a:p>
            <a:r>
              <a:rPr lang="it-IT" sz="4000" dirty="0">
                <a:solidFill>
                  <a:srgbClr val="FF0000"/>
                </a:solidFill>
                <a:latin typeface="+mn-lt"/>
              </a:rPr>
              <a:t>esempi</a:t>
            </a:r>
          </a:p>
        </p:txBody>
      </p:sp>
      <p:graphicFrame>
        <p:nvGraphicFramePr>
          <p:cNvPr id="1137667" name="Object 3"/>
          <p:cNvGraphicFramePr>
            <a:graphicFrameLocks noChangeAspect="1"/>
          </p:cNvGraphicFramePr>
          <p:nvPr/>
        </p:nvGraphicFramePr>
        <p:xfrm>
          <a:off x="774648" y="946116"/>
          <a:ext cx="4793996" cy="620721"/>
        </p:xfrm>
        <a:graphic>
          <a:graphicData uri="http://schemas.openxmlformats.org/presentationml/2006/ole">
            <p:oleObj spid="_x0000_s1051650" name="Equazione" r:id="rId4" imgW="1726920" imgH="228600" progId="Equation.3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622" y="1639863"/>
            <a:ext cx="5067300" cy="1122017"/>
            <a:chOff x="453" y="1185"/>
            <a:chExt cx="3192" cy="784"/>
          </a:xfrm>
        </p:grpSpPr>
        <p:sp>
          <p:nvSpPr>
            <p:cNvPr id="1137669" name="Text Box 5"/>
            <p:cNvSpPr txBox="1">
              <a:spLocks noChangeArrowheads="1"/>
            </p:cNvSpPr>
            <p:nvPr/>
          </p:nvSpPr>
          <p:spPr bwMode="auto">
            <a:xfrm>
              <a:off x="453" y="1185"/>
              <a:ext cx="960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infatti</a:t>
              </a:r>
              <a:endParaRPr lang="it-IT" sz="3600" b="1" i="1" dirty="0">
                <a:latin typeface="+mn-lt"/>
                <a:sym typeface="MT Extra" pitchFamily="18" charset="2"/>
              </a:endParaRPr>
            </a:p>
          </p:txBody>
        </p:sp>
        <p:graphicFrame>
          <p:nvGraphicFramePr>
            <p:cNvPr id="1137670" name="Object 6"/>
            <p:cNvGraphicFramePr>
              <a:graphicFrameLocks noChangeAspect="1"/>
            </p:cNvGraphicFramePr>
            <p:nvPr/>
          </p:nvGraphicFramePr>
          <p:xfrm>
            <a:off x="1258" y="1186"/>
            <a:ext cx="2387" cy="408"/>
          </p:xfrm>
          <a:graphic>
            <a:graphicData uri="http://schemas.openxmlformats.org/presentationml/2006/ole">
              <p:oleObj spid="_x0000_s1051654" name="Equation" r:id="rId5" imgW="1333440" imgH="203040" progId="Equation.3">
                <p:embed/>
              </p:oleObj>
            </a:graphicData>
          </a:graphic>
        </p:graphicFrame>
        <p:sp>
          <p:nvSpPr>
            <p:cNvPr id="1137671" name="Text Box 7"/>
            <p:cNvSpPr txBox="1">
              <a:spLocks noChangeArrowheads="1"/>
            </p:cNvSpPr>
            <p:nvPr/>
          </p:nvSpPr>
          <p:spPr bwMode="auto">
            <a:xfrm>
              <a:off x="476" y="1517"/>
              <a:ext cx="2434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3600" dirty="0" smtClean="0">
                  <a:latin typeface="+mn-lt"/>
                  <a:sym typeface="MT Extra" pitchFamily="18" charset="2"/>
                </a:rPr>
                <a:t>per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c</a:t>
              </a:r>
              <a:r>
                <a:rPr lang="it-IT" sz="3600" dirty="0">
                  <a:latin typeface="+mn-lt"/>
                  <a:sym typeface="MT Extra" pitchFamily="18" charset="2"/>
                </a:rPr>
                <a:t> = 4 ed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n</a:t>
              </a:r>
              <a:r>
                <a:rPr lang="it-IT" sz="3600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sz="3600" dirty="0">
                  <a:latin typeface="+mn-lt"/>
                  <a:sym typeface="MT Extra" pitchFamily="18" charset="2"/>
                </a:rPr>
                <a:t> </a:t>
              </a:r>
              <a:r>
                <a:rPr lang="it-IT" sz="3600" dirty="0">
                  <a:latin typeface="+mn-lt"/>
                  <a:sym typeface="Symbol" pitchFamily="18" charset="2"/>
                </a:rPr>
                <a:t>= </a:t>
              </a:r>
              <a:r>
                <a:rPr lang="it-IT" sz="3600" dirty="0">
                  <a:latin typeface="+mn-lt"/>
                  <a:sym typeface="MT Extra" pitchFamily="18" charset="2"/>
                </a:rPr>
                <a:t>5</a:t>
              </a:r>
              <a:endParaRPr lang="it-IT" sz="3600" i="1" dirty="0">
                <a:latin typeface="+mn-lt"/>
                <a:sym typeface="MT Extra" pitchFamily="18" charset="2"/>
              </a:endParaRPr>
            </a:p>
          </p:txBody>
        </p:sp>
      </p:grpSp>
      <p:graphicFrame>
        <p:nvGraphicFramePr>
          <p:cNvPr id="1137672" name="Object 8"/>
          <p:cNvGraphicFramePr>
            <a:graphicFrameLocks noChangeAspect="1"/>
          </p:cNvGraphicFramePr>
          <p:nvPr/>
        </p:nvGraphicFramePr>
        <p:xfrm>
          <a:off x="774648" y="4341826"/>
          <a:ext cx="4418073" cy="606402"/>
        </p:xfrm>
        <a:graphic>
          <a:graphicData uri="http://schemas.openxmlformats.org/presentationml/2006/ole">
            <p:oleObj spid="_x0000_s1051651" name="Equazione" r:id="rId6" imgW="1396800" imgH="203040" progId="Equation.3">
              <p:embed/>
            </p:oleObj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5163" y="4926015"/>
            <a:ext cx="4538662" cy="1230313"/>
            <a:chOff x="396" y="3421"/>
            <a:chExt cx="2859" cy="775"/>
          </a:xfrm>
        </p:grpSpPr>
        <p:sp>
          <p:nvSpPr>
            <p:cNvPr id="1137674" name="Text Box 10"/>
            <p:cNvSpPr txBox="1">
              <a:spLocks noChangeArrowheads="1"/>
            </p:cNvSpPr>
            <p:nvPr/>
          </p:nvSpPr>
          <p:spPr bwMode="auto">
            <a:xfrm>
              <a:off x="396" y="3421"/>
              <a:ext cx="96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infatti</a:t>
              </a:r>
              <a:endParaRPr lang="it-IT" sz="3600" b="1" i="1" dirty="0">
                <a:latin typeface="+mn-lt"/>
                <a:sym typeface="MT Extra" pitchFamily="18" charset="2"/>
              </a:endParaRPr>
            </a:p>
          </p:txBody>
        </p:sp>
        <p:graphicFrame>
          <p:nvGraphicFramePr>
            <p:cNvPr id="1137675" name="Object 11"/>
            <p:cNvGraphicFramePr>
              <a:graphicFrameLocks noChangeAspect="1"/>
            </p:cNvGraphicFramePr>
            <p:nvPr/>
          </p:nvGraphicFramePr>
          <p:xfrm>
            <a:off x="1224" y="3513"/>
            <a:ext cx="2031" cy="289"/>
          </p:xfrm>
          <a:graphic>
            <a:graphicData uri="http://schemas.openxmlformats.org/presentationml/2006/ole">
              <p:oleObj spid="_x0000_s1051653" name="Equazione" r:id="rId7" imgW="1104840" imgH="177480" progId="Equation.3">
                <p:embed/>
              </p:oleObj>
            </a:graphicData>
          </a:graphic>
        </p:graphicFrame>
        <p:sp>
          <p:nvSpPr>
            <p:cNvPr id="1137676" name="Text Box 12"/>
            <p:cNvSpPr txBox="1">
              <a:spLocks noChangeArrowheads="1"/>
            </p:cNvSpPr>
            <p:nvPr/>
          </p:nvSpPr>
          <p:spPr bwMode="auto">
            <a:xfrm>
              <a:off x="396" y="3789"/>
              <a:ext cx="250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per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c</a:t>
              </a:r>
              <a:r>
                <a:rPr lang="it-IT" sz="3600" dirty="0">
                  <a:latin typeface="+mn-lt"/>
                  <a:sym typeface="MT Extra" pitchFamily="18" charset="2"/>
                </a:rPr>
                <a:t> = 3 ed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n</a:t>
              </a:r>
              <a:r>
                <a:rPr lang="it-IT" sz="3600" i="1" baseline="-25000" dirty="0">
                  <a:latin typeface="+mn-lt"/>
                  <a:sym typeface="MT Extra" pitchFamily="18" charset="2"/>
                </a:rPr>
                <a:t>0</a:t>
              </a:r>
              <a:r>
                <a:rPr lang="it-IT" sz="3600" dirty="0">
                  <a:latin typeface="+mn-lt"/>
                  <a:sym typeface="MT Extra" pitchFamily="18" charset="2"/>
                </a:rPr>
                <a:t> </a:t>
              </a:r>
              <a:r>
                <a:rPr lang="it-IT" sz="3600" dirty="0">
                  <a:latin typeface="+mn-lt"/>
                  <a:sym typeface="Symbol" pitchFamily="18" charset="2"/>
                </a:rPr>
                <a:t>= </a:t>
              </a:r>
              <a:r>
                <a:rPr lang="it-IT" sz="3600" dirty="0">
                  <a:latin typeface="+mn-lt"/>
                  <a:sym typeface="MT Extra" pitchFamily="18" charset="2"/>
                </a:rPr>
                <a:t>1</a:t>
              </a:r>
              <a:endParaRPr lang="it-IT" sz="3600" i="1" dirty="0">
                <a:latin typeface="+mn-lt"/>
                <a:sym typeface="MT Extra" pitchFamily="18" charset="2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01622" y="2698740"/>
            <a:ext cx="7920037" cy="1414336"/>
            <a:chOff x="431" y="1774"/>
            <a:chExt cx="4989" cy="776"/>
          </a:xfrm>
        </p:grpSpPr>
        <p:graphicFrame>
          <p:nvGraphicFramePr>
            <p:cNvPr id="1137678" name="Object 14"/>
            <p:cNvGraphicFramePr>
              <a:graphicFrameLocks noChangeAspect="1"/>
            </p:cNvGraphicFramePr>
            <p:nvPr/>
          </p:nvGraphicFramePr>
          <p:xfrm>
            <a:off x="488" y="2114"/>
            <a:ext cx="3593" cy="436"/>
          </p:xfrm>
          <a:graphic>
            <a:graphicData uri="http://schemas.openxmlformats.org/presentationml/2006/ole">
              <p:oleObj spid="_x0000_s1051652" name="Equazione" r:id="rId8" imgW="1879560" imgH="241200" progId="Equation.3">
                <p:embed/>
              </p:oleObj>
            </a:graphicData>
          </a:graphic>
        </p:graphicFrame>
        <p:sp>
          <p:nvSpPr>
            <p:cNvPr id="1137679" name="Text Box 15"/>
            <p:cNvSpPr txBox="1">
              <a:spLocks noChangeArrowheads="1"/>
            </p:cNvSpPr>
            <p:nvPr/>
          </p:nvSpPr>
          <p:spPr bwMode="auto">
            <a:xfrm>
              <a:off x="431" y="1774"/>
              <a:ext cx="498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it-IT" sz="3600" dirty="0">
                  <a:latin typeface="+mn-lt"/>
                  <a:sym typeface="MT Extra" pitchFamily="18" charset="2"/>
                </a:rPr>
                <a:t>Vedremo che in generale per </a:t>
              </a:r>
              <a:r>
                <a:rPr lang="it-IT" sz="3600" i="1" dirty="0">
                  <a:latin typeface="+mn-lt"/>
                  <a:sym typeface="MT Extra" pitchFamily="18" charset="2"/>
                </a:rPr>
                <a:t>a</a:t>
              </a:r>
              <a:r>
                <a:rPr lang="it-IT" sz="3600" baseline="-25000" dirty="0">
                  <a:latin typeface="+mn-lt"/>
                  <a:sym typeface="MT Extra" pitchFamily="18" charset="2"/>
                </a:rPr>
                <a:t>2</a:t>
              </a:r>
              <a:r>
                <a:rPr lang="it-IT" sz="3600" dirty="0">
                  <a:latin typeface="+mn-lt"/>
                  <a:sym typeface="MT Extra" pitchFamily="18" charset="2"/>
                </a:rPr>
                <a:t> </a:t>
              </a:r>
              <a:r>
                <a:rPr lang="it-IT" sz="3600" dirty="0">
                  <a:latin typeface="+mn-lt"/>
                  <a:cs typeface="Times New Roman" pitchFamily="18" charset="0"/>
                  <a:sym typeface="MT Extra" pitchFamily="18" charset="2"/>
                </a:rPr>
                <a:t>&gt; </a:t>
              </a:r>
              <a:r>
                <a:rPr lang="it-IT" sz="3600" dirty="0">
                  <a:latin typeface="+mn-lt"/>
                  <a:sym typeface="MT Extra" pitchFamily="18" charset="2"/>
                </a:rPr>
                <a:t>0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Text Box 2"/>
          <p:cNvSpPr txBox="1">
            <a:spLocks noChangeArrowheads="1"/>
          </p:cNvSpPr>
          <p:nvPr/>
        </p:nvSpPr>
        <p:spPr bwMode="auto">
          <a:xfrm>
            <a:off x="1295400" y="115888"/>
            <a:ext cx="65166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3600" b="1" dirty="0">
                <a:solidFill>
                  <a:srgbClr val="FF0000"/>
                </a:solidFill>
                <a:latin typeface="+mn-lt"/>
              </a:rPr>
              <a:t>Notazione asintotica </a:t>
            </a:r>
            <a:r>
              <a:rPr lang="it-IT" sz="36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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algn="ctr"/>
            <a:r>
              <a:rPr lang="it-IT" sz="3600" b="1" dirty="0">
                <a:solidFill>
                  <a:srgbClr val="FF0000"/>
                </a:solidFill>
                <a:latin typeface="+mn-lt"/>
              </a:rPr>
              <a:t>(limite </a:t>
            </a:r>
            <a:r>
              <a:rPr lang="it-IT" sz="3600" b="1" dirty="0" smtClean="0">
                <a:solidFill>
                  <a:srgbClr val="FF0000"/>
                </a:solidFill>
                <a:latin typeface="+mn-lt"/>
              </a:rPr>
              <a:t>inferiore </a:t>
            </a:r>
            <a:r>
              <a:rPr lang="it-IT" sz="3600" b="1" dirty="0">
                <a:solidFill>
                  <a:srgbClr val="FF0000"/>
                </a:solidFill>
                <a:latin typeface="+mn-lt"/>
              </a:rPr>
              <a:t>asintotico)</a:t>
            </a:r>
            <a:r>
              <a:rPr lang="it-IT" sz="3600" b="1" dirty="0">
                <a:latin typeface="+mn-lt"/>
              </a:rPr>
              <a:t> </a:t>
            </a:r>
          </a:p>
        </p:txBody>
      </p:sp>
      <p:graphicFrame>
        <p:nvGraphicFramePr>
          <p:cNvPr id="1139715" name="Object 3"/>
          <p:cNvGraphicFramePr>
            <a:graphicFrameLocks noChangeAspect="1"/>
          </p:cNvGraphicFramePr>
          <p:nvPr/>
        </p:nvGraphicFramePr>
        <p:xfrm>
          <a:off x="592083" y="1457298"/>
          <a:ext cx="6905421" cy="1095390"/>
        </p:xfrm>
        <a:graphic>
          <a:graphicData uri="http://schemas.openxmlformats.org/presentationml/2006/ole">
            <p:oleObj spid="_x0000_s1053698" name="Equazione" r:id="rId3" imgW="2755800" imgH="45720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11188" y="2600325"/>
            <a:ext cx="7981950" cy="3817938"/>
            <a:chOff x="385" y="1638"/>
            <a:chExt cx="5028" cy="240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5" y="1782"/>
              <a:ext cx="4176" cy="2216"/>
              <a:chOff x="480" y="1672"/>
              <a:chExt cx="4176" cy="2216"/>
            </a:xfrm>
          </p:grpSpPr>
          <p:sp>
            <p:nvSpPr>
              <p:cNvPr id="1139718" name="Line 6"/>
              <p:cNvSpPr>
                <a:spLocks noChangeShapeType="1"/>
              </p:cNvSpPr>
              <p:nvPr/>
            </p:nvSpPr>
            <p:spPr bwMode="auto">
              <a:xfrm flipV="1">
                <a:off x="480" y="1680"/>
                <a:ext cx="0" cy="2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39719" name="Line 7"/>
              <p:cNvSpPr>
                <a:spLocks noChangeShapeType="1"/>
              </p:cNvSpPr>
              <p:nvPr/>
            </p:nvSpPr>
            <p:spPr bwMode="auto">
              <a:xfrm>
                <a:off x="480" y="3888"/>
                <a:ext cx="4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39720" name="Freeform 8"/>
              <p:cNvSpPr>
                <a:spLocks/>
              </p:cNvSpPr>
              <p:nvPr/>
            </p:nvSpPr>
            <p:spPr bwMode="auto">
              <a:xfrm>
                <a:off x="480" y="1672"/>
                <a:ext cx="4152" cy="1936"/>
              </a:xfrm>
              <a:custGeom>
                <a:avLst/>
                <a:gdLst/>
                <a:ahLst/>
                <a:cxnLst>
                  <a:cxn ang="0">
                    <a:pos x="0" y="1592"/>
                  </a:cxn>
                  <a:cxn ang="0">
                    <a:pos x="240" y="1832"/>
                  </a:cxn>
                  <a:cxn ang="0">
                    <a:pos x="576" y="1832"/>
                  </a:cxn>
                  <a:cxn ang="0">
                    <a:pos x="816" y="1208"/>
                  </a:cxn>
                  <a:cxn ang="0">
                    <a:pos x="1056" y="1112"/>
                  </a:cxn>
                  <a:cxn ang="0">
                    <a:pos x="1248" y="1400"/>
                  </a:cxn>
                  <a:cxn ang="0">
                    <a:pos x="1632" y="1688"/>
                  </a:cxn>
                  <a:cxn ang="0">
                    <a:pos x="2016" y="1496"/>
                  </a:cxn>
                  <a:cxn ang="0">
                    <a:pos x="2544" y="680"/>
                  </a:cxn>
                  <a:cxn ang="0">
                    <a:pos x="3888" y="104"/>
                  </a:cxn>
                  <a:cxn ang="0">
                    <a:pos x="4128" y="56"/>
                  </a:cxn>
                </a:cxnLst>
                <a:rect l="0" t="0" r="r" b="b"/>
                <a:pathLst>
                  <a:path w="4152" h="1936">
                    <a:moveTo>
                      <a:pt x="0" y="1592"/>
                    </a:moveTo>
                    <a:cubicBezTo>
                      <a:pt x="72" y="1692"/>
                      <a:pt x="144" y="1792"/>
                      <a:pt x="240" y="1832"/>
                    </a:cubicBezTo>
                    <a:cubicBezTo>
                      <a:pt x="336" y="1872"/>
                      <a:pt x="480" y="1936"/>
                      <a:pt x="576" y="1832"/>
                    </a:cubicBezTo>
                    <a:cubicBezTo>
                      <a:pt x="672" y="1728"/>
                      <a:pt x="736" y="1328"/>
                      <a:pt x="816" y="1208"/>
                    </a:cubicBezTo>
                    <a:cubicBezTo>
                      <a:pt x="896" y="1088"/>
                      <a:pt x="984" y="1080"/>
                      <a:pt x="1056" y="1112"/>
                    </a:cubicBezTo>
                    <a:cubicBezTo>
                      <a:pt x="1128" y="1144"/>
                      <a:pt x="1152" y="1304"/>
                      <a:pt x="1248" y="1400"/>
                    </a:cubicBezTo>
                    <a:cubicBezTo>
                      <a:pt x="1344" y="1496"/>
                      <a:pt x="1504" y="1672"/>
                      <a:pt x="1632" y="1688"/>
                    </a:cubicBezTo>
                    <a:cubicBezTo>
                      <a:pt x="1760" y="1704"/>
                      <a:pt x="1864" y="1664"/>
                      <a:pt x="2016" y="1496"/>
                    </a:cubicBezTo>
                    <a:cubicBezTo>
                      <a:pt x="2168" y="1328"/>
                      <a:pt x="2232" y="912"/>
                      <a:pt x="2544" y="680"/>
                    </a:cubicBezTo>
                    <a:cubicBezTo>
                      <a:pt x="2856" y="448"/>
                      <a:pt x="3624" y="208"/>
                      <a:pt x="3888" y="104"/>
                    </a:cubicBezTo>
                    <a:cubicBezTo>
                      <a:pt x="4152" y="0"/>
                      <a:pt x="4140" y="28"/>
                      <a:pt x="4128" y="56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39721" name="Freeform 9"/>
              <p:cNvSpPr>
                <a:spLocks/>
              </p:cNvSpPr>
              <p:nvPr/>
            </p:nvSpPr>
            <p:spPr bwMode="auto">
              <a:xfrm>
                <a:off x="480" y="2496"/>
                <a:ext cx="4176" cy="1064"/>
              </a:xfrm>
              <a:custGeom>
                <a:avLst/>
                <a:gdLst/>
                <a:ahLst/>
                <a:cxnLst>
                  <a:cxn ang="0">
                    <a:pos x="0" y="480"/>
                  </a:cxn>
                  <a:cxn ang="0">
                    <a:pos x="384" y="624"/>
                  </a:cxn>
                  <a:cxn ang="0">
                    <a:pos x="1008" y="1056"/>
                  </a:cxn>
                  <a:cxn ang="0">
                    <a:pos x="1536" y="672"/>
                  </a:cxn>
                  <a:cxn ang="0">
                    <a:pos x="2016" y="384"/>
                  </a:cxn>
                  <a:cxn ang="0">
                    <a:pos x="4176" y="0"/>
                  </a:cxn>
                </a:cxnLst>
                <a:rect l="0" t="0" r="r" b="b"/>
                <a:pathLst>
                  <a:path w="4176" h="1064">
                    <a:moveTo>
                      <a:pt x="0" y="480"/>
                    </a:moveTo>
                    <a:cubicBezTo>
                      <a:pt x="108" y="504"/>
                      <a:pt x="216" y="528"/>
                      <a:pt x="384" y="624"/>
                    </a:cubicBezTo>
                    <a:cubicBezTo>
                      <a:pt x="552" y="720"/>
                      <a:pt x="816" y="1048"/>
                      <a:pt x="1008" y="1056"/>
                    </a:cubicBezTo>
                    <a:cubicBezTo>
                      <a:pt x="1200" y="1064"/>
                      <a:pt x="1368" y="784"/>
                      <a:pt x="1536" y="672"/>
                    </a:cubicBezTo>
                    <a:cubicBezTo>
                      <a:pt x="1704" y="560"/>
                      <a:pt x="1576" y="496"/>
                      <a:pt x="2016" y="384"/>
                    </a:cubicBezTo>
                    <a:cubicBezTo>
                      <a:pt x="2456" y="272"/>
                      <a:pt x="3316" y="136"/>
                      <a:pt x="4176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139722" name="Line 10"/>
              <p:cNvSpPr>
                <a:spLocks noChangeShapeType="1"/>
              </p:cNvSpPr>
              <p:nvPr/>
            </p:nvSpPr>
            <p:spPr bwMode="auto">
              <a:xfrm>
                <a:off x="2688" y="2832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t-IT"/>
              </a:p>
            </p:txBody>
          </p:sp>
        </p:grpSp>
        <p:graphicFrame>
          <p:nvGraphicFramePr>
            <p:cNvPr id="1139723" name="Object 11"/>
            <p:cNvGraphicFramePr>
              <a:graphicFrameLocks noChangeAspect="1"/>
            </p:cNvGraphicFramePr>
            <p:nvPr/>
          </p:nvGraphicFramePr>
          <p:xfrm>
            <a:off x="4572" y="1638"/>
            <a:ext cx="593" cy="352"/>
          </p:xfrm>
          <a:graphic>
            <a:graphicData uri="http://schemas.openxmlformats.org/presentationml/2006/ole">
              <p:oleObj spid="_x0000_s1053699" name="Equazione" r:id="rId4" imgW="342720" imgH="203040" progId="Equation.3">
                <p:embed/>
              </p:oleObj>
            </a:graphicData>
          </a:graphic>
        </p:graphicFrame>
        <p:graphicFrame>
          <p:nvGraphicFramePr>
            <p:cNvPr id="1139724" name="Object 12"/>
            <p:cNvGraphicFramePr>
              <a:graphicFrameLocks noChangeAspect="1"/>
            </p:cNvGraphicFramePr>
            <p:nvPr/>
          </p:nvGraphicFramePr>
          <p:xfrm>
            <a:off x="4680" y="2455"/>
            <a:ext cx="733" cy="352"/>
          </p:xfrm>
          <a:graphic>
            <a:graphicData uri="http://schemas.openxmlformats.org/presentationml/2006/ole">
              <p:oleObj spid="_x0000_s1053700" name="Equazione" r:id="rId5" imgW="380880" imgH="203040" progId="Equation.3">
                <p:embed/>
              </p:oleObj>
            </a:graphicData>
          </a:graphic>
        </p:graphicFrame>
        <p:graphicFrame>
          <p:nvGraphicFramePr>
            <p:cNvPr id="1139725" name="Object 13"/>
            <p:cNvGraphicFramePr>
              <a:graphicFrameLocks noChangeAspect="1"/>
            </p:cNvGraphicFramePr>
            <p:nvPr/>
          </p:nvGraphicFramePr>
          <p:xfrm>
            <a:off x="2616" y="3647"/>
            <a:ext cx="284" cy="396"/>
          </p:xfrm>
          <a:graphic>
            <a:graphicData uri="http://schemas.openxmlformats.org/presentationml/2006/ole">
              <p:oleObj spid="_x0000_s1053701" name="Equation" r:id="rId6" imgW="1648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C:\Programmi\Microsoft Office\Templates\Blank Presentation.pot</Template>
  <TotalTime>12890</TotalTime>
  <Words>1017</Words>
  <Application>Microsoft Office PowerPoint</Application>
  <PresentationFormat>Presentazione su schermo (4:3)</PresentationFormat>
  <Paragraphs>99</Paragraphs>
  <Slides>20</Slides>
  <Notes>2</Notes>
  <HiddenSlides>0</HiddenSlides>
  <MMClips>0</MMClips>
  <ScaleCrop>false</ScaleCrop>
  <HeadingPairs>
    <vt:vector size="6" baseType="variant">
      <vt:variant>
        <vt:lpstr>Modello struttura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Blank Presentation</vt:lpstr>
      <vt:lpstr>Equation</vt:lpstr>
      <vt:lpstr>Equazione</vt:lpstr>
      <vt:lpstr>Complessità e Notazione Asintotica</vt:lpstr>
      <vt:lpstr>Paragonare tra loro algoritmi</vt:lpstr>
      <vt:lpstr>Diapositiva 3</vt:lpstr>
      <vt:lpstr>Diapositiva 4</vt:lpstr>
      <vt:lpstr>Diapositiva 5</vt:lpstr>
      <vt:lpstr>O(g(n))</vt:lpstr>
      <vt:lpstr>Diapositiva 7</vt:lpstr>
      <vt:lpstr>esempi</vt:lpstr>
      <vt:lpstr>Diapositiva 9</vt:lpstr>
      <vt:lpstr>Diapositiva 10</vt:lpstr>
      <vt:lpstr>esempi</vt:lpstr>
      <vt:lpstr>Diapositiva 12</vt:lpstr>
      <vt:lpstr>Diapositiva 13</vt:lpstr>
      <vt:lpstr>esempi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Company>Dip. Matematica P. ed Appl.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</dc:title>
  <dc:creator>Livio Colussi</dc:creator>
  <cp:lastModifiedBy>Paolo Baldan</cp:lastModifiedBy>
  <cp:revision>651</cp:revision>
  <cp:lastPrinted>2015-03-05T21:28:56Z</cp:lastPrinted>
  <dcterms:created xsi:type="dcterms:W3CDTF">2015-03-11T12:35:10Z</dcterms:created>
  <dcterms:modified xsi:type="dcterms:W3CDTF">2015-03-11T12:35:35Z</dcterms:modified>
</cp:coreProperties>
</file>