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embeddings/Microsoft_Equation39.bin" ContentType="application/vnd.openxmlformats-officedocument.oleObject"/>
  <Override PartName="/ppt/embeddings/Microsoft_Equation58.bin" ContentType="application/vnd.openxmlformats-officedocument.oleObject"/>
  <Override PartName="/ppt/embeddings/Microsoft_Equation77.bin" ContentType="application/vnd.openxmlformats-officedocument.oleObject"/>
  <Default Extension="wmf" ContentType="image/x-wmf"/>
  <Override PartName="/ppt/embeddings/Microsoft_Equation44.bin" ContentType="application/vnd.openxmlformats-officedocument.oleObject"/>
  <Override PartName="/ppt/embeddings/Microsoft_Equation63.bin" ContentType="application/vnd.openxmlformats-officedocument.oleObject"/>
  <Override PartName="/ppt/embeddings/Microsoft_Equation25.bin" ContentType="application/vnd.openxmlformats-officedocument.oleObject"/>
  <Override PartName="/ppt/slides/slide18.xml" ContentType="application/vnd.openxmlformats-officedocument.presentationml.slide+xml"/>
  <Override PartName="/ppt/embeddings/Microsoft_Equation82.bin" ContentType="application/vnd.openxmlformats-officedocument.oleObject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embeddings/Microsoft_Equation27.bin" ContentType="application/vnd.openxmlformats-officedocument.oleObject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embeddings/Microsoft_Equation51.bin" ContentType="application/vnd.openxmlformats-officedocument.oleObject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embeddings/Microsoft_Equation67.bin" ContentType="application/vnd.openxmlformats-officedocument.oleObject"/>
  <Override PartName="/ppt/embeddings/Microsoft_Equation70.bin" ContentType="application/vnd.openxmlformats-officedocument.oleObject"/>
  <Override PartName="/ppt/embeddings/Microsoft_Equation86.bin" ContentType="application/vnd.openxmlformats-officedocument.oleObject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embeddings/Microsoft_Equation17.bin" ContentType="application/vnd.openxmlformats-officedocument.oleObject"/>
  <Override PartName="/ppt/embeddings/Microsoft_Equation36.bin" ContentType="application/vnd.openxmlformats-officedocument.oleObject"/>
  <Override PartName="/ppt/embeddings/Microsoft_Equation55.bin" ContentType="application/vnd.openxmlformats-officedocument.oleObject"/>
  <Override PartName="/ppt/embeddings/Microsoft_Equation74.bin" ContentType="application/vnd.openxmlformats-officedocument.oleObject"/>
  <Override PartName="/ppt/embeddings/Microsoft_Equation93.bin" ContentType="application/vnd.openxmlformats-officedocument.oleObject"/>
  <Override PartName="/ppt/embeddings/Microsoft_Equation22.bin" ContentType="application/vnd.openxmlformats-officedocument.oleObject"/>
  <Override PartName="/ppt/embeddings/Microsoft_Equation41.bin" ContentType="application/vnd.openxmlformats-officedocument.oleObject"/>
  <Override PartName="/ppt/embeddings/Microsoft_Equation60.bin" ContentType="application/vnd.openxmlformats-officedocument.oleObject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59.bin" ContentType="application/vnd.openxmlformats-officedocument.oleObject"/>
  <Override PartName="/ppt/embeddings/Microsoft_Equation78.bin" ContentType="application/vnd.openxmlformats-officedocument.oleObject"/>
  <Override PartName="/ppt/embeddings/Microsoft_Equation10.bin" ContentType="application/vnd.openxmlformats-officedocument.oleObject"/>
  <Override PartName="/ppt/embeddings/Microsoft_Equation45.bin" ContentType="application/vnd.openxmlformats-officedocument.oleObject"/>
  <Override PartName="/ppt/embeddings/Microsoft_Equation64.bin" ContentType="application/vnd.openxmlformats-officedocument.oleObject"/>
  <Override PartName="/ppt/embeddings/Microsoft_Equation83.bin" ContentType="application/vnd.openxmlformats-officedocument.oleObject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handoutMasters/handoutMaster1.xml" ContentType="application/vnd.openxmlformats-officedocument.presentationml.handoutMaster+xml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52.bin" ContentType="application/vnd.openxmlformats-officedocument.oleObject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embeddings/Microsoft_Equation68.bin" ContentType="application/vnd.openxmlformats-officedocument.oleObject"/>
  <Override PartName="/ppt/embeddings/Microsoft_Equation71.bin" ContentType="application/vnd.openxmlformats-officedocument.oleObject"/>
  <Override PartName="/ppt/embeddings/Microsoft_Equation87.bin" ContentType="application/vnd.openxmlformats-officedocument.oleObject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embeddings/Microsoft_Equation3.bin" ContentType="application/vnd.openxmlformats-officedocument.oleObject"/>
  <Override PartName="/ppt/embeddings/Microsoft_Equation18.bin" ContentType="application/vnd.openxmlformats-officedocument.oleObject"/>
  <Override PartName="/ppt/embeddings/Microsoft_Equation37.bin" ContentType="application/vnd.openxmlformats-officedocument.oleObject"/>
  <Override PartName="/ppt/embeddings/Microsoft_Equation56.bin" ContentType="application/vnd.openxmlformats-officedocument.oleObject"/>
  <Override PartName="/ppt/embeddings/Microsoft_Equation75.bin" ContentType="application/vnd.openxmlformats-officedocument.oleObject"/>
  <Override PartName="/ppt/embeddings/Microsoft_Equation23.bin" ContentType="application/vnd.openxmlformats-officedocument.oleObject"/>
  <Override PartName="/ppt/embeddings/Microsoft_Equation42.bin" ContentType="application/vnd.openxmlformats-officedocument.oleObject"/>
  <Override PartName="/ppt/embeddings/Microsoft_Equation61.bin" ContentType="application/vnd.openxmlformats-officedocument.oleObject"/>
  <Override PartName="/ppt/embeddings/Microsoft_Equation80.bin" ContentType="application/vnd.openxmlformats-officedocument.oleObject"/>
  <Override PartName="/ppt/slides/slide16.xml" ContentType="application/vnd.openxmlformats-officedocument.presentationml.slide+xml"/>
  <Default Extension="rels" ContentType="application/vnd.openxmlformats-package.relationships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embeddings/Microsoft_Equation79.bin" ContentType="application/vnd.openxmlformats-officedocument.oleObject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embeddings/Microsoft_Equation46.bin" ContentType="application/vnd.openxmlformats-officedocument.oleObject"/>
  <Override PartName="/ppt/embeddings/Microsoft_Equation65.bin" ContentType="application/vnd.openxmlformats-officedocument.oleObject"/>
  <Override PartName="/ppt/embeddings/Microsoft_Equation84.bin" ContentType="application/vnd.openxmlformats-officedocument.oleObject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Microsoft_Equation29.bin" ContentType="application/vnd.openxmlformats-officedocument.oleObject"/>
  <Override PartName="/ppt/embeddings/Microsoft_Equation15.bin" ContentType="application/vnd.openxmlformats-officedocument.oleObject"/>
  <Override PartName="/ppt/slideLayouts/slideLayout12.xml" ContentType="application/vnd.openxmlformats-officedocument.presentationml.slideLayout+xml"/>
  <Override PartName="/ppt/embeddings/Microsoft_Equation53.bin" ContentType="application/vnd.openxmlformats-officedocument.oleObject"/>
  <Override PartName="/ppt/embeddings/Microsoft_Equation34.bin" ContentType="application/vnd.openxmlformats-officedocument.oleObject"/>
  <Override PartName="/ppt/embeddings/Microsoft_Equation69.bin" ContentType="application/vnd.openxmlformats-officedocument.oleObject"/>
  <Override PartName="/ppt/embeddings/Microsoft_Equation72.bin" ContentType="application/vnd.openxmlformats-officedocument.oleObject"/>
  <Override PartName="/ppt/embeddings/Microsoft_Equation88.bin" ContentType="application/vnd.openxmlformats-officedocument.oleObject"/>
  <Override PartName="/ppt/embeddings/Microsoft_Equation20.bin" ContentType="application/vnd.openxmlformats-officedocument.oleObject"/>
  <Override PartName="/ppt/embeddings/Microsoft_Equation91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embeddings/Microsoft_Equation19.bin" ContentType="application/vnd.openxmlformats-officedocument.oleObject"/>
  <Override PartName="/ppt/embeddings/Microsoft_Equation38.bin" ContentType="application/vnd.openxmlformats-officedocument.oleObject"/>
  <Override PartName="/ppt/embeddings/Microsoft_Equation57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76.bin" ContentType="application/vnd.openxmlformats-officedocument.oleObject"/>
  <Override PartName="/ppt/embeddings/Microsoft_Equation24.bin" ContentType="application/vnd.openxmlformats-officedocument.oleObject"/>
  <Override PartName="/ppt/embeddings/Microsoft_Equation43.bin" ContentType="application/vnd.openxmlformats-officedocument.oleObject"/>
  <Override PartName="/ppt/embeddings/Microsoft_Equation62.bin" ContentType="application/vnd.openxmlformats-officedocument.oleObject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embeddings/Microsoft_Equation81.bin" ContentType="application/vnd.openxmlformats-officedocument.oleObject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embeddings/Microsoft_Equation26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embeddings/Microsoft_Equation50.bin" ContentType="application/vnd.openxmlformats-officedocument.oleObject"/>
  <Override PartName="/ppt/embeddings/Microsoft_Equation47.bin" ContentType="application/vnd.openxmlformats-officedocument.oleObject"/>
  <Override PartName="/ppt/embeddings/Microsoft_Equation66.bin" ContentType="application/vnd.openxmlformats-officedocument.oleObject"/>
  <Override PartName="/ppt/embeddings/Microsoft_Equation85.bin" ContentType="application/vnd.openxmlformats-officedocument.oleObje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embeddings/Microsoft_Equation90.bin" ContentType="application/vnd.openxmlformats-officedocument.oleObject"/>
  <Override PartName="/ppt/embeddings/Microsoft_Equation1.bin" ContentType="application/vnd.openxmlformats-officedocument.oleObject"/>
  <Override PartName="/ppt/embeddings/Microsoft_Equation16.bin" ContentType="application/vnd.openxmlformats-officedocument.oleObject"/>
  <Override PartName="/ppt/slideLayouts/slideLayout13.xml" ContentType="application/vnd.openxmlformats-officedocument.presentationml.slideLayout+xml"/>
  <Override PartName="/ppt/embeddings/Microsoft_Equation54.bin" ContentType="application/vnd.openxmlformats-officedocument.oleObject"/>
  <Override PartName="/ppt/embeddings/Microsoft_Equation35.bin" ContentType="application/vnd.openxmlformats-officedocument.oleObject"/>
  <Override PartName="/ppt/embeddings/Microsoft_Equation73.bin" ContentType="application/vnd.openxmlformats-officedocument.oleObject"/>
  <Override PartName="/ppt/embeddings/Microsoft_Equation89.bin" ContentType="application/vnd.openxmlformats-officedocument.oleObject"/>
  <Override PartName="/ppt/embeddings/Microsoft_Equation92.bin" ContentType="application/vnd.openxmlformats-officedocument.oleObject"/>
  <Override PartName="/ppt/embeddings/Microsoft_Equation21.bin" ContentType="application/vnd.openxmlformats-officedocument.oleObject"/>
  <Override PartName="/ppt/embeddings/Microsoft_Equation40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4" r:id="rId2"/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452" r:id="rId14"/>
    <p:sldId id="453" r:id="rId15"/>
    <p:sldId id="454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4" Type="http://schemas.openxmlformats.org/officeDocument/2006/relationships/image" Target="../media/image62.wmf"/><Relationship Id="rId5" Type="http://schemas.openxmlformats.org/officeDocument/2006/relationships/image" Target="../media/image63.wmf"/><Relationship Id="rId6" Type="http://schemas.openxmlformats.org/officeDocument/2006/relationships/image" Target="../media/image64.wmf"/><Relationship Id="rId1" Type="http://schemas.openxmlformats.org/officeDocument/2006/relationships/image" Target="../media/image59.wmf"/><Relationship Id="rId2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image" Target="../media/image68.wmf"/><Relationship Id="rId5" Type="http://schemas.openxmlformats.org/officeDocument/2006/relationships/image" Target="../media/image69.wmf"/><Relationship Id="rId6" Type="http://schemas.openxmlformats.org/officeDocument/2006/relationships/image" Target="../media/image70.wmf"/><Relationship Id="rId7" Type="http://schemas.openxmlformats.org/officeDocument/2006/relationships/image" Target="../media/image71.wmf"/><Relationship Id="rId8" Type="http://schemas.openxmlformats.org/officeDocument/2006/relationships/image" Target="../media/image72.wmf"/><Relationship Id="rId9" Type="http://schemas.openxmlformats.org/officeDocument/2006/relationships/image" Target="../media/image73.wmf"/><Relationship Id="rId1" Type="http://schemas.openxmlformats.org/officeDocument/2006/relationships/image" Target="../media/image65.wmf"/><Relationship Id="rId2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77.wmf"/><Relationship Id="rId5" Type="http://schemas.openxmlformats.org/officeDocument/2006/relationships/image" Target="../media/image78.wmf"/><Relationship Id="rId6" Type="http://schemas.openxmlformats.org/officeDocument/2006/relationships/image" Target="../media/image79.wmf"/><Relationship Id="rId7" Type="http://schemas.openxmlformats.org/officeDocument/2006/relationships/image" Target="../media/image80.wmf"/><Relationship Id="rId8" Type="http://schemas.openxmlformats.org/officeDocument/2006/relationships/image" Target="../media/image81.wmf"/><Relationship Id="rId9" Type="http://schemas.openxmlformats.org/officeDocument/2006/relationships/image" Target="../media/image82.wmf"/><Relationship Id="rId10" Type="http://schemas.openxmlformats.org/officeDocument/2006/relationships/image" Target="../media/image83.wmf"/><Relationship Id="rId11" Type="http://schemas.openxmlformats.org/officeDocument/2006/relationships/image" Target="../media/image84.wmf"/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4" Type="http://schemas.openxmlformats.org/officeDocument/2006/relationships/image" Target="../media/image88.wmf"/><Relationship Id="rId5" Type="http://schemas.openxmlformats.org/officeDocument/2006/relationships/image" Target="../media/image89.wmf"/><Relationship Id="rId6" Type="http://schemas.openxmlformats.org/officeDocument/2006/relationships/image" Target="../media/image90.wmf"/><Relationship Id="rId7" Type="http://schemas.openxmlformats.org/officeDocument/2006/relationships/image" Target="../media/image91.wmf"/><Relationship Id="rId8" Type="http://schemas.openxmlformats.org/officeDocument/2006/relationships/image" Target="../media/image92.wmf"/><Relationship Id="rId9" Type="http://schemas.openxmlformats.org/officeDocument/2006/relationships/image" Target="../media/image93.wmf"/><Relationship Id="rId1" Type="http://schemas.openxmlformats.org/officeDocument/2006/relationships/image" Target="../media/image85.wmf"/><Relationship Id="rId2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0" Type="http://schemas.openxmlformats.org/officeDocument/2006/relationships/image" Target="../media/image34.wmf"/><Relationship Id="rId21" Type="http://schemas.openxmlformats.org/officeDocument/2006/relationships/image" Target="../media/image35.wmf"/><Relationship Id="rId22" Type="http://schemas.openxmlformats.org/officeDocument/2006/relationships/image" Target="../media/image36.wmf"/><Relationship Id="rId23" Type="http://schemas.openxmlformats.org/officeDocument/2006/relationships/image" Target="../media/image37.wmf"/><Relationship Id="rId24" Type="http://schemas.openxmlformats.org/officeDocument/2006/relationships/image" Target="../media/image38.wmf"/><Relationship Id="rId25" Type="http://schemas.openxmlformats.org/officeDocument/2006/relationships/image" Target="../media/image39.wmf"/><Relationship Id="rId26" Type="http://schemas.openxmlformats.org/officeDocument/2006/relationships/image" Target="../media/image40.wmf"/><Relationship Id="rId27" Type="http://schemas.openxmlformats.org/officeDocument/2006/relationships/image" Target="../media/image41.wmf"/><Relationship Id="rId28" Type="http://schemas.openxmlformats.org/officeDocument/2006/relationships/image" Target="../media/image42.wmf"/><Relationship Id="rId29" Type="http://schemas.openxmlformats.org/officeDocument/2006/relationships/image" Target="../media/image43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30" Type="http://schemas.openxmlformats.org/officeDocument/2006/relationships/image" Target="../media/image44.wmf"/><Relationship Id="rId31" Type="http://schemas.openxmlformats.org/officeDocument/2006/relationships/image" Target="../media/image45.wmf"/><Relationship Id="rId32" Type="http://schemas.openxmlformats.org/officeDocument/2006/relationships/image" Target="../media/image46.wmf"/><Relationship Id="rId9" Type="http://schemas.openxmlformats.org/officeDocument/2006/relationships/image" Target="../media/image23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33" Type="http://schemas.openxmlformats.org/officeDocument/2006/relationships/image" Target="../media/image47.wmf"/><Relationship Id="rId34" Type="http://schemas.openxmlformats.org/officeDocument/2006/relationships/image" Target="../media/image48.wmf"/><Relationship Id="rId35" Type="http://schemas.openxmlformats.org/officeDocument/2006/relationships/image" Target="../media/image49.wmf"/><Relationship Id="rId36" Type="http://schemas.openxmlformats.org/officeDocument/2006/relationships/image" Target="../media/image50.wmf"/><Relationship Id="rId10" Type="http://schemas.openxmlformats.org/officeDocument/2006/relationships/image" Target="../media/image24.wmf"/><Relationship Id="rId11" Type="http://schemas.openxmlformats.org/officeDocument/2006/relationships/image" Target="../media/image25.wmf"/><Relationship Id="rId12" Type="http://schemas.openxmlformats.org/officeDocument/2006/relationships/image" Target="../media/image26.wmf"/><Relationship Id="rId13" Type="http://schemas.openxmlformats.org/officeDocument/2006/relationships/image" Target="../media/image27.wmf"/><Relationship Id="rId14" Type="http://schemas.openxmlformats.org/officeDocument/2006/relationships/image" Target="../media/image28.wmf"/><Relationship Id="rId15" Type="http://schemas.openxmlformats.org/officeDocument/2006/relationships/image" Target="../media/image29.wmf"/><Relationship Id="rId16" Type="http://schemas.openxmlformats.org/officeDocument/2006/relationships/image" Target="../media/image30.wmf"/><Relationship Id="rId17" Type="http://schemas.openxmlformats.org/officeDocument/2006/relationships/image" Target="../media/image31.wmf"/><Relationship Id="rId18" Type="http://schemas.openxmlformats.org/officeDocument/2006/relationships/image" Target="../media/image32.wmf"/><Relationship Id="rId19" Type="http://schemas.openxmlformats.org/officeDocument/2006/relationships/image" Target="../media/image33.wmf"/><Relationship Id="rId37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Relationship Id="rId3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oleObject" Target="../embeddings/Microsoft_Equation8.bin"/><Relationship Id="rId5" Type="http://schemas.openxmlformats.org/officeDocument/2006/relationships/oleObject" Target="../embeddings/Microsoft_Equation9.bin"/><Relationship Id="rId6" Type="http://schemas.openxmlformats.org/officeDocument/2006/relationships/oleObject" Target="../embeddings/Microsoft_Equation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oleObject" Target="../embeddings/Microsoft_Equation13.bin"/><Relationship Id="rId5" Type="http://schemas.openxmlformats.org/officeDocument/2006/relationships/oleObject" Target="../embeddings/Microsoft_Equation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Microsoft_Equation32.bin"/><Relationship Id="rId21" Type="http://schemas.openxmlformats.org/officeDocument/2006/relationships/oleObject" Target="../embeddings/Microsoft_Equation33.bin"/><Relationship Id="rId22" Type="http://schemas.openxmlformats.org/officeDocument/2006/relationships/oleObject" Target="../embeddings/Microsoft_Equation34.bin"/><Relationship Id="rId23" Type="http://schemas.openxmlformats.org/officeDocument/2006/relationships/oleObject" Target="../embeddings/Microsoft_Equation35.bin"/><Relationship Id="rId24" Type="http://schemas.openxmlformats.org/officeDocument/2006/relationships/oleObject" Target="../embeddings/Microsoft_Equation36.bin"/><Relationship Id="rId25" Type="http://schemas.openxmlformats.org/officeDocument/2006/relationships/oleObject" Target="../embeddings/Microsoft_Equation37.bin"/><Relationship Id="rId26" Type="http://schemas.openxmlformats.org/officeDocument/2006/relationships/oleObject" Target="../embeddings/Microsoft_Equation38.bin"/><Relationship Id="rId27" Type="http://schemas.openxmlformats.org/officeDocument/2006/relationships/oleObject" Target="../embeddings/Microsoft_Equation39.bin"/><Relationship Id="rId28" Type="http://schemas.openxmlformats.org/officeDocument/2006/relationships/oleObject" Target="../embeddings/Microsoft_Equation40.bin"/><Relationship Id="rId29" Type="http://schemas.openxmlformats.org/officeDocument/2006/relationships/oleObject" Target="../embeddings/Microsoft_Equation4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5.bin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30" Type="http://schemas.openxmlformats.org/officeDocument/2006/relationships/oleObject" Target="../embeddings/Microsoft_Equation42.bin"/><Relationship Id="rId31" Type="http://schemas.openxmlformats.org/officeDocument/2006/relationships/oleObject" Target="../embeddings/Microsoft_Equation43.bin"/><Relationship Id="rId32" Type="http://schemas.openxmlformats.org/officeDocument/2006/relationships/oleObject" Target="../embeddings/Microsoft_Equation44.bin"/><Relationship Id="rId9" Type="http://schemas.openxmlformats.org/officeDocument/2006/relationships/oleObject" Target="../embeddings/Microsoft_Equation21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33" Type="http://schemas.openxmlformats.org/officeDocument/2006/relationships/oleObject" Target="../embeddings/Microsoft_Equation45.bin"/><Relationship Id="rId34" Type="http://schemas.openxmlformats.org/officeDocument/2006/relationships/oleObject" Target="../embeddings/Microsoft_Equation46.bin"/><Relationship Id="rId35" Type="http://schemas.openxmlformats.org/officeDocument/2006/relationships/oleObject" Target="../embeddings/Microsoft_Equation47.bin"/><Relationship Id="rId36" Type="http://schemas.openxmlformats.org/officeDocument/2006/relationships/oleObject" Target="../embeddings/Microsoft_Equation48.bin"/><Relationship Id="rId10" Type="http://schemas.openxmlformats.org/officeDocument/2006/relationships/oleObject" Target="../embeddings/Microsoft_Equation22.bin"/><Relationship Id="rId11" Type="http://schemas.openxmlformats.org/officeDocument/2006/relationships/oleObject" Target="../embeddings/Microsoft_Equation23.bin"/><Relationship Id="rId12" Type="http://schemas.openxmlformats.org/officeDocument/2006/relationships/oleObject" Target="../embeddings/Microsoft_Equation24.bin"/><Relationship Id="rId13" Type="http://schemas.openxmlformats.org/officeDocument/2006/relationships/oleObject" Target="../embeddings/Microsoft_Equation25.bin"/><Relationship Id="rId14" Type="http://schemas.openxmlformats.org/officeDocument/2006/relationships/oleObject" Target="../embeddings/Microsoft_Equation26.bin"/><Relationship Id="rId15" Type="http://schemas.openxmlformats.org/officeDocument/2006/relationships/oleObject" Target="../embeddings/Microsoft_Equation27.bin"/><Relationship Id="rId16" Type="http://schemas.openxmlformats.org/officeDocument/2006/relationships/oleObject" Target="../embeddings/Microsoft_Equation28.bin"/><Relationship Id="rId17" Type="http://schemas.openxmlformats.org/officeDocument/2006/relationships/oleObject" Target="../embeddings/Microsoft_Equation29.bin"/><Relationship Id="rId18" Type="http://schemas.openxmlformats.org/officeDocument/2006/relationships/oleObject" Target="../embeddings/Microsoft_Equation30.bin"/><Relationship Id="rId19" Type="http://schemas.openxmlformats.org/officeDocument/2006/relationships/oleObject" Target="../embeddings/Microsoft_Equation31.bin"/><Relationship Id="rId37" Type="http://schemas.openxmlformats.org/officeDocument/2006/relationships/oleObject" Target="../embeddings/Microsoft_Equation49.bin"/><Relationship Id="rId38" Type="http://schemas.openxmlformats.org/officeDocument/2006/relationships/oleObject" Target="../embeddings/Microsoft_Equation50.bin"/><Relationship Id="rId39" Type="http://schemas.openxmlformats.org/officeDocument/2006/relationships/oleObject" Target="../embeddings/Microsoft_Equation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2.bin"/><Relationship Id="rId4" Type="http://schemas.openxmlformats.org/officeDocument/2006/relationships/oleObject" Target="../embeddings/Microsoft_Equation53.bin"/><Relationship Id="rId5" Type="http://schemas.openxmlformats.org/officeDocument/2006/relationships/oleObject" Target="../embeddings/Microsoft_Equation5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5.bin"/><Relationship Id="rId4" Type="http://schemas.openxmlformats.org/officeDocument/2006/relationships/oleObject" Target="../embeddings/Microsoft_Equation5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5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5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9.bin"/><Relationship Id="rId4" Type="http://schemas.openxmlformats.org/officeDocument/2006/relationships/oleObject" Target="../embeddings/Microsoft_Equation60.bin"/><Relationship Id="rId5" Type="http://schemas.openxmlformats.org/officeDocument/2006/relationships/oleObject" Target="../embeddings/Microsoft_Equation61.bin"/><Relationship Id="rId6" Type="http://schemas.openxmlformats.org/officeDocument/2006/relationships/oleObject" Target="../embeddings/Microsoft_Equation62.bin"/><Relationship Id="rId7" Type="http://schemas.openxmlformats.org/officeDocument/2006/relationships/oleObject" Target="../embeddings/Microsoft_Equation63.bin"/><Relationship Id="rId8" Type="http://schemas.openxmlformats.org/officeDocument/2006/relationships/oleObject" Target="../embeddings/Microsoft_Equation64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5.bin"/><Relationship Id="rId4" Type="http://schemas.openxmlformats.org/officeDocument/2006/relationships/oleObject" Target="../embeddings/Microsoft_Equation66.bin"/><Relationship Id="rId5" Type="http://schemas.openxmlformats.org/officeDocument/2006/relationships/oleObject" Target="../embeddings/Microsoft_Equation67.bin"/><Relationship Id="rId6" Type="http://schemas.openxmlformats.org/officeDocument/2006/relationships/oleObject" Target="../embeddings/Microsoft_Equation68.bin"/><Relationship Id="rId7" Type="http://schemas.openxmlformats.org/officeDocument/2006/relationships/oleObject" Target="../embeddings/Microsoft_Equation69.bin"/><Relationship Id="rId8" Type="http://schemas.openxmlformats.org/officeDocument/2006/relationships/oleObject" Target="../embeddings/Microsoft_Equation70.bin"/><Relationship Id="rId9" Type="http://schemas.openxmlformats.org/officeDocument/2006/relationships/oleObject" Target="../embeddings/Microsoft_Equation71.bin"/><Relationship Id="rId10" Type="http://schemas.openxmlformats.org/officeDocument/2006/relationships/oleObject" Target="../embeddings/Microsoft_Equation72.bin"/><Relationship Id="rId11" Type="http://schemas.openxmlformats.org/officeDocument/2006/relationships/oleObject" Target="../embeddings/Microsoft_Equation7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82.bin"/><Relationship Id="rId12" Type="http://schemas.openxmlformats.org/officeDocument/2006/relationships/oleObject" Target="../embeddings/Microsoft_Equation83.bin"/><Relationship Id="rId13" Type="http://schemas.openxmlformats.org/officeDocument/2006/relationships/oleObject" Target="../embeddings/Microsoft_Equation8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74.bin"/><Relationship Id="rId4" Type="http://schemas.openxmlformats.org/officeDocument/2006/relationships/oleObject" Target="../embeddings/Microsoft_Equation75.bin"/><Relationship Id="rId5" Type="http://schemas.openxmlformats.org/officeDocument/2006/relationships/oleObject" Target="../embeddings/Microsoft_Equation76.bin"/><Relationship Id="rId6" Type="http://schemas.openxmlformats.org/officeDocument/2006/relationships/oleObject" Target="../embeddings/Microsoft_Equation77.bin"/><Relationship Id="rId7" Type="http://schemas.openxmlformats.org/officeDocument/2006/relationships/oleObject" Target="../embeddings/Microsoft_Equation78.bin"/><Relationship Id="rId8" Type="http://schemas.openxmlformats.org/officeDocument/2006/relationships/oleObject" Target="../embeddings/Microsoft_Equation79.bin"/><Relationship Id="rId9" Type="http://schemas.openxmlformats.org/officeDocument/2006/relationships/oleObject" Target="../embeddings/Microsoft_Equation80.bin"/><Relationship Id="rId10" Type="http://schemas.openxmlformats.org/officeDocument/2006/relationships/oleObject" Target="../embeddings/Microsoft_Equation8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5.bin"/><Relationship Id="rId4" Type="http://schemas.openxmlformats.org/officeDocument/2006/relationships/oleObject" Target="../embeddings/Microsoft_Equation86.bin"/><Relationship Id="rId5" Type="http://schemas.openxmlformats.org/officeDocument/2006/relationships/oleObject" Target="../embeddings/Microsoft_Equation87.bin"/><Relationship Id="rId6" Type="http://schemas.openxmlformats.org/officeDocument/2006/relationships/oleObject" Target="../embeddings/Microsoft_Equation88.bin"/><Relationship Id="rId7" Type="http://schemas.openxmlformats.org/officeDocument/2006/relationships/oleObject" Target="../embeddings/Microsoft_Equation89.bin"/><Relationship Id="rId8" Type="http://schemas.openxmlformats.org/officeDocument/2006/relationships/oleObject" Target="../embeddings/Microsoft_Equation90.bin"/><Relationship Id="rId9" Type="http://schemas.openxmlformats.org/officeDocument/2006/relationships/oleObject" Target="../embeddings/Microsoft_Equation91.bin"/><Relationship Id="rId10" Type="http://schemas.openxmlformats.org/officeDocument/2006/relationships/oleObject" Target="../embeddings/Microsoft_Equation92.bin"/><Relationship Id="rId11" Type="http://schemas.openxmlformats.org/officeDocument/2006/relationships/oleObject" Target="../embeddings/Microsoft_Equation9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Line 2"/>
          <p:cNvSpPr>
            <a:spLocks noChangeShapeType="1"/>
          </p:cNvSpPr>
          <p:nvPr/>
        </p:nvSpPr>
        <p:spPr bwMode="auto">
          <a:xfrm>
            <a:off x="2375756" y="3392996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52003" name="Text Box 3"/>
          <p:cNvSpPr txBox="1">
            <a:spLocks noChangeArrowheads="1"/>
          </p:cNvSpPr>
          <p:nvPr/>
        </p:nvSpPr>
        <p:spPr bwMode="auto">
          <a:xfrm>
            <a:off x="2411760" y="2384884"/>
            <a:ext cx="5905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chemeClr val="accent2"/>
                </a:solidFill>
                <a:latin typeface="+mn-lt"/>
              </a:rPr>
              <a:t>esiste un algoritmo che risolve il problema con questa complessità</a:t>
            </a:r>
          </a:p>
        </p:txBody>
      </p:sp>
      <p:sp>
        <p:nvSpPr>
          <p:cNvPr id="1152004" name="Text Box 4"/>
          <p:cNvSpPr txBox="1">
            <a:spLocks noChangeArrowheads="1"/>
          </p:cNvSpPr>
          <p:nvPr/>
        </p:nvSpPr>
        <p:spPr bwMode="auto">
          <a:xfrm>
            <a:off x="2843808" y="3573016"/>
            <a:ext cx="4781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limite superiore: </a:t>
            </a:r>
            <a:r>
              <a:rPr lang="it-IT" dirty="0">
                <a:latin typeface="+mn-lt"/>
                <a:sym typeface="Symbol" pitchFamily="18" charset="2"/>
              </a:rPr>
              <a:t>O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baseline="30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)</a:t>
            </a:r>
          </a:p>
        </p:txBody>
      </p:sp>
      <p:sp>
        <p:nvSpPr>
          <p:cNvPr id="1152005" name="Line 5"/>
          <p:cNvSpPr>
            <a:spLocks noChangeShapeType="1"/>
          </p:cNvSpPr>
          <p:nvPr/>
        </p:nvSpPr>
        <p:spPr bwMode="auto">
          <a:xfrm flipV="1">
            <a:off x="884187" y="1201707"/>
            <a:ext cx="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1152006" name="Object 6"/>
          <p:cNvGraphicFramePr>
            <a:graphicFrameLocks noChangeAspect="1"/>
          </p:cNvGraphicFramePr>
          <p:nvPr/>
        </p:nvGraphicFramePr>
        <p:xfrm>
          <a:off x="993726" y="1055655"/>
          <a:ext cx="1168416" cy="4679950"/>
        </p:xfrm>
        <a:graphic>
          <a:graphicData uri="http://schemas.openxmlformats.org/presentationml/2006/ole">
            <p:oleObj spid="_x0000_s1065986" name="Equation" r:id="rId3" imgW="431640" imgH="1955520" progId="Equation.3">
              <p:embed/>
            </p:oleObj>
          </a:graphicData>
        </a:graphic>
      </p:graphicFrame>
      <p:sp>
        <p:nvSpPr>
          <p:cNvPr id="1152007" name="Rectangle 7"/>
          <p:cNvSpPr>
            <a:spLocks noGrp="1" noChangeArrowheads="1"/>
          </p:cNvSpPr>
          <p:nvPr>
            <p:ph type="title"/>
          </p:nvPr>
        </p:nvSpPr>
        <p:spPr>
          <a:xfrm>
            <a:off x="215900" y="188913"/>
            <a:ext cx="8712200" cy="647700"/>
          </a:xfrm>
          <a:noFill/>
          <a:ln/>
        </p:spPr>
        <p:txBody>
          <a:bodyPr/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Valutare la difficoltà dei problemi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Text Box 2"/>
          <p:cNvSpPr txBox="1">
            <a:spLocks noChangeArrowheads="1"/>
          </p:cNvSpPr>
          <p:nvPr/>
        </p:nvSpPr>
        <p:spPr bwMode="auto">
          <a:xfrm>
            <a:off x="395288" y="2708275"/>
            <a:ext cx="83899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In conclusione con lo scambio di due elementi consecutivi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il numero </a:t>
            </a:r>
            <a:r>
              <a:rPr lang="it-IT" dirty="0">
                <a:solidFill>
                  <a:srgbClr val="FF0000"/>
                </a:solidFill>
                <a:latin typeface="+mn-lt"/>
              </a:rPr>
              <a:t>totale</a:t>
            </a:r>
            <a:r>
              <a:rPr lang="it-IT" dirty="0">
                <a:latin typeface="+mn-lt"/>
              </a:rPr>
              <a:t> di inversioni aumenta o diminuisce di 1 (o rimane invariato se i due elementi scambiati erano uguali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  <p:sp>
        <p:nvSpPr>
          <p:cNvPr id="1163267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8388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Rimane soltanto da considerare la coppia (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+1) che con lo scambio cambia di stato </a:t>
            </a:r>
            <a:r>
              <a:rPr lang="it-IT" dirty="0" smtClean="0">
                <a:latin typeface="+mn-lt"/>
              </a:rPr>
              <a:t>se </a:t>
            </a:r>
            <a:r>
              <a:rPr lang="it-IT" dirty="0">
                <a:latin typeface="+mn-lt"/>
              </a:rPr>
              <a:t>i due elementi sono </a:t>
            </a:r>
            <a:r>
              <a:rPr lang="it-IT" dirty="0" smtClean="0">
                <a:latin typeface="+mn-lt"/>
              </a:rPr>
              <a:t>diversi. 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Text Box 2"/>
          <p:cNvSpPr txBox="1">
            <a:spLocks noChangeArrowheads="1"/>
          </p:cNvSpPr>
          <p:nvPr/>
        </p:nvSpPr>
        <p:spPr bwMode="auto">
          <a:xfrm>
            <a:off x="431800" y="333375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Nel caso pessimo in cui 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è ordinato in senso inverso e gli elementi sono tutti distinti le inversioni iniziali sono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-1)/</a:t>
            </a:r>
            <a:r>
              <a:rPr lang="it-IT" dirty="0" smtClean="0">
                <a:latin typeface="+mn-lt"/>
              </a:rPr>
              <a:t>2. </a:t>
            </a:r>
            <a:endParaRPr lang="it-IT" dirty="0">
              <a:latin typeface="+mn-lt"/>
            </a:endParaRPr>
          </a:p>
        </p:txBody>
      </p:sp>
      <p:sp>
        <p:nvSpPr>
          <p:cNvPr id="1164291" name="Text Box 3"/>
          <p:cNvSpPr txBox="1">
            <a:spLocks noChangeArrowheads="1"/>
          </p:cNvSpPr>
          <p:nvPr/>
        </p:nvSpPr>
        <p:spPr bwMode="auto">
          <a:xfrm>
            <a:off x="373005" y="3721104"/>
            <a:ext cx="81010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Siccome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-1)/2 = </a:t>
            </a:r>
            <a:r>
              <a:rPr lang="it-IT" dirty="0">
                <a:latin typeface="+mn-lt"/>
                <a:sym typeface="Symbol" pitchFamily="18" charset="2"/>
              </a:rPr>
              <a:t>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baseline="30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) rimane dimostrato il limite </a:t>
            </a:r>
            <a:r>
              <a:rPr lang="it-IT" dirty="0" smtClean="0">
                <a:latin typeface="+mn-lt"/>
              </a:rPr>
              <a:t>inferiore.</a:t>
            </a:r>
            <a:endParaRPr lang="it-IT" dirty="0">
              <a:latin typeface="+mn-lt"/>
            </a:endParaRPr>
          </a:p>
        </p:txBody>
      </p:sp>
      <p:sp>
        <p:nvSpPr>
          <p:cNvPr id="1164292" name="Text Box 4"/>
          <p:cNvSpPr txBox="1">
            <a:spLocks noChangeArrowheads="1"/>
          </p:cNvSpPr>
          <p:nvPr/>
        </p:nvSpPr>
        <p:spPr bwMode="auto">
          <a:xfrm>
            <a:off x="431800" y="2241550"/>
            <a:ext cx="8534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Occorrono quindi almeno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-1)/2 scambi tra elementi consecutivi per ridurre tale numero a </a:t>
            </a:r>
            <a:r>
              <a:rPr lang="it-IT" dirty="0" smtClean="0">
                <a:latin typeface="+mn-lt"/>
              </a:rPr>
              <a:t>0.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1" grpId="0" autoUpdateAnimBg="0"/>
      <p:bldP spid="11642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Text Box 2"/>
          <p:cNvSpPr txBox="1">
            <a:spLocks noChangeArrowheads="1"/>
          </p:cNvSpPr>
          <p:nvPr/>
        </p:nvSpPr>
        <p:spPr bwMode="auto">
          <a:xfrm>
            <a:off x="431540" y="51267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CC0000"/>
                </a:solidFill>
                <a:latin typeface="+mn-lt"/>
              </a:rPr>
              <a:t>Esercizio</a:t>
            </a:r>
            <a:r>
              <a:rPr lang="it-IT" dirty="0">
                <a:latin typeface="+mn-lt"/>
              </a:rPr>
              <a:t>: Abbiamo dimostrato che scambiando due elementi diversi consecutivi il numero totale di inversioni aumenta o diminuisce di </a:t>
            </a:r>
            <a:r>
              <a:rPr lang="it-IT" dirty="0" smtClean="0">
                <a:latin typeface="+mn-lt"/>
              </a:rPr>
              <a:t>1.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Quindi se prima dello scambio il numero di inversioni totale era pari, dopo lo scambio esso risulta dispari e </a:t>
            </a:r>
            <a:r>
              <a:rPr lang="it-IT" dirty="0" smtClean="0">
                <a:latin typeface="+mn-lt"/>
              </a:rPr>
              <a:t>viceversa.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Mostrare che questo cambiamento della parità del numero totale di inversioni avviene anche se si scambiano due elementi diversi non </a:t>
            </a:r>
            <a:r>
              <a:rPr lang="it-IT" dirty="0" smtClean="0">
                <a:latin typeface="+mn-lt"/>
              </a:rPr>
              <a:t>consecutivi. 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5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5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5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5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Text Box 2"/>
          <p:cNvSpPr txBox="1">
            <a:spLocks noChangeArrowheads="1"/>
          </p:cNvSpPr>
          <p:nvPr/>
        </p:nvSpPr>
        <p:spPr bwMode="auto">
          <a:xfrm>
            <a:off x="336492" y="116632"/>
            <a:ext cx="84710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Soluzione </a:t>
            </a:r>
            <a:r>
              <a:rPr lang="it-IT" sz="4000">
                <a:solidFill>
                  <a:srgbClr val="FF0000"/>
                </a:solidFill>
                <a:latin typeface="+mn-lt"/>
              </a:rPr>
              <a:t>delle </a:t>
            </a:r>
            <a:r>
              <a:rPr lang="it-IT" sz="4000" smtClean="0">
                <a:solidFill>
                  <a:srgbClr val="FF0000"/>
                </a:solidFill>
                <a:latin typeface="+mn-lt"/>
              </a:rPr>
              <a:t>ricorrenze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06628" name="Text Box 4"/>
          <p:cNvSpPr txBox="1">
            <a:spLocks noChangeArrowheads="1"/>
          </p:cNvSpPr>
          <p:nvPr/>
        </p:nvSpPr>
        <p:spPr bwMode="auto">
          <a:xfrm>
            <a:off x="409518" y="87309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+mn-lt"/>
              </a:rPr>
              <a:t>Metodo di sostituzione:</a:t>
            </a:r>
            <a:r>
              <a:rPr lang="it-IT" dirty="0">
                <a:latin typeface="+mn-lt"/>
              </a:rPr>
              <a:t> </a:t>
            </a:r>
          </a:p>
          <a:p>
            <a:r>
              <a:rPr lang="it-IT" dirty="0">
                <a:latin typeface="+mn-lt"/>
              </a:rPr>
              <a:t>Si assume che la soluzione sia di un certo tipo, ad esempio</a:t>
            </a:r>
          </a:p>
        </p:txBody>
      </p:sp>
      <p:graphicFrame>
        <p:nvGraphicFramePr>
          <p:cNvPr id="1306629" name="Object 5"/>
          <p:cNvGraphicFramePr>
            <a:graphicFrameLocks noChangeAspect="1"/>
          </p:cNvGraphicFramePr>
          <p:nvPr/>
        </p:nvGraphicFramePr>
        <p:xfrm>
          <a:off x="1723986" y="2443149"/>
          <a:ext cx="5339745" cy="693747"/>
        </p:xfrm>
        <a:graphic>
          <a:graphicData uri="http://schemas.openxmlformats.org/presentationml/2006/ole">
            <p:oleObj spid="_x0000_s1217538" name="Equation" r:id="rId3" imgW="1638000" imgH="228600" progId="Equation.3">
              <p:embed/>
            </p:oleObj>
          </a:graphicData>
        </a:graphic>
      </p:graphicFrame>
      <p:sp>
        <p:nvSpPr>
          <p:cNvPr id="1306630" name="Text Box 6"/>
          <p:cNvSpPr txBox="1">
            <a:spLocks noChangeArrowheads="1"/>
          </p:cNvSpPr>
          <p:nvPr/>
        </p:nvSpPr>
        <p:spPr bwMode="auto">
          <a:xfrm>
            <a:off x="446031" y="3136896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dove 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 e 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3</a:t>
            </a:r>
            <a:r>
              <a:rPr lang="it-IT" dirty="0">
                <a:latin typeface="+mn-lt"/>
              </a:rPr>
              <a:t> sono delle costanti</a:t>
            </a:r>
          </a:p>
        </p:txBody>
      </p:sp>
      <p:sp>
        <p:nvSpPr>
          <p:cNvPr id="1306631" name="Text Box 7"/>
          <p:cNvSpPr txBox="1">
            <a:spLocks noChangeArrowheads="1"/>
          </p:cNvSpPr>
          <p:nvPr/>
        </p:nvSpPr>
        <p:spPr bwMode="auto">
          <a:xfrm>
            <a:off x="409518" y="3721104"/>
            <a:ext cx="8497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Si sostituisce la soluzione nella ricorrenza e si cercano dei valori delle costanti per i quali la ricorrenza è </a:t>
            </a:r>
            <a:r>
              <a:rPr lang="it-IT" dirty="0" smtClean="0">
                <a:latin typeface="+mn-lt"/>
              </a:rPr>
              <a:t>soddisfatta. </a:t>
            </a:r>
            <a:endParaRPr lang="it-IT" dirty="0">
              <a:latin typeface="+mn-lt"/>
            </a:endParaRPr>
          </a:p>
        </p:txBody>
      </p:sp>
      <p:sp>
        <p:nvSpPr>
          <p:cNvPr id="1306632" name="Text Box 8"/>
          <p:cNvSpPr txBox="1">
            <a:spLocks noChangeArrowheads="1"/>
          </p:cNvSpPr>
          <p:nvPr/>
        </p:nvSpPr>
        <p:spPr bwMode="auto">
          <a:xfrm>
            <a:off x="409518" y="5254650"/>
            <a:ext cx="84248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Se le cose non funzionano si riprova con un altro tipo di </a:t>
            </a:r>
            <a:r>
              <a:rPr lang="it-IT" dirty="0" smtClean="0">
                <a:latin typeface="+mn-lt"/>
              </a:rPr>
              <a:t>soluzione.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1" grpId="0"/>
      <p:bldP spid="13066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Text Box 2"/>
          <p:cNvSpPr txBox="1">
            <a:spLocks noChangeArrowheads="1"/>
          </p:cNvSpPr>
          <p:nvPr/>
        </p:nvSpPr>
        <p:spPr bwMode="auto">
          <a:xfrm>
            <a:off x="299979" y="398421"/>
            <a:ext cx="20526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Esempio:</a:t>
            </a:r>
          </a:p>
        </p:txBody>
      </p:sp>
      <p:graphicFrame>
        <p:nvGraphicFramePr>
          <p:cNvPr id="1307651" name="Object 3"/>
          <p:cNvGraphicFramePr>
            <a:graphicFrameLocks noChangeAspect="1"/>
          </p:cNvGraphicFramePr>
          <p:nvPr/>
        </p:nvGraphicFramePr>
        <p:xfrm>
          <a:off x="2563784" y="215856"/>
          <a:ext cx="5627435" cy="1095390"/>
        </p:xfrm>
        <a:graphic>
          <a:graphicData uri="http://schemas.openxmlformats.org/presentationml/2006/ole">
            <p:oleObj spid="_x0000_s1218562" name="Equazione" r:id="rId3" imgW="2158920" imgH="4572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1592263"/>
            <a:ext cx="6934200" cy="658812"/>
            <a:chOff x="204" y="1003"/>
            <a:chExt cx="4368" cy="415"/>
          </a:xfrm>
        </p:grpSpPr>
        <p:sp>
          <p:nvSpPr>
            <p:cNvPr id="1307653" name="Text Box 5"/>
            <p:cNvSpPr txBox="1">
              <a:spLocks noChangeArrowheads="1"/>
            </p:cNvSpPr>
            <p:nvPr/>
          </p:nvSpPr>
          <p:spPr bwMode="auto">
            <a:xfrm>
              <a:off x="204" y="1003"/>
              <a:ext cx="161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>
                  <a:latin typeface="+mn-lt"/>
                </a:rPr>
                <a:t>assumiamo </a:t>
              </a:r>
            </a:p>
          </p:txBody>
        </p:sp>
        <p:graphicFrame>
          <p:nvGraphicFramePr>
            <p:cNvPr id="1307654" name="Object 6"/>
            <p:cNvGraphicFramePr>
              <a:graphicFrameLocks noChangeAspect="1"/>
            </p:cNvGraphicFramePr>
            <p:nvPr/>
          </p:nvGraphicFramePr>
          <p:xfrm>
            <a:off x="1753" y="1033"/>
            <a:ext cx="2819" cy="385"/>
          </p:xfrm>
          <a:graphic>
            <a:graphicData uri="http://schemas.openxmlformats.org/presentationml/2006/ole">
              <p:oleObj spid="_x0000_s1218564" name="Equation" r:id="rId4" imgW="1638000" imgH="22860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3062" y="2260600"/>
            <a:ext cx="7200900" cy="2606675"/>
            <a:chOff x="235" y="1424"/>
            <a:chExt cx="4536" cy="1642"/>
          </a:xfrm>
        </p:grpSpPr>
        <p:sp>
          <p:nvSpPr>
            <p:cNvPr id="1307656" name="Text Box 8"/>
            <p:cNvSpPr txBox="1">
              <a:spLocks noChangeArrowheads="1"/>
            </p:cNvSpPr>
            <p:nvPr/>
          </p:nvSpPr>
          <p:spPr bwMode="auto">
            <a:xfrm>
              <a:off x="235" y="1424"/>
              <a:ext cx="3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</a:rPr>
                <a:t>sostituendo si ottiene:</a:t>
              </a:r>
            </a:p>
          </p:txBody>
        </p:sp>
        <p:graphicFrame>
          <p:nvGraphicFramePr>
            <p:cNvPr id="1307657" name="Object 9"/>
            <p:cNvGraphicFramePr>
              <a:graphicFrameLocks noChangeAspect="1"/>
            </p:cNvGraphicFramePr>
            <p:nvPr/>
          </p:nvGraphicFramePr>
          <p:xfrm>
            <a:off x="304" y="1838"/>
            <a:ext cx="4467" cy="1228"/>
          </p:xfrm>
          <a:graphic>
            <a:graphicData uri="http://schemas.openxmlformats.org/presentationml/2006/ole">
              <p:oleObj spid="_x0000_s1218563" name="Equazione" r:id="rId5" imgW="2958840" imgH="787320" progId="Equation.3">
                <p:embed/>
              </p:oleObj>
            </a:graphicData>
          </a:graphic>
        </p:graphicFrame>
      </p:grpSp>
      <p:sp>
        <p:nvSpPr>
          <p:cNvPr id="1307658" name="Text Box 10"/>
          <p:cNvSpPr txBox="1">
            <a:spLocks noChangeArrowheads="1"/>
          </p:cNvSpPr>
          <p:nvPr/>
        </p:nvSpPr>
        <p:spPr bwMode="auto">
          <a:xfrm>
            <a:off x="431800" y="5049838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Le costanti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,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 e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baseline="-25000" dirty="0">
                <a:latin typeface="+mn-lt"/>
              </a:rPr>
              <a:t>3</a:t>
            </a:r>
            <a:r>
              <a:rPr lang="it-IT" sz="3600" dirty="0">
                <a:latin typeface="+mn-lt"/>
              </a:rPr>
              <a:t> devono essere le stesse a sinistra e a </a:t>
            </a:r>
            <a:r>
              <a:rPr lang="it-IT" sz="3600" dirty="0" smtClean="0">
                <a:latin typeface="+mn-lt"/>
              </a:rPr>
              <a:t>destra.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4248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latin typeface="+mn-lt"/>
              </a:rPr>
              <a:t>per </a:t>
            </a:r>
            <a:r>
              <a:rPr lang="it-IT" sz="3600" i="1">
                <a:latin typeface="+mn-lt"/>
              </a:rPr>
              <a:t>n</a:t>
            </a:r>
            <a:r>
              <a:rPr lang="it-IT" sz="3600">
                <a:latin typeface="+mn-lt"/>
              </a:rPr>
              <a:t> = 1 si ottiene: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3249616"/>
            <a:ext cx="5762625" cy="703263"/>
            <a:chOff x="158" y="2047"/>
            <a:chExt cx="3630" cy="443"/>
          </a:xfrm>
        </p:grpSpPr>
        <p:sp>
          <p:nvSpPr>
            <p:cNvPr id="1308676" name="Text Box 4"/>
            <p:cNvSpPr txBox="1">
              <a:spLocks noChangeArrowheads="1"/>
            </p:cNvSpPr>
            <p:nvPr/>
          </p:nvSpPr>
          <p:spPr bwMode="auto">
            <a:xfrm>
              <a:off x="158" y="2047"/>
              <a:ext cx="11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>
                  <a:latin typeface="+mn-lt"/>
                </a:rPr>
                <a:t>da cui  </a:t>
              </a:r>
            </a:p>
          </p:txBody>
        </p:sp>
        <p:graphicFrame>
          <p:nvGraphicFramePr>
            <p:cNvPr id="1308677" name="Object 5"/>
            <p:cNvGraphicFramePr>
              <a:graphicFrameLocks noChangeAspect="1"/>
            </p:cNvGraphicFramePr>
            <p:nvPr/>
          </p:nvGraphicFramePr>
          <p:xfrm>
            <a:off x="1040" y="2083"/>
            <a:ext cx="2748" cy="407"/>
          </p:xfrm>
          <a:graphic>
            <a:graphicData uri="http://schemas.openxmlformats.org/presentationml/2006/ole">
              <p:oleObj spid="_x0000_s1219589" name="Equation" r:id="rId3" imgW="1790640" imgH="228600" progId="Equation.3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7338" y="4076700"/>
            <a:ext cx="7269163" cy="1200150"/>
            <a:chOff x="181" y="2568"/>
            <a:chExt cx="4579" cy="756"/>
          </a:xfrm>
        </p:grpSpPr>
        <p:sp>
          <p:nvSpPr>
            <p:cNvPr id="1308679" name="Text Box 7"/>
            <p:cNvSpPr txBox="1">
              <a:spLocks noChangeArrowheads="1"/>
            </p:cNvSpPr>
            <p:nvPr/>
          </p:nvSpPr>
          <p:spPr bwMode="auto">
            <a:xfrm>
              <a:off x="181" y="2568"/>
              <a:ext cx="210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</a:rPr>
                <a:t>e dunque                                                          è la </a:t>
              </a:r>
              <a:r>
                <a:rPr lang="it-IT" sz="3600" dirty="0" smtClean="0">
                  <a:latin typeface="+mn-lt"/>
                </a:rPr>
                <a:t>soluzione.</a:t>
              </a:r>
              <a:endParaRPr lang="it-IT" sz="3600" dirty="0">
                <a:latin typeface="+mn-lt"/>
              </a:endParaRPr>
            </a:p>
          </p:txBody>
        </p:sp>
        <p:graphicFrame>
          <p:nvGraphicFramePr>
            <p:cNvPr id="1308680" name="Object 8"/>
            <p:cNvGraphicFramePr>
              <a:graphicFrameLocks noChangeAspect="1"/>
            </p:cNvGraphicFramePr>
            <p:nvPr/>
          </p:nvGraphicFramePr>
          <p:xfrm>
            <a:off x="1385" y="2574"/>
            <a:ext cx="3375" cy="391"/>
          </p:xfrm>
          <a:graphic>
            <a:graphicData uri="http://schemas.openxmlformats.org/presentationml/2006/ole">
              <p:oleObj spid="_x0000_s1219588" name="Equazione" r:id="rId4" imgW="1828800" imgH="215640" progId="Equation.3">
                <p:embed/>
              </p:oleObj>
            </a:graphicData>
          </a:graphic>
        </p:graphicFrame>
      </p:grpSp>
      <p:graphicFrame>
        <p:nvGraphicFramePr>
          <p:cNvPr id="1308681" name="Object 9"/>
          <p:cNvGraphicFramePr>
            <a:graphicFrameLocks noChangeAspect="1"/>
          </p:cNvGraphicFramePr>
          <p:nvPr/>
        </p:nvGraphicFramePr>
        <p:xfrm>
          <a:off x="4352922" y="461963"/>
          <a:ext cx="2173291" cy="644864"/>
        </p:xfrm>
        <a:graphic>
          <a:graphicData uri="http://schemas.openxmlformats.org/presentationml/2006/ole">
            <p:oleObj spid="_x0000_s1219586" name="Equazione" r:id="rId5" imgW="672840" imgH="228600" progId="Equation.3">
              <p:embed/>
            </p:oleObj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1233488"/>
            <a:ext cx="7310438" cy="2012949"/>
            <a:chOff x="158" y="777"/>
            <a:chExt cx="4605" cy="1268"/>
          </a:xfrm>
        </p:grpSpPr>
        <p:sp>
          <p:nvSpPr>
            <p:cNvPr id="1308683" name="Text Box 11"/>
            <p:cNvSpPr txBox="1">
              <a:spLocks noChangeArrowheads="1"/>
            </p:cNvSpPr>
            <p:nvPr/>
          </p:nvSpPr>
          <p:spPr bwMode="auto">
            <a:xfrm>
              <a:off x="158" y="777"/>
              <a:ext cx="24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>
                  <a:latin typeface="+mn-lt"/>
                </a:rPr>
                <a:t>mentre per </a:t>
              </a:r>
              <a:r>
                <a:rPr lang="it-IT" sz="3600" i="1">
                  <a:latin typeface="+mn-lt"/>
                </a:rPr>
                <a:t>n</a:t>
              </a:r>
              <a:r>
                <a:rPr lang="it-IT" sz="3600">
                  <a:latin typeface="+mn-lt"/>
                </a:rPr>
                <a:t> &gt; 1 </a:t>
              </a:r>
            </a:p>
          </p:txBody>
        </p:sp>
        <p:graphicFrame>
          <p:nvGraphicFramePr>
            <p:cNvPr id="1308684" name="Object 12"/>
            <p:cNvGraphicFramePr>
              <a:graphicFrameLocks noChangeAspect="1"/>
            </p:cNvGraphicFramePr>
            <p:nvPr/>
          </p:nvGraphicFramePr>
          <p:xfrm>
            <a:off x="189" y="1194"/>
            <a:ext cx="4574" cy="851"/>
          </p:xfrm>
          <a:graphic>
            <a:graphicData uri="http://schemas.openxmlformats.org/presentationml/2006/ole">
              <p:oleObj spid="_x0000_s1219587" name="Equazione" r:id="rId6" imgW="2349360" imgH="4572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Text Box 2"/>
          <p:cNvSpPr txBox="1">
            <a:spLocks noChangeArrowheads="1"/>
          </p:cNvSpPr>
          <p:nvPr/>
        </p:nvSpPr>
        <p:spPr bwMode="auto">
          <a:xfrm>
            <a:off x="539750" y="381000"/>
            <a:ext cx="799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Soluzione delle ricorrenze</a:t>
            </a:r>
          </a:p>
        </p:txBody>
      </p:sp>
      <p:sp>
        <p:nvSpPr>
          <p:cNvPr id="1310723" name="Text Box 3"/>
          <p:cNvSpPr txBox="1">
            <a:spLocks noChangeArrowheads="1"/>
          </p:cNvSpPr>
          <p:nvPr/>
        </p:nvSpPr>
        <p:spPr bwMode="auto">
          <a:xfrm>
            <a:off x="287338" y="1341438"/>
            <a:ext cx="81724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solidFill>
                  <a:srgbClr val="FF0000"/>
                </a:solidFill>
                <a:latin typeface="+mn-lt"/>
              </a:rPr>
              <a:t>Metodo dell’esperto:</a:t>
            </a:r>
            <a:r>
              <a:rPr lang="it-IT" sz="3600">
                <a:latin typeface="+mn-lt"/>
              </a:rPr>
              <a:t> </a:t>
            </a:r>
          </a:p>
          <a:p>
            <a:r>
              <a:rPr lang="it-IT" sz="3600">
                <a:latin typeface="+mn-lt"/>
              </a:rPr>
              <a:t>Fornisce direttamente le soluzioni asintotiche di molte ricorrenze del tipo:</a:t>
            </a:r>
          </a:p>
        </p:txBody>
      </p:sp>
      <p:graphicFrame>
        <p:nvGraphicFramePr>
          <p:cNvPr id="1310724" name="Object 4"/>
          <p:cNvGraphicFramePr>
            <a:graphicFrameLocks noChangeAspect="1"/>
          </p:cNvGraphicFramePr>
          <p:nvPr/>
        </p:nvGraphicFramePr>
        <p:xfrm>
          <a:off x="1395369" y="3355974"/>
          <a:ext cx="5481663" cy="803283"/>
        </p:xfrm>
        <a:graphic>
          <a:graphicData uri="http://schemas.openxmlformats.org/presentationml/2006/ole">
            <p:oleObj spid="_x0000_s1206274" name="Equation" r:id="rId3" imgW="1434960" imgH="203040" progId="Equation.3">
              <p:embed/>
            </p:oleObj>
          </a:graphicData>
        </a:graphic>
      </p:graphicFrame>
      <p:sp>
        <p:nvSpPr>
          <p:cNvPr id="1310725" name="Text Box 5"/>
          <p:cNvSpPr txBox="1">
            <a:spLocks noChangeArrowheads="1"/>
          </p:cNvSpPr>
          <p:nvPr/>
        </p:nvSpPr>
        <p:spPr bwMode="auto">
          <a:xfrm>
            <a:off x="287338" y="4545013"/>
            <a:ext cx="8388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dove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/</a:t>
            </a:r>
            <a:r>
              <a:rPr lang="it-IT" sz="3600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significa anche </a:t>
            </a:r>
            <a:r>
              <a:rPr lang="it-IT" sz="3600" dirty="0">
                <a:latin typeface="+mn-lt"/>
                <a:sym typeface="Symbol" pitchFamily="18" charset="2"/>
              </a:rPr>
              <a:t>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/</a:t>
            </a:r>
            <a:r>
              <a:rPr lang="it-IT" sz="3600" i="1" dirty="0">
                <a:latin typeface="+mn-lt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</a:t>
            </a:r>
            <a:r>
              <a:rPr lang="it-IT" sz="3600" dirty="0">
                <a:latin typeface="+mn-lt"/>
              </a:rPr>
              <a:t> o </a:t>
            </a:r>
            <a:r>
              <a:rPr lang="it-IT" sz="3600" dirty="0">
                <a:latin typeface="+mn-lt"/>
                <a:sym typeface="Symbol" pitchFamily="18" charset="2"/>
              </a:rPr>
              <a:t>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/</a:t>
            </a:r>
            <a:r>
              <a:rPr lang="it-IT" sz="3600" i="1" dirty="0">
                <a:latin typeface="+mn-lt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610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+mn-lt"/>
              </a:rPr>
              <a:t>Teorema dell’esperto:</a:t>
            </a:r>
            <a:r>
              <a:rPr lang="it-IT" dirty="0">
                <a:latin typeface="+mn-lt"/>
              </a:rPr>
              <a:t> </a:t>
            </a:r>
          </a:p>
          <a:p>
            <a:r>
              <a:rPr lang="it-IT" dirty="0">
                <a:latin typeface="+mn-lt"/>
              </a:rPr>
              <a:t>Se </a:t>
            </a:r>
            <a:r>
              <a:rPr lang="it-IT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) = </a:t>
            </a:r>
            <a:r>
              <a:rPr lang="it-IT" i="1" dirty="0" err="1">
                <a:latin typeface="+mn-lt"/>
              </a:rPr>
              <a:t>aT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/</a:t>
            </a:r>
            <a:r>
              <a:rPr lang="it-IT" i="1" dirty="0">
                <a:latin typeface="+mn-lt"/>
              </a:rPr>
              <a:t>b</a:t>
            </a:r>
            <a:r>
              <a:rPr lang="it-IT" dirty="0">
                <a:latin typeface="+mn-lt"/>
              </a:rPr>
              <a:t>)</a:t>
            </a:r>
            <a:r>
              <a:rPr lang="it-IT" dirty="0" err="1">
                <a:latin typeface="+mn-lt"/>
              </a:rPr>
              <a:t>+</a:t>
            </a:r>
            <a:r>
              <a:rPr lang="it-IT" i="1" dirty="0" err="1">
                <a:latin typeface="+mn-lt"/>
              </a:rPr>
              <a:t>f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) è una ricorrenza con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 ≥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</a:rPr>
              <a:t>1 e </a:t>
            </a:r>
            <a:r>
              <a:rPr lang="it-IT" i="1" dirty="0">
                <a:latin typeface="+mn-lt"/>
              </a:rPr>
              <a:t>b</a:t>
            </a:r>
            <a:r>
              <a:rPr lang="it-IT" dirty="0">
                <a:latin typeface="+mn-lt"/>
              </a:rPr>
              <a:t> &gt; 1 costanti e dove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/</a:t>
            </a:r>
            <a:r>
              <a:rPr lang="it-IT" i="1" dirty="0">
                <a:latin typeface="+mn-lt"/>
              </a:rPr>
              <a:t>b</a:t>
            </a:r>
            <a:r>
              <a:rPr lang="it-IT" dirty="0">
                <a:latin typeface="+mn-lt"/>
              </a:rPr>
              <a:t> può essere anche </a:t>
            </a:r>
            <a:r>
              <a:rPr lang="it-IT" dirty="0">
                <a:latin typeface="+mn-lt"/>
                <a:sym typeface="Symbol" pitchFamily="18" charset="2"/>
              </a:rPr>
              <a:t>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/</a:t>
            </a:r>
            <a:r>
              <a:rPr lang="it-IT" i="1" dirty="0">
                <a:latin typeface="+mn-lt"/>
              </a:rPr>
              <a:t>b</a:t>
            </a:r>
            <a:r>
              <a:rPr lang="it-IT" dirty="0">
                <a:latin typeface="+mn-lt"/>
                <a:sym typeface="Symbol" pitchFamily="18" charset="2"/>
              </a:rPr>
              <a:t></a:t>
            </a:r>
            <a:r>
              <a:rPr lang="it-IT" dirty="0">
                <a:latin typeface="+mn-lt"/>
              </a:rPr>
              <a:t> o </a:t>
            </a:r>
            <a:r>
              <a:rPr lang="it-IT" dirty="0">
                <a:latin typeface="+mn-lt"/>
                <a:sym typeface="Symbol" pitchFamily="18" charset="2"/>
              </a:rPr>
              <a:t>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/</a:t>
            </a:r>
            <a:r>
              <a:rPr lang="it-IT" i="1" dirty="0">
                <a:latin typeface="+mn-lt"/>
              </a:rPr>
              <a:t>b</a:t>
            </a:r>
            <a:r>
              <a:rPr lang="it-IT" dirty="0">
                <a:latin typeface="+mn-lt"/>
                <a:sym typeface="Symbol" pitchFamily="18" charset="2"/>
              </a:rPr>
              <a:t> </a:t>
            </a:r>
            <a:r>
              <a:rPr lang="it-IT" dirty="0">
                <a:latin typeface="+mn-lt"/>
              </a:rPr>
              <a:t>allora :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2470" y="2276474"/>
            <a:ext cx="7477054" cy="1152895"/>
            <a:chOff x="-188" y="1434"/>
            <a:chExt cx="5087" cy="812"/>
          </a:xfrm>
        </p:grpSpPr>
        <p:sp>
          <p:nvSpPr>
            <p:cNvPr id="1311748" name="Text Box 4"/>
            <p:cNvSpPr txBox="1">
              <a:spLocks noChangeArrowheads="1"/>
            </p:cNvSpPr>
            <p:nvPr/>
          </p:nvSpPr>
          <p:spPr bwMode="auto">
            <a:xfrm>
              <a:off x="135" y="1834"/>
              <a:ext cx="391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per qualche costante </a:t>
              </a:r>
              <a:r>
                <a:rPr lang="it-IT" i="1" dirty="0">
                  <a:latin typeface="+mn-lt"/>
                  <a:sym typeface="Symbol" pitchFamily="18" charset="2"/>
                </a:rPr>
                <a:t></a:t>
              </a:r>
              <a:r>
                <a:rPr lang="it-IT" dirty="0">
                  <a:latin typeface="+mn-lt"/>
                  <a:sym typeface="Symbol" pitchFamily="18" charset="2"/>
                </a:rPr>
                <a:t> </a:t>
              </a:r>
              <a:r>
                <a:rPr lang="it-IT" dirty="0">
                  <a:latin typeface="+mn-lt"/>
                </a:rPr>
                <a:t>&gt; </a:t>
              </a:r>
              <a:r>
                <a:rPr lang="it-IT" dirty="0" smtClean="0">
                  <a:latin typeface="+mn-lt"/>
                </a:rPr>
                <a:t>0 </a:t>
              </a:r>
              <a:endParaRPr lang="it-IT" dirty="0">
                <a:latin typeface="+mn-lt"/>
                <a:sym typeface="Symbol" pitchFamily="18" charset="2"/>
              </a:endParaRPr>
            </a:p>
          </p:txBody>
        </p:sp>
        <p:graphicFrame>
          <p:nvGraphicFramePr>
            <p:cNvPr id="1311749" name="Object 5"/>
            <p:cNvGraphicFramePr>
              <a:graphicFrameLocks noChangeAspect="1"/>
            </p:cNvGraphicFramePr>
            <p:nvPr/>
          </p:nvGraphicFramePr>
          <p:xfrm>
            <a:off x="-188" y="1434"/>
            <a:ext cx="5087" cy="469"/>
          </p:xfrm>
          <a:graphic>
            <a:graphicData uri="http://schemas.openxmlformats.org/presentationml/2006/ole">
              <p:oleObj spid="_x0000_s1207300" name="Equation" r:id="rId3" imgW="2463480" imgH="228600" progId="Equation.3">
                <p:embed/>
              </p:oleObj>
            </a:graphicData>
          </a:graphic>
        </p:graphicFrame>
      </p:grpSp>
      <p:graphicFrame>
        <p:nvGraphicFramePr>
          <p:cNvPr id="1311750" name="Object 6"/>
          <p:cNvGraphicFramePr>
            <a:graphicFrameLocks noChangeAspect="1"/>
          </p:cNvGraphicFramePr>
          <p:nvPr/>
        </p:nvGraphicFramePr>
        <p:xfrm>
          <a:off x="299979" y="3465513"/>
          <a:ext cx="7637879" cy="695335"/>
        </p:xfrm>
        <a:graphic>
          <a:graphicData uri="http://schemas.openxmlformats.org/presentationml/2006/ole">
            <p:oleObj spid="_x0000_s1207298" name="Equazione" r:id="rId4" imgW="2692080" imgH="228600" progId="Equation.3">
              <p:embed/>
            </p:oleObj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6551" y="4329113"/>
            <a:ext cx="7959726" cy="1654175"/>
            <a:chOff x="279" y="2704"/>
            <a:chExt cx="5014" cy="1042"/>
          </a:xfrm>
        </p:grpSpPr>
        <p:graphicFrame>
          <p:nvGraphicFramePr>
            <p:cNvPr id="1311752" name="Object 8"/>
            <p:cNvGraphicFramePr>
              <a:graphicFrameLocks noChangeAspect="1"/>
            </p:cNvGraphicFramePr>
            <p:nvPr/>
          </p:nvGraphicFramePr>
          <p:xfrm>
            <a:off x="279" y="2704"/>
            <a:ext cx="4792" cy="422"/>
          </p:xfrm>
          <a:graphic>
            <a:graphicData uri="http://schemas.openxmlformats.org/presentationml/2006/ole">
              <p:oleObj spid="_x0000_s1207299" name="Equazione" r:id="rId5" imgW="2463480" imgH="228600" progId="Equation.3">
                <p:embed/>
              </p:oleObj>
            </a:graphicData>
          </a:graphic>
        </p:graphicFrame>
        <p:sp>
          <p:nvSpPr>
            <p:cNvPr id="1311753" name="Text Box 9"/>
            <p:cNvSpPr txBox="1">
              <a:spLocks noChangeArrowheads="1"/>
            </p:cNvSpPr>
            <p:nvPr/>
          </p:nvSpPr>
          <p:spPr bwMode="auto">
            <a:xfrm>
              <a:off x="601" y="3067"/>
              <a:ext cx="4692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+mn-lt"/>
                </a:rPr>
                <a:t>per qualche costante </a:t>
              </a:r>
              <a:r>
                <a:rPr lang="el-GR" dirty="0">
                  <a:latin typeface="+mn-lt"/>
                </a:rPr>
                <a:t>ε</a:t>
              </a:r>
              <a:r>
                <a:rPr lang="it-IT" dirty="0">
                  <a:latin typeface="+mn-lt"/>
                  <a:sym typeface="Symbol" pitchFamily="18" charset="2"/>
                </a:rPr>
                <a:t> </a:t>
              </a:r>
              <a:r>
                <a:rPr lang="it-IT" dirty="0">
                  <a:latin typeface="+mn-lt"/>
                </a:rPr>
                <a:t>&gt; 0 ed esistono </a:t>
              </a:r>
              <a:r>
                <a:rPr lang="it-IT" i="1" dirty="0">
                  <a:latin typeface="+mn-lt"/>
                </a:rPr>
                <a:t>k</a:t>
              </a:r>
              <a:r>
                <a:rPr lang="it-IT" dirty="0">
                  <a:latin typeface="+mn-lt"/>
                </a:rPr>
                <a:t> &lt; 1 ed 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 tali </a:t>
              </a:r>
              <a:r>
                <a:rPr lang="it-IT" dirty="0" smtClean="0">
                  <a:latin typeface="+mn-lt"/>
                </a:rPr>
                <a:t>che </a:t>
              </a:r>
              <a:r>
                <a:rPr lang="it-IT" i="1" dirty="0" smtClean="0">
                  <a:latin typeface="+mn-lt"/>
                </a:rPr>
                <a:t>a </a:t>
              </a:r>
              <a:r>
                <a:rPr lang="it-IT" i="1" dirty="0">
                  <a:latin typeface="+mn-lt"/>
                </a:rPr>
                <a:t>f</a:t>
              </a:r>
              <a:r>
                <a:rPr lang="it-IT" dirty="0">
                  <a:latin typeface="+mn-lt"/>
                </a:rPr>
                <a:t>(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/</a:t>
              </a:r>
              <a:r>
                <a:rPr lang="it-IT" i="1" dirty="0">
                  <a:latin typeface="+mn-lt"/>
                </a:rPr>
                <a:t>b</a:t>
              </a:r>
              <a:r>
                <a:rPr lang="it-IT" dirty="0">
                  <a:latin typeface="+mn-lt"/>
                </a:rPr>
                <a:t>) </a:t>
              </a:r>
              <a:r>
                <a:rPr lang="it-IT" dirty="0">
                  <a:latin typeface="+mn-lt"/>
                  <a:sym typeface="Symbol" pitchFamily="18" charset="2"/>
                </a:rPr>
                <a:t> </a:t>
              </a:r>
              <a:r>
                <a:rPr lang="it-IT" i="1" dirty="0">
                  <a:latin typeface="+mn-lt"/>
                </a:rPr>
                <a:t>k f</a:t>
              </a:r>
              <a:r>
                <a:rPr lang="it-IT" dirty="0">
                  <a:latin typeface="+mn-lt"/>
                </a:rPr>
                <a:t>(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) per ogni 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 </a:t>
              </a:r>
              <a:r>
                <a:rPr lang="it-IT" dirty="0">
                  <a:latin typeface="+mn-lt"/>
                  <a:sym typeface="Symbol" pitchFamily="18" charset="2"/>
                </a:rPr>
                <a:t></a:t>
              </a:r>
              <a:r>
                <a:rPr lang="it-IT" dirty="0">
                  <a:latin typeface="+mn-lt"/>
                </a:rPr>
                <a:t> </a:t>
              </a:r>
              <a:r>
                <a:rPr lang="it-IT" i="1" dirty="0">
                  <a:latin typeface="+mn-lt"/>
                </a:rPr>
                <a:t>N</a:t>
              </a:r>
              <a:endParaRPr lang="it-IT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2770" name="Object 2"/>
          <p:cNvGraphicFramePr>
            <a:graphicFrameLocks noChangeAspect="1"/>
          </p:cNvGraphicFramePr>
          <p:nvPr/>
        </p:nvGraphicFramePr>
        <p:xfrm>
          <a:off x="3403584" y="142830"/>
          <a:ext cx="3982972" cy="917543"/>
        </p:xfrm>
        <a:graphic>
          <a:graphicData uri="http://schemas.openxmlformats.org/presentationml/2006/ole">
            <p:oleObj spid="_x0000_s1208322" name="Equazione" r:id="rId3" imgW="2095200" imgH="45720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22439" y="2046288"/>
            <a:ext cx="1447800" cy="1204912"/>
            <a:chOff x="1085" y="1289"/>
            <a:chExt cx="912" cy="759"/>
          </a:xfrm>
        </p:grpSpPr>
        <p:graphicFrame>
          <p:nvGraphicFramePr>
            <p:cNvPr id="1312772" name="Object 4"/>
            <p:cNvGraphicFramePr>
              <a:graphicFrameLocks noChangeAspect="1"/>
            </p:cNvGraphicFramePr>
            <p:nvPr/>
          </p:nvGraphicFramePr>
          <p:xfrm>
            <a:off x="1210" y="1289"/>
            <a:ext cx="757" cy="303"/>
          </p:xfrm>
          <a:graphic>
            <a:graphicData uri="http://schemas.openxmlformats.org/presentationml/2006/ole">
              <p:oleObj spid="_x0000_s1208358" name="Equation" r:id="rId4" imgW="507960" imgH="203040" progId="Equation.3">
                <p:embed/>
              </p:oleObj>
            </a:graphicData>
          </a:graphic>
        </p:graphicFrame>
        <p:sp>
          <p:nvSpPr>
            <p:cNvPr id="1312773" name="Line 5"/>
            <p:cNvSpPr>
              <a:spLocks noChangeShapeType="1"/>
            </p:cNvSpPr>
            <p:nvPr/>
          </p:nvSpPr>
          <p:spPr bwMode="auto">
            <a:xfrm flipH="1">
              <a:off x="1085" y="1568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74" name="Line 6"/>
            <p:cNvSpPr>
              <a:spLocks noChangeShapeType="1"/>
            </p:cNvSpPr>
            <p:nvPr/>
          </p:nvSpPr>
          <p:spPr bwMode="auto">
            <a:xfrm>
              <a:off x="1613" y="1568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75" name="Line 7"/>
            <p:cNvSpPr>
              <a:spLocks noChangeShapeType="1"/>
            </p:cNvSpPr>
            <p:nvPr/>
          </p:nvSpPr>
          <p:spPr bwMode="auto">
            <a:xfrm>
              <a:off x="1611" y="1634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76" name="Line 8"/>
            <p:cNvSpPr>
              <a:spLocks noChangeShapeType="1"/>
            </p:cNvSpPr>
            <p:nvPr/>
          </p:nvSpPr>
          <p:spPr bwMode="auto">
            <a:xfrm flipH="1">
              <a:off x="1429" y="1634"/>
              <a:ext cx="11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70438" y="2138363"/>
            <a:ext cx="1371600" cy="1112837"/>
            <a:chOff x="3005" y="1347"/>
            <a:chExt cx="864" cy="701"/>
          </a:xfrm>
        </p:grpSpPr>
        <p:sp>
          <p:nvSpPr>
            <p:cNvPr id="1312778" name="Line 10"/>
            <p:cNvSpPr>
              <a:spLocks noChangeShapeType="1"/>
            </p:cNvSpPr>
            <p:nvPr/>
          </p:nvSpPr>
          <p:spPr bwMode="auto">
            <a:xfrm flipH="1">
              <a:off x="3005" y="1616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79" name="Line 11"/>
            <p:cNvSpPr>
              <a:spLocks noChangeShapeType="1"/>
            </p:cNvSpPr>
            <p:nvPr/>
          </p:nvSpPr>
          <p:spPr bwMode="auto">
            <a:xfrm>
              <a:off x="3437" y="161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1312780" name="Object 12"/>
            <p:cNvGraphicFramePr>
              <a:graphicFrameLocks noChangeAspect="1"/>
            </p:cNvGraphicFramePr>
            <p:nvPr/>
          </p:nvGraphicFramePr>
          <p:xfrm>
            <a:off x="3108" y="1347"/>
            <a:ext cx="758" cy="302"/>
          </p:xfrm>
          <a:graphic>
            <a:graphicData uri="http://schemas.openxmlformats.org/presentationml/2006/ole">
              <p:oleObj spid="_x0000_s1208357" name="Equazione" r:id="rId5" imgW="507960" imgH="203040" progId="Equation.3">
                <p:embed/>
              </p:oleObj>
            </a:graphicData>
          </a:graphic>
        </p:graphicFrame>
        <p:sp>
          <p:nvSpPr>
            <p:cNvPr id="1312781" name="Line 13"/>
            <p:cNvSpPr>
              <a:spLocks noChangeShapeType="1"/>
            </p:cNvSpPr>
            <p:nvPr/>
          </p:nvSpPr>
          <p:spPr bwMode="auto">
            <a:xfrm>
              <a:off x="3448" y="1702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82" name="Line 14"/>
            <p:cNvSpPr>
              <a:spLocks noChangeShapeType="1"/>
            </p:cNvSpPr>
            <p:nvPr/>
          </p:nvSpPr>
          <p:spPr bwMode="auto">
            <a:xfrm flipH="1">
              <a:off x="3266" y="1702"/>
              <a:ext cx="11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341563" y="901700"/>
            <a:ext cx="3171825" cy="1154113"/>
            <a:chOff x="1475" y="568"/>
            <a:chExt cx="1998" cy="727"/>
          </a:xfrm>
        </p:grpSpPr>
        <p:graphicFrame>
          <p:nvGraphicFramePr>
            <p:cNvPr id="1312784" name="Object 16"/>
            <p:cNvGraphicFramePr>
              <a:graphicFrameLocks noChangeAspect="1"/>
            </p:cNvGraphicFramePr>
            <p:nvPr/>
          </p:nvGraphicFramePr>
          <p:xfrm>
            <a:off x="2199" y="568"/>
            <a:ext cx="497" cy="310"/>
          </p:xfrm>
          <a:graphic>
            <a:graphicData uri="http://schemas.openxmlformats.org/presentationml/2006/ole">
              <p:oleObj spid="_x0000_s1208355" name="Equazione" r:id="rId6" imgW="342720" imgH="203040" progId="Equation.3">
                <p:embed/>
              </p:oleObj>
            </a:graphicData>
          </a:graphic>
        </p:graphicFrame>
        <p:sp>
          <p:nvSpPr>
            <p:cNvPr id="1312785" name="Line 17"/>
            <p:cNvSpPr>
              <a:spLocks noChangeShapeType="1"/>
            </p:cNvSpPr>
            <p:nvPr/>
          </p:nvSpPr>
          <p:spPr bwMode="auto">
            <a:xfrm flipH="1">
              <a:off x="1475" y="840"/>
              <a:ext cx="81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86" name="Line 18"/>
            <p:cNvSpPr>
              <a:spLocks noChangeShapeType="1"/>
            </p:cNvSpPr>
            <p:nvPr/>
          </p:nvSpPr>
          <p:spPr bwMode="auto">
            <a:xfrm>
              <a:off x="2609" y="863"/>
              <a:ext cx="86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87" name="Line 19"/>
            <p:cNvSpPr>
              <a:spLocks noChangeShapeType="1"/>
            </p:cNvSpPr>
            <p:nvPr/>
          </p:nvSpPr>
          <p:spPr bwMode="auto">
            <a:xfrm>
              <a:off x="2495" y="863"/>
              <a:ext cx="159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88" name="Line 20"/>
            <p:cNvSpPr>
              <a:spLocks noChangeShapeType="1"/>
            </p:cNvSpPr>
            <p:nvPr/>
          </p:nvSpPr>
          <p:spPr bwMode="auto">
            <a:xfrm flipH="1">
              <a:off x="2268" y="863"/>
              <a:ext cx="13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789" name="Line 21"/>
            <p:cNvSpPr>
              <a:spLocks noChangeShapeType="1"/>
            </p:cNvSpPr>
            <p:nvPr/>
          </p:nvSpPr>
          <p:spPr bwMode="auto">
            <a:xfrm>
              <a:off x="1701" y="1226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1312790" name="Object 22"/>
            <p:cNvGraphicFramePr>
              <a:graphicFrameLocks noChangeAspect="1"/>
            </p:cNvGraphicFramePr>
            <p:nvPr/>
          </p:nvGraphicFramePr>
          <p:xfrm>
            <a:off x="2359" y="1044"/>
            <a:ext cx="189" cy="208"/>
          </p:xfrm>
          <a:graphic>
            <a:graphicData uri="http://schemas.openxmlformats.org/presentationml/2006/ole">
              <p:oleObj spid="_x0000_s1208356" name="Equazione" r:id="rId7" imgW="126720" imgH="139680" progId="Equation.3">
                <p:embed/>
              </p:oleObj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49251" y="1154113"/>
            <a:ext cx="962025" cy="3962400"/>
            <a:chOff x="197" y="192"/>
            <a:chExt cx="606" cy="2496"/>
          </a:xfrm>
        </p:grpSpPr>
        <p:sp>
          <p:nvSpPr>
            <p:cNvPr id="1312792" name="Line 24"/>
            <p:cNvSpPr>
              <a:spLocks noChangeShapeType="1"/>
            </p:cNvSpPr>
            <p:nvPr/>
          </p:nvSpPr>
          <p:spPr bwMode="auto">
            <a:xfrm>
              <a:off x="336" y="192"/>
              <a:ext cx="0" cy="2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1312793" name="Object 25"/>
            <p:cNvGraphicFramePr>
              <a:graphicFrameLocks noChangeAspect="1"/>
            </p:cNvGraphicFramePr>
            <p:nvPr/>
          </p:nvGraphicFramePr>
          <p:xfrm>
            <a:off x="197" y="890"/>
            <a:ext cx="606" cy="340"/>
          </p:xfrm>
          <a:graphic>
            <a:graphicData uri="http://schemas.openxmlformats.org/presentationml/2006/ole">
              <p:oleObj spid="_x0000_s1208354" name="Equazione" r:id="rId8" imgW="406080" imgH="228600" progId="Equation.3">
                <p:embed/>
              </p:oleObj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932363" y="908050"/>
            <a:ext cx="3161989" cy="433388"/>
            <a:chOff x="2880" y="77"/>
            <a:chExt cx="2205" cy="310"/>
          </a:xfrm>
        </p:grpSpPr>
        <p:graphicFrame>
          <p:nvGraphicFramePr>
            <p:cNvPr id="1312795" name="Object 27"/>
            <p:cNvGraphicFramePr>
              <a:graphicFrameLocks noChangeAspect="1"/>
            </p:cNvGraphicFramePr>
            <p:nvPr/>
          </p:nvGraphicFramePr>
          <p:xfrm>
            <a:off x="4560" y="77"/>
            <a:ext cx="525" cy="310"/>
          </p:xfrm>
          <a:graphic>
            <a:graphicData uri="http://schemas.openxmlformats.org/presentationml/2006/ole">
              <p:oleObj spid="_x0000_s1208353" name="Equazione" r:id="rId9" imgW="342720" imgH="203040" progId="Equation.3">
                <p:embed/>
              </p:oleObj>
            </a:graphicData>
          </a:graphic>
        </p:graphicFrame>
        <p:sp>
          <p:nvSpPr>
            <p:cNvPr id="1312796" name="Line 28"/>
            <p:cNvSpPr>
              <a:spLocks noChangeShapeType="1"/>
            </p:cNvSpPr>
            <p:nvPr/>
          </p:nvSpPr>
          <p:spPr bwMode="auto">
            <a:xfrm>
              <a:off x="2880" y="240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264275" y="2060575"/>
            <a:ext cx="2329724" cy="474663"/>
            <a:chOff x="3888" y="702"/>
            <a:chExt cx="1551" cy="311"/>
          </a:xfrm>
        </p:grpSpPr>
        <p:graphicFrame>
          <p:nvGraphicFramePr>
            <p:cNvPr id="1312798" name="Object 30"/>
            <p:cNvGraphicFramePr>
              <a:graphicFrameLocks noChangeAspect="1"/>
            </p:cNvGraphicFramePr>
            <p:nvPr/>
          </p:nvGraphicFramePr>
          <p:xfrm>
            <a:off x="4639" y="702"/>
            <a:ext cx="800" cy="311"/>
          </p:xfrm>
          <a:graphic>
            <a:graphicData uri="http://schemas.openxmlformats.org/presentationml/2006/ole">
              <p:oleObj spid="_x0000_s1208352" name="Equazione" r:id="rId10" imgW="545760" imgH="203040" progId="Equation.3">
                <p:embed/>
              </p:oleObj>
            </a:graphicData>
          </a:graphic>
        </p:graphicFrame>
        <p:sp>
          <p:nvSpPr>
            <p:cNvPr id="1312799" name="Line 31"/>
            <p:cNvSpPr>
              <a:spLocks noChangeShapeType="1"/>
            </p:cNvSpPr>
            <p:nvPr/>
          </p:nvSpPr>
          <p:spPr bwMode="auto">
            <a:xfrm>
              <a:off x="3888" y="86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911973" y="4905375"/>
            <a:ext cx="1616075" cy="468313"/>
            <a:chOff x="4263" y="3498"/>
            <a:chExt cx="1018" cy="309"/>
          </a:xfrm>
        </p:grpSpPr>
        <p:graphicFrame>
          <p:nvGraphicFramePr>
            <p:cNvPr id="1312801" name="Object 33"/>
            <p:cNvGraphicFramePr>
              <a:graphicFrameLocks noChangeAspect="1"/>
            </p:cNvGraphicFramePr>
            <p:nvPr/>
          </p:nvGraphicFramePr>
          <p:xfrm>
            <a:off x="4581" y="3498"/>
            <a:ext cx="700" cy="309"/>
          </p:xfrm>
          <a:graphic>
            <a:graphicData uri="http://schemas.openxmlformats.org/presentationml/2006/ole">
              <p:oleObj spid="_x0000_s1208351" name="Equazione" r:id="rId11" imgW="419040" imgH="203040" progId="Equation.3">
                <p:embed/>
              </p:oleObj>
            </a:graphicData>
          </a:graphic>
        </p:graphicFrame>
        <p:sp>
          <p:nvSpPr>
            <p:cNvPr id="1312802" name="Line 34"/>
            <p:cNvSpPr>
              <a:spLocks noChangeShapeType="1"/>
            </p:cNvSpPr>
            <p:nvPr/>
          </p:nvSpPr>
          <p:spPr bwMode="auto">
            <a:xfrm>
              <a:off x="4263" y="370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6985002" y="3213100"/>
            <a:ext cx="1766880" cy="515938"/>
            <a:chOff x="4272" y="1355"/>
            <a:chExt cx="1288" cy="349"/>
          </a:xfrm>
        </p:grpSpPr>
        <p:sp>
          <p:nvSpPr>
            <p:cNvPr id="1312804" name="Line 36"/>
            <p:cNvSpPr>
              <a:spLocks noChangeShapeType="1"/>
            </p:cNvSpPr>
            <p:nvPr/>
          </p:nvSpPr>
          <p:spPr bwMode="auto">
            <a:xfrm>
              <a:off x="4272" y="15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1312805" name="Object 37"/>
            <p:cNvGraphicFramePr>
              <a:graphicFrameLocks noChangeAspect="1"/>
            </p:cNvGraphicFramePr>
            <p:nvPr/>
          </p:nvGraphicFramePr>
          <p:xfrm>
            <a:off x="4517" y="1355"/>
            <a:ext cx="1043" cy="349"/>
          </p:xfrm>
          <a:graphic>
            <a:graphicData uri="http://schemas.openxmlformats.org/presentationml/2006/ole">
              <p:oleObj spid="_x0000_s1208350" name="Equazione" r:id="rId12" imgW="711000" imgH="228600" progId="Equation.3">
                <p:embed/>
              </p:oleObj>
            </a:graphicData>
          </a:graphic>
        </p:graphicFrame>
      </p:grpSp>
      <p:graphicFrame>
        <p:nvGraphicFramePr>
          <p:cNvPr id="1312806" name="Object 38"/>
          <p:cNvGraphicFramePr>
            <a:graphicFrameLocks noChangeAspect="1"/>
          </p:cNvGraphicFramePr>
          <p:nvPr/>
        </p:nvGraphicFramePr>
        <p:xfrm>
          <a:off x="7219950" y="4437063"/>
          <a:ext cx="1258888" cy="468312"/>
        </p:xfrm>
        <a:graphic>
          <a:graphicData uri="http://schemas.openxmlformats.org/presentationml/2006/ole">
            <p:oleObj spid="_x0000_s1208323" name="Equazione" r:id="rId13" imgW="533160" imgH="203040" progId="Equation.3">
              <p:embed/>
            </p:oleObj>
          </a:graphicData>
        </a:graphic>
      </p:graphicFrame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101726" y="3170238"/>
            <a:ext cx="5678488" cy="1300162"/>
            <a:chOff x="694" y="1997"/>
            <a:chExt cx="3577" cy="819"/>
          </a:xfrm>
        </p:grpSpPr>
        <p:sp>
          <p:nvSpPr>
            <p:cNvPr id="1312808" name="Line 40"/>
            <p:cNvSpPr>
              <a:spLocks noChangeShapeType="1"/>
            </p:cNvSpPr>
            <p:nvPr/>
          </p:nvSpPr>
          <p:spPr bwMode="auto">
            <a:xfrm flipH="1">
              <a:off x="749" y="2288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09" name="Line 41"/>
            <p:cNvSpPr>
              <a:spLocks noChangeShapeType="1"/>
            </p:cNvSpPr>
            <p:nvPr/>
          </p:nvSpPr>
          <p:spPr bwMode="auto">
            <a:xfrm flipH="1">
              <a:off x="1661" y="2288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10" name="Line 42"/>
            <p:cNvSpPr>
              <a:spLocks noChangeShapeType="1"/>
            </p:cNvSpPr>
            <p:nvPr/>
          </p:nvSpPr>
          <p:spPr bwMode="auto">
            <a:xfrm flipH="1">
              <a:off x="2621" y="2288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11" name="Line 43"/>
            <p:cNvSpPr>
              <a:spLocks noChangeShapeType="1"/>
            </p:cNvSpPr>
            <p:nvPr/>
          </p:nvSpPr>
          <p:spPr bwMode="auto">
            <a:xfrm flipH="1">
              <a:off x="3533" y="2288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12" name="Line 44"/>
            <p:cNvSpPr>
              <a:spLocks noChangeShapeType="1"/>
            </p:cNvSpPr>
            <p:nvPr/>
          </p:nvSpPr>
          <p:spPr bwMode="auto">
            <a:xfrm>
              <a:off x="1085" y="2288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13" name="Line 45"/>
            <p:cNvSpPr>
              <a:spLocks noChangeShapeType="1"/>
            </p:cNvSpPr>
            <p:nvPr/>
          </p:nvSpPr>
          <p:spPr bwMode="auto">
            <a:xfrm>
              <a:off x="2045" y="2288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14" name="Line 46"/>
            <p:cNvSpPr>
              <a:spLocks noChangeShapeType="1"/>
            </p:cNvSpPr>
            <p:nvPr/>
          </p:nvSpPr>
          <p:spPr bwMode="auto">
            <a:xfrm>
              <a:off x="3005" y="2288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15" name="Line 47"/>
            <p:cNvSpPr>
              <a:spLocks noChangeShapeType="1"/>
            </p:cNvSpPr>
            <p:nvPr/>
          </p:nvSpPr>
          <p:spPr bwMode="auto">
            <a:xfrm>
              <a:off x="3917" y="2288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graphicFrame>
          <p:nvGraphicFramePr>
            <p:cNvPr id="1312816" name="Object 48"/>
            <p:cNvGraphicFramePr>
              <a:graphicFrameLocks noChangeAspect="1"/>
            </p:cNvGraphicFramePr>
            <p:nvPr/>
          </p:nvGraphicFramePr>
          <p:xfrm>
            <a:off x="694" y="2000"/>
            <a:ext cx="733" cy="340"/>
          </p:xfrm>
          <a:graphic>
            <a:graphicData uri="http://schemas.openxmlformats.org/presentationml/2006/ole">
              <p:oleObj spid="_x0000_s1208346" name="Equazione" r:id="rId14" imgW="571320" imgH="228600" progId="Equation.3">
                <p:embed/>
              </p:oleObj>
            </a:graphicData>
          </a:graphic>
        </p:graphicFrame>
        <p:graphicFrame>
          <p:nvGraphicFramePr>
            <p:cNvPr id="1312817" name="Object 49"/>
            <p:cNvGraphicFramePr>
              <a:graphicFrameLocks noChangeAspect="1"/>
            </p:cNvGraphicFramePr>
            <p:nvPr/>
          </p:nvGraphicFramePr>
          <p:xfrm>
            <a:off x="1679" y="1997"/>
            <a:ext cx="733" cy="340"/>
          </p:xfrm>
          <a:graphic>
            <a:graphicData uri="http://schemas.openxmlformats.org/presentationml/2006/ole">
              <p:oleObj spid="_x0000_s1208347" name="Equazione" r:id="rId15" imgW="571320" imgH="228600" progId="Equation.3">
                <p:embed/>
              </p:oleObj>
            </a:graphicData>
          </a:graphic>
        </p:graphicFrame>
        <p:graphicFrame>
          <p:nvGraphicFramePr>
            <p:cNvPr id="1312818" name="Object 50"/>
            <p:cNvGraphicFramePr>
              <a:graphicFrameLocks noChangeAspect="1"/>
            </p:cNvGraphicFramePr>
            <p:nvPr/>
          </p:nvGraphicFramePr>
          <p:xfrm>
            <a:off x="2699" y="1997"/>
            <a:ext cx="732" cy="340"/>
          </p:xfrm>
          <a:graphic>
            <a:graphicData uri="http://schemas.openxmlformats.org/presentationml/2006/ole">
              <p:oleObj spid="_x0000_s1208348" name="Equazione" r:id="rId16" imgW="571320" imgH="228600" progId="Equation.3">
                <p:embed/>
              </p:oleObj>
            </a:graphicData>
          </a:graphic>
        </p:graphicFrame>
        <p:graphicFrame>
          <p:nvGraphicFramePr>
            <p:cNvPr id="1312819" name="Object 51"/>
            <p:cNvGraphicFramePr>
              <a:graphicFrameLocks noChangeAspect="1"/>
            </p:cNvGraphicFramePr>
            <p:nvPr/>
          </p:nvGraphicFramePr>
          <p:xfrm>
            <a:off x="3539" y="1997"/>
            <a:ext cx="732" cy="340"/>
          </p:xfrm>
          <a:graphic>
            <a:graphicData uri="http://schemas.openxmlformats.org/presentationml/2006/ole">
              <p:oleObj spid="_x0000_s1208349" name="Equazione" r:id="rId17" imgW="571320" imgH="228600" progId="Equation.3">
                <p:embed/>
              </p:oleObj>
            </a:graphicData>
          </a:graphic>
        </p:graphicFrame>
        <p:sp>
          <p:nvSpPr>
            <p:cNvPr id="1312820" name="Line 52"/>
            <p:cNvSpPr>
              <a:spLocks noChangeShapeType="1"/>
            </p:cNvSpPr>
            <p:nvPr/>
          </p:nvSpPr>
          <p:spPr bwMode="auto">
            <a:xfrm>
              <a:off x="3924" y="2382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1" name="Line 53"/>
            <p:cNvSpPr>
              <a:spLocks noChangeShapeType="1"/>
            </p:cNvSpPr>
            <p:nvPr/>
          </p:nvSpPr>
          <p:spPr bwMode="auto">
            <a:xfrm flipH="1">
              <a:off x="3742" y="2382"/>
              <a:ext cx="11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2" name="Line 54"/>
            <p:cNvSpPr>
              <a:spLocks noChangeShapeType="1"/>
            </p:cNvSpPr>
            <p:nvPr/>
          </p:nvSpPr>
          <p:spPr bwMode="auto">
            <a:xfrm>
              <a:off x="3017" y="2405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3" name="Line 55"/>
            <p:cNvSpPr>
              <a:spLocks noChangeShapeType="1"/>
            </p:cNvSpPr>
            <p:nvPr/>
          </p:nvSpPr>
          <p:spPr bwMode="auto">
            <a:xfrm flipH="1">
              <a:off x="2835" y="2405"/>
              <a:ext cx="11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4" name="Line 56"/>
            <p:cNvSpPr>
              <a:spLocks noChangeShapeType="1"/>
            </p:cNvSpPr>
            <p:nvPr/>
          </p:nvSpPr>
          <p:spPr bwMode="auto">
            <a:xfrm>
              <a:off x="2042" y="2405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5" name="Line 57"/>
            <p:cNvSpPr>
              <a:spLocks noChangeShapeType="1"/>
            </p:cNvSpPr>
            <p:nvPr/>
          </p:nvSpPr>
          <p:spPr bwMode="auto">
            <a:xfrm flipH="1">
              <a:off x="1860" y="2405"/>
              <a:ext cx="11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6" name="Line 58"/>
            <p:cNvSpPr>
              <a:spLocks noChangeShapeType="1"/>
            </p:cNvSpPr>
            <p:nvPr/>
          </p:nvSpPr>
          <p:spPr bwMode="auto">
            <a:xfrm>
              <a:off x="1088" y="2432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12827" name="Line 59"/>
            <p:cNvSpPr>
              <a:spLocks noChangeShapeType="1"/>
            </p:cNvSpPr>
            <p:nvPr/>
          </p:nvSpPr>
          <p:spPr bwMode="auto">
            <a:xfrm flipH="1">
              <a:off x="906" y="2432"/>
              <a:ext cx="11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1312828" name="Object 60"/>
          <p:cNvGraphicFramePr>
            <a:graphicFrameLocks noChangeAspect="1"/>
          </p:cNvGraphicFramePr>
          <p:nvPr/>
        </p:nvGraphicFramePr>
        <p:xfrm>
          <a:off x="488436" y="5546754"/>
          <a:ext cx="8293072" cy="912825"/>
        </p:xfrm>
        <a:graphic>
          <a:graphicData uri="http://schemas.openxmlformats.org/presentationml/2006/ole">
            <p:oleObj spid="_x0000_s1208324" name="Equazione" r:id="rId18" imgW="3835080" imgH="393480" progId="Equation.3">
              <p:embed/>
            </p:oleObj>
          </a:graphicData>
        </a:graphic>
      </p:graphicFrame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965201" y="4691059"/>
            <a:ext cx="5915025" cy="660400"/>
            <a:chOff x="608" y="2955"/>
            <a:chExt cx="3726" cy="416"/>
          </a:xfrm>
        </p:grpSpPr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608" y="2955"/>
              <a:ext cx="159" cy="416"/>
              <a:chOff x="612" y="2960"/>
              <a:chExt cx="190" cy="453"/>
            </a:xfrm>
          </p:grpSpPr>
          <p:sp>
            <p:nvSpPr>
              <p:cNvPr id="1312831" name="Line 63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32" name="Object 64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45" name="Equazione" r:id="rId19" imgW="114120" imgH="139680" progId="Equation.3">
                  <p:embed/>
                </p:oleObj>
              </a:graphicData>
            </a:graphic>
          </p:graphicFrame>
        </p:grpSp>
        <p:grpSp>
          <p:nvGrpSpPr>
            <p:cNvPr id="13" name="Group 65"/>
            <p:cNvGrpSpPr>
              <a:grpSpLocks/>
            </p:cNvGrpSpPr>
            <p:nvPr/>
          </p:nvGrpSpPr>
          <p:grpSpPr bwMode="auto">
            <a:xfrm>
              <a:off x="785" y="2955"/>
              <a:ext cx="159" cy="416"/>
              <a:chOff x="612" y="2960"/>
              <a:chExt cx="191" cy="453"/>
            </a:xfrm>
          </p:grpSpPr>
          <p:sp>
            <p:nvSpPr>
              <p:cNvPr id="1312834" name="Line 66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35" name="Object 67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44" name="Equazione" r:id="rId20" imgW="114120" imgH="139680" progId="Equation.3">
                  <p:embed/>
                </p:oleObj>
              </a:graphicData>
            </a:graphic>
          </p:graphicFrame>
        </p:grpSp>
        <p:grpSp>
          <p:nvGrpSpPr>
            <p:cNvPr id="14" name="Group 68"/>
            <p:cNvGrpSpPr>
              <a:grpSpLocks/>
            </p:cNvGrpSpPr>
            <p:nvPr/>
          </p:nvGrpSpPr>
          <p:grpSpPr bwMode="auto">
            <a:xfrm>
              <a:off x="1144" y="2955"/>
              <a:ext cx="159" cy="416"/>
              <a:chOff x="612" y="2960"/>
              <a:chExt cx="190" cy="453"/>
            </a:xfrm>
          </p:grpSpPr>
          <p:sp>
            <p:nvSpPr>
              <p:cNvPr id="1312837" name="Line 69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38" name="Object 70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43" name="Equazione" r:id="rId21" imgW="114120" imgH="139680" progId="Equation.3">
                  <p:embed/>
                </p:oleObj>
              </a:graphicData>
            </a:graphic>
          </p:graphicFrame>
        </p:grpSp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1677" y="2955"/>
              <a:ext cx="159" cy="416"/>
              <a:chOff x="612" y="2960"/>
              <a:chExt cx="191" cy="453"/>
            </a:xfrm>
          </p:grpSpPr>
          <p:sp>
            <p:nvSpPr>
              <p:cNvPr id="1312840" name="Line 72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41" name="Object 73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42" name="Equazione" r:id="rId22" imgW="114120" imgH="139680" progId="Equation.3">
                  <p:embed/>
                </p:oleObj>
              </a:graphicData>
            </a:graphic>
          </p:graphicFrame>
        </p:grpSp>
        <p:grpSp>
          <p:nvGrpSpPr>
            <p:cNvPr id="16" name="Group 74"/>
            <p:cNvGrpSpPr>
              <a:grpSpLocks/>
            </p:cNvGrpSpPr>
            <p:nvPr/>
          </p:nvGrpSpPr>
          <p:grpSpPr bwMode="auto">
            <a:xfrm>
              <a:off x="2391" y="2955"/>
              <a:ext cx="159" cy="416"/>
              <a:chOff x="612" y="2960"/>
              <a:chExt cx="191" cy="453"/>
            </a:xfrm>
          </p:grpSpPr>
          <p:sp>
            <p:nvSpPr>
              <p:cNvPr id="1312843" name="Line 75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44" name="Object 76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41" name="Equazione" r:id="rId23" imgW="114120" imgH="139680" progId="Equation.3">
                  <p:embed/>
                </p:oleObj>
              </a:graphicData>
            </a:graphic>
          </p:graphicFrame>
        </p:grp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>
              <a:off x="963" y="2955"/>
              <a:ext cx="159" cy="416"/>
              <a:chOff x="612" y="2960"/>
              <a:chExt cx="191" cy="453"/>
            </a:xfrm>
          </p:grpSpPr>
          <p:sp>
            <p:nvSpPr>
              <p:cNvPr id="1312846" name="Line 78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47" name="Object 79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40" name="Equazione" r:id="rId24" imgW="114120" imgH="139680" progId="Equation.3">
                  <p:embed/>
                </p:oleObj>
              </a:graphicData>
            </a:graphic>
          </p:graphicFrame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1322" y="2955"/>
              <a:ext cx="159" cy="416"/>
              <a:chOff x="612" y="2960"/>
              <a:chExt cx="190" cy="453"/>
            </a:xfrm>
          </p:grpSpPr>
          <p:sp>
            <p:nvSpPr>
              <p:cNvPr id="1312849" name="Line 81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50" name="Object 82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39" name="Equazione" r:id="rId25" imgW="114120" imgH="139680" progId="Equation.3">
                  <p:embed/>
                </p:oleObj>
              </a:graphicData>
            </a:graphic>
          </p:graphicFrame>
        </p:grpSp>
        <p:grpSp>
          <p:nvGrpSpPr>
            <p:cNvPr id="19" name="Group 83"/>
            <p:cNvGrpSpPr>
              <a:grpSpLocks/>
            </p:cNvGrpSpPr>
            <p:nvPr/>
          </p:nvGrpSpPr>
          <p:grpSpPr bwMode="auto">
            <a:xfrm>
              <a:off x="1858" y="2955"/>
              <a:ext cx="159" cy="416"/>
              <a:chOff x="612" y="2960"/>
              <a:chExt cx="190" cy="453"/>
            </a:xfrm>
          </p:grpSpPr>
          <p:sp>
            <p:nvSpPr>
              <p:cNvPr id="1312852" name="Line 84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53" name="Object 85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38" name="Equazione" r:id="rId26" imgW="114120" imgH="139680" progId="Equation.3">
                  <p:embed/>
                </p:oleObj>
              </a:graphicData>
            </a:graphic>
          </p:graphicFrame>
        </p:grpSp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2569" y="2955"/>
              <a:ext cx="159" cy="416"/>
              <a:chOff x="612" y="2960"/>
              <a:chExt cx="191" cy="453"/>
            </a:xfrm>
          </p:grpSpPr>
          <p:sp>
            <p:nvSpPr>
              <p:cNvPr id="1312855" name="Line 87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56" name="Object 88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37" name="Equazione" r:id="rId27" imgW="114120" imgH="139680" progId="Equation.3">
                  <p:embed/>
                </p:oleObj>
              </a:graphicData>
            </a:graphic>
          </p:graphicFrame>
        </p:grpSp>
        <p:grpSp>
          <p:nvGrpSpPr>
            <p:cNvPr id="21" name="Group 89"/>
            <p:cNvGrpSpPr>
              <a:grpSpLocks/>
            </p:cNvGrpSpPr>
            <p:nvPr/>
          </p:nvGrpSpPr>
          <p:grpSpPr bwMode="auto">
            <a:xfrm>
              <a:off x="1499" y="2955"/>
              <a:ext cx="159" cy="416"/>
              <a:chOff x="612" y="2960"/>
              <a:chExt cx="191" cy="453"/>
            </a:xfrm>
          </p:grpSpPr>
          <p:sp>
            <p:nvSpPr>
              <p:cNvPr id="1312858" name="Line 90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59" name="Object 91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36" name="Equazione" r:id="rId28" imgW="114120" imgH="139680" progId="Equation.3">
                  <p:embed/>
                </p:oleObj>
              </a:graphicData>
            </a:graphic>
          </p:graphicFrame>
        </p:grpSp>
        <p:grpSp>
          <p:nvGrpSpPr>
            <p:cNvPr id="22" name="Group 92"/>
            <p:cNvGrpSpPr>
              <a:grpSpLocks/>
            </p:cNvGrpSpPr>
            <p:nvPr/>
          </p:nvGrpSpPr>
          <p:grpSpPr bwMode="auto">
            <a:xfrm>
              <a:off x="2036" y="2955"/>
              <a:ext cx="159" cy="416"/>
              <a:chOff x="612" y="2960"/>
              <a:chExt cx="190" cy="453"/>
            </a:xfrm>
          </p:grpSpPr>
          <p:sp>
            <p:nvSpPr>
              <p:cNvPr id="1312861" name="Line 93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62" name="Object 94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35" name="Equazione" r:id="rId29" imgW="114120" imgH="139680" progId="Equation.3">
                  <p:embed/>
                </p:oleObj>
              </a:graphicData>
            </a:graphic>
          </p:graphicFrame>
        </p:grpSp>
        <p:grpSp>
          <p:nvGrpSpPr>
            <p:cNvPr id="23" name="Group 95"/>
            <p:cNvGrpSpPr>
              <a:grpSpLocks/>
            </p:cNvGrpSpPr>
            <p:nvPr/>
          </p:nvGrpSpPr>
          <p:grpSpPr bwMode="auto">
            <a:xfrm>
              <a:off x="2750" y="2955"/>
              <a:ext cx="159" cy="416"/>
              <a:chOff x="612" y="2960"/>
              <a:chExt cx="190" cy="453"/>
            </a:xfrm>
          </p:grpSpPr>
          <p:sp>
            <p:nvSpPr>
              <p:cNvPr id="1312864" name="Line 96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65" name="Object 97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34" name="Equazione" r:id="rId30" imgW="114120" imgH="139680" progId="Equation.3">
                  <p:embed/>
                </p:oleObj>
              </a:graphicData>
            </a:graphic>
          </p:graphicFrame>
        </p:grpSp>
        <p:grpSp>
          <p:nvGrpSpPr>
            <p:cNvPr id="24" name="Group 98"/>
            <p:cNvGrpSpPr>
              <a:grpSpLocks/>
            </p:cNvGrpSpPr>
            <p:nvPr/>
          </p:nvGrpSpPr>
          <p:grpSpPr bwMode="auto">
            <a:xfrm>
              <a:off x="3283" y="2955"/>
              <a:ext cx="159" cy="416"/>
              <a:chOff x="612" y="2960"/>
              <a:chExt cx="191" cy="453"/>
            </a:xfrm>
          </p:grpSpPr>
          <p:sp>
            <p:nvSpPr>
              <p:cNvPr id="1312867" name="Line 99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68" name="Object 100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33" name="Equazione" r:id="rId31" imgW="114120" imgH="139680" progId="Equation.3">
                  <p:embed/>
                </p:oleObj>
              </a:graphicData>
            </a:graphic>
          </p:graphicFrame>
        </p:grpSp>
        <p:grpSp>
          <p:nvGrpSpPr>
            <p:cNvPr id="25" name="Group 101"/>
            <p:cNvGrpSpPr>
              <a:grpSpLocks/>
            </p:cNvGrpSpPr>
            <p:nvPr/>
          </p:nvGrpSpPr>
          <p:grpSpPr bwMode="auto">
            <a:xfrm>
              <a:off x="2213" y="2955"/>
              <a:ext cx="159" cy="416"/>
              <a:chOff x="612" y="2960"/>
              <a:chExt cx="191" cy="453"/>
            </a:xfrm>
          </p:grpSpPr>
          <p:sp>
            <p:nvSpPr>
              <p:cNvPr id="1312870" name="Line 102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71" name="Object 103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32" name="Equazione" r:id="rId32" imgW="114120" imgH="139680" progId="Equation.3">
                  <p:embed/>
                </p:oleObj>
              </a:graphicData>
            </a:graphic>
          </p:graphicFrame>
        </p:grpSp>
        <p:grpSp>
          <p:nvGrpSpPr>
            <p:cNvPr id="26" name="Group 104"/>
            <p:cNvGrpSpPr>
              <a:grpSpLocks/>
            </p:cNvGrpSpPr>
            <p:nvPr/>
          </p:nvGrpSpPr>
          <p:grpSpPr bwMode="auto">
            <a:xfrm>
              <a:off x="2928" y="2955"/>
              <a:ext cx="159" cy="416"/>
              <a:chOff x="612" y="2960"/>
              <a:chExt cx="190" cy="453"/>
            </a:xfrm>
          </p:grpSpPr>
          <p:sp>
            <p:nvSpPr>
              <p:cNvPr id="1312873" name="Line 105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74" name="Object 106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31" name="Equazione" r:id="rId33" imgW="114120" imgH="139680" progId="Equation.3">
                  <p:embed/>
                </p:oleObj>
              </a:graphicData>
            </a:graphic>
          </p:graphicFrame>
        </p:grpSp>
        <p:grpSp>
          <p:nvGrpSpPr>
            <p:cNvPr id="27" name="Group 107"/>
            <p:cNvGrpSpPr>
              <a:grpSpLocks/>
            </p:cNvGrpSpPr>
            <p:nvPr/>
          </p:nvGrpSpPr>
          <p:grpSpPr bwMode="auto">
            <a:xfrm>
              <a:off x="3464" y="2955"/>
              <a:ext cx="159" cy="416"/>
              <a:chOff x="612" y="2960"/>
              <a:chExt cx="190" cy="453"/>
            </a:xfrm>
          </p:grpSpPr>
          <p:sp>
            <p:nvSpPr>
              <p:cNvPr id="1312876" name="Line 108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77" name="Object 109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30" name="Equazione" r:id="rId34" imgW="114120" imgH="139680" progId="Equation.3">
                  <p:embed/>
                </p:oleObj>
              </a:graphicData>
            </a:graphic>
          </p:graphicFrame>
        </p:grpSp>
        <p:grpSp>
          <p:nvGrpSpPr>
            <p:cNvPr id="28" name="Group 110"/>
            <p:cNvGrpSpPr>
              <a:grpSpLocks/>
            </p:cNvGrpSpPr>
            <p:nvPr/>
          </p:nvGrpSpPr>
          <p:grpSpPr bwMode="auto">
            <a:xfrm>
              <a:off x="3819" y="2955"/>
              <a:ext cx="159" cy="416"/>
              <a:chOff x="612" y="2960"/>
              <a:chExt cx="191" cy="453"/>
            </a:xfrm>
          </p:grpSpPr>
          <p:sp>
            <p:nvSpPr>
              <p:cNvPr id="1312879" name="Line 111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80" name="Object 112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29" name="Equazione" r:id="rId35" imgW="114120" imgH="139680" progId="Equation.3">
                  <p:embed/>
                </p:oleObj>
              </a:graphicData>
            </a:graphic>
          </p:graphicFrame>
        </p:grpSp>
        <p:grpSp>
          <p:nvGrpSpPr>
            <p:cNvPr id="29" name="Group 113"/>
            <p:cNvGrpSpPr>
              <a:grpSpLocks/>
            </p:cNvGrpSpPr>
            <p:nvPr/>
          </p:nvGrpSpPr>
          <p:grpSpPr bwMode="auto">
            <a:xfrm>
              <a:off x="3105" y="2955"/>
              <a:ext cx="159" cy="416"/>
              <a:chOff x="612" y="2960"/>
              <a:chExt cx="191" cy="453"/>
            </a:xfrm>
          </p:grpSpPr>
          <p:sp>
            <p:nvSpPr>
              <p:cNvPr id="1312882" name="Line 114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83" name="Object 115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28" name="Equazione" r:id="rId36" imgW="114120" imgH="139680" progId="Equation.3">
                  <p:embed/>
                </p:oleObj>
              </a:graphicData>
            </a:graphic>
          </p:graphicFrame>
        </p:grpSp>
        <p:grpSp>
          <p:nvGrpSpPr>
            <p:cNvPr id="30" name="Group 116"/>
            <p:cNvGrpSpPr>
              <a:grpSpLocks/>
            </p:cNvGrpSpPr>
            <p:nvPr/>
          </p:nvGrpSpPr>
          <p:grpSpPr bwMode="auto">
            <a:xfrm>
              <a:off x="3642" y="2955"/>
              <a:ext cx="159" cy="416"/>
              <a:chOff x="612" y="2960"/>
              <a:chExt cx="190" cy="453"/>
            </a:xfrm>
          </p:grpSpPr>
          <p:sp>
            <p:nvSpPr>
              <p:cNvPr id="1312885" name="Line 117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86" name="Object 118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0" cy="212"/>
            </p:xfrm>
            <a:graphic>
              <a:graphicData uri="http://schemas.openxmlformats.org/presentationml/2006/ole">
                <p:oleObj spid="_x0000_s1208327" name="Equazione" r:id="rId37" imgW="114120" imgH="139680" progId="Equation.3">
                  <p:embed/>
                </p:oleObj>
              </a:graphicData>
            </a:graphic>
          </p:graphicFrame>
        </p:grpSp>
        <p:grpSp>
          <p:nvGrpSpPr>
            <p:cNvPr id="31" name="Group 119"/>
            <p:cNvGrpSpPr>
              <a:grpSpLocks/>
            </p:cNvGrpSpPr>
            <p:nvPr/>
          </p:nvGrpSpPr>
          <p:grpSpPr bwMode="auto">
            <a:xfrm>
              <a:off x="3997" y="2955"/>
              <a:ext cx="159" cy="416"/>
              <a:chOff x="612" y="2960"/>
              <a:chExt cx="191" cy="453"/>
            </a:xfrm>
          </p:grpSpPr>
          <p:sp>
            <p:nvSpPr>
              <p:cNvPr id="1312888" name="Line 120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89" name="Object 121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26" name="Equazione" r:id="rId38" imgW="114120" imgH="139680" progId="Equation.3">
                  <p:embed/>
                </p:oleObj>
              </a:graphicData>
            </a:graphic>
          </p:graphicFrame>
        </p:grpSp>
        <p:grpSp>
          <p:nvGrpSpPr>
            <p:cNvPr id="1312866" name="Group 122"/>
            <p:cNvGrpSpPr>
              <a:grpSpLocks/>
            </p:cNvGrpSpPr>
            <p:nvPr/>
          </p:nvGrpSpPr>
          <p:grpSpPr bwMode="auto">
            <a:xfrm>
              <a:off x="4175" y="2955"/>
              <a:ext cx="159" cy="416"/>
              <a:chOff x="612" y="2960"/>
              <a:chExt cx="191" cy="453"/>
            </a:xfrm>
          </p:grpSpPr>
          <p:sp>
            <p:nvSpPr>
              <p:cNvPr id="1312891" name="Line 123"/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1312892" name="Object 124"/>
              <p:cNvGraphicFramePr>
                <a:graphicFrameLocks noChangeAspect="1"/>
              </p:cNvGraphicFramePr>
              <p:nvPr/>
            </p:nvGraphicFramePr>
            <p:xfrm>
              <a:off x="612" y="3201"/>
              <a:ext cx="191" cy="212"/>
            </p:xfrm>
            <a:graphic>
              <a:graphicData uri="http://schemas.openxmlformats.org/presentationml/2006/ole">
                <p:oleObj spid="_x0000_s1208325" name="Equazione" r:id="rId39" imgW="114120" imgH="139680" progId="Equation.3">
                  <p:embed/>
                </p:oleObj>
              </a:graphicData>
            </a:graphic>
          </p:graphicFrame>
        </p:grpSp>
      </p:grpSp>
      <p:sp>
        <p:nvSpPr>
          <p:cNvPr id="1312893" name="Text Box 125"/>
          <p:cNvSpPr txBox="1">
            <a:spLocks noChangeArrowheads="1"/>
          </p:cNvSpPr>
          <p:nvPr/>
        </p:nvSpPr>
        <p:spPr bwMode="auto">
          <a:xfrm>
            <a:off x="755650" y="188913"/>
            <a:ext cx="28797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+mn-lt"/>
              </a:rPr>
              <a:t>Intuizione:</a:t>
            </a:r>
            <a:r>
              <a:rPr lang="it-IT" sz="4000" b="1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+mn-lt"/>
              </a:rPr>
              <a:t>Come usare il Teorema dell’esperto</a:t>
            </a:r>
          </a:p>
          <a:p>
            <a:r>
              <a:rPr lang="it-IT" sz="3600" dirty="0">
                <a:latin typeface="+mn-lt"/>
              </a:rPr>
              <a:t>                 </a:t>
            </a:r>
            <a:r>
              <a:rPr lang="it-IT" sz="3600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) = </a:t>
            </a:r>
            <a:r>
              <a:rPr lang="it-IT" sz="3600" i="1" dirty="0" err="1">
                <a:latin typeface="+mn-lt"/>
              </a:rPr>
              <a:t>aT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/</a:t>
            </a:r>
            <a:r>
              <a:rPr lang="it-IT" sz="3600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)</a:t>
            </a:r>
            <a:r>
              <a:rPr lang="it-IT" sz="3600" dirty="0" err="1">
                <a:latin typeface="+mn-lt"/>
              </a:rPr>
              <a:t>+</a:t>
            </a:r>
            <a:r>
              <a:rPr lang="it-IT" sz="3600" i="1" dirty="0" err="1">
                <a:latin typeface="+mn-lt"/>
              </a:rPr>
              <a:t>f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1800" y="2552702"/>
            <a:ext cx="3948113" cy="754063"/>
            <a:chOff x="272" y="1608"/>
            <a:chExt cx="2487" cy="475"/>
          </a:xfrm>
        </p:grpSpPr>
        <p:sp>
          <p:nvSpPr>
            <p:cNvPr id="1313796" name="Text Box 4"/>
            <p:cNvSpPr txBox="1">
              <a:spLocks noChangeArrowheads="1"/>
            </p:cNvSpPr>
            <p:nvPr/>
          </p:nvSpPr>
          <p:spPr bwMode="auto">
            <a:xfrm>
              <a:off x="272" y="1616"/>
              <a:ext cx="18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buFontTx/>
                <a:buAutoNum type="arabicPeriod" startAt="2"/>
              </a:pPr>
              <a:r>
                <a:rPr lang="it-IT" sz="3600">
                  <a:latin typeface="+mn-lt"/>
                </a:rPr>
                <a:t>Calcolare </a:t>
              </a:r>
            </a:p>
          </p:txBody>
        </p:sp>
        <p:graphicFrame>
          <p:nvGraphicFramePr>
            <p:cNvPr id="1313797" name="Object 5"/>
            <p:cNvGraphicFramePr>
              <a:graphicFrameLocks noChangeAspect="1"/>
            </p:cNvGraphicFramePr>
            <p:nvPr/>
          </p:nvGraphicFramePr>
          <p:xfrm>
            <a:off x="1868" y="1608"/>
            <a:ext cx="891" cy="475"/>
          </p:xfrm>
          <a:graphic>
            <a:graphicData uri="http://schemas.openxmlformats.org/presentationml/2006/ole">
              <p:oleObj spid="_x0000_s1209348" name="Equation" r:id="rId3" imgW="406080" imgH="228600" progId="Equation.3">
                <p:embed/>
              </p:oleObj>
            </a:graphicData>
          </a:graphic>
        </p:graphicFrame>
      </p:grp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406400" y="4473575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4"/>
            </a:pPr>
            <a:r>
              <a:rPr lang="it-IT" sz="3600">
                <a:latin typeface="+mn-lt"/>
              </a:rPr>
              <a:t>Se il limite è finito e diverso da 0 siamo nel Caso 2 e </a:t>
            </a:r>
          </a:p>
        </p:txBody>
      </p:sp>
      <p:graphicFrame>
        <p:nvGraphicFramePr>
          <p:cNvPr id="1313799" name="Object 7"/>
          <p:cNvGraphicFramePr>
            <a:graphicFrameLocks noChangeAspect="1"/>
          </p:cNvGraphicFramePr>
          <p:nvPr/>
        </p:nvGraphicFramePr>
        <p:xfrm>
          <a:off x="863588" y="5733256"/>
          <a:ext cx="7786688" cy="693737"/>
        </p:xfrm>
        <a:graphic>
          <a:graphicData uri="http://schemas.openxmlformats.org/presentationml/2006/ole">
            <p:oleObj spid="_x0000_s1209346" name="Equazione" r:id="rId4" imgW="2311200" imgH="228600" progId="Equation.3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1800" y="3282951"/>
            <a:ext cx="6408738" cy="1195387"/>
            <a:chOff x="272" y="2068"/>
            <a:chExt cx="4037" cy="753"/>
          </a:xfrm>
        </p:grpSpPr>
        <p:sp>
          <p:nvSpPr>
            <p:cNvPr id="1313801" name="Text Box 9"/>
            <p:cNvSpPr txBox="1">
              <a:spLocks noChangeArrowheads="1"/>
            </p:cNvSpPr>
            <p:nvPr/>
          </p:nvSpPr>
          <p:spPr bwMode="auto">
            <a:xfrm>
              <a:off x="272" y="2228"/>
              <a:ext cx="299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buFontTx/>
                <a:buAutoNum type="arabicPeriod" startAt="3"/>
              </a:pPr>
              <a:r>
                <a:rPr lang="it-IT" sz="3600">
                  <a:latin typeface="+mn-lt"/>
                </a:rPr>
                <a:t>Calcolare il limite  </a:t>
              </a:r>
            </a:p>
          </p:txBody>
        </p:sp>
        <p:graphicFrame>
          <p:nvGraphicFramePr>
            <p:cNvPr id="1313802" name="Object 10"/>
            <p:cNvGraphicFramePr>
              <a:graphicFrameLocks noChangeAspect="1"/>
            </p:cNvGraphicFramePr>
            <p:nvPr/>
          </p:nvGraphicFramePr>
          <p:xfrm>
            <a:off x="2949" y="2068"/>
            <a:ext cx="1360" cy="753"/>
          </p:xfrm>
          <a:graphic>
            <a:graphicData uri="http://schemas.openxmlformats.org/presentationml/2006/ole">
              <p:oleObj spid="_x0000_s1209347" name="Equazione" r:id="rId5" imgW="622080" imgH="393480" progId="Equation.3">
                <p:embed/>
              </p:oleObj>
            </a:graphicData>
          </a:graphic>
        </p:graphicFrame>
      </p:grpSp>
      <p:sp>
        <p:nvSpPr>
          <p:cNvPr id="1313803" name="Text Box 11"/>
          <p:cNvSpPr txBox="1">
            <a:spLocks noChangeArrowheads="1"/>
          </p:cNvSpPr>
          <p:nvPr/>
        </p:nvSpPr>
        <p:spPr bwMode="auto">
          <a:xfrm>
            <a:off x="431800" y="1412875"/>
            <a:ext cx="8461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it-IT" sz="3600">
                <a:latin typeface="+mn-lt"/>
              </a:rPr>
              <a:t>Togliere eventuali arrotondamenti per eccesso o per difetto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8" grpId="0"/>
      <p:bldP spid="13138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5425"/>
            <a:ext cx="8229600" cy="647700"/>
          </a:xfrm>
        </p:spPr>
        <p:txBody>
          <a:bodyPr/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Valutare la difficoltà dei problemi</a:t>
            </a:r>
          </a:p>
        </p:txBody>
      </p:sp>
      <p:sp>
        <p:nvSpPr>
          <p:cNvPr id="1154051" name="Line 3"/>
          <p:cNvSpPr>
            <a:spLocks noChangeShapeType="1"/>
          </p:cNvSpPr>
          <p:nvPr/>
        </p:nvSpPr>
        <p:spPr bwMode="auto">
          <a:xfrm>
            <a:off x="2519772" y="4437112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2636811" y="2881305"/>
            <a:ext cx="510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chemeClr val="accent2"/>
                </a:solidFill>
                <a:latin typeface="+mn-lt"/>
              </a:rPr>
              <a:t>ogni algoritmo che risolve il problema ha complessità maggiore o uguale di questa</a:t>
            </a:r>
          </a:p>
        </p:txBody>
      </p:sp>
      <p:sp>
        <p:nvSpPr>
          <p:cNvPr id="1154053" name="Text Box 5"/>
          <p:cNvSpPr txBox="1">
            <a:spLocks noChangeArrowheads="1"/>
          </p:cNvSpPr>
          <p:nvPr/>
        </p:nvSpPr>
        <p:spPr bwMode="auto">
          <a:xfrm>
            <a:off x="2673324" y="4414851"/>
            <a:ext cx="563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limite inferiore: </a:t>
            </a:r>
            <a:r>
              <a:rPr lang="it-IT" dirty="0">
                <a:latin typeface="+mn-lt"/>
                <a:sym typeface="Symbol" pitchFamily="18" charset="2"/>
              </a:rPr>
              <a:t>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)</a:t>
            </a:r>
          </a:p>
        </p:txBody>
      </p:sp>
      <p:sp>
        <p:nvSpPr>
          <p:cNvPr id="1154054" name="Line 6"/>
          <p:cNvSpPr>
            <a:spLocks noChangeShapeType="1"/>
          </p:cNvSpPr>
          <p:nvPr/>
        </p:nvSpPr>
        <p:spPr bwMode="auto">
          <a:xfrm flipV="1">
            <a:off x="701622" y="982629"/>
            <a:ext cx="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1154055" name="Object 7"/>
          <p:cNvGraphicFramePr>
            <a:graphicFrameLocks noChangeAspect="1"/>
          </p:cNvGraphicFramePr>
          <p:nvPr/>
        </p:nvGraphicFramePr>
        <p:xfrm>
          <a:off x="911225" y="800100"/>
          <a:ext cx="1068352" cy="4789488"/>
        </p:xfrm>
        <a:graphic>
          <a:graphicData uri="http://schemas.openxmlformats.org/presentationml/2006/ole">
            <p:oleObj spid="_x0000_s1068034" name="Equation" r:id="rId3" imgW="431640" imgH="1955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Text Box 2"/>
          <p:cNvSpPr txBox="1">
            <a:spLocks noChangeArrowheads="1"/>
          </p:cNvSpPr>
          <p:nvPr/>
        </p:nvSpPr>
        <p:spPr bwMode="auto">
          <a:xfrm>
            <a:off x="250825" y="296863"/>
            <a:ext cx="867727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5"/>
            </a:pPr>
            <a:r>
              <a:rPr lang="it-IT" sz="3600" dirty="0">
                <a:latin typeface="+mn-lt"/>
              </a:rPr>
              <a:t>Se il limite è 0 </a:t>
            </a:r>
            <a:r>
              <a:rPr lang="it-IT" sz="3600" i="1" u="sng" dirty="0">
                <a:latin typeface="+mn-lt"/>
              </a:rPr>
              <a:t>potremmo</a:t>
            </a:r>
            <a:r>
              <a:rPr lang="it-IT" sz="3600" dirty="0">
                <a:latin typeface="+mn-lt"/>
              </a:rPr>
              <a:t> essere nel Caso 1.  Per esserne sicuri occorre trovare un valore positivo </a:t>
            </a:r>
            <a:r>
              <a:rPr lang="el-GR" sz="3600" i="1" dirty="0">
                <a:latin typeface="+mn-lt"/>
              </a:rPr>
              <a:t>ε</a:t>
            </a:r>
            <a:r>
              <a:rPr lang="it-IT" sz="3600" dirty="0">
                <a:latin typeface="+mn-lt"/>
                <a:sym typeface="Symbol" pitchFamily="18" charset="2"/>
              </a:rPr>
              <a:t> per il quale risulti finito il limite</a:t>
            </a:r>
          </a:p>
          <a:p>
            <a:pPr marL="457200" indent="-457200">
              <a:buFontTx/>
              <a:buAutoNum type="arabicPeriod" startAt="5"/>
            </a:pPr>
            <a:endParaRPr lang="it-IT" sz="3600" dirty="0">
              <a:latin typeface="+mn-lt"/>
              <a:sym typeface="Symbol" pitchFamily="18" charset="2"/>
            </a:endParaRPr>
          </a:p>
          <a:p>
            <a:pPr marL="457200" indent="-457200">
              <a:buFontTx/>
              <a:buAutoNum type="arabicPeriod" startAt="5"/>
            </a:pPr>
            <a:endParaRPr lang="it-IT" sz="3600" dirty="0">
              <a:latin typeface="+mn-lt"/>
              <a:sym typeface="Symbol" pitchFamily="18" charset="2"/>
            </a:endParaRPr>
          </a:p>
          <a:p>
            <a:pPr marL="457200" indent="-457200"/>
            <a:r>
              <a:rPr lang="it-IT" sz="3600" dirty="0">
                <a:latin typeface="+mn-lt"/>
                <a:sym typeface="Symbol" pitchFamily="18" charset="2"/>
              </a:rPr>
              <a:t>    nel qual caso possiamo concludere</a:t>
            </a:r>
          </a:p>
          <a:p>
            <a:pPr marL="457200" indent="-457200"/>
            <a:endParaRPr lang="it-IT" sz="3600" dirty="0">
              <a:latin typeface="+mn-lt"/>
              <a:sym typeface="Symbol" pitchFamily="18" charset="2"/>
            </a:endParaRPr>
          </a:p>
          <a:p>
            <a:pPr marL="457200" indent="-457200"/>
            <a:endParaRPr lang="it-IT" sz="3600" dirty="0">
              <a:latin typeface="+mn-lt"/>
              <a:sym typeface="Symbol" pitchFamily="18" charset="2"/>
            </a:endParaRPr>
          </a:p>
          <a:p>
            <a:pPr marL="457200" indent="-457200"/>
            <a:r>
              <a:rPr lang="it-IT" sz="3600" dirty="0">
                <a:latin typeface="+mn-lt"/>
                <a:sym typeface="Symbol" pitchFamily="18" charset="2"/>
              </a:rPr>
              <a:t>   Se per </a:t>
            </a:r>
            <a:r>
              <a:rPr lang="it-IT" sz="3600" u="sng" dirty="0" smtClean="0">
                <a:latin typeface="+mn-lt"/>
                <a:sym typeface="Symbol" pitchFamily="18" charset="2"/>
              </a:rPr>
              <a:t>ogni</a:t>
            </a:r>
            <a:r>
              <a:rPr lang="it-IT" sz="3600" dirty="0" smtClean="0">
                <a:latin typeface="+mn-lt"/>
                <a:sym typeface="Symbol" pitchFamily="18" charset="2"/>
              </a:rPr>
              <a:t> </a:t>
            </a:r>
            <a:r>
              <a:rPr lang="el-GR" sz="3600" i="1" dirty="0">
                <a:latin typeface="+mn-lt"/>
                <a:sym typeface="Symbol" pitchFamily="18" charset="2"/>
              </a:rPr>
              <a:t>ε</a:t>
            </a:r>
            <a:r>
              <a:rPr lang="it-IT" sz="3600" dirty="0">
                <a:latin typeface="+mn-lt"/>
                <a:sym typeface="Symbol" pitchFamily="18" charset="2"/>
              </a:rPr>
              <a:t> positivo tale limite risulta infinito il teorema dell’esperto non si può </a:t>
            </a:r>
            <a:r>
              <a:rPr lang="it-IT" sz="3600" dirty="0" smtClean="0">
                <a:latin typeface="+mn-lt"/>
                <a:sym typeface="Symbol" pitchFamily="18" charset="2"/>
              </a:rPr>
              <a:t>usare.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  <p:graphicFrame>
        <p:nvGraphicFramePr>
          <p:cNvPr id="1314819" name="Object 3"/>
          <p:cNvGraphicFramePr>
            <a:graphicFrameLocks noChangeAspect="1"/>
          </p:cNvGraphicFramePr>
          <p:nvPr/>
        </p:nvGraphicFramePr>
        <p:xfrm>
          <a:off x="2600298" y="2041506"/>
          <a:ext cx="2160587" cy="1166813"/>
        </p:xfrm>
        <a:graphic>
          <a:graphicData uri="http://schemas.openxmlformats.org/presentationml/2006/ole">
            <p:oleObj spid="_x0000_s1210370" name="Equazione" r:id="rId3" imgW="723600" imgH="393480" progId="Equation.3">
              <p:embed/>
            </p:oleObj>
          </a:graphicData>
        </a:graphic>
      </p:graphicFrame>
      <p:graphicFrame>
        <p:nvGraphicFramePr>
          <p:cNvPr id="1314820" name="Object 4"/>
          <p:cNvGraphicFramePr>
            <a:graphicFrameLocks noChangeAspect="1"/>
          </p:cNvGraphicFramePr>
          <p:nvPr/>
        </p:nvGraphicFramePr>
        <p:xfrm>
          <a:off x="2563785" y="3794130"/>
          <a:ext cx="3416300" cy="792162"/>
        </p:xfrm>
        <a:graphic>
          <a:graphicData uri="http://schemas.openxmlformats.org/presentationml/2006/ole">
            <p:oleObj spid="_x0000_s1210371" name="Equation" r:id="rId4" imgW="10159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Text Box 2"/>
          <p:cNvSpPr txBox="1">
            <a:spLocks noChangeArrowheads="1"/>
          </p:cNvSpPr>
          <p:nvPr/>
        </p:nvSpPr>
        <p:spPr bwMode="auto">
          <a:xfrm>
            <a:off x="179388" y="296863"/>
            <a:ext cx="87137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6"/>
            </a:pPr>
            <a:r>
              <a:rPr lang="it-IT" sz="3600" dirty="0">
                <a:latin typeface="+mn-lt"/>
              </a:rPr>
              <a:t>Se il limite è </a:t>
            </a:r>
            <a:r>
              <a:rPr lang="it-IT" sz="3600" dirty="0">
                <a:latin typeface="+mn-lt"/>
                <a:cs typeface="Arial" charset="0"/>
              </a:rPr>
              <a:t>∞</a:t>
            </a:r>
            <a:r>
              <a:rPr lang="it-IT" sz="3600" dirty="0">
                <a:latin typeface="+mn-lt"/>
              </a:rPr>
              <a:t> </a:t>
            </a:r>
            <a:r>
              <a:rPr lang="it-IT" sz="3600" i="1" u="sng" dirty="0">
                <a:latin typeface="+mn-lt"/>
              </a:rPr>
              <a:t>potremmo</a:t>
            </a:r>
            <a:r>
              <a:rPr lang="it-IT" sz="3600" dirty="0">
                <a:latin typeface="+mn-lt"/>
              </a:rPr>
              <a:t> essere nel Caso 3.  Per esserne sicuri occorre trovare un </a:t>
            </a:r>
            <a:r>
              <a:rPr lang="el-GR" sz="3600" i="1" dirty="0">
                <a:latin typeface="+mn-lt"/>
              </a:rPr>
              <a:t>ε</a:t>
            </a:r>
            <a:r>
              <a:rPr lang="it-IT" sz="3600" dirty="0">
                <a:latin typeface="+mn-lt"/>
                <a:sym typeface="Symbol" pitchFamily="18" charset="2"/>
              </a:rPr>
              <a:t> </a:t>
            </a:r>
            <a:r>
              <a:rPr lang="it-IT" sz="3600" dirty="0">
                <a:latin typeface="+mn-lt"/>
              </a:rPr>
              <a:t> positivo </a:t>
            </a:r>
            <a:r>
              <a:rPr lang="it-IT" sz="3600" dirty="0">
                <a:latin typeface="+mn-lt"/>
                <a:sym typeface="Symbol" pitchFamily="18" charset="2"/>
              </a:rPr>
              <a:t>per il quale risulti diverso da 0 il limite</a:t>
            </a:r>
          </a:p>
        </p:txBody>
      </p:sp>
      <p:graphicFrame>
        <p:nvGraphicFramePr>
          <p:cNvPr id="1315843" name="Object 3"/>
          <p:cNvGraphicFramePr>
            <a:graphicFrameLocks noChangeAspect="1"/>
          </p:cNvGraphicFramePr>
          <p:nvPr/>
        </p:nvGraphicFramePr>
        <p:xfrm>
          <a:off x="3111480" y="2114532"/>
          <a:ext cx="2592423" cy="1313775"/>
        </p:xfrm>
        <a:graphic>
          <a:graphicData uri="http://schemas.openxmlformats.org/presentationml/2006/ole">
            <p:oleObj spid="_x0000_s1211394" name="Equation" r:id="rId3" imgW="723600" imgH="393480" progId="Equation.3">
              <p:embed/>
            </p:oleObj>
          </a:graphicData>
        </a:graphic>
      </p:graphicFrame>
      <p:sp>
        <p:nvSpPr>
          <p:cNvPr id="1315844" name="Text Box 4"/>
          <p:cNvSpPr txBox="1">
            <a:spLocks noChangeArrowheads="1"/>
          </p:cNvSpPr>
          <p:nvPr/>
        </p:nvSpPr>
        <p:spPr bwMode="auto">
          <a:xfrm>
            <a:off x="647700" y="3429000"/>
            <a:ext cx="82089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Symbol" pitchFamily="18" charset="2"/>
              </a:rPr>
              <a:t>Se è 0 per </a:t>
            </a:r>
            <a:r>
              <a:rPr lang="it-IT" sz="3600" u="sng" dirty="0" smtClean="0">
                <a:latin typeface="+mn-lt"/>
                <a:sym typeface="Symbol" pitchFamily="18" charset="2"/>
              </a:rPr>
              <a:t>ogni</a:t>
            </a:r>
            <a:r>
              <a:rPr lang="it-IT" sz="3600" dirty="0" smtClean="0">
                <a:latin typeface="+mn-lt"/>
                <a:sym typeface="Symbol" pitchFamily="18" charset="2"/>
              </a:rPr>
              <a:t> </a:t>
            </a:r>
            <a:r>
              <a:rPr lang="el-GR" sz="3600" i="1" dirty="0">
                <a:latin typeface="+mn-lt"/>
                <a:sym typeface="Symbol" pitchFamily="18" charset="2"/>
              </a:rPr>
              <a:t>ε</a:t>
            </a:r>
            <a:r>
              <a:rPr lang="it-IT" sz="3600" dirty="0">
                <a:latin typeface="+mn-lt"/>
                <a:sym typeface="Symbol" pitchFamily="18" charset="2"/>
              </a:rPr>
              <a:t> positivo non si può usare il teorema </a:t>
            </a:r>
            <a:r>
              <a:rPr lang="it-IT" sz="3600" dirty="0" smtClean="0">
                <a:latin typeface="+mn-lt"/>
                <a:sym typeface="Symbol" pitchFamily="18" charset="2"/>
              </a:rPr>
              <a:t>dell’esperto.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  <p:sp>
        <p:nvSpPr>
          <p:cNvPr id="1315845" name="Text Box 5"/>
          <p:cNvSpPr txBox="1">
            <a:spLocks noChangeArrowheads="1"/>
          </p:cNvSpPr>
          <p:nvPr/>
        </p:nvSpPr>
        <p:spPr bwMode="auto">
          <a:xfrm>
            <a:off x="647700" y="4652963"/>
            <a:ext cx="81724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latin typeface="+mn-lt"/>
                <a:sym typeface="Symbol" pitchFamily="18" charset="2"/>
              </a:rPr>
              <a:t>Altrimenti prima di concludere bisogna studiare la disequazione</a:t>
            </a:r>
          </a:p>
          <a:p>
            <a:r>
              <a:rPr lang="it-IT" sz="3600">
                <a:latin typeface="+mn-lt"/>
                <a:sym typeface="Symbol" pitchFamily="18" charset="2"/>
              </a:rPr>
              <a:t>                 </a:t>
            </a:r>
            <a:r>
              <a:rPr lang="it-IT" sz="3600" i="1">
                <a:latin typeface="+mn-lt"/>
              </a:rPr>
              <a:t>a f</a:t>
            </a:r>
            <a:r>
              <a:rPr lang="it-IT" sz="3600">
                <a:latin typeface="+mn-lt"/>
              </a:rPr>
              <a:t>(</a:t>
            </a:r>
            <a:r>
              <a:rPr lang="it-IT" sz="3600" i="1">
                <a:latin typeface="+mn-lt"/>
              </a:rPr>
              <a:t>n</a:t>
            </a:r>
            <a:r>
              <a:rPr lang="it-IT" sz="3600" b="1" i="1">
                <a:latin typeface="+mn-lt"/>
              </a:rPr>
              <a:t>/</a:t>
            </a:r>
            <a:r>
              <a:rPr lang="it-IT" sz="3600" i="1">
                <a:latin typeface="+mn-lt"/>
              </a:rPr>
              <a:t>b</a:t>
            </a:r>
            <a:r>
              <a:rPr lang="it-IT" sz="3600">
                <a:latin typeface="+mn-lt"/>
              </a:rPr>
              <a:t>) ≤</a:t>
            </a:r>
            <a:r>
              <a:rPr lang="it-IT" sz="3600">
                <a:latin typeface="+mn-lt"/>
                <a:sym typeface="Symbol" pitchFamily="18" charset="2"/>
              </a:rPr>
              <a:t> </a:t>
            </a:r>
            <a:r>
              <a:rPr lang="it-IT" sz="3600" i="1">
                <a:latin typeface="+mn-lt"/>
              </a:rPr>
              <a:t>k f</a:t>
            </a:r>
            <a:r>
              <a:rPr lang="it-IT" sz="3600">
                <a:latin typeface="+mn-lt"/>
              </a:rPr>
              <a:t>(</a:t>
            </a:r>
            <a:r>
              <a:rPr lang="it-IT" sz="3600" i="1">
                <a:latin typeface="+mn-lt"/>
              </a:rPr>
              <a:t>n</a:t>
            </a:r>
            <a:r>
              <a:rPr lang="it-IT" sz="3600">
                <a:latin typeface="+mn-lt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4" grpId="0"/>
      <p:bldP spid="13158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Text Box 2"/>
          <p:cNvSpPr txBox="1">
            <a:spLocks noChangeArrowheads="1"/>
          </p:cNvSpPr>
          <p:nvPr/>
        </p:nvSpPr>
        <p:spPr bwMode="auto">
          <a:xfrm>
            <a:off x="468313" y="296863"/>
            <a:ext cx="84248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latin typeface="+mn-lt"/>
              </a:rPr>
              <a:t>Se tale disequazione è soddisfatta per qualche costante </a:t>
            </a:r>
            <a:r>
              <a:rPr lang="it-IT" sz="3600" i="1">
                <a:latin typeface="+mn-lt"/>
              </a:rPr>
              <a:t>k</a:t>
            </a:r>
            <a:r>
              <a:rPr lang="it-IT" sz="3600">
                <a:latin typeface="+mn-lt"/>
              </a:rPr>
              <a:t> strettamente minore di 1 e per tutti i valori di </a:t>
            </a:r>
            <a:r>
              <a:rPr lang="it-IT" sz="3600" i="1">
                <a:latin typeface="+mn-lt"/>
              </a:rPr>
              <a:t>n</a:t>
            </a:r>
            <a:r>
              <a:rPr lang="it-IT" sz="3600">
                <a:latin typeface="+mn-lt"/>
              </a:rPr>
              <a:t> da un certo valore </a:t>
            </a:r>
            <a:r>
              <a:rPr lang="it-IT" sz="3600" i="1">
                <a:latin typeface="+mn-lt"/>
              </a:rPr>
              <a:t>N</a:t>
            </a:r>
            <a:r>
              <a:rPr lang="it-IT" sz="3600">
                <a:latin typeface="+mn-lt"/>
              </a:rPr>
              <a:t> in poi possiamo concludere che </a:t>
            </a:r>
          </a:p>
        </p:txBody>
      </p:sp>
      <p:graphicFrame>
        <p:nvGraphicFramePr>
          <p:cNvPr id="1316867" name="Object 3"/>
          <p:cNvGraphicFramePr>
            <a:graphicFrameLocks noChangeAspect="1"/>
          </p:cNvGraphicFramePr>
          <p:nvPr/>
        </p:nvGraphicFramePr>
        <p:xfrm>
          <a:off x="2417733" y="2808279"/>
          <a:ext cx="3734491" cy="730250"/>
        </p:xfrm>
        <a:graphic>
          <a:graphicData uri="http://schemas.openxmlformats.org/presentationml/2006/ole">
            <p:oleObj spid="_x0000_s1212418" name="Equation" r:id="rId3" imgW="990360" imgH="203040" progId="Equation.3">
              <p:embed/>
            </p:oleObj>
          </a:graphicData>
        </a:graphic>
      </p:graphicFrame>
      <p:sp>
        <p:nvSpPr>
          <p:cNvPr id="1316868" name="Text Box 4"/>
          <p:cNvSpPr txBox="1">
            <a:spLocks noChangeArrowheads="1"/>
          </p:cNvSpPr>
          <p:nvPr/>
        </p:nvSpPr>
        <p:spPr bwMode="auto">
          <a:xfrm>
            <a:off x="503238" y="3752850"/>
            <a:ext cx="7651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Altrimenti </a:t>
            </a:r>
            <a:r>
              <a:rPr lang="it-IT" sz="3600" dirty="0">
                <a:latin typeface="+mn-lt"/>
                <a:sym typeface="Symbol" pitchFamily="18" charset="2"/>
              </a:rPr>
              <a:t>il teorema dell’esperto non si può </a:t>
            </a:r>
            <a:r>
              <a:rPr lang="it-IT" sz="3600" dirty="0" smtClean="0">
                <a:latin typeface="+mn-lt"/>
                <a:sym typeface="Symbol" pitchFamily="18" charset="2"/>
              </a:rPr>
              <a:t>usare.</a:t>
            </a:r>
            <a:r>
              <a:rPr lang="it-IT" sz="3600" dirty="0" smtClean="0">
                <a:latin typeface="+mn-lt"/>
              </a:rPr>
              <a:t> 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Esempi: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6492" y="3429000"/>
            <a:ext cx="6794500" cy="1150937"/>
            <a:chOff x="181" y="2251"/>
            <a:chExt cx="4280" cy="725"/>
          </a:xfrm>
        </p:grpSpPr>
        <p:sp>
          <p:nvSpPr>
            <p:cNvPr id="1317892" name="Text Box 4"/>
            <p:cNvSpPr txBox="1">
              <a:spLocks noChangeArrowheads="1"/>
            </p:cNvSpPr>
            <p:nvPr/>
          </p:nvSpPr>
          <p:spPr bwMode="auto">
            <a:xfrm>
              <a:off x="181" y="2251"/>
              <a:ext cx="129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siccome </a:t>
              </a:r>
            </a:p>
          </p:txBody>
        </p:sp>
        <p:graphicFrame>
          <p:nvGraphicFramePr>
            <p:cNvPr id="1317893" name="Object 5"/>
            <p:cNvGraphicFramePr>
              <a:graphicFrameLocks noChangeAspect="1"/>
            </p:cNvGraphicFramePr>
            <p:nvPr/>
          </p:nvGraphicFramePr>
          <p:xfrm>
            <a:off x="1584" y="2595"/>
            <a:ext cx="1765" cy="381"/>
          </p:xfrm>
          <a:graphic>
            <a:graphicData uri="http://schemas.openxmlformats.org/presentationml/2006/ole">
              <p:oleObj spid="_x0000_s1213445" name="Equazione" r:id="rId3" imgW="1028520" imgH="228600" progId="Equation.3">
                <p:embed/>
              </p:oleObj>
            </a:graphicData>
          </a:graphic>
        </p:graphicFrame>
        <p:sp>
          <p:nvSpPr>
            <p:cNvPr id="1317894" name="Text Box 6"/>
            <p:cNvSpPr txBox="1">
              <a:spLocks noChangeArrowheads="1"/>
            </p:cNvSpPr>
            <p:nvPr/>
          </p:nvSpPr>
          <p:spPr bwMode="auto">
            <a:xfrm>
              <a:off x="2964" y="2251"/>
              <a:ext cx="149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e quindi</a:t>
              </a:r>
            </a:p>
          </p:txBody>
        </p:sp>
        <p:graphicFrame>
          <p:nvGraphicFramePr>
            <p:cNvPr id="1317895" name="Object 7"/>
            <p:cNvGraphicFramePr>
              <a:graphicFrameLocks noChangeAspect="1"/>
            </p:cNvGraphicFramePr>
            <p:nvPr/>
          </p:nvGraphicFramePr>
          <p:xfrm>
            <a:off x="1108" y="2251"/>
            <a:ext cx="1743" cy="354"/>
          </p:xfrm>
          <a:graphic>
            <a:graphicData uri="http://schemas.openxmlformats.org/presentationml/2006/ole">
              <p:oleObj spid="_x0000_s1213446" name="Equazione" r:id="rId4" imgW="1066680" imgH="203040" progId="Equation.3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9979" y="4597416"/>
            <a:ext cx="8569325" cy="1206500"/>
            <a:chOff x="181" y="2976"/>
            <a:chExt cx="5398" cy="760"/>
          </a:xfrm>
        </p:grpSpPr>
        <p:sp>
          <p:nvSpPr>
            <p:cNvPr id="1317897" name="Text Box 9"/>
            <p:cNvSpPr txBox="1">
              <a:spLocks noChangeArrowheads="1"/>
            </p:cNvSpPr>
            <p:nvPr/>
          </p:nvSpPr>
          <p:spPr bwMode="auto">
            <a:xfrm>
              <a:off x="181" y="2976"/>
              <a:ext cx="539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possiamo applicare il Caso 2 e concludere </a:t>
              </a:r>
            </a:p>
          </p:txBody>
        </p:sp>
        <p:graphicFrame>
          <p:nvGraphicFramePr>
            <p:cNvPr id="1317898" name="Object 10"/>
            <p:cNvGraphicFramePr>
              <a:graphicFrameLocks noChangeAspect="1"/>
            </p:cNvGraphicFramePr>
            <p:nvPr/>
          </p:nvGraphicFramePr>
          <p:xfrm>
            <a:off x="1124" y="3339"/>
            <a:ext cx="3541" cy="397"/>
          </p:xfrm>
          <a:graphic>
            <a:graphicData uri="http://schemas.openxmlformats.org/presentationml/2006/ole">
              <p:oleObj spid="_x0000_s1213444" name="Equazione" r:id="rId5" imgW="2095200" imgH="228600" progId="Equation.3">
                <p:embed/>
              </p:oleObj>
            </a:graphicData>
          </a:graphic>
        </p:graphicFrame>
      </p:grpSp>
      <p:graphicFrame>
        <p:nvGraphicFramePr>
          <p:cNvPr id="1317899" name="Object 11"/>
          <p:cNvGraphicFramePr>
            <a:graphicFrameLocks noChangeAspect="1"/>
          </p:cNvGraphicFramePr>
          <p:nvPr/>
        </p:nvGraphicFramePr>
        <p:xfrm>
          <a:off x="1870038" y="288882"/>
          <a:ext cx="5330898" cy="624526"/>
        </p:xfrm>
        <a:graphic>
          <a:graphicData uri="http://schemas.openxmlformats.org/presentationml/2006/ole">
            <p:oleObj spid="_x0000_s1213442" name="Equazione" r:id="rId6" imgW="1955520" imgH="241200" progId="Equation.3">
              <p:embed/>
            </p:oleObj>
          </a:graphicData>
        </a:graphic>
      </p:graphicFrame>
      <p:graphicFrame>
        <p:nvGraphicFramePr>
          <p:cNvPr id="1317900" name="Object 12"/>
          <p:cNvGraphicFramePr>
            <a:graphicFrameLocks noChangeAspect="1"/>
          </p:cNvGraphicFramePr>
          <p:nvPr/>
        </p:nvGraphicFramePr>
        <p:xfrm>
          <a:off x="1797012" y="1019142"/>
          <a:ext cx="6971966" cy="620721"/>
        </p:xfrm>
        <a:graphic>
          <a:graphicData uri="http://schemas.openxmlformats.org/presentationml/2006/ole">
            <p:oleObj spid="_x0000_s1213443" name="Equazione" r:id="rId7" imgW="2717640" imgH="241200" progId="Equation.3">
              <p:embed/>
            </p:oleObj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2490759" y="2041506"/>
          <a:ext cx="3228975" cy="909638"/>
        </p:xfrm>
        <a:graphic>
          <a:graphicData uri="http://schemas.openxmlformats.org/presentationml/2006/ole">
            <p:oleObj spid="_x0000_s1213447" name="Equation" r:id="rId8" imgW="1371600" imgH="393480" progId="Equation.3">
              <p:embed/>
            </p:oleObj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26953" y="1603350"/>
            <a:ext cx="86772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Trascurando gli arrotondamenti entrambe sono della forma: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3466" y="2771766"/>
            <a:ext cx="51485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 smtClean="0">
                <a:latin typeface="+mn-lt"/>
              </a:rPr>
              <a:t>Con </a:t>
            </a:r>
            <a:r>
              <a:rPr lang="it-IT" i="1" dirty="0" smtClean="0">
                <a:latin typeface="+mn-lt"/>
              </a:rPr>
              <a:t>a</a:t>
            </a:r>
            <a:r>
              <a:rPr lang="it-IT" dirty="0" smtClean="0">
                <a:latin typeface="+mn-lt"/>
              </a:rPr>
              <a:t>=</a:t>
            </a:r>
            <a:r>
              <a:rPr lang="it-IT" i="1" dirty="0" smtClean="0">
                <a:latin typeface="+mn-lt"/>
              </a:rPr>
              <a:t>b</a:t>
            </a:r>
            <a:r>
              <a:rPr lang="it-IT" dirty="0" smtClean="0">
                <a:latin typeface="+mn-lt"/>
              </a:rPr>
              <a:t>=2  ed  </a:t>
            </a:r>
            <a:r>
              <a:rPr lang="it-IT" i="1" dirty="0" smtClean="0">
                <a:latin typeface="+mn-lt"/>
              </a:rPr>
              <a:t>f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)=</a:t>
            </a:r>
            <a:r>
              <a:rPr lang="it-IT" dirty="0" smtClean="0">
                <a:latin typeface="Symbol" pitchFamily="18" charset="2"/>
                <a:ea typeface="Cambria Math"/>
                <a:sym typeface="Symbol"/>
              </a:rPr>
              <a:t></a:t>
            </a:r>
            <a:r>
              <a:rPr lang="it-IT" dirty="0" smtClean="0">
                <a:latin typeface="+mn-lt"/>
                <a:ea typeface="Cambria Math"/>
              </a:rPr>
              <a:t>(</a:t>
            </a:r>
            <a:r>
              <a:rPr lang="it-IT" i="1" dirty="0" err="1" smtClean="0">
                <a:latin typeface="+mn-lt"/>
                <a:ea typeface="Cambria Math"/>
              </a:rPr>
              <a:t>n</a:t>
            </a:r>
            <a:r>
              <a:rPr lang="it-IT" dirty="0" smtClean="0">
                <a:latin typeface="+mn-lt"/>
                <a:ea typeface="Cambria Math"/>
              </a:rPr>
              <a:t>)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Text Box 2"/>
          <p:cNvSpPr txBox="1">
            <a:spLocks noChangeArrowheads="1"/>
          </p:cNvSpPr>
          <p:nvPr/>
        </p:nvSpPr>
        <p:spPr bwMode="auto">
          <a:xfrm>
            <a:off x="299979" y="325395"/>
            <a:ext cx="2197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Esempio:</a:t>
            </a:r>
          </a:p>
        </p:txBody>
      </p:sp>
      <p:graphicFrame>
        <p:nvGraphicFramePr>
          <p:cNvPr id="1318915" name="Object 3"/>
          <p:cNvGraphicFramePr>
            <a:graphicFrameLocks noChangeAspect="1"/>
          </p:cNvGraphicFramePr>
          <p:nvPr/>
        </p:nvGraphicFramePr>
        <p:xfrm>
          <a:off x="2125629" y="179342"/>
          <a:ext cx="3359196" cy="967173"/>
        </p:xfrm>
        <a:graphic>
          <a:graphicData uri="http://schemas.openxmlformats.org/presentationml/2006/ole">
            <p:oleObj spid="_x0000_s1214466" name="Equazione" r:id="rId3" imgW="1358640" imgH="3934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9654" y="4833157"/>
            <a:ext cx="8269288" cy="604837"/>
            <a:chOff x="211" y="2364"/>
            <a:chExt cx="5209" cy="381"/>
          </a:xfrm>
        </p:grpSpPr>
        <p:graphicFrame>
          <p:nvGraphicFramePr>
            <p:cNvPr id="1318917" name="Object 5"/>
            <p:cNvGraphicFramePr>
              <a:graphicFrameLocks noChangeAspect="1"/>
            </p:cNvGraphicFramePr>
            <p:nvPr/>
          </p:nvGraphicFramePr>
          <p:xfrm>
            <a:off x="1039" y="2377"/>
            <a:ext cx="1892" cy="358"/>
          </p:xfrm>
          <a:graphic>
            <a:graphicData uri="http://schemas.openxmlformats.org/presentationml/2006/ole">
              <p:oleObj spid="_x0000_s1214473" name="Equazione" r:id="rId4" imgW="1130040" imgH="228600" progId="Equation.3">
                <p:embed/>
              </p:oleObj>
            </a:graphicData>
          </a:graphic>
        </p:graphicFrame>
        <p:sp>
          <p:nvSpPr>
            <p:cNvPr id="1318918" name="Text Box 6"/>
            <p:cNvSpPr txBox="1">
              <a:spLocks noChangeArrowheads="1"/>
            </p:cNvSpPr>
            <p:nvPr/>
          </p:nvSpPr>
          <p:spPr bwMode="auto">
            <a:xfrm>
              <a:off x="211" y="2377"/>
              <a:ext cx="105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Quindi</a:t>
              </a:r>
            </a:p>
          </p:txBody>
        </p:sp>
        <p:sp>
          <p:nvSpPr>
            <p:cNvPr id="1318919" name="Text Box 7"/>
            <p:cNvSpPr txBox="1">
              <a:spLocks noChangeArrowheads="1"/>
            </p:cNvSpPr>
            <p:nvPr/>
          </p:nvSpPr>
          <p:spPr bwMode="auto">
            <a:xfrm>
              <a:off x="2971" y="2364"/>
              <a:ext cx="244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e si applica il Caso </a:t>
              </a:r>
              <a:r>
                <a:rPr lang="it-IT" dirty="0" smtClean="0">
                  <a:latin typeface="+mn-lt"/>
                </a:rPr>
                <a:t>1 </a:t>
              </a:r>
              <a:endParaRPr lang="it-IT" dirty="0">
                <a:latin typeface="+mn-lt"/>
              </a:endParaRPr>
            </a:p>
          </p:txBody>
        </p:sp>
      </p:grpSp>
      <p:graphicFrame>
        <p:nvGraphicFramePr>
          <p:cNvPr id="1318920" name="Object 8"/>
          <p:cNvGraphicFramePr>
            <a:graphicFrameLocks noChangeAspect="1"/>
          </p:cNvGraphicFramePr>
          <p:nvPr/>
        </p:nvGraphicFramePr>
        <p:xfrm>
          <a:off x="1943064" y="5445125"/>
          <a:ext cx="4342053" cy="722350"/>
        </p:xfrm>
        <a:graphic>
          <a:graphicData uri="http://schemas.openxmlformats.org/presentationml/2006/ole">
            <p:oleObj spid="_x0000_s1214467" name="Equazione" r:id="rId5" imgW="1473120" imgH="228600" progId="Equation.3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6492" y="2406636"/>
            <a:ext cx="3813176" cy="584199"/>
            <a:chOff x="136" y="1207"/>
            <a:chExt cx="2402" cy="368"/>
          </a:xfrm>
        </p:grpSpPr>
        <p:sp>
          <p:nvSpPr>
            <p:cNvPr id="1318922" name="Text Box 10"/>
            <p:cNvSpPr txBox="1">
              <a:spLocks noChangeArrowheads="1"/>
            </p:cNvSpPr>
            <p:nvPr/>
          </p:nvSpPr>
          <p:spPr bwMode="auto">
            <a:xfrm>
              <a:off x="136" y="1207"/>
              <a:ext cx="99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e quindi                              </a:t>
              </a:r>
            </a:p>
          </p:txBody>
        </p:sp>
        <p:graphicFrame>
          <p:nvGraphicFramePr>
            <p:cNvPr id="1318923" name="Object 11"/>
            <p:cNvGraphicFramePr>
              <a:graphicFrameLocks noChangeAspect="1"/>
            </p:cNvGraphicFramePr>
            <p:nvPr/>
          </p:nvGraphicFramePr>
          <p:xfrm>
            <a:off x="1063" y="1221"/>
            <a:ext cx="1475" cy="336"/>
          </p:xfrm>
          <a:graphic>
            <a:graphicData uri="http://schemas.openxmlformats.org/presentationml/2006/ole">
              <p:oleObj spid="_x0000_s1214472" name="Equazione" r:id="rId6" imgW="1028520" imgH="22860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73005" y="1201708"/>
            <a:ext cx="7518401" cy="949326"/>
            <a:chOff x="158" y="708"/>
            <a:chExt cx="4736" cy="598"/>
          </a:xfrm>
        </p:grpSpPr>
        <p:sp>
          <p:nvSpPr>
            <p:cNvPr id="1318925" name="Text Box 13"/>
            <p:cNvSpPr txBox="1">
              <a:spLocks noChangeArrowheads="1"/>
            </p:cNvSpPr>
            <p:nvPr/>
          </p:nvSpPr>
          <p:spPr bwMode="auto">
            <a:xfrm>
              <a:off x="158" y="799"/>
              <a:ext cx="17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In questo caso  </a:t>
              </a:r>
            </a:p>
          </p:txBody>
        </p:sp>
        <p:graphicFrame>
          <p:nvGraphicFramePr>
            <p:cNvPr id="1318926" name="Object 14"/>
            <p:cNvGraphicFramePr>
              <a:graphicFrameLocks noChangeAspect="1"/>
            </p:cNvGraphicFramePr>
            <p:nvPr/>
          </p:nvGraphicFramePr>
          <p:xfrm>
            <a:off x="1860" y="708"/>
            <a:ext cx="3034" cy="598"/>
          </p:xfrm>
          <a:graphic>
            <a:graphicData uri="http://schemas.openxmlformats.org/presentationml/2006/ole">
              <p:oleObj spid="_x0000_s1214471" name="Equazione" r:id="rId7" imgW="2057400" imgH="39348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616115" y="2456892"/>
            <a:ext cx="3171825" cy="584200"/>
            <a:chOff x="3538" y="1207"/>
            <a:chExt cx="1998" cy="368"/>
          </a:xfrm>
        </p:grpSpPr>
        <p:graphicFrame>
          <p:nvGraphicFramePr>
            <p:cNvPr id="1318928" name="Object 16"/>
            <p:cNvGraphicFramePr>
              <a:graphicFrameLocks noChangeAspect="1"/>
            </p:cNvGraphicFramePr>
            <p:nvPr/>
          </p:nvGraphicFramePr>
          <p:xfrm>
            <a:off x="3892" y="1221"/>
            <a:ext cx="1644" cy="332"/>
          </p:xfrm>
          <a:graphic>
            <a:graphicData uri="http://schemas.openxmlformats.org/presentationml/2006/ole">
              <p:oleObj spid="_x0000_s1214470" name="Equazione" r:id="rId8" imgW="1130040" imgH="228600" progId="Equation.3">
                <p:embed/>
              </p:oleObj>
            </a:graphicData>
          </a:graphic>
        </p:graphicFrame>
        <p:sp>
          <p:nvSpPr>
            <p:cNvPr id="1318929" name="Text Box 17"/>
            <p:cNvSpPr txBox="1">
              <a:spLocks noChangeArrowheads="1"/>
            </p:cNvSpPr>
            <p:nvPr/>
          </p:nvSpPr>
          <p:spPr bwMode="auto">
            <a:xfrm>
              <a:off x="3538" y="1207"/>
              <a:ext cx="4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Se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99653" y="3246882"/>
            <a:ext cx="6650038" cy="657225"/>
            <a:chOff x="211" y="1478"/>
            <a:chExt cx="4189" cy="414"/>
          </a:xfrm>
        </p:grpSpPr>
        <p:sp>
          <p:nvSpPr>
            <p:cNvPr id="1318931" name="Text Box 19"/>
            <p:cNvSpPr txBox="1">
              <a:spLocks noChangeArrowheads="1"/>
            </p:cNvSpPr>
            <p:nvPr/>
          </p:nvSpPr>
          <p:spPr bwMode="auto">
            <a:xfrm>
              <a:off x="211" y="1524"/>
              <a:ext cx="61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Per  </a:t>
              </a:r>
            </a:p>
          </p:txBody>
        </p:sp>
        <p:graphicFrame>
          <p:nvGraphicFramePr>
            <p:cNvPr id="1318932" name="Object 20"/>
            <p:cNvGraphicFramePr>
              <a:graphicFrameLocks noChangeAspect="1"/>
            </p:cNvGraphicFramePr>
            <p:nvPr/>
          </p:nvGraphicFramePr>
          <p:xfrm>
            <a:off x="1706" y="1478"/>
            <a:ext cx="2694" cy="407"/>
          </p:xfrm>
          <a:graphic>
            <a:graphicData uri="http://schemas.openxmlformats.org/presentationml/2006/ole">
              <p:oleObj spid="_x0000_s1214468" name="Equazione" r:id="rId9" imgW="1447560" imgH="228600" progId="Equation.3">
                <p:embed/>
              </p:oleObj>
            </a:graphicData>
          </a:graphic>
        </p:graphicFrame>
        <p:graphicFrame>
          <p:nvGraphicFramePr>
            <p:cNvPr id="1318933" name="Object 21"/>
            <p:cNvGraphicFramePr>
              <a:graphicFrameLocks noChangeAspect="1"/>
            </p:cNvGraphicFramePr>
            <p:nvPr/>
          </p:nvGraphicFramePr>
          <p:xfrm>
            <a:off x="675" y="1548"/>
            <a:ext cx="815" cy="321"/>
          </p:xfrm>
          <a:graphic>
            <a:graphicData uri="http://schemas.openxmlformats.org/presentationml/2006/ole">
              <p:oleObj spid="_x0000_s1214469" name="Equazione" r:id="rId10" imgW="469800" imgH="177480" progId="Equation.3">
                <p:embed/>
              </p:oleObj>
            </a:graphicData>
          </a:graphic>
        </p:graphicFrame>
      </p:grpSp>
      <p:sp>
        <p:nvSpPr>
          <p:cNvPr id="1318937" name="Text Box 25"/>
          <p:cNvSpPr txBox="1">
            <a:spLocks noChangeArrowheads="1"/>
          </p:cNvSpPr>
          <p:nvPr/>
        </p:nvSpPr>
        <p:spPr bwMode="auto">
          <a:xfrm>
            <a:off x="4176254" y="2456892"/>
            <a:ext cx="1619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+mn-lt"/>
              </a:rPr>
              <a:t>Caso 1?   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23528" y="4041068"/>
            <a:ext cx="574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e</a:t>
            </a:r>
          </a:p>
        </p:txBody>
      </p:sp>
      <p:graphicFrame>
        <p:nvGraphicFramePr>
          <p:cNvPr id="29" name="Object 24"/>
          <p:cNvGraphicFramePr>
            <a:graphicFrameLocks noChangeAspect="1"/>
          </p:cNvGraphicFramePr>
          <p:nvPr/>
        </p:nvGraphicFramePr>
        <p:xfrm>
          <a:off x="763296" y="3922712"/>
          <a:ext cx="5169194" cy="1003321"/>
        </p:xfrm>
        <a:graphic>
          <a:graphicData uri="http://schemas.openxmlformats.org/presentationml/2006/ole">
            <p:oleObj spid="_x0000_s1214474" name="Equation" r:id="rId11" imgW="215892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1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37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Text Box 2"/>
          <p:cNvSpPr txBox="1">
            <a:spLocks noChangeArrowheads="1"/>
          </p:cNvSpPr>
          <p:nvPr/>
        </p:nvSpPr>
        <p:spPr bwMode="auto">
          <a:xfrm>
            <a:off x="263466" y="288882"/>
            <a:ext cx="2016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Esempio:</a:t>
            </a:r>
          </a:p>
        </p:txBody>
      </p:sp>
      <p:graphicFrame>
        <p:nvGraphicFramePr>
          <p:cNvPr id="1319939" name="Object 3"/>
          <p:cNvGraphicFramePr>
            <a:graphicFrameLocks noChangeAspect="1"/>
          </p:cNvGraphicFramePr>
          <p:nvPr/>
        </p:nvGraphicFramePr>
        <p:xfrm>
          <a:off x="2235168" y="179344"/>
          <a:ext cx="2848014" cy="902528"/>
        </p:xfrm>
        <a:graphic>
          <a:graphicData uri="http://schemas.openxmlformats.org/presentationml/2006/ole">
            <p:oleObj spid="_x0000_s1215490" name="Equazione" r:id="rId3" imgW="1130040" imgH="3934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7524" y="5049183"/>
            <a:ext cx="5240337" cy="584201"/>
            <a:chOff x="181" y="2840"/>
            <a:chExt cx="3301" cy="368"/>
          </a:xfrm>
        </p:grpSpPr>
        <p:graphicFrame>
          <p:nvGraphicFramePr>
            <p:cNvPr id="1319941" name="Object 5"/>
            <p:cNvGraphicFramePr>
              <a:graphicFrameLocks noChangeAspect="1"/>
            </p:cNvGraphicFramePr>
            <p:nvPr/>
          </p:nvGraphicFramePr>
          <p:xfrm>
            <a:off x="1000" y="2840"/>
            <a:ext cx="2482" cy="336"/>
          </p:xfrm>
          <a:graphic>
            <a:graphicData uri="http://schemas.openxmlformats.org/presentationml/2006/ole">
              <p:oleObj spid="_x0000_s1215500" name="Equation" r:id="rId4" imgW="1650960" imgH="228600" progId="Equation.3">
                <p:embed/>
              </p:oleObj>
            </a:graphicData>
          </a:graphic>
        </p:graphicFrame>
        <p:sp>
          <p:nvSpPr>
            <p:cNvPr id="1319942" name="Text Box 6"/>
            <p:cNvSpPr txBox="1">
              <a:spLocks noChangeArrowheads="1"/>
            </p:cNvSpPr>
            <p:nvPr/>
          </p:nvSpPr>
          <p:spPr bwMode="auto">
            <a:xfrm>
              <a:off x="181" y="2840"/>
              <a:ext cx="86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Inoltre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7524" y="1988839"/>
            <a:ext cx="4081462" cy="584199"/>
            <a:chOff x="181" y="1139"/>
            <a:chExt cx="2571" cy="368"/>
          </a:xfrm>
        </p:grpSpPr>
        <p:sp>
          <p:nvSpPr>
            <p:cNvPr id="1319944" name="Text Box 8"/>
            <p:cNvSpPr txBox="1">
              <a:spLocks noChangeArrowheads="1"/>
            </p:cNvSpPr>
            <p:nvPr/>
          </p:nvSpPr>
          <p:spPr bwMode="auto">
            <a:xfrm>
              <a:off x="181" y="1139"/>
              <a:ext cx="99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e quindi                              </a:t>
              </a:r>
            </a:p>
          </p:txBody>
        </p:sp>
        <p:graphicFrame>
          <p:nvGraphicFramePr>
            <p:cNvPr id="1319945" name="Object 9"/>
            <p:cNvGraphicFramePr>
              <a:graphicFrameLocks noChangeAspect="1"/>
            </p:cNvGraphicFramePr>
            <p:nvPr/>
          </p:nvGraphicFramePr>
          <p:xfrm>
            <a:off x="1104" y="1139"/>
            <a:ext cx="1648" cy="355"/>
          </p:xfrm>
          <a:graphic>
            <a:graphicData uri="http://schemas.openxmlformats.org/presentationml/2006/ole">
              <p:oleObj spid="_x0000_s1215499" name="Equazione" r:id="rId5" imgW="1028520" imgH="228600" progId="Equation.3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99979" y="836578"/>
            <a:ext cx="6883401" cy="1022351"/>
            <a:chOff x="158" y="667"/>
            <a:chExt cx="4336" cy="644"/>
          </a:xfrm>
        </p:grpSpPr>
        <p:sp>
          <p:nvSpPr>
            <p:cNvPr id="1319947" name="Text Box 11"/>
            <p:cNvSpPr txBox="1">
              <a:spLocks noChangeArrowheads="1"/>
            </p:cNvSpPr>
            <p:nvPr/>
          </p:nvSpPr>
          <p:spPr bwMode="auto">
            <a:xfrm>
              <a:off x="158" y="822"/>
              <a:ext cx="16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In questo caso  </a:t>
              </a:r>
            </a:p>
          </p:txBody>
        </p:sp>
        <p:graphicFrame>
          <p:nvGraphicFramePr>
            <p:cNvPr id="1319948" name="Object 12"/>
            <p:cNvGraphicFramePr>
              <a:graphicFrameLocks noChangeAspect="1"/>
            </p:cNvGraphicFramePr>
            <p:nvPr/>
          </p:nvGraphicFramePr>
          <p:xfrm>
            <a:off x="1814" y="667"/>
            <a:ext cx="2680" cy="644"/>
          </p:xfrm>
          <a:graphic>
            <a:graphicData uri="http://schemas.openxmlformats.org/presentationml/2006/ole">
              <p:oleObj spid="_x0000_s1215498" name="Equazione" r:id="rId6" imgW="1866600" imgH="419040" progId="Equation.3">
                <p:embed/>
              </p:oleObj>
            </a:graphicData>
          </a:graphic>
        </p:graphicFrame>
      </p:grpSp>
      <p:sp>
        <p:nvSpPr>
          <p:cNvPr id="1319949" name="Text Box 13"/>
          <p:cNvSpPr txBox="1">
            <a:spLocks noChangeArrowheads="1"/>
          </p:cNvSpPr>
          <p:nvPr/>
        </p:nvSpPr>
        <p:spPr bwMode="auto">
          <a:xfrm>
            <a:off x="4499992" y="2024844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Caso 3?   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15516" y="2564906"/>
            <a:ext cx="7058026" cy="620713"/>
            <a:chOff x="158" y="1480"/>
            <a:chExt cx="4446" cy="391"/>
          </a:xfrm>
        </p:grpSpPr>
        <p:graphicFrame>
          <p:nvGraphicFramePr>
            <p:cNvPr id="1319951" name="Object 15"/>
            <p:cNvGraphicFramePr>
              <a:graphicFrameLocks noChangeAspect="1"/>
            </p:cNvGraphicFramePr>
            <p:nvPr/>
          </p:nvGraphicFramePr>
          <p:xfrm>
            <a:off x="441" y="1495"/>
            <a:ext cx="1886" cy="376"/>
          </p:xfrm>
          <a:graphic>
            <a:graphicData uri="http://schemas.openxmlformats.org/presentationml/2006/ole">
              <p:oleObj spid="_x0000_s1215496" name="Equazione" r:id="rId7" imgW="1143000" imgH="228600" progId="Equation.3">
                <p:embed/>
              </p:oleObj>
            </a:graphicData>
          </a:graphic>
        </p:graphicFrame>
        <p:sp>
          <p:nvSpPr>
            <p:cNvPr id="1319952" name="Text Box 16"/>
            <p:cNvSpPr txBox="1">
              <a:spLocks noChangeArrowheads="1"/>
            </p:cNvSpPr>
            <p:nvPr/>
          </p:nvSpPr>
          <p:spPr bwMode="auto">
            <a:xfrm>
              <a:off x="158" y="1502"/>
              <a:ext cx="4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Se</a:t>
              </a:r>
            </a:p>
          </p:txBody>
        </p:sp>
        <p:sp>
          <p:nvSpPr>
            <p:cNvPr id="1319953" name="Text Box 17"/>
            <p:cNvSpPr txBox="1">
              <a:spLocks noChangeArrowheads="1"/>
            </p:cNvSpPr>
            <p:nvPr/>
          </p:nvSpPr>
          <p:spPr bwMode="auto">
            <a:xfrm>
              <a:off x="2336" y="1480"/>
              <a:ext cx="2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e</a:t>
              </a:r>
            </a:p>
          </p:txBody>
        </p:sp>
        <p:graphicFrame>
          <p:nvGraphicFramePr>
            <p:cNvPr id="1319954" name="Object 18"/>
            <p:cNvGraphicFramePr>
              <a:graphicFrameLocks noChangeAspect="1"/>
            </p:cNvGraphicFramePr>
            <p:nvPr/>
          </p:nvGraphicFramePr>
          <p:xfrm>
            <a:off x="2537" y="1502"/>
            <a:ext cx="2067" cy="366"/>
          </p:xfrm>
          <a:graphic>
            <a:graphicData uri="http://schemas.openxmlformats.org/presentationml/2006/ole">
              <p:oleObj spid="_x0000_s1215497" name="Equazione" r:id="rId8" imgW="1028520" imgH="203040" progId="Equation.3">
                <p:embed/>
              </p:oleObj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51520" y="3077975"/>
            <a:ext cx="6645275" cy="647699"/>
            <a:chOff x="181" y="1848"/>
            <a:chExt cx="4186" cy="408"/>
          </a:xfrm>
        </p:grpSpPr>
        <p:graphicFrame>
          <p:nvGraphicFramePr>
            <p:cNvPr id="1319956" name="Object 20"/>
            <p:cNvGraphicFramePr>
              <a:graphicFrameLocks noChangeAspect="1"/>
            </p:cNvGraphicFramePr>
            <p:nvPr/>
          </p:nvGraphicFramePr>
          <p:xfrm>
            <a:off x="597" y="1911"/>
            <a:ext cx="837" cy="319"/>
          </p:xfrm>
          <a:graphic>
            <a:graphicData uri="http://schemas.openxmlformats.org/presentationml/2006/ole">
              <p:oleObj spid="_x0000_s1215494" name="Equazione" r:id="rId9" imgW="469800" imgH="177480" progId="Equation.3">
                <p:embed/>
              </p:oleObj>
            </a:graphicData>
          </a:graphic>
        </p:graphicFrame>
        <p:sp>
          <p:nvSpPr>
            <p:cNvPr id="1319957" name="Text Box 21"/>
            <p:cNvSpPr txBox="1">
              <a:spLocks noChangeArrowheads="1"/>
            </p:cNvSpPr>
            <p:nvPr/>
          </p:nvSpPr>
          <p:spPr bwMode="auto">
            <a:xfrm>
              <a:off x="181" y="1888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Per  </a:t>
              </a:r>
            </a:p>
          </p:txBody>
        </p:sp>
        <p:graphicFrame>
          <p:nvGraphicFramePr>
            <p:cNvPr id="1319958" name="Object 22"/>
            <p:cNvGraphicFramePr>
              <a:graphicFrameLocks noChangeAspect="1"/>
            </p:cNvGraphicFramePr>
            <p:nvPr/>
          </p:nvGraphicFramePr>
          <p:xfrm>
            <a:off x="1545" y="1848"/>
            <a:ext cx="2822" cy="405"/>
          </p:xfrm>
          <a:graphic>
            <a:graphicData uri="http://schemas.openxmlformats.org/presentationml/2006/ole">
              <p:oleObj spid="_x0000_s1215495" name="Equazione" r:id="rId10" imgW="1536480" imgH="228600" progId="Equation.3">
                <p:embed/>
              </p:oleObj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23527" y="3611201"/>
            <a:ext cx="5088271" cy="1020114"/>
            <a:chOff x="158" y="2093"/>
            <a:chExt cx="3074" cy="594"/>
          </a:xfrm>
        </p:grpSpPr>
        <p:sp>
          <p:nvSpPr>
            <p:cNvPr id="1319960" name="Text Box 24"/>
            <p:cNvSpPr txBox="1">
              <a:spLocks noChangeArrowheads="1"/>
            </p:cNvSpPr>
            <p:nvPr/>
          </p:nvSpPr>
          <p:spPr bwMode="auto">
            <a:xfrm>
              <a:off x="158" y="2183"/>
              <a:ext cx="36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e</a:t>
              </a:r>
            </a:p>
          </p:txBody>
        </p:sp>
        <p:graphicFrame>
          <p:nvGraphicFramePr>
            <p:cNvPr id="1319961" name="Object 25"/>
            <p:cNvGraphicFramePr>
              <a:graphicFrameLocks noChangeAspect="1"/>
            </p:cNvGraphicFramePr>
            <p:nvPr/>
          </p:nvGraphicFramePr>
          <p:xfrm>
            <a:off x="412" y="2093"/>
            <a:ext cx="2820" cy="594"/>
          </p:xfrm>
          <a:graphic>
            <a:graphicData uri="http://schemas.openxmlformats.org/presentationml/2006/ole">
              <p:oleObj spid="_x0000_s1215493" name="Equazione" r:id="rId11" imgW="2108160" imgH="444240" progId="Equation.3">
                <p:embed/>
              </p:oleObj>
            </a:graphicData>
          </a:graphic>
        </p:graphicFrame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23528" y="4437121"/>
            <a:ext cx="4995863" cy="612777"/>
            <a:chOff x="181" y="2500"/>
            <a:chExt cx="3147" cy="386"/>
          </a:xfrm>
        </p:grpSpPr>
        <p:graphicFrame>
          <p:nvGraphicFramePr>
            <p:cNvPr id="1319963" name="Object 27"/>
            <p:cNvGraphicFramePr>
              <a:graphicFrameLocks noChangeAspect="1"/>
            </p:cNvGraphicFramePr>
            <p:nvPr/>
          </p:nvGraphicFramePr>
          <p:xfrm>
            <a:off x="1086" y="2509"/>
            <a:ext cx="2242" cy="377"/>
          </p:xfrm>
          <a:graphic>
            <a:graphicData uri="http://schemas.openxmlformats.org/presentationml/2006/ole">
              <p:oleObj spid="_x0000_s1215492" name="Equazione" r:id="rId12" imgW="1143000" imgH="228600" progId="Equation.3">
                <p:embed/>
              </p:oleObj>
            </a:graphicData>
          </a:graphic>
        </p:graphicFrame>
        <p:sp>
          <p:nvSpPr>
            <p:cNvPr id="1319964" name="Text Box 28"/>
            <p:cNvSpPr txBox="1">
              <a:spLocks noChangeArrowheads="1"/>
            </p:cNvSpPr>
            <p:nvPr/>
          </p:nvSpPr>
          <p:spPr bwMode="auto">
            <a:xfrm>
              <a:off x="181" y="2500"/>
              <a:ext cx="105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Quindi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59532" y="5625247"/>
            <a:ext cx="8051801" cy="688976"/>
            <a:chOff x="204" y="3294"/>
            <a:chExt cx="5072" cy="434"/>
          </a:xfrm>
        </p:grpSpPr>
        <p:sp>
          <p:nvSpPr>
            <p:cNvPr id="1319966" name="Text Box 30"/>
            <p:cNvSpPr txBox="1">
              <a:spLocks noChangeArrowheads="1"/>
            </p:cNvSpPr>
            <p:nvPr/>
          </p:nvSpPr>
          <p:spPr bwMode="auto">
            <a:xfrm>
              <a:off x="204" y="3339"/>
              <a:ext cx="222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Si applica il Caso 3: </a:t>
              </a:r>
            </a:p>
          </p:txBody>
        </p:sp>
        <p:graphicFrame>
          <p:nvGraphicFramePr>
            <p:cNvPr id="1319967" name="Object 31"/>
            <p:cNvGraphicFramePr>
              <a:graphicFrameLocks noChangeAspect="1"/>
            </p:cNvGraphicFramePr>
            <p:nvPr/>
          </p:nvGraphicFramePr>
          <p:xfrm>
            <a:off x="2437" y="3294"/>
            <a:ext cx="2839" cy="434"/>
          </p:xfrm>
          <a:graphic>
            <a:graphicData uri="http://schemas.openxmlformats.org/presentationml/2006/ole">
              <p:oleObj spid="_x0000_s1215491" name="Equazione" r:id="rId13" imgW="15112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Text Box 2"/>
          <p:cNvSpPr txBox="1">
            <a:spLocks noChangeArrowheads="1"/>
          </p:cNvSpPr>
          <p:nvPr/>
        </p:nvSpPr>
        <p:spPr bwMode="auto">
          <a:xfrm>
            <a:off x="250825" y="80963"/>
            <a:ext cx="2125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+mn-lt"/>
              </a:rPr>
              <a:t>Esempio:</a:t>
            </a:r>
          </a:p>
        </p:txBody>
      </p:sp>
      <p:graphicFrame>
        <p:nvGraphicFramePr>
          <p:cNvPr id="1320963" name="Object 3"/>
          <p:cNvGraphicFramePr>
            <a:graphicFrameLocks noChangeAspect="1"/>
          </p:cNvGraphicFramePr>
          <p:nvPr/>
        </p:nvGraphicFramePr>
        <p:xfrm>
          <a:off x="2052602" y="0"/>
          <a:ext cx="3740437" cy="982629"/>
        </p:xfrm>
        <a:graphic>
          <a:graphicData uri="http://schemas.openxmlformats.org/presentationml/2006/ole">
            <p:oleObj spid="_x0000_s1216514" name="Equazione" r:id="rId3" imgW="1460160" imgH="39348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7338" y="4545011"/>
            <a:ext cx="3929063" cy="965199"/>
            <a:chOff x="272" y="2863"/>
            <a:chExt cx="2475" cy="608"/>
          </a:xfrm>
        </p:grpSpPr>
        <p:sp>
          <p:nvSpPr>
            <p:cNvPr id="1320965" name="Text Box 5"/>
            <p:cNvSpPr txBox="1">
              <a:spLocks noChangeArrowheads="1"/>
            </p:cNvSpPr>
            <p:nvPr/>
          </p:nvSpPr>
          <p:spPr bwMode="auto">
            <a:xfrm>
              <a:off x="272" y="2931"/>
              <a:ext cx="61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ma</a:t>
              </a:r>
            </a:p>
          </p:txBody>
        </p:sp>
        <p:graphicFrame>
          <p:nvGraphicFramePr>
            <p:cNvPr id="1320966" name="Object 6"/>
            <p:cNvGraphicFramePr>
              <a:graphicFrameLocks noChangeAspect="1"/>
            </p:cNvGraphicFramePr>
            <p:nvPr/>
          </p:nvGraphicFramePr>
          <p:xfrm>
            <a:off x="836" y="2863"/>
            <a:ext cx="1911" cy="608"/>
          </p:xfrm>
          <a:graphic>
            <a:graphicData uri="http://schemas.openxmlformats.org/presentationml/2006/ole">
              <p:oleObj spid="_x0000_s1216522" name="Equation" r:id="rId4" imgW="1231560" imgH="41904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0825" y="1952627"/>
            <a:ext cx="6253163" cy="603250"/>
            <a:chOff x="158" y="1230"/>
            <a:chExt cx="3939" cy="380"/>
          </a:xfrm>
        </p:grpSpPr>
        <p:graphicFrame>
          <p:nvGraphicFramePr>
            <p:cNvPr id="1320968" name="Object 8"/>
            <p:cNvGraphicFramePr>
              <a:graphicFrameLocks noChangeAspect="1"/>
            </p:cNvGraphicFramePr>
            <p:nvPr/>
          </p:nvGraphicFramePr>
          <p:xfrm>
            <a:off x="1132" y="1240"/>
            <a:ext cx="2965" cy="370"/>
          </p:xfrm>
          <a:graphic>
            <a:graphicData uri="http://schemas.openxmlformats.org/presentationml/2006/ole">
              <p:oleObj spid="_x0000_s1216521" name="Equazione" r:id="rId5" imgW="1739880" imgH="228600" progId="Equation.3">
                <p:embed/>
              </p:oleObj>
            </a:graphicData>
          </a:graphic>
        </p:graphicFrame>
        <p:sp>
          <p:nvSpPr>
            <p:cNvPr id="1320969" name="Text Box 9"/>
            <p:cNvSpPr txBox="1">
              <a:spLocks noChangeArrowheads="1"/>
            </p:cNvSpPr>
            <p:nvPr/>
          </p:nvSpPr>
          <p:spPr bwMode="auto">
            <a:xfrm>
              <a:off x="158" y="1230"/>
              <a:ext cx="105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e quindi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7338" y="2420938"/>
            <a:ext cx="3740150" cy="584200"/>
            <a:chOff x="181" y="1525"/>
            <a:chExt cx="2356" cy="368"/>
          </a:xfrm>
        </p:grpSpPr>
        <p:sp>
          <p:nvSpPr>
            <p:cNvPr id="1320971" name="Text Box 11"/>
            <p:cNvSpPr txBox="1">
              <a:spLocks noChangeArrowheads="1"/>
            </p:cNvSpPr>
            <p:nvPr/>
          </p:nvSpPr>
          <p:spPr bwMode="auto">
            <a:xfrm>
              <a:off x="181" y="1525"/>
              <a:ext cx="199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per qualunque</a:t>
              </a:r>
            </a:p>
          </p:txBody>
        </p:sp>
        <p:graphicFrame>
          <p:nvGraphicFramePr>
            <p:cNvPr id="1320972" name="Object 12"/>
            <p:cNvGraphicFramePr>
              <a:graphicFrameLocks noChangeAspect="1"/>
            </p:cNvGraphicFramePr>
            <p:nvPr/>
          </p:nvGraphicFramePr>
          <p:xfrm>
            <a:off x="1776" y="1539"/>
            <a:ext cx="761" cy="313"/>
          </p:xfrm>
          <a:graphic>
            <a:graphicData uri="http://schemas.openxmlformats.org/presentationml/2006/ole">
              <p:oleObj spid="_x0000_s1216520" name="Equazione" r:id="rId6" imgW="355320" imgH="177480" progId="Equation.3">
                <p:embed/>
              </p:oleObj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0825" y="5337175"/>
            <a:ext cx="8316913" cy="1089025"/>
            <a:chOff x="158" y="3362"/>
            <a:chExt cx="5239" cy="686"/>
          </a:xfrm>
        </p:grpSpPr>
        <p:sp>
          <p:nvSpPr>
            <p:cNvPr id="1320974" name="Text Box 14"/>
            <p:cNvSpPr txBox="1">
              <a:spLocks noChangeArrowheads="1"/>
            </p:cNvSpPr>
            <p:nvPr/>
          </p:nvSpPr>
          <p:spPr bwMode="auto">
            <a:xfrm>
              <a:off x="158" y="3362"/>
              <a:ext cx="52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e quindi non esiste nessun </a:t>
              </a:r>
              <a:r>
                <a:rPr lang="it-IT" i="1">
                  <a:latin typeface="+mn-lt"/>
                </a:rPr>
                <a:t>k</a:t>
              </a:r>
              <a:r>
                <a:rPr lang="it-IT">
                  <a:latin typeface="+mn-lt"/>
                </a:rPr>
                <a:t> &lt; 1 tale che </a:t>
              </a:r>
            </a:p>
          </p:txBody>
        </p:sp>
        <p:graphicFrame>
          <p:nvGraphicFramePr>
            <p:cNvPr id="1320975" name="Object 15"/>
            <p:cNvGraphicFramePr>
              <a:graphicFrameLocks noChangeAspect="1"/>
            </p:cNvGraphicFramePr>
            <p:nvPr/>
          </p:nvGraphicFramePr>
          <p:xfrm>
            <a:off x="212" y="3701"/>
            <a:ext cx="1932" cy="345"/>
          </p:xfrm>
          <a:graphic>
            <a:graphicData uri="http://schemas.openxmlformats.org/presentationml/2006/ole">
              <p:oleObj spid="_x0000_s1216519" name="Equazione" r:id="rId7" imgW="1028520" imgH="203040" progId="Equation.3">
                <p:embed/>
              </p:oleObj>
            </a:graphicData>
          </a:graphic>
        </p:graphicFrame>
        <p:sp>
          <p:nvSpPr>
            <p:cNvPr id="1320976" name="Text Box 16"/>
            <p:cNvSpPr txBox="1">
              <a:spLocks noChangeArrowheads="1"/>
            </p:cNvSpPr>
            <p:nvPr/>
          </p:nvSpPr>
          <p:spPr bwMode="auto">
            <a:xfrm>
              <a:off x="2132" y="3680"/>
              <a:ext cx="172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per ogni 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 &gt; </a:t>
              </a:r>
              <a:r>
                <a:rPr lang="it-IT" i="1" dirty="0" err="1" smtClean="0">
                  <a:latin typeface="+mn-lt"/>
                </a:rPr>
                <a:t>N</a:t>
              </a:r>
              <a:r>
                <a:rPr lang="it-IT" dirty="0" smtClean="0">
                  <a:latin typeface="+mn-lt"/>
                </a:rPr>
                <a:t> </a:t>
              </a:r>
              <a:endParaRPr lang="it-IT" dirty="0">
                <a:latin typeface="+mn-lt"/>
              </a:endParaRPr>
            </a:p>
          </p:txBody>
        </p:sp>
      </p:grpSp>
      <p:graphicFrame>
        <p:nvGraphicFramePr>
          <p:cNvPr id="1320977" name="Object 17"/>
          <p:cNvGraphicFramePr>
            <a:graphicFrameLocks noChangeAspect="1"/>
          </p:cNvGraphicFramePr>
          <p:nvPr>
            <p:ph sz="half" idx="1"/>
          </p:nvPr>
        </p:nvGraphicFramePr>
        <p:xfrm>
          <a:off x="373005" y="800064"/>
          <a:ext cx="3051102" cy="581061"/>
        </p:xfrm>
        <a:graphic>
          <a:graphicData uri="http://schemas.openxmlformats.org/presentationml/2006/ole">
            <p:oleObj spid="_x0000_s1216515" name="Equazione" r:id="rId8" imgW="1066680" imgH="203040" progId="Equation.3">
              <p:embed/>
            </p:oleObj>
          </a:graphicData>
        </a:graphic>
      </p:graphicFrame>
      <p:graphicFrame>
        <p:nvGraphicFramePr>
          <p:cNvPr id="1320978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4170357" y="836577"/>
          <a:ext cx="4163945" cy="581060"/>
        </p:xfrm>
        <a:graphic>
          <a:graphicData uri="http://schemas.openxmlformats.org/presentationml/2006/ole">
            <p:oleObj spid="_x0000_s1216516" name="Equazione" r:id="rId9" imgW="1638000" imgH="228600" progId="Equation.3">
              <p:embed/>
            </p:oleObj>
          </a:graphicData>
        </a:graphic>
      </p:graphicFrame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99979" y="1384272"/>
            <a:ext cx="5048250" cy="644524"/>
            <a:chOff x="158" y="926"/>
            <a:chExt cx="3180" cy="406"/>
          </a:xfrm>
        </p:grpSpPr>
        <p:graphicFrame>
          <p:nvGraphicFramePr>
            <p:cNvPr id="1320980" name="Object 20"/>
            <p:cNvGraphicFramePr>
              <a:graphicFrameLocks noChangeAspect="1"/>
            </p:cNvGraphicFramePr>
            <p:nvPr/>
          </p:nvGraphicFramePr>
          <p:xfrm>
            <a:off x="854" y="926"/>
            <a:ext cx="2484" cy="406"/>
          </p:xfrm>
          <a:graphic>
            <a:graphicData uri="http://schemas.openxmlformats.org/presentationml/2006/ole">
              <p:oleObj spid="_x0000_s1216518" name="Equazione" r:id="rId10" imgW="1218960" imgH="203040" progId="Equation.3">
                <p:embed/>
              </p:oleObj>
            </a:graphicData>
          </a:graphic>
        </p:graphicFrame>
        <p:sp>
          <p:nvSpPr>
            <p:cNvPr id="1320981" name="Text Box 21"/>
            <p:cNvSpPr txBox="1">
              <a:spLocks noChangeArrowheads="1"/>
            </p:cNvSpPr>
            <p:nvPr/>
          </p:nvSpPr>
          <p:spPr bwMode="auto">
            <a:xfrm>
              <a:off x="158" y="958"/>
              <a:ext cx="56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ma</a:t>
              </a:r>
            </a:p>
          </p:txBody>
        </p:sp>
      </p:grpSp>
      <p:sp>
        <p:nvSpPr>
          <p:cNvPr id="1320982" name="Text Box 22"/>
          <p:cNvSpPr txBox="1">
            <a:spLocks noChangeArrowheads="1"/>
          </p:cNvSpPr>
          <p:nvPr/>
        </p:nvSpPr>
        <p:spPr bwMode="auto">
          <a:xfrm>
            <a:off x="287338" y="2889250"/>
            <a:ext cx="8640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Dunque non si può usare il metodo </a:t>
            </a:r>
            <a:r>
              <a:rPr lang="it-IT" dirty="0" smtClean="0">
                <a:latin typeface="+mn-lt"/>
              </a:rPr>
              <a:t>dell’esperto. </a:t>
            </a:r>
            <a:endParaRPr lang="it-IT" dirty="0">
              <a:latin typeface="+mn-lt"/>
            </a:endParaRPr>
          </a:p>
        </p:txBody>
      </p:sp>
      <p:graphicFrame>
        <p:nvGraphicFramePr>
          <p:cNvPr id="1320983" name="Object 23"/>
          <p:cNvGraphicFramePr>
            <a:graphicFrameLocks noChangeAspect="1"/>
          </p:cNvGraphicFramePr>
          <p:nvPr/>
        </p:nvGraphicFramePr>
        <p:xfrm>
          <a:off x="797786" y="3703638"/>
          <a:ext cx="7190729" cy="966804"/>
        </p:xfrm>
        <a:graphic>
          <a:graphicData uri="http://schemas.openxmlformats.org/presentationml/2006/ole">
            <p:oleObj spid="_x0000_s1216517" name="Equazione" r:id="rId11" imgW="2577960" imgH="393480" progId="Equation.3">
              <p:embed/>
            </p:oleObj>
          </a:graphicData>
        </a:graphic>
      </p:graphicFrame>
      <p:sp>
        <p:nvSpPr>
          <p:cNvPr id="1320984" name="Text Box 24"/>
          <p:cNvSpPr txBox="1">
            <a:spLocks noChangeArrowheads="1"/>
          </p:cNvSpPr>
          <p:nvPr/>
        </p:nvSpPr>
        <p:spPr bwMode="auto">
          <a:xfrm>
            <a:off x="287338" y="3321050"/>
            <a:ext cx="84248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Neanche la seconda condizione è </a:t>
            </a:r>
            <a:r>
              <a:rPr lang="it-IT" dirty="0" smtClean="0">
                <a:latin typeface="+mn-lt"/>
              </a:rPr>
              <a:t>soddisfatta 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2" grpId="0"/>
      <p:bldP spid="13209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81000"/>
            <a:ext cx="8027988" cy="1392238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it-IT" sz="4000">
                <a:solidFill>
                  <a:srgbClr val="CC0000"/>
                </a:solidFill>
                <a:latin typeface="+mn-lt"/>
              </a:rPr>
              <a:t>Un limite superiore per il problema dell’ordinamento</a:t>
            </a:r>
          </a:p>
        </p:txBody>
      </p:sp>
      <p:sp>
        <p:nvSpPr>
          <p:cNvPr id="1153027" name="Text Box 3"/>
          <p:cNvSpPr txBox="1">
            <a:spLocks noChangeArrowheads="1"/>
          </p:cNvSpPr>
          <p:nvPr/>
        </p:nvSpPr>
        <p:spPr bwMode="auto">
          <a:xfrm>
            <a:off x="628596" y="2041506"/>
            <a:ext cx="81789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Abbiamo visto che </a:t>
            </a:r>
            <a:r>
              <a:rPr lang="it-IT" sz="3600" dirty="0" err="1">
                <a:latin typeface="+mn-lt"/>
              </a:rPr>
              <a:t>Insert-Sort</a:t>
            </a:r>
            <a:r>
              <a:rPr lang="it-IT" sz="3600" dirty="0">
                <a:latin typeface="+mn-lt"/>
              </a:rPr>
              <a:t> per ordinare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oggetti richiede O(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baseline="30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) </a:t>
            </a:r>
            <a:r>
              <a:rPr lang="it-IT" sz="3600" dirty="0" smtClean="0">
                <a:latin typeface="+mn-lt"/>
              </a:rPr>
              <a:t>operazioni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Quindi O(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baseline="30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) è un limite </a:t>
            </a:r>
            <a:r>
              <a:rPr lang="it-IT" sz="3600" dirty="0" smtClean="0">
                <a:latin typeface="+mn-lt"/>
              </a:rPr>
              <a:t>superiore</a:t>
            </a:r>
            <a:endParaRPr lang="it-IT" sz="36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2819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Vedremo in seguito che </a:t>
            </a:r>
            <a:r>
              <a:rPr lang="it-IT" dirty="0">
                <a:latin typeface="+mn-lt"/>
                <a:sym typeface="Symbol" pitchFamily="18" charset="2"/>
              </a:rPr>
              <a:t>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 </a:t>
            </a:r>
            <a:r>
              <a:rPr lang="it-IT" dirty="0">
                <a:latin typeface="+mn-lt"/>
              </a:rPr>
              <a:t>log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) è un limite stretto per il problema dell’ordinamento. 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Per ora ci limitiamo a dimostrare che: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La complessità nel caso pessimo di ogni algoritmo di ordinamento </a:t>
            </a:r>
            <a:r>
              <a:rPr lang="it-IT" u="sng" dirty="0">
                <a:solidFill>
                  <a:srgbClr val="FF0000"/>
                </a:solidFill>
                <a:latin typeface="+mn-lt"/>
              </a:rPr>
              <a:t>sul posto</a:t>
            </a:r>
            <a:r>
              <a:rPr lang="it-IT" dirty="0">
                <a:latin typeface="+mn-lt"/>
              </a:rPr>
              <a:t> che confronta e scambia tra loro soltanto </a:t>
            </a:r>
            <a:r>
              <a:rPr lang="it-IT" u="sng" dirty="0">
                <a:solidFill>
                  <a:srgbClr val="FF0000"/>
                </a:solidFill>
                <a:latin typeface="+mn-lt"/>
              </a:rPr>
              <a:t>elementi consecutivi</a:t>
            </a:r>
            <a:r>
              <a:rPr lang="it-IT" dirty="0">
                <a:latin typeface="+mn-lt"/>
              </a:rPr>
              <a:t>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è </a:t>
            </a:r>
            <a:r>
              <a:rPr lang="it-IT" dirty="0">
                <a:latin typeface="+mn-lt"/>
                <a:sym typeface="Symbol" pitchFamily="18" charset="2"/>
              </a:rPr>
              <a:t>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baseline="30000" dirty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  <p:sp>
        <p:nvSpPr>
          <p:cNvPr id="1157123" name="Text Box 3"/>
          <p:cNvSpPr txBox="1">
            <a:spLocks noChangeArrowheads="1"/>
          </p:cNvSpPr>
          <p:nvPr/>
        </p:nvSpPr>
        <p:spPr bwMode="auto">
          <a:xfrm>
            <a:off x="215900" y="4724400"/>
            <a:ext cx="84605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Quindi il problema di ordinare sul posto un 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scambiando tra loro soltanto elementi consecutivi ha complessità </a:t>
            </a:r>
            <a:r>
              <a:rPr lang="it-IT" dirty="0">
                <a:latin typeface="+mn-lt"/>
                <a:sym typeface="Symbol" pitchFamily="18" charset="2"/>
              </a:rPr>
              <a:t>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baseline="30000" dirty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Text Box 2"/>
          <p:cNvSpPr txBox="1">
            <a:spLocks noChangeArrowheads="1"/>
          </p:cNvSpPr>
          <p:nvPr/>
        </p:nvSpPr>
        <p:spPr bwMode="auto">
          <a:xfrm>
            <a:off x="468313" y="3284538"/>
            <a:ext cx="842486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Se 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è ordinato non ci sono </a:t>
            </a:r>
            <a:r>
              <a:rPr lang="it-IT" dirty="0" smtClean="0">
                <a:latin typeface="+mn-lt"/>
              </a:rPr>
              <a:t>inversioni.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Se 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è ordinato in senso opposto e gli elementi sono tutti distinti allora ogni coppia (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) di indici con 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 &lt;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 è una inversione e quindi ci sono esattamente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-1)/2 </a:t>
            </a:r>
            <a:r>
              <a:rPr lang="it-IT" dirty="0" smtClean="0">
                <a:latin typeface="+mn-lt"/>
              </a:rPr>
              <a:t>inversioni.</a:t>
            </a:r>
            <a:endParaRPr lang="it-IT" dirty="0">
              <a:latin typeface="+mn-lt"/>
            </a:endParaRPr>
          </a:p>
        </p:txBody>
      </p:sp>
      <p:sp>
        <p:nvSpPr>
          <p:cNvPr id="1158147" name="Text Box 3"/>
          <p:cNvSpPr txBox="1">
            <a:spLocks noChangeArrowheads="1"/>
          </p:cNvSpPr>
          <p:nvPr/>
        </p:nvSpPr>
        <p:spPr bwMode="auto">
          <a:xfrm>
            <a:off x="468313" y="296863"/>
            <a:ext cx="79914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Sia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[1..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] un </a:t>
            </a:r>
            <a:r>
              <a:rPr lang="it-IT" dirty="0" err="1" smtClean="0">
                <a:latin typeface="+mn-lt"/>
              </a:rPr>
              <a:t>array</a:t>
            </a:r>
            <a:r>
              <a:rPr lang="it-IT" dirty="0" smtClean="0">
                <a:latin typeface="+mn-lt"/>
              </a:rPr>
              <a:t> 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Se 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 &lt;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 e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&gt;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] diciamo che la coppia di indici (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) è una </a:t>
            </a:r>
            <a:r>
              <a:rPr lang="it-IT" i="1" dirty="0" smtClean="0">
                <a:solidFill>
                  <a:srgbClr val="FF0000"/>
                </a:solidFill>
                <a:latin typeface="+mn-lt"/>
              </a:rPr>
              <a:t>inversione</a:t>
            </a:r>
            <a:endParaRPr lang="it-IT" dirty="0">
              <a:latin typeface="+mn-lt"/>
            </a:endParaRP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1223963" y="2457450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2900363" y="245745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8</a:t>
            </a:r>
          </a:p>
        </p:txBody>
      </p:sp>
      <p:sp>
        <p:nvSpPr>
          <p:cNvPr id="1158150" name="Rectangle 6"/>
          <p:cNvSpPr>
            <a:spLocks noChangeArrowheads="1"/>
          </p:cNvSpPr>
          <p:nvPr/>
        </p:nvSpPr>
        <p:spPr bwMode="auto">
          <a:xfrm>
            <a:off x="4271963" y="245745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3</a:t>
            </a:r>
          </a:p>
        </p:txBody>
      </p:sp>
      <p:sp>
        <p:nvSpPr>
          <p:cNvPr id="1158151" name="Rectangle 7"/>
          <p:cNvSpPr>
            <a:spLocks noChangeArrowheads="1"/>
          </p:cNvSpPr>
          <p:nvPr/>
        </p:nvSpPr>
        <p:spPr bwMode="auto">
          <a:xfrm>
            <a:off x="2900363" y="207645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</a:t>
            </a:r>
          </a:p>
        </p:txBody>
      </p:sp>
      <p:sp>
        <p:nvSpPr>
          <p:cNvPr id="1158152" name="Rectangle 8"/>
          <p:cNvSpPr>
            <a:spLocks noChangeArrowheads="1"/>
          </p:cNvSpPr>
          <p:nvPr/>
        </p:nvSpPr>
        <p:spPr bwMode="auto">
          <a:xfrm>
            <a:off x="4271963" y="207645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 dirty="0">
                <a:latin typeface="+mn-lt"/>
              </a:rPr>
              <a:t>j</a:t>
            </a:r>
          </a:p>
        </p:txBody>
      </p:sp>
      <p:sp>
        <p:nvSpPr>
          <p:cNvPr id="1158153" name="Rectangle 9"/>
          <p:cNvSpPr>
            <a:spLocks noChangeArrowheads="1"/>
          </p:cNvSpPr>
          <p:nvPr/>
        </p:nvSpPr>
        <p:spPr bwMode="auto">
          <a:xfrm>
            <a:off x="5688013" y="245745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3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88124" y="2096852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 dirty="0" smtClean="0">
                <a:latin typeface="+mn-lt"/>
              </a:rPr>
              <a:t>k</a:t>
            </a:r>
            <a:endParaRPr lang="it-IT" sz="20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8" grpId="0" animBg="1"/>
      <p:bldP spid="1158149" grpId="0" animBg="1"/>
      <p:bldP spid="1158150" grpId="0" animBg="1"/>
      <p:bldP spid="1158151" grpId="0"/>
      <p:bldP spid="1158152" grpId="0"/>
      <p:bldP spid="115815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Come cambia il numero di inversioni quando facciamo uno scambio tra due elementi consecutivi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ed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+1]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?</a:t>
            </a:r>
          </a:p>
        </p:txBody>
      </p:sp>
      <p:sp>
        <p:nvSpPr>
          <p:cNvPr id="1159171" name="Text Box 3"/>
          <p:cNvSpPr txBox="1">
            <a:spLocks noChangeArrowheads="1"/>
          </p:cNvSpPr>
          <p:nvPr/>
        </p:nvSpPr>
        <p:spPr bwMode="auto">
          <a:xfrm>
            <a:off x="539552" y="3104964"/>
            <a:ext cx="766846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Consideriamo tutte le coppie di indici (</a:t>
            </a:r>
            <a:r>
              <a:rPr lang="it-IT" i="1" dirty="0">
                <a:latin typeface="+mn-lt"/>
              </a:rPr>
              <a:t> j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) con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 &lt;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 e vediamo quante e quali di esse possono cambiare di stato da inversioni a non inversioni o viceversa quando scambiamo A[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con A[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+1</a:t>
            </a:r>
            <a:r>
              <a:rPr lang="it-IT" dirty="0" smtClean="0">
                <a:latin typeface="+mn-lt"/>
              </a:rPr>
              <a:t>].</a:t>
            </a:r>
            <a:endParaRPr lang="it-IT" dirty="0">
              <a:latin typeface="+mn-lt"/>
            </a:endParaRP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1223963" y="2384425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59173" name="Rectangle 5"/>
          <p:cNvSpPr>
            <a:spLocks noChangeArrowheads="1"/>
          </p:cNvSpPr>
          <p:nvPr/>
        </p:nvSpPr>
        <p:spPr bwMode="auto">
          <a:xfrm>
            <a:off x="2900363" y="23844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 x</a:t>
            </a:r>
          </a:p>
        </p:txBody>
      </p:sp>
      <p:sp>
        <p:nvSpPr>
          <p:cNvPr id="1159174" name="Rectangle 6"/>
          <p:cNvSpPr>
            <a:spLocks noChangeArrowheads="1"/>
          </p:cNvSpPr>
          <p:nvPr/>
        </p:nvSpPr>
        <p:spPr bwMode="auto">
          <a:xfrm>
            <a:off x="2900363" y="20034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</a:t>
            </a:r>
          </a:p>
        </p:txBody>
      </p:sp>
      <p:sp>
        <p:nvSpPr>
          <p:cNvPr id="1159175" name="Rectangle 7"/>
          <p:cNvSpPr>
            <a:spLocks noChangeArrowheads="1"/>
          </p:cNvSpPr>
          <p:nvPr/>
        </p:nvSpPr>
        <p:spPr bwMode="auto">
          <a:xfrm>
            <a:off x="3281363" y="20034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i+1</a:t>
            </a:r>
          </a:p>
        </p:txBody>
      </p:sp>
      <p:sp>
        <p:nvSpPr>
          <p:cNvPr id="1159176" name="Rectangle 8"/>
          <p:cNvSpPr>
            <a:spLocks noChangeArrowheads="1"/>
          </p:cNvSpPr>
          <p:nvPr/>
        </p:nvSpPr>
        <p:spPr bwMode="auto">
          <a:xfrm>
            <a:off x="3281363" y="23844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1" grpId="0" autoUpdateAnimBg="0"/>
      <p:bldP spid="1159172" grpId="0" animBg="1"/>
      <p:bldP spid="1159173" grpId="0" animBg="1"/>
      <p:bldP spid="1159174" grpId="0"/>
      <p:bldP spid="1159175" grpId="0"/>
      <p:bldP spid="11591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Text Box 2"/>
          <p:cNvSpPr txBox="1">
            <a:spLocks noChangeArrowheads="1"/>
          </p:cNvSpPr>
          <p:nvPr/>
        </p:nvSpPr>
        <p:spPr bwMode="auto">
          <a:xfrm>
            <a:off x="503238" y="368300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Se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 e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 sono entrambi diversi da 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 e 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+1 la coppia ( </a:t>
            </a:r>
            <a:r>
              <a:rPr lang="it-IT" i="1" dirty="0">
                <a:latin typeface="+mn-lt"/>
              </a:rPr>
              <a:t>j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) non cambia di stato e quindi il numero di inversioni di questo tipo non cambia.</a:t>
            </a:r>
          </a:p>
        </p:txBody>
      </p:sp>
      <p:sp>
        <p:nvSpPr>
          <p:cNvPr id="1160195" name="Rectangle 3"/>
          <p:cNvSpPr>
            <a:spLocks noChangeArrowheads="1"/>
          </p:cNvSpPr>
          <p:nvPr/>
        </p:nvSpPr>
        <p:spPr bwMode="auto">
          <a:xfrm>
            <a:off x="1403350" y="2781300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3079750" y="27813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 y</a:t>
            </a:r>
          </a:p>
        </p:txBody>
      </p:sp>
      <p:sp>
        <p:nvSpPr>
          <p:cNvPr id="1160197" name="Rectangle 5"/>
          <p:cNvSpPr>
            <a:spLocks noChangeArrowheads="1"/>
          </p:cNvSpPr>
          <p:nvPr/>
        </p:nvSpPr>
        <p:spPr bwMode="auto">
          <a:xfrm>
            <a:off x="3460750" y="27813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x</a:t>
            </a:r>
          </a:p>
        </p:txBody>
      </p:sp>
      <p:sp>
        <p:nvSpPr>
          <p:cNvPr id="1160198" name="Rectangle 6"/>
          <p:cNvSpPr>
            <a:spLocks noChangeArrowheads="1"/>
          </p:cNvSpPr>
          <p:nvPr/>
        </p:nvSpPr>
        <p:spPr bwMode="auto">
          <a:xfrm>
            <a:off x="3079750" y="24003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</a:t>
            </a:r>
          </a:p>
        </p:txBody>
      </p:sp>
      <p:sp>
        <p:nvSpPr>
          <p:cNvPr id="1160199" name="Rectangle 7"/>
          <p:cNvSpPr>
            <a:spLocks noChangeArrowheads="1"/>
          </p:cNvSpPr>
          <p:nvPr/>
        </p:nvSpPr>
        <p:spPr bwMode="auto">
          <a:xfrm>
            <a:off x="3460750" y="24003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i+1</a:t>
            </a:r>
          </a:p>
        </p:txBody>
      </p:sp>
      <p:sp>
        <p:nvSpPr>
          <p:cNvPr id="1160200" name="Rectangle 8"/>
          <p:cNvSpPr>
            <a:spLocks noChangeArrowheads="1"/>
          </p:cNvSpPr>
          <p:nvPr/>
        </p:nvSpPr>
        <p:spPr bwMode="auto">
          <a:xfrm>
            <a:off x="1936750" y="27813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u</a:t>
            </a:r>
          </a:p>
        </p:txBody>
      </p:sp>
      <p:sp>
        <p:nvSpPr>
          <p:cNvPr id="1160201" name="Rectangle 9"/>
          <p:cNvSpPr>
            <a:spLocks noChangeArrowheads="1"/>
          </p:cNvSpPr>
          <p:nvPr/>
        </p:nvSpPr>
        <p:spPr bwMode="auto">
          <a:xfrm>
            <a:off x="5899150" y="27813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v</a:t>
            </a:r>
          </a:p>
        </p:txBody>
      </p:sp>
      <p:sp>
        <p:nvSpPr>
          <p:cNvPr id="1160202" name="Rectangle 10"/>
          <p:cNvSpPr>
            <a:spLocks noChangeArrowheads="1"/>
          </p:cNvSpPr>
          <p:nvPr/>
        </p:nvSpPr>
        <p:spPr bwMode="auto">
          <a:xfrm>
            <a:off x="5975350" y="24003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k</a:t>
            </a:r>
          </a:p>
        </p:txBody>
      </p:sp>
      <p:sp>
        <p:nvSpPr>
          <p:cNvPr id="1160203" name="Rectangle 11"/>
          <p:cNvSpPr>
            <a:spLocks noChangeArrowheads="1"/>
          </p:cNvSpPr>
          <p:nvPr/>
        </p:nvSpPr>
        <p:spPr bwMode="auto">
          <a:xfrm>
            <a:off x="2012950" y="24003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0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0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0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0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0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5" grpId="0" animBg="1"/>
      <p:bldP spid="1160196" grpId="0" animBg="1"/>
      <p:bldP spid="1160197" grpId="0" animBg="1"/>
      <p:bldP spid="1160198" grpId="0"/>
      <p:bldP spid="1160199" grpId="0"/>
      <p:bldP spid="1160200" grpId="0" animBg="1"/>
      <p:bldP spid="1160201" grpId="0" animBg="1"/>
      <p:bldP spid="1160202" grpId="0"/>
      <p:bldP spid="11602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Text Box 2"/>
          <p:cNvSpPr txBox="1">
            <a:spLocks noChangeArrowheads="1"/>
          </p:cNvSpPr>
          <p:nvPr/>
        </p:nvSpPr>
        <p:spPr bwMode="auto">
          <a:xfrm>
            <a:off x="395288" y="3176588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) è inversione dopo lo scambio se e solo se (</a:t>
            </a:r>
            <a:r>
              <a:rPr lang="it-IT" i="1" dirty="0">
                <a:latin typeface="+mn-lt"/>
              </a:rPr>
              <a:t>i+</a:t>
            </a:r>
            <a:r>
              <a:rPr lang="it-IT" dirty="0">
                <a:latin typeface="+mn-lt"/>
              </a:rPr>
              <a:t>1,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) lo era prima e (</a:t>
            </a:r>
            <a:r>
              <a:rPr lang="it-IT" i="1" dirty="0">
                <a:latin typeface="+mn-lt"/>
              </a:rPr>
              <a:t>i+</a:t>
            </a:r>
            <a:r>
              <a:rPr lang="it-IT" dirty="0">
                <a:latin typeface="+mn-lt"/>
              </a:rPr>
              <a:t>1,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) è inversione se e solo se (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) lo era </a:t>
            </a:r>
            <a:r>
              <a:rPr lang="it-IT" dirty="0" smtClean="0">
                <a:latin typeface="+mn-lt"/>
              </a:rPr>
              <a:t>prima. </a:t>
            </a:r>
            <a:endParaRPr lang="it-IT" dirty="0">
              <a:latin typeface="+mn-lt"/>
            </a:endParaRPr>
          </a:p>
        </p:txBody>
      </p:sp>
      <p:sp>
        <p:nvSpPr>
          <p:cNvPr id="1161219" name="Rectangle 3"/>
          <p:cNvSpPr>
            <a:spLocks noChangeArrowheads="1"/>
          </p:cNvSpPr>
          <p:nvPr/>
        </p:nvSpPr>
        <p:spPr bwMode="auto">
          <a:xfrm>
            <a:off x="1331913" y="2587625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61220" name="Rectangle 4"/>
          <p:cNvSpPr>
            <a:spLocks noChangeArrowheads="1"/>
          </p:cNvSpPr>
          <p:nvPr/>
        </p:nvSpPr>
        <p:spPr bwMode="auto">
          <a:xfrm>
            <a:off x="3008313" y="25876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 y</a:t>
            </a:r>
          </a:p>
        </p:txBody>
      </p:sp>
      <p:sp>
        <p:nvSpPr>
          <p:cNvPr id="1161221" name="Rectangle 5"/>
          <p:cNvSpPr>
            <a:spLocks noChangeArrowheads="1"/>
          </p:cNvSpPr>
          <p:nvPr/>
        </p:nvSpPr>
        <p:spPr bwMode="auto">
          <a:xfrm>
            <a:off x="3389313" y="25876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x</a:t>
            </a:r>
          </a:p>
        </p:txBody>
      </p:sp>
      <p:sp>
        <p:nvSpPr>
          <p:cNvPr id="1161222" name="Rectangle 6"/>
          <p:cNvSpPr>
            <a:spLocks noChangeArrowheads="1"/>
          </p:cNvSpPr>
          <p:nvPr/>
        </p:nvSpPr>
        <p:spPr bwMode="auto">
          <a:xfrm>
            <a:off x="3008313" y="22066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</a:t>
            </a:r>
          </a:p>
        </p:txBody>
      </p:sp>
      <p:sp>
        <p:nvSpPr>
          <p:cNvPr id="1161223" name="Rectangle 7"/>
          <p:cNvSpPr>
            <a:spLocks noChangeArrowheads="1"/>
          </p:cNvSpPr>
          <p:nvPr/>
        </p:nvSpPr>
        <p:spPr bwMode="auto">
          <a:xfrm>
            <a:off x="3389313" y="22066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i+1</a:t>
            </a:r>
          </a:p>
        </p:txBody>
      </p:sp>
      <p:sp>
        <p:nvSpPr>
          <p:cNvPr id="1161224" name="Rectangle 8"/>
          <p:cNvSpPr>
            <a:spLocks noChangeArrowheads="1"/>
          </p:cNvSpPr>
          <p:nvPr/>
        </p:nvSpPr>
        <p:spPr bwMode="auto">
          <a:xfrm>
            <a:off x="5827713" y="25876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v</a:t>
            </a:r>
          </a:p>
        </p:txBody>
      </p:sp>
      <p:sp>
        <p:nvSpPr>
          <p:cNvPr id="1161225" name="Rectangle 9"/>
          <p:cNvSpPr>
            <a:spLocks noChangeArrowheads="1"/>
          </p:cNvSpPr>
          <p:nvPr/>
        </p:nvSpPr>
        <p:spPr bwMode="auto">
          <a:xfrm>
            <a:off x="5903913" y="22066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k</a:t>
            </a:r>
          </a:p>
        </p:txBody>
      </p:sp>
      <p:sp>
        <p:nvSpPr>
          <p:cNvPr id="1161226" name="Rectangle 10"/>
          <p:cNvSpPr>
            <a:spLocks noChangeArrowheads="1"/>
          </p:cNvSpPr>
          <p:nvPr/>
        </p:nvSpPr>
        <p:spPr bwMode="auto">
          <a:xfrm>
            <a:off x="1331913" y="1520825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61227" name="Rectangle 11"/>
          <p:cNvSpPr>
            <a:spLocks noChangeArrowheads="1"/>
          </p:cNvSpPr>
          <p:nvPr/>
        </p:nvSpPr>
        <p:spPr bwMode="auto">
          <a:xfrm>
            <a:off x="3008313" y="15208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 x</a:t>
            </a:r>
          </a:p>
        </p:txBody>
      </p:sp>
      <p:sp>
        <p:nvSpPr>
          <p:cNvPr id="1161228" name="Rectangle 12"/>
          <p:cNvSpPr>
            <a:spLocks noChangeArrowheads="1"/>
          </p:cNvSpPr>
          <p:nvPr/>
        </p:nvSpPr>
        <p:spPr bwMode="auto">
          <a:xfrm>
            <a:off x="3389313" y="15208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y</a:t>
            </a:r>
          </a:p>
        </p:txBody>
      </p:sp>
      <p:sp>
        <p:nvSpPr>
          <p:cNvPr id="1161229" name="Rectangle 13"/>
          <p:cNvSpPr>
            <a:spLocks noChangeArrowheads="1"/>
          </p:cNvSpPr>
          <p:nvPr/>
        </p:nvSpPr>
        <p:spPr bwMode="auto">
          <a:xfrm>
            <a:off x="3008313" y="11398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</a:t>
            </a:r>
          </a:p>
        </p:txBody>
      </p:sp>
      <p:sp>
        <p:nvSpPr>
          <p:cNvPr id="1161230" name="Rectangle 14"/>
          <p:cNvSpPr>
            <a:spLocks noChangeArrowheads="1"/>
          </p:cNvSpPr>
          <p:nvPr/>
        </p:nvSpPr>
        <p:spPr bwMode="auto">
          <a:xfrm>
            <a:off x="3389313" y="11398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i+1</a:t>
            </a:r>
          </a:p>
        </p:txBody>
      </p:sp>
      <p:sp>
        <p:nvSpPr>
          <p:cNvPr id="1161231" name="Rectangle 15"/>
          <p:cNvSpPr>
            <a:spLocks noChangeArrowheads="1"/>
          </p:cNvSpPr>
          <p:nvPr/>
        </p:nvSpPr>
        <p:spPr bwMode="auto">
          <a:xfrm>
            <a:off x="5827713" y="1520825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+mn-lt"/>
              </a:rPr>
              <a:t>v</a:t>
            </a:r>
          </a:p>
        </p:txBody>
      </p:sp>
      <p:sp>
        <p:nvSpPr>
          <p:cNvPr id="1161232" name="Rectangle 16"/>
          <p:cNvSpPr>
            <a:spLocks noChangeArrowheads="1"/>
          </p:cNvSpPr>
          <p:nvPr/>
        </p:nvSpPr>
        <p:spPr bwMode="auto">
          <a:xfrm>
            <a:off x="5903913" y="1139825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+mn-lt"/>
              </a:rPr>
              <a:t>k</a:t>
            </a:r>
          </a:p>
        </p:txBody>
      </p:sp>
      <p:sp>
        <p:nvSpPr>
          <p:cNvPr id="1161233" name="Text Box 17"/>
          <p:cNvSpPr txBox="1">
            <a:spLocks noChangeArrowheads="1"/>
          </p:cNvSpPr>
          <p:nvPr/>
        </p:nvSpPr>
        <p:spPr bwMode="auto">
          <a:xfrm>
            <a:off x="431800" y="4833938"/>
            <a:ext cx="82089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Quindi le due coppie si scambiano gli stati ma il numero totale di inversioni non </a:t>
            </a:r>
            <a:r>
              <a:rPr lang="it-IT" dirty="0" smtClean="0">
                <a:latin typeface="+mn-lt"/>
              </a:rPr>
              <a:t>cambia.</a:t>
            </a:r>
            <a:endParaRPr lang="it-IT" dirty="0">
              <a:latin typeface="+mn-lt"/>
            </a:endParaRPr>
          </a:p>
        </p:txBody>
      </p:sp>
      <p:sp>
        <p:nvSpPr>
          <p:cNvPr id="1161234" name="Text Box 18"/>
          <p:cNvSpPr txBox="1">
            <a:spLocks noChangeArrowheads="1"/>
          </p:cNvSpPr>
          <p:nvPr/>
        </p:nvSpPr>
        <p:spPr bwMode="auto">
          <a:xfrm>
            <a:off x="431801" y="152400"/>
            <a:ext cx="7740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Consideriamo </a:t>
            </a:r>
            <a:r>
              <a:rPr lang="it-IT" dirty="0" smtClean="0">
                <a:latin typeface="+mn-lt"/>
              </a:rPr>
              <a:t>le due coppie (</a:t>
            </a:r>
            <a:r>
              <a:rPr lang="it-IT" i="1" dirty="0" smtClean="0">
                <a:latin typeface="+mn-lt"/>
              </a:rPr>
              <a:t>i</a:t>
            </a:r>
            <a:r>
              <a:rPr lang="it-IT" dirty="0" smtClean="0">
                <a:latin typeface="+mn-lt"/>
              </a:rPr>
              <a:t>, </a:t>
            </a:r>
            <a:r>
              <a:rPr lang="it-IT" i="1" dirty="0" smtClean="0">
                <a:latin typeface="+mn-lt"/>
              </a:rPr>
              <a:t>k</a:t>
            </a:r>
            <a:r>
              <a:rPr lang="it-IT" dirty="0" smtClean="0">
                <a:latin typeface="+mn-lt"/>
              </a:rPr>
              <a:t>) e (</a:t>
            </a:r>
            <a:r>
              <a:rPr lang="it-IT" i="1" dirty="0" smtClean="0">
                <a:latin typeface="+mn-lt"/>
              </a:rPr>
              <a:t>i+</a:t>
            </a:r>
            <a:r>
              <a:rPr lang="it-IT" dirty="0" smtClean="0">
                <a:latin typeface="+mn-lt"/>
              </a:rPr>
              <a:t>1, </a:t>
            </a:r>
            <a:r>
              <a:rPr lang="it-IT" i="1" dirty="0" smtClean="0">
                <a:latin typeface="+mn-lt"/>
              </a:rPr>
              <a:t>k</a:t>
            </a:r>
            <a:r>
              <a:rPr lang="it-IT" dirty="0" smtClean="0">
                <a:latin typeface="+mn-lt"/>
              </a:rPr>
              <a:t>) con </a:t>
            </a:r>
            <a:r>
              <a:rPr lang="it-IT" i="1" dirty="0" smtClean="0">
                <a:latin typeface="+mn-lt"/>
              </a:rPr>
              <a:t>k </a:t>
            </a:r>
            <a:r>
              <a:rPr lang="it-IT" dirty="0">
                <a:latin typeface="+mn-lt"/>
              </a:rPr>
              <a:t>&gt; 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+1 </a:t>
            </a:r>
            <a:r>
              <a:rPr lang="it-IT" dirty="0" smtClean="0">
                <a:latin typeface="+mn-lt"/>
              </a:rPr>
              <a:t>ossia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18" grpId="0"/>
      <p:bldP spid="1161219" grpId="0" animBg="1"/>
      <p:bldP spid="1161220" grpId="0" animBg="1"/>
      <p:bldP spid="1161221" grpId="0" animBg="1"/>
      <p:bldP spid="1161222" grpId="0"/>
      <p:bldP spid="1161223" grpId="0"/>
      <p:bldP spid="1161224" grpId="0" animBg="1"/>
      <p:bldP spid="1161225" grpId="0"/>
      <p:bldP spid="1161226" grpId="0" animBg="1"/>
      <p:bldP spid="1161227" grpId="0" animBg="1"/>
      <p:bldP spid="1161228" grpId="0" animBg="1"/>
      <p:bldP spid="1161229" grpId="0"/>
      <p:bldP spid="1161230" grpId="0"/>
      <p:bldP spid="1161231" grpId="0" animBg="1"/>
      <p:bldP spid="1161232" grpId="0"/>
      <p:bldP spid="11612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/>
        </p:nvSpPr>
        <p:spPr bwMode="auto">
          <a:xfrm>
            <a:off x="1258888" y="2767013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auto">
          <a:xfrm>
            <a:off x="3849688" y="2767013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 y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4230688" y="2767013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x</a:t>
            </a:r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auto">
          <a:xfrm>
            <a:off x="3849688" y="23860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</a:rPr>
              <a:t>i</a:t>
            </a:r>
          </a:p>
        </p:txBody>
      </p:sp>
      <p:sp>
        <p:nvSpPr>
          <p:cNvPr id="1162246" name="Rectangle 6"/>
          <p:cNvSpPr>
            <a:spLocks noChangeArrowheads="1"/>
          </p:cNvSpPr>
          <p:nvPr/>
        </p:nvSpPr>
        <p:spPr bwMode="auto">
          <a:xfrm>
            <a:off x="4230688" y="23860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</a:rPr>
              <a:t>i+1</a:t>
            </a:r>
          </a:p>
        </p:txBody>
      </p:sp>
      <p:sp>
        <p:nvSpPr>
          <p:cNvPr id="1162247" name="Rectangle 7"/>
          <p:cNvSpPr>
            <a:spLocks noChangeArrowheads="1"/>
          </p:cNvSpPr>
          <p:nvPr/>
        </p:nvSpPr>
        <p:spPr bwMode="auto">
          <a:xfrm>
            <a:off x="2401888" y="2767013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u</a:t>
            </a:r>
          </a:p>
        </p:txBody>
      </p:sp>
      <p:sp>
        <p:nvSpPr>
          <p:cNvPr id="1162248" name="Rectangle 8"/>
          <p:cNvSpPr>
            <a:spLocks noChangeArrowheads="1"/>
          </p:cNvSpPr>
          <p:nvPr/>
        </p:nvSpPr>
        <p:spPr bwMode="auto">
          <a:xfrm>
            <a:off x="2478088" y="23860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</a:rPr>
              <a:t>j</a:t>
            </a:r>
          </a:p>
        </p:txBody>
      </p:sp>
      <p:sp>
        <p:nvSpPr>
          <p:cNvPr id="1162249" name="Rectangle 9"/>
          <p:cNvSpPr>
            <a:spLocks noChangeArrowheads="1"/>
          </p:cNvSpPr>
          <p:nvPr/>
        </p:nvSpPr>
        <p:spPr bwMode="auto">
          <a:xfrm>
            <a:off x="1258888" y="1700213"/>
            <a:ext cx="5943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62250" name="Rectangle 10"/>
          <p:cNvSpPr>
            <a:spLocks noChangeArrowheads="1"/>
          </p:cNvSpPr>
          <p:nvPr/>
        </p:nvSpPr>
        <p:spPr bwMode="auto">
          <a:xfrm>
            <a:off x="3849688" y="1700213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 x</a:t>
            </a:r>
          </a:p>
        </p:txBody>
      </p:sp>
      <p:sp>
        <p:nvSpPr>
          <p:cNvPr id="1162251" name="Rectangle 11"/>
          <p:cNvSpPr>
            <a:spLocks noChangeArrowheads="1"/>
          </p:cNvSpPr>
          <p:nvPr/>
        </p:nvSpPr>
        <p:spPr bwMode="auto">
          <a:xfrm>
            <a:off x="4230688" y="1700213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y</a:t>
            </a:r>
          </a:p>
        </p:txBody>
      </p:sp>
      <p:sp>
        <p:nvSpPr>
          <p:cNvPr id="1162252" name="Rectangle 12"/>
          <p:cNvSpPr>
            <a:spLocks noChangeArrowheads="1"/>
          </p:cNvSpPr>
          <p:nvPr/>
        </p:nvSpPr>
        <p:spPr bwMode="auto">
          <a:xfrm>
            <a:off x="3849688" y="13192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</a:rPr>
              <a:t>i</a:t>
            </a:r>
          </a:p>
        </p:txBody>
      </p:sp>
      <p:sp>
        <p:nvSpPr>
          <p:cNvPr id="1162253" name="Rectangle 13"/>
          <p:cNvSpPr>
            <a:spLocks noChangeArrowheads="1"/>
          </p:cNvSpPr>
          <p:nvPr/>
        </p:nvSpPr>
        <p:spPr bwMode="auto">
          <a:xfrm>
            <a:off x="4230688" y="13192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</a:rPr>
              <a:t>i+1</a:t>
            </a:r>
          </a:p>
        </p:txBody>
      </p:sp>
      <p:sp>
        <p:nvSpPr>
          <p:cNvPr id="1162254" name="Rectangle 14"/>
          <p:cNvSpPr>
            <a:spLocks noChangeArrowheads="1"/>
          </p:cNvSpPr>
          <p:nvPr/>
        </p:nvSpPr>
        <p:spPr bwMode="auto">
          <a:xfrm>
            <a:off x="2401888" y="1700213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u</a:t>
            </a:r>
          </a:p>
        </p:txBody>
      </p:sp>
      <p:sp>
        <p:nvSpPr>
          <p:cNvPr id="1162255" name="Rectangle 15"/>
          <p:cNvSpPr>
            <a:spLocks noChangeArrowheads="1"/>
          </p:cNvSpPr>
          <p:nvPr/>
        </p:nvSpPr>
        <p:spPr bwMode="auto">
          <a:xfrm>
            <a:off x="2478088" y="13192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i="1">
                <a:latin typeface="Times New Roman" pitchFamily="18" charset="0"/>
              </a:rPr>
              <a:t>j</a:t>
            </a:r>
          </a:p>
        </p:txBody>
      </p:sp>
      <p:sp>
        <p:nvSpPr>
          <p:cNvPr id="1162256" name="Text Box 16"/>
          <p:cNvSpPr txBox="1">
            <a:spLocks noChangeArrowheads="1"/>
          </p:cNvSpPr>
          <p:nvPr/>
        </p:nvSpPr>
        <p:spPr bwMode="auto">
          <a:xfrm>
            <a:off x="409518" y="3611565"/>
            <a:ext cx="8424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La situazione è simmetrica di quella precedente e quindi anche in questo caso il numero totale di inversioni non </a:t>
            </a:r>
            <a:r>
              <a:rPr lang="it-IT" dirty="0" smtClean="0">
                <a:latin typeface="+mn-lt"/>
              </a:rPr>
              <a:t>cambia.</a:t>
            </a:r>
            <a:endParaRPr lang="it-IT" dirty="0">
              <a:latin typeface="+mn-lt"/>
            </a:endParaRPr>
          </a:p>
        </p:txBody>
      </p:sp>
      <p:sp>
        <p:nvSpPr>
          <p:cNvPr id="1162257" name="Text Box 17"/>
          <p:cNvSpPr txBox="1">
            <a:spLocks noChangeArrowheads="1"/>
          </p:cNvSpPr>
          <p:nvPr/>
        </p:nvSpPr>
        <p:spPr bwMode="auto">
          <a:xfrm>
            <a:off x="250825" y="260350"/>
            <a:ext cx="8389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Consideriamo </a:t>
            </a:r>
            <a:r>
              <a:rPr lang="it-IT" dirty="0" smtClean="0">
                <a:latin typeface="+mn-lt"/>
              </a:rPr>
              <a:t>le coppie (</a:t>
            </a:r>
            <a:r>
              <a:rPr lang="it-IT" i="1" dirty="0" smtClean="0">
                <a:latin typeface="+mn-lt"/>
              </a:rPr>
              <a:t>j</a:t>
            </a:r>
            <a:r>
              <a:rPr lang="it-IT" dirty="0" smtClean="0">
                <a:latin typeface="+mn-lt"/>
              </a:rPr>
              <a:t>, </a:t>
            </a:r>
            <a:r>
              <a:rPr lang="it-IT" i="1" dirty="0" smtClean="0">
                <a:latin typeface="+mn-lt"/>
              </a:rPr>
              <a:t>i</a:t>
            </a:r>
            <a:r>
              <a:rPr lang="it-IT" dirty="0" smtClean="0">
                <a:latin typeface="+mn-lt"/>
              </a:rPr>
              <a:t>) e (</a:t>
            </a:r>
            <a:r>
              <a:rPr lang="it-IT" i="1" dirty="0" smtClean="0">
                <a:latin typeface="+mn-lt"/>
              </a:rPr>
              <a:t>j</a:t>
            </a:r>
            <a:r>
              <a:rPr lang="it-IT" dirty="0" smtClean="0">
                <a:latin typeface="+mn-lt"/>
              </a:rPr>
              <a:t>,</a:t>
            </a:r>
            <a:r>
              <a:rPr lang="it-IT" i="1" dirty="0" smtClean="0">
                <a:latin typeface="+mn-lt"/>
              </a:rPr>
              <a:t>i+</a:t>
            </a:r>
            <a:r>
              <a:rPr lang="it-IT" dirty="0" smtClean="0">
                <a:latin typeface="+mn-lt"/>
              </a:rPr>
              <a:t>1) con </a:t>
            </a:r>
            <a:r>
              <a:rPr lang="it-IT" i="1" dirty="0" smtClean="0">
                <a:latin typeface="+mn-lt"/>
              </a:rPr>
              <a:t>j </a:t>
            </a:r>
            <a:r>
              <a:rPr lang="it-IT" dirty="0">
                <a:latin typeface="+mn-lt"/>
              </a:rPr>
              <a:t>&lt; </a:t>
            </a:r>
            <a:r>
              <a:rPr lang="it-IT" i="1" dirty="0" smtClean="0">
                <a:latin typeface="+mn-lt"/>
              </a:rPr>
              <a:t>i</a:t>
            </a:r>
            <a:r>
              <a:rPr lang="it-IT" dirty="0" smtClean="0">
                <a:latin typeface="+mn-lt"/>
              </a:rPr>
              <a:t> ossia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2" grpId="0" animBg="1"/>
      <p:bldP spid="1162243" grpId="0" animBg="1"/>
      <p:bldP spid="1162244" grpId="0" animBg="1"/>
      <p:bldP spid="1162245" grpId="0"/>
      <p:bldP spid="1162246" grpId="0"/>
      <p:bldP spid="1162247" grpId="0" animBg="1"/>
      <p:bldP spid="1162248" grpId="0"/>
      <p:bldP spid="1162249" grpId="0" animBg="1"/>
      <p:bldP spid="1162250" grpId="0" animBg="1"/>
      <p:bldP spid="1162251" grpId="0" animBg="1"/>
      <p:bldP spid="1162252" grpId="0"/>
      <p:bldP spid="1162253" grpId="0"/>
      <p:bldP spid="1162254" grpId="0" animBg="1"/>
      <p:bldP spid="1162255" grpId="0"/>
      <p:bldP spid="1162256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13164</TotalTime>
  <Words>1301</Words>
  <Application>Microsoft Office PowerPoint</Application>
  <PresentationFormat>Presentazione su schermo (4:3)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Blank Presentation</vt:lpstr>
      <vt:lpstr>Equazione</vt:lpstr>
      <vt:lpstr>Equation</vt:lpstr>
      <vt:lpstr>Valutare la difficoltà dei problemi</vt:lpstr>
      <vt:lpstr>Valutare la difficoltà dei problemi</vt:lpstr>
      <vt:lpstr>Un limite superiore per il problema dell’ordinamento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649</cp:revision>
  <cp:lastPrinted>2015-03-05T21:28:56Z</cp:lastPrinted>
  <dcterms:created xsi:type="dcterms:W3CDTF">2015-03-11T12:38:52Z</dcterms:created>
  <dcterms:modified xsi:type="dcterms:W3CDTF">2015-03-11T12:42:15Z</dcterms:modified>
</cp:coreProperties>
</file>