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embeddings/Microsoft_Equation3.bin" ContentType="application/vnd.openxmlformats-officedocument.oleObject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4.bin" ContentType="application/vnd.openxmlformats-officedocument.oleObject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Microsoft_Equation6.bin" ContentType="application/vnd.openxmlformats-officedocument.oleObject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C0000"/>
    <a:srgbClr val="3333CC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46" d="100"/>
          <a:sy n="146" d="100"/>
        </p:scale>
        <p:origin x="-1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50825" y="457200"/>
            <a:ext cx="860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Soluzione: Algoritmo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Heap-Sort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409517" y="1347759"/>
            <a:ext cx="82154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dirty="0">
                <a:latin typeface="+mn-lt"/>
              </a:rPr>
              <a:t>Un 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[1..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] può essere interpretato </a:t>
            </a:r>
            <a:r>
              <a:rPr lang="it-IT" dirty="0" smtClean="0">
                <a:latin typeface="+mn-lt"/>
              </a:rPr>
              <a:t>come un </a:t>
            </a:r>
            <a:r>
              <a:rPr lang="it-IT" u="sng" dirty="0">
                <a:solidFill>
                  <a:srgbClr val="FF0000"/>
                </a:solidFill>
                <a:latin typeface="+mn-lt"/>
              </a:rPr>
              <a:t>albero binario</a:t>
            </a:r>
            <a:r>
              <a:rPr lang="it-IT" dirty="0">
                <a:latin typeface="+mn-lt"/>
              </a:rPr>
              <a:t>:</a:t>
            </a:r>
          </a:p>
          <a:p>
            <a:endParaRPr lang="it-IT" u="sng" dirty="0">
              <a:solidFill>
                <a:srgbClr val="FF0000"/>
              </a:solidFill>
              <a:latin typeface="+mn-lt"/>
            </a:endParaRPr>
          </a:p>
          <a:p>
            <a:pPr>
              <a:buFontTx/>
              <a:buChar char="•"/>
            </a:pPr>
            <a:r>
              <a:rPr lang="it-IT" i="1" dirty="0">
                <a:latin typeface="+mn-lt"/>
              </a:rPr>
              <a:t> A</a:t>
            </a:r>
            <a:r>
              <a:rPr lang="it-IT" dirty="0">
                <a:latin typeface="+mn-lt"/>
              </a:rPr>
              <a:t>[1] è la radice, </a:t>
            </a:r>
          </a:p>
          <a:p>
            <a:pPr>
              <a:buFontTx/>
              <a:buChar char="•"/>
            </a:pPr>
            <a:endParaRPr lang="it-IT" dirty="0">
              <a:latin typeface="+mn-lt"/>
            </a:endParaRPr>
          </a:p>
          <a:p>
            <a:pPr>
              <a:buFontTx/>
              <a:buChar char="•"/>
            </a:pPr>
            <a:r>
              <a:rPr lang="it-IT" i="1" dirty="0">
                <a:latin typeface="+mn-lt"/>
              </a:rPr>
              <a:t> A</a:t>
            </a:r>
            <a:r>
              <a:rPr lang="it-IT" dirty="0">
                <a:latin typeface="+mn-lt"/>
              </a:rPr>
              <a:t>[2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] e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[2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+1] sono i figli di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] </a:t>
            </a:r>
          </a:p>
          <a:p>
            <a:pPr>
              <a:buFontTx/>
              <a:buChar char="•"/>
            </a:pPr>
            <a:endParaRPr lang="it-IT" dirty="0">
              <a:latin typeface="+mn-lt"/>
            </a:endParaRPr>
          </a:p>
          <a:p>
            <a:pPr>
              <a:buFontTx/>
              <a:buChar char="•"/>
            </a:pPr>
            <a:r>
              <a:rPr lang="it-IT" i="1" dirty="0">
                <a:latin typeface="+mn-lt"/>
              </a:rPr>
              <a:t> A</a:t>
            </a:r>
            <a:r>
              <a:rPr lang="it-IT" dirty="0">
                <a:latin typeface="+mn-lt"/>
              </a:rPr>
              <a:t>[ </a:t>
            </a:r>
            <a:r>
              <a:rPr lang="it-IT" b="1" dirty="0">
                <a:latin typeface="+mn-lt"/>
                <a:sym typeface="Symbol" pitchFamily="18" charset="2"/>
              </a:rPr>
              <a:t>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 / 2</a:t>
            </a:r>
            <a:r>
              <a:rPr lang="it-IT" b="1" dirty="0">
                <a:latin typeface="+mn-lt"/>
                <a:sym typeface="Symbol" pitchFamily="18" charset="2"/>
              </a:rPr>
              <a:t> </a:t>
            </a:r>
            <a:r>
              <a:rPr lang="it-IT" dirty="0">
                <a:latin typeface="+mn-lt"/>
              </a:rPr>
              <a:t>] è il padre di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]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Text Box 2"/>
          <p:cNvSpPr txBox="1">
            <a:spLocks noChangeArrowheads="1"/>
          </p:cNvSpPr>
          <p:nvPr/>
        </p:nvSpPr>
        <p:spPr bwMode="auto">
          <a:xfrm>
            <a:off x="431800" y="404813"/>
            <a:ext cx="8305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Abbiamo visto che la complessità nel caso pessimo di ogni algoritmo di ordinamento sul posto che confronta e scambia tra loro elementi consecutivi dell’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è </a:t>
            </a:r>
            <a:r>
              <a:rPr lang="it-IT" dirty="0">
                <a:latin typeface="+mn-lt"/>
                <a:sym typeface="Symbol" pitchFamily="18" charset="2"/>
              </a:rPr>
              <a:t>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n</a:t>
            </a:r>
            <a:r>
              <a:rPr lang="it-IT" baseline="30000" dirty="0">
                <a:latin typeface="+mn-lt"/>
              </a:rPr>
              <a:t>2</a:t>
            </a:r>
            <a:r>
              <a:rPr lang="it-IT" dirty="0" smtClean="0">
                <a:latin typeface="+mn-lt"/>
              </a:rPr>
              <a:t>).</a:t>
            </a:r>
            <a:endParaRPr lang="it-IT" dirty="0">
              <a:latin typeface="+mn-lt"/>
            </a:endParaRPr>
          </a:p>
        </p:txBody>
      </p:sp>
      <p:sp>
        <p:nvSpPr>
          <p:cNvPr id="1166339" name="Text Box 3"/>
          <p:cNvSpPr txBox="1">
            <a:spLocks noChangeArrowheads="1"/>
          </p:cNvSpPr>
          <p:nvPr/>
        </p:nvSpPr>
        <p:spPr bwMode="auto">
          <a:xfrm>
            <a:off x="503548" y="2744924"/>
            <a:ext cx="80772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Per ottenere algoritmi più efficienti dobbiamo quindi operare confronti e scambi tra elementi “</a:t>
            </a:r>
            <a:r>
              <a:rPr lang="it-IT" b="1" i="1" dirty="0">
                <a:latin typeface="+mn-lt"/>
              </a:rPr>
              <a:t>distanti</a:t>
            </a:r>
            <a:r>
              <a:rPr lang="it-IT" dirty="0">
                <a:latin typeface="+mn-lt"/>
              </a:rPr>
              <a:t>” </a:t>
            </a:r>
            <a:r>
              <a:rPr lang="it-IT" dirty="0" smtClean="0">
                <a:latin typeface="+mn-lt"/>
              </a:rPr>
              <a:t>dell’</a:t>
            </a:r>
            <a:r>
              <a:rPr lang="it-IT" dirty="0" err="1" smtClean="0">
                <a:latin typeface="+mn-lt"/>
              </a:rPr>
              <a:t>array</a:t>
            </a:r>
            <a:r>
              <a:rPr lang="it-IT" dirty="0" smtClean="0">
                <a:latin typeface="+mn-lt"/>
              </a:rPr>
              <a:t>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dirty="0" smtClean="0">
                <a:latin typeface="+mn-lt"/>
              </a:rPr>
              <a:t>L’algoritmo </a:t>
            </a:r>
            <a:r>
              <a:rPr lang="it-IT" u="sng" dirty="0" err="1" smtClean="0">
                <a:solidFill>
                  <a:srgbClr val="C00000"/>
                </a:solidFill>
                <a:latin typeface="+mn-lt"/>
              </a:rPr>
              <a:t>Heap-Sort</a:t>
            </a:r>
            <a:r>
              <a:rPr lang="it-IT" dirty="0" smtClean="0">
                <a:latin typeface="+mn-lt"/>
              </a:rPr>
              <a:t> confronta elementi non consecutivi e possiamo quindi sperare che la sua complessità sia minore.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Text Box 2"/>
          <p:cNvSpPr txBox="1">
            <a:spLocks noChangeArrowheads="1"/>
          </p:cNvSpPr>
          <p:nvPr/>
        </p:nvSpPr>
        <p:spPr bwMode="auto">
          <a:xfrm>
            <a:off x="431800" y="404813"/>
            <a:ext cx="8305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smtClean="0">
                <a:latin typeface="+mn-lt"/>
              </a:rPr>
              <a:t>In effetti </a:t>
            </a:r>
            <a:r>
              <a:rPr lang="it-IT" dirty="0" err="1" smtClean="0">
                <a:latin typeface="+mn-lt"/>
              </a:rPr>
              <a:t>Heap-Sort</a:t>
            </a:r>
            <a:r>
              <a:rPr lang="it-IT" dirty="0" smtClean="0">
                <a:latin typeface="+mn-lt"/>
              </a:rPr>
              <a:t> richiede tempo O(</a:t>
            </a:r>
            <a:r>
              <a:rPr lang="it-IT" dirty="0" err="1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 log </a:t>
            </a:r>
            <a:r>
              <a:rPr lang="it-IT" dirty="0" err="1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 per ordinare un </a:t>
            </a:r>
            <a:r>
              <a:rPr lang="it-IT" dirty="0" err="1" smtClean="0">
                <a:latin typeface="+mn-lt"/>
              </a:rPr>
              <a:t>array</a:t>
            </a:r>
            <a:r>
              <a:rPr lang="it-IT" dirty="0" smtClean="0">
                <a:latin typeface="+mn-lt"/>
              </a:rPr>
              <a:t> di </a:t>
            </a:r>
            <a:r>
              <a:rPr lang="it-IT" dirty="0" err="1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 </a:t>
            </a:r>
            <a:r>
              <a:rPr lang="it-IT" dirty="0" smtClean="0">
                <a:latin typeface="+mn-lt"/>
              </a:rPr>
              <a:t>elementi (vedi Libro 6.2, 6.3, 6.4)</a:t>
            </a:r>
            <a:endParaRPr lang="it-IT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28596" y="215856"/>
            <a:ext cx="80455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Implementazione di code con priorità 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446031" y="1128681"/>
            <a:ext cx="796131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3600" dirty="0">
                <a:latin typeface="+mn-lt"/>
              </a:rPr>
              <a:t>Gli </a:t>
            </a:r>
            <a:r>
              <a:rPr lang="it-IT" sz="3600" dirty="0" err="1">
                <a:latin typeface="+mn-lt"/>
              </a:rPr>
              <a:t>heap</a:t>
            </a:r>
            <a:r>
              <a:rPr lang="it-IT" sz="3600" dirty="0">
                <a:latin typeface="+mn-lt"/>
              </a:rPr>
              <a:t> binari si possono usare, oltre che per ordinare un </a:t>
            </a:r>
            <a:r>
              <a:rPr lang="it-IT" sz="3600" dirty="0" err="1">
                <a:latin typeface="+mn-lt"/>
              </a:rPr>
              <a:t>array</a:t>
            </a:r>
            <a:r>
              <a:rPr lang="it-IT" sz="3600" dirty="0">
                <a:latin typeface="+mn-lt"/>
              </a:rPr>
              <a:t>, anche per implementare delle </a:t>
            </a:r>
            <a:r>
              <a:rPr lang="it-IT" sz="3600" i="1" dirty="0">
                <a:latin typeface="+mn-lt"/>
              </a:rPr>
              <a:t>code con </a:t>
            </a:r>
            <a:r>
              <a:rPr lang="it-IT" sz="3600" i="1" dirty="0" smtClean="0">
                <a:latin typeface="+mn-lt"/>
              </a:rPr>
              <a:t>priorità.</a:t>
            </a:r>
            <a:endParaRPr lang="it-IT" sz="3600" dirty="0">
              <a:latin typeface="+mn-lt"/>
            </a:endParaRPr>
          </a:p>
        </p:txBody>
      </p:sp>
      <p:sp>
        <p:nvSpPr>
          <p:cNvPr id="1290245" name="Text Box 5"/>
          <p:cNvSpPr txBox="1">
            <a:spLocks noChangeArrowheads="1"/>
          </p:cNvSpPr>
          <p:nvPr/>
        </p:nvSpPr>
        <p:spPr bwMode="auto">
          <a:xfrm>
            <a:off x="409517" y="2917818"/>
            <a:ext cx="836147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3600" dirty="0">
                <a:latin typeface="+mn-lt"/>
              </a:rPr>
              <a:t>Le code con priorità sono delle strutture dati in cui è possibile immagazzinare degli oggetti </a:t>
            </a:r>
            <a:r>
              <a:rPr lang="it-IT" sz="3600" i="1" dirty="0">
                <a:latin typeface="+mn-lt"/>
              </a:rPr>
              <a:t>x</a:t>
            </a:r>
            <a:r>
              <a:rPr lang="it-IT" sz="3600" dirty="0">
                <a:latin typeface="+mn-lt"/>
              </a:rPr>
              <a:t> a cui è attribuita una priorità </a:t>
            </a:r>
            <a:r>
              <a:rPr lang="it-IT" sz="3600" i="1" dirty="0" err="1">
                <a:latin typeface="+mn-lt"/>
              </a:rPr>
              <a:t>x</a:t>
            </a:r>
            <a:r>
              <a:rPr lang="it-IT" sz="3600" dirty="0" err="1">
                <a:latin typeface="+mn-lt"/>
              </a:rPr>
              <a:t>.</a:t>
            </a:r>
            <a:r>
              <a:rPr lang="it-IT" sz="3600" i="1" dirty="0" err="1">
                <a:latin typeface="+mn-lt"/>
              </a:rPr>
              <a:t>key</a:t>
            </a:r>
            <a:r>
              <a:rPr lang="it-IT" sz="3600" dirty="0">
                <a:latin typeface="+mn-lt"/>
              </a:rPr>
              <a:t> ed estrarli uno alla volta in ordine di </a:t>
            </a:r>
            <a:r>
              <a:rPr lang="it-IT" sz="3600" dirty="0" smtClean="0">
                <a:latin typeface="+mn-lt"/>
              </a:rPr>
              <a:t>priorità.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Text Box 2"/>
          <p:cNvSpPr txBox="1">
            <a:spLocks noChangeArrowheads="1"/>
          </p:cNvSpPr>
          <p:nvPr/>
        </p:nvSpPr>
        <p:spPr bwMode="auto">
          <a:xfrm>
            <a:off x="359532" y="3753036"/>
            <a:ext cx="833760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dirty="0" smtClean="0">
                <a:latin typeface="+mn-lt"/>
              </a:rPr>
              <a:t>Possono </a:t>
            </a:r>
            <a:r>
              <a:rPr lang="it-IT" dirty="0">
                <a:latin typeface="+mn-lt"/>
              </a:rPr>
              <a:t>inoltre essere </a:t>
            </a:r>
            <a:r>
              <a:rPr lang="it-IT" dirty="0" smtClean="0">
                <a:latin typeface="+mn-lt"/>
              </a:rPr>
              <a:t>definite </a:t>
            </a:r>
            <a:r>
              <a:rPr lang="it-IT" dirty="0">
                <a:latin typeface="+mn-lt"/>
              </a:rPr>
              <a:t>anche:</a:t>
            </a:r>
          </a:p>
          <a:p>
            <a:pPr lvl="0"/>
            <a:r>
              <a:rPr lang="it-IT" i="1" dirty="0" err="1" smtClean="0">
                <a:solidFill>
                  <a:srgbClr val="CC0000"/>
                </a:solidFill>
                <a:latin typeface="Times New Roman"/>
              </a:rPr>
              <a:t>Increase-Key</a:t>
            </a:r>
            <a:r>
              <a:rPr lang="it-IT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it-IT" i="1" dirty="0" smtClean="0">
                <a:solidFill>
                  <a:srgbClr val="000000"/>
                </a:solidFill>
                <a:latin typeface="Times New Roman"/>
              </a:rPr>
              <a:t>S,x,p</a:t>
            </a:r>
            <a:r>
              <a:rPr lang="it-IT" dirty="0" smtClean="0">
                <a:solidFill>
                  <a:srgbClr val="000000"/>
                </a:solidFill>
                <a:latin typeface="Times New Roman"/>
              </a:rPr>
              <a:t>): aumenta la priorità di </a:t>
            </a:r>
            <a:r>
              <a:rPr lang="it-IT" i="1" dirty="0" smtClean="0">
                <a:solidFill>
                  <a:srgbClr val="000000"/>
                </a:solidFill>
                <a:latin typeface="Times New Roman"/>
              </a:rPr>
              <a:t>x</a:t>
            </a:r>
            <a:endParaRPr lang="it-IT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it-IT" i="1" dirty="0" err="1" smtClean="0">
                <a:solidFill>
                  <a:srgbClr val="CC0000"/>
                </a:solidFill>
                <a:latin typeface="+mn-lt"/>
              </a:rPr>
              <a:t>Change-Key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latin typeface="+mn-lt"/>
              </a:rPr>
              <a:t>S,x,p</a:t>
            </a:r>
            <a:r>
              <a:rPr lang="it-IT" dirty="0">
                <a:latin typeface="+mn-lt"/>
              </a:rPr>
              <a:t>): cambia la priorità di </a:t>
            </a:r>
            <a:r>
              <a:rPr lang="it-IT" i="1" dirty="0">
                <a:latin typeface="+mn-lt"/>
              </a:rPr>
              <a:t>x</a:t>
            </a:r>
          </a:p>
        </p:txBody>
      </p:sp>
      <p:sp>
        <p:nvSpPr>
          <p:cNvPr id="1291267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458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 smtClean="0">
                <a:latin typeface="+mn-lt"/>
              </a:rPr>
              <a:t>Le operazioni fondamentali sulle </a:t>
            </a:r>
            <a:r>
              <a:rPr lang="it-IT" dirty="0">
                <a:latin typeface="+mn-lt"/>
              </a:rPr>
              <a:t>code con priorità </a:t>
            </a:r>
            <a:r>
              <a:rPr lang="it-IT" dirty="0" smtClean="0">
                <a:latin typeface="+mn-lt"/>
              </a:rPr>
              <a:t>sono:</a:t>
            </a:r>
            <a:endParaRPr lang="it-IT" dirty="0">
              <a:latin typeface="+mn-lt"/>
            </a:endParaRPr>
          </a:p>
          <a:p>
            <a:r>
              <a:rPr lang="it-IT" i="1" dirty="0" err="1">
                <a:solidFill>
                  <a:srgbClr val="CC0000"/>
                </a:solidFill>
                <a:latin typeface="+mn-lt"/>
              </a:rPr>
              <a:t>Insert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S</a:t>
            </a:r>
            <a:r>
              <a:rPr lang="it-IT" dirty="0">
                <a:latin typeface="+mn-lt"/>
              </a:rPr>
              <a:t>, </a:t>
            </a:r>
            <a:r>
              <a:rPr lang="it-IT" i="1" dirty="0">
                <a:latin typeface="+mn-lt"/>
              </a:rPr>
              <a:t>x</a:t>
            </a:r>
            <a:r>
              <a:rPr lang="it-IT" dirty="0">
                <a:latin typeface="+mn-lt"/>
              </a:rPr>
              <a:t>): aggiunge </a:t>
            </a:r>
            <a:r>
              <a:rPr lang="it-IT" i="1" dirty="0">
                <a:latin typeface="+mn-lt"/>
              </a:rPr>
              <a:t>x</a:t>
            </a:r>
            <a:r>
              <a:rPr lang="it-IT" dirty="0">
                <a:latin typeface="+mn-lt"/>
              </a:rPr>
              <a:t> alla coda </a:t>
            </a:r>
            <a:r>
              <a:rPr lang="it-IT" i="1" dirty="0">
                <a:latin typeface="+mn-lt"/>
              </a:rPr>
              <a:t>S</a:t>
            </a:r>
            <a:endParaRPr lang="it-IT" dirty="0">
              <a:latin typeface="+mn-lt"/>
            </a:endParaRPr>
          </a:p>
          <a:p>
            <a:r>
              <a:rPr lang="it-IT" i="1" dirty="0" err="1">
                <a:solidFill>
                  <a:srgbClr val="CC0000"/>
                </a:solidFill>
                <a:latin typeface="+mn-lt"/>
              </a:rPr>
              <a:t>Maximum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S</a:t>
            </a:r>
            <a:r>
              <a:rPr lang="it-IT" dirty="0">
                <a:latin typeface="+mn-lt"/>
              </a:rPr>
              <a:t>): </a:t>
            </a:r>
            <a:r>
              <a:rPr lang="it-IT" dirty="0" smtClean="0">
                <a:latin typeface="+mn-lt"/>
              </a:rPr>
              <a:t>ritorna </a:t>
            </a:r>
            <a:r>
              <a:rPr lang="it-IT" i="1" dirty="0">
                <a:latin typeface="+mn-lt"/>
              </a:rPr>
              <a:t>x</a:t>
            </a:r>
            <a:r>
              <a:rPr lang="it-IT" dirty="0">
                <a:latin typeface="+mn-lt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</a:t>
            </a:r>
            <a:r>
              <a:rPr lang="it-IT" dirty="0">
                <a:latin typeface="+mn-lt"/>
              </a:rPr>
              <a:t> </a:t>
            </a:r>
            <a:r>
              <a:rPr lang="it-IT" i="1" dirty="0">
                <a:latin typeface="+mn-lt"/>
              </a:rPr>
              <a:t>S</a:t>
            </a:r>
            <a:r>
              <a:rPr lang="it-IT" dirty="0">
                <a:latin typeface="+mn-lt"/>
              </a:rPr>
              <a:t> con </a:t>
            </a:r>
            <a:r>
              <a:rPr lang="it-IT" i="1" dirty="0" err="1">
                <a:latin typeface="+mn-lt"/>
              </a:rPr>
              <a:t>x</a:t>
            </a:r>
            <a:r>
              <a:rPr lang="it-IT" dirty="0" err="1">
                <a:latin typeface="+mn-lt"/>
              </a:rPr>
              <a:t>.</a:t>
            </a:r>
            <a:r>
              <a:rPr lang="it-IT" i="1" dirty="0" err="1">
                <a:latin typeface="+mn-lt"/>
              </a:rPr>
              <a:t>key</a:t>
            </a:r>
            <a:r>
              <a:rPr lang="it-IT" dirty="0">
                <a:latin typeface="+mn-lt"/>
              </a:rPr>
              <a:t> massima</a:t>
            </a:r>
          </a:p>
          <a:p>
            <a:r>
              <a:rPr lang="it-IT" i="1" dirty="0" err="1">
                <a:solidFill>
                  <a:srgbClr val="CC0000"/>
                </a:solidFill>
                <a:latin typeface="+mn-lt"/>
              </a:rPr>
              <a:t>Extract-Max</a:t>
            </a:r>
            <a:r>
              <a:rPr lang="it-IT" dirty="0">
                <a:latin typeface="+mn-lt"/>
              </a:rPr>
              <a:t>(</a:t>
            </a:r>
            <a:r>
              <a:rPr lang="it-IT" i="1" dirty="0">
                <a:latin typeface="+mn-lt"/>
              </a:rPr>
              <a:t>S</a:t>
            </a:r>
            <a:r>
              <a:rPr lang="it-IT" dirty="0">
                <a:latin typeface="+mn-lt"/>
              </a:rPr>
              <a:t>): </a:t>
            </a:r>
            <a:r>
              <a:rPr lang="it-IT" dirty="0" smtClean="0">
                <a:latin typeface="+mn-lt"/>
              </a:rPr>
              <a:t>toglie </a:t>
            </a:r>
            <a:r>
              <a:rPr lang="it-IT" dirty="0">
                <a:latin typeface="+mn-lt"/>
              </a:rPr>
              <a:t>e ritorna </a:t>
            </a:r>
            <a:r>
              <a:rPr lang="it-IT" i="1" dirty="0">
                <a:latin typeface="+mn-lt"/>
              </a:rPr>
              <a:t>x</a:t>
            </a:r>
            <a:r>
              <a:rPr lang="it-IT" dirty="0">
                <a:latin typeface="+mn-lt"/>
              </a:rPr>
              <a:t> </a:t>
            </a:r>
            <a:r>
              <a:rPr lang="it-IT" dirty="0">
                <a:latin typeface="+mn-lt"/>
                <a:sym typeface="Symbol" pitchFamily="18" charset="2"/>
              </a:rPr>
              <a:t></a:t>
            </a:r>
            <a:r>
              <a:rPr lang="it-IT" dirty="0">
                <a:latin typeface="+mn-lt"/>
              </a:rPr>
              <a:t> </a:t>
            </a:r>
            <a:r>
              <a:rPr lang="it-IT" i="1" dirty="0">
                <a:latin typeface="+mn-lt"/>
              </a:rPr>
              <a:t>S</a:t>
            </a:r>
            <a:r>
              <a:rPr lang="it-IT" dirty="0">
                <a:latin typeface="+mn-lt"/>
              </a:rPr>
              <a:t> con </a:t>
            </a:r>
            <a:r>
              <a:rPr lang="it-IT" i="1" dirty="0" err="1">
                <a:latin typeface="+mn-lt"/>
              </a:rPr>
              <a:t>x</a:t>
            </a:r>
            <a:r>
              <a:rPr lang="it-IT" dirty="0" err="1">
                <a:latin typeface="+mn-lt"/>
              </a:rPr>
              <a:t>.</a:t>
            </a:r>
            <a:r>
              <a:rPr lang="it-IT" i="1" dirty="0" err="1">
                <a:latin typeface="+mn-lt"/>
              </a:rPr>
              <a:t>key</a:t>
            </a:r>
            <a:r>
              <a:rPr lang="it-IT" dirty="0">
                <a:latin typeface="+mn-lt"/>
              </a:rPr>
              <a:t> </a:t>
            </a:r>
            <a:r>
              <a:rPr lang="it-IT" dirty="0" smtClean="0">
                <a:latin typeface="+mn-lt"/>
              </a:rPr>
              <a:t>massima. 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Text Box 2"/>
          <p:cNvSpPr txBox="1">
            <a:spLocks noChangeArrowheads="1"/>
          </p:cNvSpPr>
          <p:nvPr/>
        </p:nvSpPr>
        <p:spPr bwMode="auto">
          <a:xfrm>
            <a:off x="299979" y="179343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Heap-Maximum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)       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è un </a:t>
            </a:r>
            <a:r>
              <a:rPr lang="it-IT" sz="2800" b="1" dirty="0" err="1">
                <a:solidFill>
                  <a:srgbClr val="FF0000"/>
                </a:solidFill>
                <a:latin typeface="+mn-lt"/>
              </a:rPr>
              <a:t>max-heap</a:t>
            </a:r>
            <a:endParaRPr lang="it-IT" sz="2800" b="1" dirty="0">
              <a:latin typeface="+mn-lt"/>
            </a:endParaRP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it-IT" sz="2800" b="1" i="1" dirty="0" err="1">
                <a:latin typeface="+mn-lt"/>
                <a:sym typeface="Symbol" pitchFamily="18" charset="2"/>
              </a:rPr>
              <a:t>A</a:t>
            </a:r>
            <a:r>
              <a:rPr lang="it-IT" sz="2800" b="1" dirty="0" err="1">
                <a:latin typeface="+mn-lt"/>
                <a:sym typeface="Symbol" pitchFamily="18" charset="2"/>
              </a:rPr>
              <a:t>.</a:t>
            </a:r>
            <a:r>
              <a:rPr lang="it-IT" sz="2800" b="1" i="1" dirty="0" err="1">
                <a:latin typeface="+mn-lt"/>
                <a:sym typeface="Symbol" pitchFamily="18" charset="2"/>
              </a:rPr>
              <a:t>heapsize</a:t>
            </a:r>
            <a:r>
              <a:rPr lang="it-IT" sz="2800" b="1" dirty="0">
                <a:latin typeface="+mn-lt"/>
              </a:rPr>
              <a:t> &lt; 1 </a:t>
            </a: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r>
              <a:rPr lang="it-IT" sz="2800" b="1" dirty="0">
                <a:solidFill>
                  <a:srgbClr val="0000CC"/>
                </a:solidFill>
                <a:latin typeface="+mn-lt"/>
              </a:rPr>
              <a:t> 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error</a:t>
            </a:r>
            <a:r>
              <a:rPr lang="it-IT" sz="2800" b="1" dirty="0">
                <a:latin typeface="+mn-lt"/>
              </a:rPr>
              <a:t> “</a:t>
            </a:r>
            <a:r>
              <a:rPr lang="it-IT" sz="2800" b="1" dirty="0" err="1">
                <a:latin typeface="+mn-lt"/>
              </a:rPr>
              <a:t>underflow</a:t>
            </a:r>
            <a:r>
              <a:rPr lang="it-IT" sz="2800" b="1" dirty="0">
                <a:latin typeface="+mn-lt"/>
              </a:rPr>
              <a:t>”</a:t>
            </a: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else</a:t>
            </a:r>
          </a:p>
          <a:p>
            <a:r>
              <a:rPr lang="it-IT" sz="2800" b="1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it-IT" sz="2800" b="1" dirty="0">
                <a:latin typeface="+mn-lt"/>
              </a:rPr>
              <a:t>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[1]</a:t>
            </a:r>
          </a:p>
        </p:txBody>
      </p:sp>
      <p:sp>
        <p:nvSpPr>
          <p:cNvPr id="1292291" name="Text Box 3"/>
          <p:cNvSpPr txBox="1">
            <a:spLocks noChangeArrowheads="1"/>
          </p:cNvSpPr>
          <p:nvPr/>
        </p:nvSpPr>
        <p:spPr bwMode="auto">
          <a:xfrm>
            <a:off x="250825" y="2457450"/>
            <a:ext cx="8458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Heap-Extract-Max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)  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è un </a:t>
            </a:r>
            <a:r>
              <a:rPr lang="it-IT" sz="2800" b="1" dirty="0" err="1">
                <a:solidFill>
                  <a:srgbClr val="FF0000"/>
                </a:solidFill>
                <a:latin typeface="+mn-lt"/>
              </a:rPr>
              <a:t>max-heap</a:t>
            </a:r>
            <a:endParaRPr lang="it-IT" sz="2800" b="1" dirty="0">
              <a:latin typeface="+mn-lt"/>
            </a:endParaRP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 err="1">
                <a:latin typeface="+mn-lt"/>
                <a:sym typeface="Symbol" pitchFamily="18" charset="2"/>
              </a:rPr>
              <a:t>A</a:t>
            </a:r>
            <a:r>
              <a:rPr lang="it-IT" sz="2800" b="1" dirty="0" err="1">
                <a:latin typeface="+mn-lt"/>
                <a:sym typeface="Symbol" pitchFamily="18" charset="2"/>
              </a:rPr>
              <a:t>.</a:t>
            </a:r>
            <a:r>
              <a:rPr lang="it-IT" sz="2800" b="1" i="1" dirty="0" err="1">
                <a:latin typeface="+mn-lt"/>
                <a:sym typeface="Symbol" pitchFamily="18" charset="2"/>
              </a:rPr>
              <a:t>heapsize</a:t>
            </a:r>
            <a:r>
              <a:rPr lang="it-IT" sz="2800" b="1" dirty="0">
                <a:latin typeface="+mn-lt"/>
              </a:rPr>
              <a:t> &lt; 1 </a:t>
            </a:r>
            <a:endParaRPr lang="it-IT" sz="2800" b="1" dirty="0">
              <a:solidFill>
                <a:srgbClr val="0000CC"/>
              </a:solidFill>
              <a:latin typeface="+mn-lt"/>
            </a:endParaRPr>
          </a:p>
          <a:p>
            <a:r>
              <a:rPr lang="it-IT" sz="2800" b="1" dirty="0">
                <a:solidFill>
                  <a:srgbClr val="0000CC"/>
                </a:solidFill>
                <a:latin typeface="+mn-lt"/>
              </a:rPr>
              <a:t>  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error</a:t>
            </a:r>
            <a:r>
              <a:rPr lang="it-IT" sz="2800" b="1" dirty="0">
                <a:latin typeface="+mn-lt"/>
              </a:rPr>
              <a:t> “</a:t>
            </a:r>
            <a:r>
              <a:rPr lang="it-IT" sz="2800" b="1" dirty="0" err="1">
                <a:latin typeface="+mn-lt"/>
              </a:rPr>
              <a:t>underflow</a:t>
            </a:r>
            <a:r>
              <a:rPr lang="it-IT" sz="2800" b="1" dirty="0">
                <a:latin typeface="+mn-lt"/>
              </a:rPr>
              <a:t>”</a:t>
            </a: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else</a:t>
            </a:r>
            <a:r>
              <a:rPr lang="it-IT" sz="2800" b="1" dirty="0">
                <a:latin typeface="+mn-lt"/>
              </a:rPr>
              <a:t> </a:t>
            </a:r>
          </a:p>
          <a:p>
            <a:r>
              <a:rPr lang="it-IT" sz="2800" b="1" dirty="0">
                <a:latin typeface="+mn-lt"/>
              </a:rPr>
              <a:t>        </a:t>
            </a:r>
            <a:r>
              <a:rPr lang="it-IT" sz="2800" b="1" i="1" dirty="0" err="1">
                <a:latin typeface="+mn-lt"/>
              </a:rPr>
              <a:t>max</a:t>
            </a:r>
            <a:r>
              <a:rPr lang="it-IT" sz="2800" b="1" dirty="0">
                <a:latin typeface="+mn-lt"/>
              </a:rPr>
              <a:t> =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A</a:t>
            </a:r>
            <a:r>
              <a:rPr lang="it-IT" sz="2800" b="1" dirty="0">
                <a:latin typeface="+mn-lt"/>
                <a:sym typeface="Symbol" pitchFamily="18" charset="2"/>
              </a:rPr>
              <a:t>[1]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</a:t>
            </a:r>
            <a:r>
              <a:rPr lang="it-IT" sz="2800" b="1" i="1" dirty="0">
                <a:latin typeface="+mn-lt"/>
                <a:sym typeface="Symbol" pitchFamily="18" charset="2"/>
              </a:rPr>
              <a:t>A</a:t>
            </a:r>
            <a:r>
              <a:rPr lang="it-IT" sz="2800" b="1" dirty="0">
                <a:latin typeface="+mn-lt"/>
                <a:sym typeface="Symbol" pitchFamily="18" charset="2"/>
              </a:rPr>
              <a:t>[1] = </a:t>
            </a:r>
            <a:r>
              <a:rPr lang="it-IT" sz="2800" b="1" i="1" dirty="0">
                <a:latin typeface="+mn-lt"/>
                <a:sym typeface="Symbol" pitchFamily="18" charset="2"/>
              </a:rPr>
              <a:t>A</a:t>
            </a:r>
            <a:r>
              <a:rPr lang="it-IT" sz="2800" b="1" dirty="0">
                <a:latin typeface="+mn-lt"/>
                <a:sym typeface="Symbol" pitchFamily="18" charset="2"/>
              </a:rPr>
              <a:t>[</a:t>
            </a:r>
            <a:r>
              <a:rPr lang="it-IT" sz="2800" b="1" i="1" dirty="0" err="1">
                <a:latin typeface="+mn-lt"/>
                <a:sym typeface="Symbol" pitchFamily="18" charset="2"/>
              </a:rPr>
              <a:t>A</a:t>
            </a:r>
            <a:r>
              <a:rPr lang="it-IT" sz="2800" b="1" dirty="0" err="1">
                <a:latin typeface="+mn-lt"/>
                <a:sym typeface="Symbol" pitchFamily="18" charset="2"/>
              </a:rPr>
              <a:t>.</a:t>
            </a:r>
            <a:r>
              <a:rPr lang="it-IT" sz="2800" b="1" i="1" dirty="0" err="1">
                <a:latin typeface="+mn-lt"/>
                <a:sym typeface="Symbol" pitchFamily="18" charset="2"/>
              </a:rPr>
              <a:t>heapsize</a:t>
            </a:r>
            <a:r>
              <a:rPr lang="it-IT" sz="2800" b="1" dirty="0">
                <a:latin typeface="+mn-lt"/>
                <a:sym typeface="Symbol" pitchFamily="18" charset="2"/>
              </a:rPr>
              <a:t>]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</a:t>
            </a:r>
            <a:r>
              <a:rPr lang="it-IT" sz="2800" b="1" i="1" dirty="0" err="1">
                <a:latin typeface="+mn-lt"/>
                <a:sym typeface="Symbol" pitchFamily="18" charset="2"/>
              </a:rPr>
              <a:t>A</a:t>
            </a:r>
            <a:r>
              <a:rPr lang="it-IT" sz="2800" b="1" dirty="0" err="1">
                <a:latin typeface="+mn-lt"/>
                <a:sym typeface="Symbol" pitchFamily="18" charset="2"/>
              </a:rPr>
              <a:t>.</a:t>
            </a:r>
            <a:r>
              <a:rPr lang="it-IT" sz="2800" b="1" i="1" dirty="0" err="1">
                <a:latin typeface="+mn-lt"/>
                <a:sym typeface="Symbol" pitchFamily="18" charset="2"/>
              </a:rPr>
              <a:t>heapsize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 err="1">
                <a:latin typeface="+mn-lt"/>
                <a:sym typeface="Symbol" pitchFamily="18" charset="2"/>
              </a:rPr>
              <a:t>A</a:t>
            </a:r>
            <a:r>
              <a:rPr lang="it-IT" sz="2800" b="1" dirty="0" err="1">
                <a:latin typeface="+mn-lt"/>
                <a:sym typeface="Symbol" pitchFamily="18" charset="2"/>
              </a:rPr>
              <a:t>.</a:t>
            </a:r>
            <a:r>
              <a:rPr lang="it-IT" sz="2800" b="1" i="1" dirty="0" err="1">
                <a:latin typeface="+mn-lt"/>
                <a:sym typeface="Symbol" pitchFamily="18" charset="2"/>
              </a:rPr>
              <a:t>heapsize</a:t>
            </a:r>
            <a:r>
              <a:rPr lang="it-IT" sz="2800" b="1" dirty="0">
                <a:latin typeface="+mn-lt"/>
                <a:sym typeface="Symbol" pitchFamily="18" charset="2"/>
              </a:rPr>
              <a:t> - 1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</a:t>
            </a:r>
            <a:r>
              <a:rPr lang="it-IT" sz="2800" b="1" dirty="0" err="1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Max-Heapfy</a:t>
            </a:r>
            <a:r>
              <a:rPr lang="it-IT" sz="2800" b="1" dirty="0" smtClean="0">
                <a:latin typeface="+mn-lt"/>
                <a:sym typeface="Symbol" pitchFamily="18" charset="2"/>
              </a:rPr>
              <a:t>(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A</a:t>
            </a:r>
            <a:r>
              <a:rPr lang="it-IT" sz="2800" b="1" dirty="0" smtClean="0">
                <a:latin typeface="+mn-lt"/>
                <a:sym typeface="Symbol" pitchFamily="18" charset="2"/>
              </a:rPr>
              <a:t>,1</a:t>
            </a:r>
            <a:r>
              <a:rPr lang="it-IT" sz="2800" b="1" dirty="0">
                <a:latin typeface="+mn-lt"/>
                <a:sym typeface="Symbol" pitchFamily="18" charset="2"/>
              </a:rPr>
              <a:t>)</a:t>
            </a:r>
            <a:endParaRPr lang="it-IT" sz="2800" b="1" dirty="0">
              <a:latin typeface="+mn-lt"/>
            </a:endParaRPr>
          </a:p>
          <a:p>
            <a:r>
              <a:rPr lang="it-IT" sz="2800" b="1" dirty="0">
                <a:latin typeface="+mn-lt"/>
              </a:rPr>
              <a:t>  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return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 err="1">
                <a:latin typeface="+mn-lt"/>
              </a:rPr>
              <a:t>max</a:t>
            </a:r>
            <a:endParaRPr lang="it-IT" sz="2800" b="1" i="1" dirty="0">
              <a:latin typeface="+mn-lt"/>
            </a:endParaRPr>
          </a:p>
        </p:txBody>
      </p:sp>
      <p:graphicFrame>
        <p:nvGraphicFramePr>
          <p:cNvPr id="1292293" name="Object 2"/>
          <p:cNvGraphicFramePr>
            <a:graphicFrameLocks noChangeAspect="1"/>
          </p:cNvGraphicFramePr>
          <p:nvPr/>
        </p:nvGraphicFramePr>
        <p:xfrm>
          <a:off x="4791078" y="3282949"/>
          <a:ext cx="4052943" cy="730260"/>
        </p:xfrm>
        <a:graphic>
          <a:graphicData uri="http://schemas.openxmlformats.org/presentationml/2006/ole">
            <p:oleObj spid="_x0000_s1305602" name="Equazione" r:id="rId3" imgW="1434960" imgH="241200" progId="Equation.3">
              <p:embed/>
            </p:oleObj>
          </a:graphicData>
        </a:graphic>
      </p:graphicFrame>
      <p:graphicFrame>
        <p:nvGraphicFramePr>
          <p:cNvPr id="1292294" name="Object 3"/>
          <p:cNvGraphicFramePr>
            <a:graphicFrameLocks noChangeAspect="1"/>
          </p:cNvGraphicFramePr>
          <p:nvPr>
            <p:ph/>
          </p:nvPr>
        </p:nvGraphicFramePr>
        <p:xfrm>
          <a:off x="4822825" y="1201707"/>
          <a:ext cx="3217910" cy="787431"/>
        </p:xfrm>
        <a:graphic>
          <a:graphicData uri="http://schemas.openxmlformats.org/presentationml/2006/ole">
            <p:oleObj spid="_x0000_s1305603" name="Equation" r:id="rId4" imgW="11300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9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9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9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9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9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9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9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92725" y="1304925"/>
            <a:ext cx="3165475" cy="5173663"/>
            <a:chOff x="3334" y="822"/>
            <a:chExt cx="1994" cy="3259"/>
          </a:xfrm>
        </p:grpSpPr>
        <p:sp>
          <p:nvSpPr>
            <p:cNvPr id="58440" name="Line 3"/>
            <p:cNvSpPr>
              <a:spLocks noChangeShapeType="1"/>
            </p:cNvSpPr>
            <p:nvPr/>
          </p:nvSpPr>
          <p:spPr bwMode="auto">
            <a:xfrm>
              <a:off x="3334" y="3045"/>
              <a:ext cx="226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41" name="Oval 4"/>
            <p:cNvSpPr>
              <a:spLocks noChangeArrowheads="1"/>
            </p:cNvSpPr>
            <p:nvPr/>
          </p:nvSpPr>
          <p:spPr bwMode="auto">
            <a:xfrm>
              <a:off x="3356" y="3453"/>
              <a:ext cx="384" cy="3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42" name="Rectangle 5"/>
            <p:cNvSpPr>
              <a:spLocks noChangeArrowheads="1"/>
            </p:cNvSpPr>
            <p:nvPr/>
          </p:nvSpPr>
          <p:spPr bwMode="auto">
            <a:xfrm>
              <a:off x="3424" y="3793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13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43" name="Rectangle 6"/>
            <p:cNvSpPr>
              <a:spLocks noChangeArrowheads="1"/>
            </p:cNvSpPr>
            <p:nvPr/>
          </p:nvSpPr>
          <p:spPr bwMode="auto">
            <a:xfrm>
              <a:off x="4944" y="82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</p:grpSp>
      <p:sp>
        <p:nvSpPr>
          <p:cNvPr id="58371" name="Rectangle 7"/>
          <p:cNvSpPr>
            <a:spLocks noChangeArrowheads="1"/>
          </p:cNvSpPr>
          <p:nvPr/>
        </p:nvSpPr>
        <p:spPr bwMode="auto">
          <a:xfrm>
            <a:off x="827088" y="90805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 dirty="0">
                <a:latin typeface="+mn-lt"/>
              </a:rPr>
              <a:t>1      2      3      4      5      6      7      8      9     10    11    12    13</a:t>
            </a:r>
            <a:endParaRPr lang="en-US" sz="2400" b="1" dirty="0">
              <a:latin typeface="+mn-lt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71600" y="2438400"/>
            <a:ext cx="5715000" cy="4038600"/>
            <a:chOff x="864" y="1536"/>
            <a:chExt cx="3600" cy="2544"/>
          </a:xfrm>
        </p:grpSpPr>
        <p:sp>
          <p:nvSpPr>
            <p:cNvPr id="58405" name="Line 9"/>
            <p:cNvSpPr>
              <a:spLocks noChangeShapeType="1"/>
            </p:cNvSpPr>
            <p:nvPr/>
          </p:nvSpPr>
          <p:spPr bwMode="auto">
            <a:xfrm>
              <a:off x="2784" y="1728"/>
              <a:ext cx="100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06" name="Line 10"/>
            <p:cNvSpPr>
              <a:spLocks noChangeShapeType="1"/>
            </p:cNvSpPr>
            <p:nvPr/>
          </p:nvSpPr>
          <p:spPr bwMode="auto">
            <a:xfrm flipH="1">
              <a:off x="1872" y="1728"/>
              <a:ext cx="91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07" name="Line 11"/>
            <p:cNvSpPr>
              <a:spLocks noChangeShapeType="1"/>
            </p:cNvSpPr>
            <p:nvPr/>
          </p:nvSpPr>
          <p:spPr bwMode="auto">
            <a:xfrm flipH="1">
              <a:off x="1392" y="2448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08" name="Line 12"/>
            <p:cNvSpPr>
              <a:spLocks noChangeShapeType="1"/>
            </p:cNvSpPr>
            <p:nvPr/>
          </p:nvSpPr>
          <p:spPr bwMode="auto">
            <a:xfrm flipH="1">
              <a:off x="3312" y="2448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09" name="Line 13"/>
            <p:cNvSpPr>
              <a:spLocks noChangeShapeType="1"/>
            </p:cNvSpPr>
            <p:nvPr/>
          </p:nvSpPr>
          <p:spPr bwMode="auto">
            <a:xfrm>
              <a:off x="1872" y="2448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10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11" name="Line 15"/>
            <p:cNvSpPr>
              <a:spLocks noChangeShapeType="1"/>
            </p:cNvSpPr>
            <p:nvPr/>
          </p:nvSpPr>
          <p:spPr bwMode="auto">
            <a:xfrm flipH="1">
              <a:off x="1152" y="3024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12" name="Line 16"/>
            <p:cNvSpPr>
              <a:spLocks noChangeShapeType="1"/>
            </p:cNvSpPr>
            <p:nvPr/>
          </p:nvSpPr>
          <p:spPr bwMode="auto">
            <a:xfrm flipH="1">
              <a:off x="2112" y="3024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13" name="Line 17"/>
            <p:cNvSpPr>
              <a:spLocks noChangeShapeType="1"/>
            </p:cNvSpPr>
            <p:nvPr/>
          </p:nvSpPr>
          <p:spPr bwMode="auto">
            <a:xfrm flipH="1">
              <a:off x="3072" y="3024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14" name="Line 18"/>
            <p:cNvSpPr>
              <a:spLocks noChangeShapeType="1"/>
            </p:cNvSpPr>
            <p:nvPr/>
          </p:nvSpPr>
          <p:spPr bwMode="auto">
            <a:xfrm>
              <a:off x="1392" y="3024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15" name="Line 19"/>
            <p:cNvSpPr>
              <a:spLocks noChangeShapeType="1"/>
            </p:cNvSpPr>
            <p:nvPr/>
          </p:nvSpPr>
          <p:spPr bwMode="auto">
            <a:xfrm>
              <a:off x="2352" y="3024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b="1">
                <a:latin typeface="+mn-lt"/>
              </a:endParaRPr>
            </a:p>
          </p:txBody>
        </p:sp>
        <p:sp>
          <p:nvSpPr>
            <p:cNvPr id="58416" name="Oval 20"/>
            <p:cNvSpPr>
              <a:spLocks noChangeArrowheads="1"/>
            </p:cNvSpPr>
            <p:nvPr/>
          </p:nvSpPr>
          <p:spPr bwMode="auto">
            <a:xfrm>
              <a:off x="1920" y="345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6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17" name="Oval 21"/>
            <p:cNvSpPr>
              <a:spLocks noChangeArrowheads="1"/>
            </p:cNvSpPr>
            <p:nvPr/>
          </p:nvSpPr>
          <p:spPr bwMode="auto">
            <a:xfrm>
              <a:off x="2400" y="345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18" name="Oval 22"/>
            <p:cNvSpPr>
              <a:spLocks noChangeArrowheads="1"/>
            </p:cNvSpPr>
            <p:nvPr/>
          </p:nvSpPr>
          <p:spPr bwMode="auto">
            <a:xfrm>
              <a:off x="1440" y="345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3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19" name="Oval 23"/>
            <p:cNvSpPr>
              <a:spLocks noChangeArrowheads="1"/>
            </p:cNvSpPr>
            <p:nvPr/>
          </p:nvSpPr>
          <p:spPr bwMode="auto">
            <a:xfrm>
              <a:off x="2880" y="345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0" name="Oval 24"/>
            <p:cNvSpPr>
              <a:spLocks noChangeArrowheads="1"/>
            </p:cNvSpPr>
            <p:nvPr/>
          </p:nvSpPr>
          <p:spPr bwMode="auto">
            <a:xfrm>
              <a:off x="1680" y="225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8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1" name="Oval 25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4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2" name="Oval 26"/>
            <p:cNvSpPr>
              <a:spLocks noChangeArrowheads="1"/>
            </p:cNvSpPr>
            <p:nvPr/>
          </p:nvSpPr>
          <p:spPr bwMode="auto">
            <a:xfrm>
              <a:off x="1200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5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3" name="Oval 27"/>
            <p:cNvSpPr>
              <a:spLocks noChangeArrowheads="1"/>
            </p:cNvSpPr>
            <p:nvPr/>
          </p:nvSpPr>
          <p:spPr bwMode="auto">
            <a:xfrm>
              <a:off x="2160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7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4" name="Oval 28"/>
            <p:cNvSpPr>
              <a:spLocks noChangeArrowheads="1"/>
            </p:cNvSpPr>
            <p:nvPr/>
          </p:nvSpPr>
          <p:spPr bwMode="auto">
            <a:xfrm>
              <a:off x="3120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4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5" name="Oval 29"/>
            <p:cNvSpPr>
              <a:spLocks noChangeArrowheads="1"/>
            </p:cNvSpPr>
            <p:nvPr/>
          </p:nvSpPr>
          <p:spPr bwMode="auto">
            <a:xfrm>
              <a:off x="4080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0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6" name="Oval 30"/>
            <p:cNvSpPr>
              <a:spLocks noChangeArrowheads="1"/>
            </p:cNvSpPr>
            <p:nvPr/>
          </p:nvSpPr>
          <p:spPr bwMode="auto">
            <a:xfrm>
              <a:off x="3600" y="225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7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7" name="Oval 31"/>
            <p:cNvSpPr>
              <a:spLocks noChangeArrowheads="1"/>
            </p:cNvSpPr>
            <p:nvPr/>
          </p:nvSpPr>
          <p:spPr bwMode="auto">
            <a:xfrm>
              <a:off x="2592" y="153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9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28" name="Rectangle 32"/>
            <p:cNvSpPr>
              <a:spLocks noChangeArrowheads="1"/>
            </p:cNvSpPr>
            <p:nvPr/>
          </p:nvSpPr>
          <p:spPr bwMode="auto">
            <a:xfrm>
              <a:off x="864" y="288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4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29" name="Rectangle 33"/>
            <p:cNvSpPr>
              <a:spLocks noChangeArrowheads="1"/>
            </p:cNvSpPr>
            <p:nvPr/>
          </p:nvSpPr>
          <p:spPr bwMode="auto">
            <a:xfrm>
              <a:off x="2256" y="158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1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0" name="Rectangle 34"/>
            <p:cNvSpPr>
              <a:spLocks noChangeArrowheads="1"/>
            </p:cNvSpPr>
            <p:nvPr/>
          </p:nvSpPr>
          <p:spPr bwMode="auto">
            <a:xfrm>
              <a:off x="1344" y="23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2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1" name="Rectangle 35"/>
            <p:cNvSpPr>
              <a:spLocks noChangeArrowheads="1"/>
            </p:cNvSpPr>
            <p:nvPr/>
          </p:nvSpPr>
          <p:spPr bwMode="auto">
            <a:xfrm>
              <a:off x="3312" y="230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3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2" name="Rectangle 36"/>
            <p:cNvSpPr>
              <a:spLocks noChangeArrowheads="1"/>
            </p:cNvSpPr>
            <p:nvPr/>
          </p:nvSpPr>
          <p:spPr bwMode="auto">
            <a:xfrm>
              <a:off x="1872" y="288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5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3" name="Rectangle 37"/>
            <p:cNvSpPr>
              <a:spLocks noChangeArrowheads="1"/>
            </p:cNvSpPr>
            <p:nvPr/>
          </p:nvSpPr>
          <p:spPr bwMode="auto">
            <a:xfrm>
              <a:off x="2928" y="37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12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4" name="Rectangle 38"/>
            <p:cNvSpPr>
              <a:spLocks noChangeArrowheads="1"/>
            </p:cNvSpPr>
            <p:nvPr/>
          </p:nvSpPr>
          <p:spPr bwMode="auto">
            <a:xfrm>
              <a:off x="2832" y="28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6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5" name="Rectangle 39"/>
            <p:cNvSpPr>
              <a:spLocks noChangeArrowheads="1"/>
            </p:cNvSpPr>
            <p:nvPr/>
          </p:nvSpPr>
          <p:spPr bwMode="auto">
            <a:xfrm>
              <a:off x="3792" y="28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7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6" name="Rectangle 40"/>
            <p:cNvSpPr>
              <a:spLocks noChangeArrowheads="1"/>
            </p:cNvSpPr>
            <p:nvPr/>
          </p:nvSpPr>
          <p:spPr bwMode="auto">
            <a:xfrm>
              <a:off x="1008" y="37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8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7" name="Rectangle 41"/>
            <p:cNvSpPr>
              <a:spLocks noChangeArrowheads="1"/>
            </p:cNvSpPr>
            <p:nvPr/>
          </p:nvSpPr>
          <p:spPr bwMode="auto">
            <a:xfrm>
              <a:off x="1440" y="37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9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8" name="Rectangle 42"/>
            <p:cNvSpPr>
              <a:spLocks noChangeArrowheads="1"/>
            </p:cNvSpPr>
            <p:nvPr/>
          </p:nvSpPr>
          <p:spPr bwMode="auto">
            <a:xfrm>
              <a:off x="1920" y="37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10</a:t>
              </a:r>
              <a:endParaRPr lang="en-US" sz="1800" b="1" baseline="-25000">
                <a:latin typeface="+mn-lt"/>
              </a:endParaRPr>
            </a:p>
          </p:txBody>
        </p:sp>
        <p:sp>
          <p:nvSpPr>
            <p:cNvPr id="58439" name="Rectangle 43"/>
            <p:cNvSpPr>
              <a:spLocks noChangeArrowheads="1"/>
            </p:cNvSpPr>
            <p:nvPr/>
          </p:nvSpPr>
          <p:spPr bwMode="auto">
            <a:xfrm>
              <a:off x="2400" y="37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1800" b="1">
                  <a:latin typeface="+mn-lt"/>
                </a:rPr>
                <a:t>11</a:t>
              </a:r>
              <a:endParaRPr lang="en-US" sz="1800" b="1" baseline="-25000">
                <a:latin typeface="+mn-lt"/>
              </a:endParaRPr>
            </a:p>
          </p:txBody>
        </p:sp>
      </p:grpSp>
      <p:sp>
        <p:nvSpPr>
          <p:cNvPr id="58373" name="Text Box 44"/>
          <p:cNvSpPr txBox="1">
            <a:spLocks noChangeArrowheads="1"/>
          </p:cNvSpPr>
          <p:nvPr/>
        </p:nvSpPr>
        <p:spPr bwMode="auto">
          <a:xfrm>
            <a:off x="2286000" y="228600"/>
            <a:ext cx="426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4000">
                <a:solidFill>
                  <a:srgbClr val="FF0000"/>
                </a:solidFill>
                <a:latin typeface="+mn-lt"/>
              </a:rPr>
              <a:t>Heap-Insert</a:t>
            </a:r>
          </a:p>
        </p:txBody>
      </p:sp>
      <p:sp>
        <p:nvSpPr>
          <p:cNvPr id="58374" name="Rectangle 45"/>
          <p:cNvSpPr>
            <a:spLocks noChangeArrowheads="1"/>
          </p:cNvSpPr>
          <p:nvPr/>
        </p:nvSpPr>
        <p:spPr bwMode="auto">
          <a:xfrm>
            <a:off x="5397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9</a:t>
            </a:r>
            <a:endParaRPr lang="en-US" sz="2400" b="1">
              <a:latin typeface="+mn-lt"/>
            </a:endParaRPr>
          </a:p>
        </p:txBody>
      </p:sp>
      <p:sp>
        <p:nvSpPr>
          <p:cNvPr id="58375" name="Rectangle 46"/>
          <p:cNvSpPr>
            <a:spLocks noChangeArrowheads="1"/>
          </p:cNvSpPr>
          <p:nvPr/>
        </p:nvSpPr>
        <p:spPr bwMode="auto">
          <a:xfrm>
            <a:off x="11493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8</a:t>
            </a:r>
            <a:endParaRPr lang="en-US" sz="2400" b="1">
              <a:latin typeface="+mn-lt"/>
            </a:endParaRPr>
          </a:p>
        </p:txBody>
      </p:sp>
      <p:sp>
        <p:nvSpPr>
          <p:cNvPr id="58376" name="Rectangle 47"/>
          <p:cNvSpPr>
            <a:spLocks noChangeArrowheads="1"/>
          </p:cNvSpPr>
          <p:nvPr/>
        </p:nvSpPr>
        <p:spPr bwMode="auto">
          <a:xfrm>
            <a:off x="72453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2</a:t>
            </a:r>
            <a:endParaRPr lang="en-US" sz="2400" b="1">
              <a:latin typeface="+mn-lt"/>
            </a:endParaRPr>
          </a:p>
        </p:txBody>
      </p:sp>
      <p:sp>
        <p:nvSpPr>
          <p:cNvPr id="58377" name="Rectangle 48"/>
          <p:cNvSpPr>
            <a:spLocks noChangeArrowheads="1"/>
          </p:cNvSpPr>
          <p:nvPr/>
        </p:nvSpPr>
        <p:spPr bwMode="auto">
          <a:xfrm>
            <a:off x="17589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7</a:t>
            </a:r>
            <a:endParaRPr lang="en-US" sz="2400" b="1">
              <a:latin typeface="+mn-lt"/>
            </a:endParaRPr>
          </a:p>
        </p:txBody>
      </p:sp>
      <p:sp>
        <p:nvSpPr>
          <p:cNvPr id="58378" name="Rectangle 49"/>
          <p:cNvSpPr>
            <a:spLocks noChangeArrowheads="1"/>
          </p:cNvSpPr>
          <p:nvPr/>
        </p:nvSpPr>
        <p:spPr bwMode="auto">
          <a:xfrm>
            <a:off x="23685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5</a:t>
            </a:r>
            <a:endParaRPr lang="en-US" sz="2400" b="1">
              <a:latin typeface="+mn-lt"/>
            </a:endParaRPr>
          </a:p>
        </p:txBody>
      </p:sp>
      <p:sp>
        <p:nvSpPr>
          <p:cNvPr id="58379" name="Rectangle 50"/>
          <p:cNvSpPr>
            <a:spLocks noChangeArrowheads="1"/>
          </p:cNvSpPr>
          <p:nvPr/>
        </p:nvSpPr>
        <p:spPr bwMode="auto">
          <a:xfrm>
            <a:off x="29781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7</a:t>
            </a:r>
            <a:endParaRPr lang="en-US" sz="2400" b="1">
              <a:latin typeface="+mn-lt"/>
            </a:endParaRPr>
          </a:p>
        </p:txBody>
      </p:sp>
      <p:sp>
        <p:nvSpPr>
          <p:cNvPr id="58380" name="Rectangle 51"/>
          <p:cNvSpPr>
            <a:spLocks noChangeArrowheads="1"/>
          </p:cNvSpPr>
          <p:nvPr/>
        </p:nvSpPr>
        <p:spPr bwMode="auto">
          <a:xfrm>
            <a:off x="35877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4</a:t>
            </a:r>
            <a:endParaRPr lang="en-US" sz="2400" b="1">
              <a:latin typeface="+mn-lt"/>
            </a:endParaRPr>
          </a:p>
        </p:txBody>
      </p:sp>
      <p:sp>
        <p:nvSpPr>
          <p:cNvPr id="58381" name="Rectangle 52"/>
          <p:cNvSpPr>
            <a:spLocks noChangeArrowheads="1"/>
          </p:cNvSpPr>
          <p:nvPr/>
        </p:nvSpPr>
        <p:spPr bwMode="auto">
          <a:xfrm>
            <a:off x="41973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0</a:t>
            </a:r>
            <a:endParaRPr lang="en-US" sz="2400" b="1">
              <a:latin typeface="+mn-lt"/>
            </a:endParaRPr>
          </a:p>
        </p:txBody>
      </p:sp>
      <p:sp>
        <p:nvSpPr>
          <p:cNvPr id="58382" name="Rectangle 53"/>
          <p:cNvSpPr>
            <a:spLocks noChangeArrowheads="1"/>
          </p:cNvSpPr>
          <p:nvPr/>
        </p:nvSpPr>
        <p:spPr bwMode="auto">
          <a:xfrm>
            <a:off x="48069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4</a:t>
            </a:r>
            <a:endParaRPr lang="en-US" sz="2400" b="1">
              <a:latin typeface="+mn-lt"/>
            </a:endParaRPr>
          </a:p>
        </p:txBody>
      </p:sp>
      <p:sp>
        <p:nvSpPr>
          <p:cNvPr id="58383" name="Rectangle 54"/>
          <p:cNvSpPr>
            <a:spLocks noChangeArrowheads="1"/>
          </p:cNvSpPr>
          <p:nvPr/>
        </p:nvSpPr>
        <p:spPr bwMode="auto">
          <a:xfrm>
            <a:off x="54165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3</a:t>
            </a:r>
            <a:endParaRPr lang="en-US" sz="2400" b="1">
              <a:latin typeface="+mn-lt"/>
            </a:endParaRPr>
          </a:p>
        </p:txBody>
      </p:sp>
      <p:sp>
        <p:nvSpPr>
          <p:cNvPr id="58384" name="Rectangle 55"/>
          <p:cNvSpPr>
            <a:spLocks noChangeArrowheads="1"/>
          </p:cNvSpPr>
          <p:nvPr/>
        </p:nvSpPr>
        <p:spPr bwMode="auto">
          <a:xfrm>
            <a:off x="60261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6</a:t>
            </a:r>
            <a:endParaRPr lang="en-US" sz="2400" b="1">
              <a:latin typeface="+mn-lt"/>
            </a:endParaRPr>
          </a:p>
        </p:txBody>
      </p:sp>
      <p:sp>
        <p:nvSpPr>
          <p:cNvPr id="58385" name="Rectangle 56"/>
          <p:cNvSpPr>
            <a:spLocks noChangeArrowheads="1"/>
          </p:cNvSpPr>
          <p:nvPr/>
        </p:nvSpPr>
        <p:spPr bwMode="auto">
          <a:xfrm>
            <a:off x="6635750" y="1304925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b="1">
                <a:latin typeface="+mn-lt"/>
              </a:rPr>
              <a:t>1</a:t>
            </a:r>
            <a:endParaRPr lang="en-US" sz="2400" b="1">
              <a:latin typeface="+mn-lt"/>
            </a:endParaRPr>
          </a:p>
        </p:txBody>
      </p:sp>
      <p:sp>
        <p:nvSpPr>
          <p:cNvPr id="58386" name="Rectangle 57"/>
          <p:cNvSpPr>
            <a:spLocks noChangeArrowheads="1"/>
          </p:cNvSpPr>
          <p:nvPr/>
        </p:nvSpPr>
        <p:spPr bwMode="auto">
          <a:xfrm>
            <a:off x="7848600" y="1304925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t-IT" sz="2400" b="1">
              <a:latin typeface="+mn-lt"/>
            </a:endParaRP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3600450" y="1304925"/>
            <a:ext cx="4857750" cy="4786313"/>
            <a:chOff x="2268" y="822"/>
            <a:chExt cx="3060" cy="3015"/>
          </a:xfrm>
        </p:grpSpPr>
        <p:sp>
          <p:nvSpPr>
            <p:cNvPr id="58401" name="Oval 59"/>
            <p:cNvSpPr>
              <a:spLocks noChangeArrowheads="1"/>
            </p:cNvSpPr>
            <p:nvPr/>
          </p:nvSpPr>
          <p:spPr bwMode="auto">
            <a:xfrm>
              <a:off x="3129" y="2840"/>
              <a:ext cx="384" cy="3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02" name="Oval 60"/>
            <p:cNvSpPr>
              <a:spLocks noChangeArrowheads="1"/>
            </p:cNvSpPr>
            <p:nvPr/>
          </p:nvSpPr>
          <p:spPr bwMode="auto">
            <a:xfrm>
              <a:off x="3356" y="3453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4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03" name="Rectangle 61"/>
            <p:cNvSpPr>
              <a:spLocks noChangeArrowheads="1"/>
            </p:cNvSpPr>
            <p:nvPr/>
          </p:nvSpPr>
          <p:spPr bwMode="auto">
            <a:xfrm>
              <a:off x="2268" y="82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04" name="Rectangle 62"/>
            <p:cNvSpPr>
              <a:spLocks noChangeArrowheads="1"/>
            </p:cNvSpPr>
            <p:nvPr/>
          </p:nvSpPr>
          <p:spPr bwMode="auto">
            <a:xfrm>
              <a:off x="4944" y="82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4</a:t>
              </a:r>
              <a:endParaRPr lang="en-US" sz="2400" b="1">
                <a:latin typeface="+mn-lt"/>
              </a:endParaRP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1763713" y="1304925"/>
            <a:ext cx="4570412" cy="3813175"/>
            <a:chOff x="1111" y="822"/>
            <a:chExt cx="2879" cy="2402"/>
          </a:xfrm>
        </p:grpSpPr>
        <p:sp>
          <p:nvSpPr>
            <p:cNvPr id="58397" name="Oval 64"/>
            <p:cNvSpPr>
              <a:spLocks noChangeArrowheads="1"/>
            </p:cNvSpPr>
            <p:nvPr/>
          </p:nvSpPr>
          <p:spPr bwMode="auto">
            <a:xfrm>
              <a:off x="3606" y="2251"/>
              <a:ext cx="384" cy="3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398" name="Rectangle 65"/>
            <p:cNvSpPr>
              <a:spLocks noChangeArrowheads="1"/>
            </p:cNvSpPr>
            <p:nvPr/>
          </p:nvSpPr>
          <p:spPr bwMode="auto">
            <a:xfrm>
              <a:off x="1111" y="82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399" name="Oval 66"/>
            <p:cNvSpPr>
              <a:spLocks noChangeArrowheads="1"/>
            </p:cNvSpPr>
            <p:nvPr/>
          </p:nvSpPr>
          <p:spPr bwMode="auto">
            <a:xfrm>
              <a:off x="3129" y="28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7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400" name="Rectangle 67"/>
            <p:cNvSpPr>
              <a:spLocks noChangeArrowheads="1"/>
            </p:cNvSpPr>
            <p:nvPr/>
          </p:nvSpPr>
          <p:spPr bwMode="auto">
            <a:xfrm>
              <a:off x="2268" y="82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7</a:t>
              </a:r>
              <a:endParaRPr lang="en-US" sz="2400" b="1">
                <a:latin typeface="+mn-lt"/>
              </a:endParaRPr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39750" y="1304925"/>
            <a:ext cx="5794375" cy="2878138"/>
            <a:chOff x="340" y="822"/>
            <a:chExt cx="3650" cy="1813"/>
          </a:xfrm>
        </p:grpSpPr>
        <p:sp>
          <p:nvSpPr>
            <p:cNvPr id="58393" name="Oval 69"/>
            <p:cNvSpPr>
              <a:spLocks noChangeArrowheads="1"/>
            </p:cNvSpPr>
            <p:nvPr/>
          </p:nvSpPr>
          <p:spPr bwMode="auto">
            <a:xfrm>
              <a:off x="2585" y="1548"/>
              <a:ext cx="384" cy="3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394" name="Oval 70"/>
            <p:cNvSpPr>
              <a:spLocks noChangeArrowheads="1"/>
            </p:cNvSpPr>
            <p:nvPr/>
          </p:nvSpPr>
          <p:spPr bwMode="auto">
            <a:xfrm>
              <a:off x="3606" y="2251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9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395" name="Rectangle 71"/>
            <p:cNvSpPr>
              <a:spLocks noChangeArrowheads="1"/>
            </p:cNvSpPr>
            <p:nvPr/>
          </p:nvSpPr>
          <p:spPr bwMode="auto">
            <a:xfrm>
              <a:off x="340" y="82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396" name="Rectangle 72"/>
            <p:cNvSpPr>
              <a:spLocks noChangeArrowheads="1"/>
            </p:cNvSpPr>
            <p:nvPr/>
          </p:nvSpPr>
          <p:spPr bwMode="auto">
            <a:xfrm>
              <a:off x="1111" y="82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9</a:t>
              </a:r>
              <a:endParaRPr lang="en-US" sz="2400" b="1">
                <a:latin typeface="+mn-lt"/>
              </a:endParaRP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39750" y="1304925"/>
            <a:ext cx="4173538" cy="1762125"/>
            <a:chOff x="340" y="822"/>
            <a:chExt cx="2629" cy="1110"/>
          </a:xfrm>
        </p:grpSpPr>
        <p:sp>
          <p:nvSpPr>
            <p:cNvPr id="58391" name="Rectangle 74"/>
            <p:cNvSpPr>
              <a:spLocks noChangeArrowheads="1"/>
            </p:cNvSpPr>
            <p:nvPr/>
          </p:nvSpPr>
          <p:spPr bwMode="auto">
            <a:xfrm>
              <a:off x="340" y="82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  <p:sp>
          <p:nvSpPr>
            <p:cNvPr id="58392" name="Oval 75"/>
            <p:cNvSpPr>
              <a:spLocks noChangeArrowheads="1"/>
            </p:cNvSpPr>
            <p:nvPr/>
          </p:nvSpPr>
          <p:spPr bwMode="auto">
            <a:xfrm>
              <a:off x="2585" y="154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sz="2400" b="1">
                  <a:latin typeface="+mn-lt"/>
                </a:rPr>
                <a:t>12</a:t>
              </a:r>
              <a:endParaRPr lang="en-US" sz="2400" b="1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87338" y="2060575"/>
            <a:ext cx="84963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>
                <a:solidFill>
                  <a:srgbClr val="FF0000"/>
                </a:solidFill>
                <a:latin typeface="+mn-lt"/>
              </a:rPr>
              <a:t>“A</a:t>
            </a:r>
            <a:r>
              <a:rPr lang="it-IT">
                <a:solidFill>
                  <a:srgbClr val="FF0000"/>
                </a:solidFill>
                <a:latin typeface="+mn-lt"/>
              </a:rPr>
              <a:t>[</a:t>
            </a:r>
            <a:r>
              <a:rPr lang="it-IT" i="1">
                <a:solidFill>
                  <a:srgbClr val="FF0000"/>
                </a:solidFill>
                <a:latin typeface="+mn-lt"/>
              </a:rPr>
              <a:t>i</a:t>
            </a:r>
            <a:r>
              <a:rPr lang="it-IT">
                <a:solidFill>
                  <a:srgbClr val="FF0000"/>
                </a:solidFill>
                <a:latin typeface="+mn-lt"/>
              </a:rPr>
              <a:t>] è maggiore o uguale di ogni suo discendente”</a:t>
            </a:r>
          </a:p>
        </p:txBody>
      </p:sp>
      <p:sp>
        <p:nvSpPr>
          <p:cNvPr id="1294339" name="Text Box 3"/>
          <p:cNvSpPr txBox="1">
            <a:spLocks noChangeArrowheads="1"/>
          </p:cNvSpPr>
          <p:nvPr/>
        </p:nvSpPr>
        <p:spPr bwMode="auto">
          <a:xfrm>
            <a:off x="250825" y="2997200"/>
            <a:ext cx="8532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latin typeface="+mn-lt"/>
              </a:rPr>
              <a:t>usa la proprietà simmetrica: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87338" y="152400"/>
            <a:ext cx="85693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Per realizzare</a:t>
            </a:r>
          </a:p>
          <a:p>
            <a:r>
              <a:rPr lang="it-IT" i="1" dirty="0" err="1">
                <a:solidFill>
                  <a:srgbClr val="CC0000"/>
                </a:solidFill>
                <a:latin typeface="+mn-lt"/>
              </a:rPr>
              <a:t>Heap-Insert</a:t>
            </a:r>
            <a:r>
              <a:rPr lang="it-IT" dirty="0">
                <a:solidFill>
                  <a:srgbClr val="800000"/>
                </a:solidFill>
                <a:latin typeface="+mn-lt"/>
              </a:rPr>
              <a:t> </a:t>
            </a:r>
            <a:r>
              <a:rPr lang="it-IT" dirty="0">
                <a:latin typeface="+mn-lt"/>
              </a:rPr>
              <a:t>e </a:t>
            </a:r>
            <a:r>
              <a:rPr lang="it-IT" i="1" dirty="0" err="1">
                <a:solidFill>
                  <a:srgbClr val="CC0000"/>
                </a:solidFill>
                <a:latin typeface="+mn-lt"/>
              </a:rPr>
              <a:t>Heap-Increase-Key</a:t>
            </a:r>
            <a:r>
              <a:rPr lang="it-IT" dirty="0">
                <a:solidFill>
                  <a:srgbClr val="800000"/>
                </a:solidFill>
                <a:latin typeface="+mn-lt"/>
              </a:rPr>
              <a:t> </a:t>
            </a:r>
          </a:p>
          <a:p>
            <a:r>
              <a:rPr lang="it-IT" dirty="0">
                <a:latin typeface="+mn-lt"/>
              </a:rPr>
              <a:t>ci serve una </a:t>
            </a:r>
            <a:r>
              <a:rPr lang="it-IT" i="1" dirty="0" err="1" smtClean="0">
                <a:solidFill>
                  <a:srgbClr val="CC0000"/>
                </a:solidFill>
                <a:latin typeface="+mn-lt"/>
              </a:rPr>
              <a:t>Max-Heapfy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diversa che invece della proprietà:</a:t>
            </a:r>
          </a:p>
        </p:txBody>
      </p:sp>
      <p:sp>
        <p:nvSpPr>
          <p:cNvPr id="1294341" name="Text Box 5"/>
          <p:cNvSpPr txBox="1">
            <a:spLocks noChangeArrowheads="1"/>
          </p:cNvSpPr>
          <p:nvPr/>
        </p:nvSpPr>
        <p:spPr bwMode="auto">
          <a:xfrm>
            <a:off x="250825" y="3573463"/>
            <a:ext cx="8496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>
                <a:solidFill>
                  <a:srgbClr val="FF0000"/>
                </a:solidFill>
                <a:latin typeface="+mn-lt"/>
              </a:rPr>
              <a:t>“A</a:t>
            </a:r>
            <a:r>
              <a:rPr lang="it-IT">
                <a:solidFill>
                  <a:srgbClr val="FF0000"/>
                </a:solidFill>
                <a:latin typeface="+mn-lt"/>
              </a:rPr>
              <a:t>[</a:t>
            </a:r>
            <a:r>
              <a:rPr lang="it-IT" i="1">
                <a:solidFill>
                  <a:srgbClr val="FF0000"/>
                </a:solidFill>
                <a:latin typeface="+mn-lt"/>
              </a:rPr>
              <a:t>i</a:t>
            </a:r>
            <a:r>
              <a:rPr lang="it-IT">
                <a:solidFill>
                  <a:srgbClr val="FF0000"/>
                </a:solidFill>
                <a:latin typeface="+mn-lt"/>
              </a:rPr>
              <a:t>] è minore o uguale di ogni suo ascendente”</a:t>
            </a:r>
            <a:endParaRPr lang="it-IT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94342" name="Text Box 6"/>
          <p:cNvSpPr txBox="1">
            <a:spLocks noChangeArrowheads="1"/>
          </p:cNvSpPr>
          <p:nvPr/>
        </p:nvSpPr>
        <p:spPr bwMode="auto">
          <a:xfrm>
            <a:off x="287338" y="4689475"/>
            <a:ext cx="85328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entrambe, se vere per ogni elemento dell’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, ci assicurano l’ordinamento a </a:t>
            </a:r>
            <a:r>
              <a:rPr lang="it-IT" dirty="0" err="1">
                <a:latin typeface="+mn-lt"/>
              </a:rPr>
              <a:t>max-heap</a:t>
            </a:r>
            <a:r>
              <a:rPr lang="it-IT" dirty="0">
                <a:latin typeface="+mn-lt"/>
              </a:rPr>
              <a:t> di </a:t>
            </a:r>
            <a:r>
              <a:rPr lang="it-IT" i="1" dirty="0" smtClean="0">
                <a:latin typeface="+mn-lt"/>
              </a:rPr>
              <a:t>A.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/>
      <p:bldP spid="1294341" grpId="0"/>
      <p:bldP spid="1294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Text Box 2"/>
          <p:cNvSpPr txBox="1">
            <a:spLocks noChangeArrowheads="1"/>
          </p:cNvSpPr>
          <p:nvPr/>
        </p:nvSpPr>
        <p:spPr bwMode="auto">
          <a:xfrm>
            <a:off x="263466" y="2333610"/>
            <a:ext cx="867765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Max-HeapfyR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) </a:t>
            </a:r>
          </a:p>
          <a:p>
            <a:r>
              <a:rPr lang="it-IT" sz="2800" b="1" dirty="0">
                <a:latin typeface="+mn-lt"/>
              </a:rPr>
              <a:t> </a:t>
            </a:r>
            <a:r>
              <a:rPr lang="it-IT" sz="2800" b="1" dirty="0" smtClean="0">
                <a:latin typeface="+mn-lt"/>
              </a:rPr>
              <a:t>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solo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i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]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può non soddisfare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la proprietà</a:t>
            </a:r>
            <a:endParaRPr lang="it-IT" sz="2800" b="1" dirty="0">
              <a:solidFill>
                <a:srgbClr val="FF0000"/>
              </a:solidFill>
              <a:latin typeface="+mn-lt"/>
              <a:sym typeface="MT Extra" pitchFamily="18" charset="2"/>
            </a:endParaRPr>
          </a:p>
          <a:p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</a:t>
            </a:r>
            <a:r>
              <a:rPr lang="it-IT" sz="2800" b="1" dirty="0" err="1" smtClean="0">
                <a:solidFill>
                  <a:srgbClr val="0000CC"/>
                </a:solidFill>
                <a:latin typeface="+mn-lt"/>
                <a:sym typeface="Symbol" pitchFamily="18" charset="2"/>
              </a:rPr>
              <a:t>while</a:t>
            </a:r>
            <a:r>
              <a:rPr lang="it-IT" sz="2800" b="1" dirty="0" smtClean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i</a:t>
            </a:r>
            <a:r>
              <a:rPr lang="it-IT" sz="2800" b="1" dirty="0">
                <a:latin typeface="+mn-lt"/>
                <a:sym typeface="Symbol" pitchFamily="18" charset="2"/>
              </a:rPr>
              <a:t> &gt;1 </a:t>
            </a:r>
            <a:r>
              <a:rPr lang="it-IT" sz="2800" b="1" dirty="0">
                <a:solidFill>
                  <a:srgbClr val="0000CC"/>
                </a:solidFill>
                <a:latin typeface="+mn-lt"/>
                <a:sym typeface="Symbol" pitchFamily="18" charset="2"/>
              </a:rPr>
              <a:t>and</a:t>
            </a:r>
            <a:r>
              <a:rPr lang="it-IT" sz="2800" b="1" dirty="0">
                <a:latin typeface="+mn-lt"/>
                <a:sym typeface="Symbol" pitchFamily="18" charset="2"/>
              </a:rPr>
              <a:t> </a:t>
            </a:r>
            <a:r>
              <a:rPr lang="it-IT" sz="2800" b="1" i="1" dirty="0">
                <a:latin typeface="+mn-lt"/>
                <a:sym typeface="Symbol" pitchFamily="18" charset="2"/>
              </a:rPr>
              <a:t>A</a:t>
            </a:r>
            <a:r>
              <a:rPr lang="it-IT" sz="2800" b="1" dirty="0" smtClean="0">
                <a:latin typeface="+mn-lt"/>
                <a:sym typeface="Symbol" pitchFamily="18" charset="2"/>
              </a:rPr>
              <a:t>[</a:t>
            </a:r>
            <a:r>
              <a:rPr lang="it-IT" sz="2800" b="1" dirty="0" smtClean="0">
                <a:latin typeface="+mn-lt"/>
                <a:ea typeface="Cambria Math"/>
                <a:sym typeface="Symbol" pitchFamily="18" charset="2"/>
              </a:rPr>
              <a:t>⌊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i</a:t>
            </a:r>
            <a:r>
              <a:rPr lang="it-IT" sz="2800" b="1" dirty="0" smtClean="0">
                <a:latin typeface="+mn-lt"/>
                <a:sym typeface="Symbol" pitchFamily="18" charset="2"/>
              </a:rPr>
              <a:t>/2</a:t>
            </a:r>
            <a:r>
              <a:rPr lang="it-IT" sz="2800" b="1" dirty="0" smtClean="0">
                <a:latin typeface="+mn-lt"/>
                <a:ea typeface="Cambria Math"/>
                <a:sym typeface="Symbol" pitchFamily="18" charset="2"/>
              </a:rPr>
              <a:t>⌋</a:t>
            </a:r>
            <a:r>
              <a:rPr lang="it-IT" sz="2800" b="1" dirty="0" smtClean="0">
                <a:latin typeface="+mn-lt"/>
                <a:sym typeface="Symbol" pitchFamily="18" charset="2"/>
              </a:rPr>
              <a:t>].</a:t>
            </a:r>
            <a:r>
              <a:rPr lang="it-IT" sz="2800" b="1" i="1" dirty="0">
                <a:latin typeface="+mn-lt"/>
                <a:sym typeface="Symbol" pitchFamily="18" charset="2"/>
              </a:rPr>
              <a:t>key</a:t>
            </a:r>
            <a:r>
              <a:rPr lang="it-IT" sz="2800" b="1" dirty="0">
                <a:latin typeface="+mn-lt"/>
                <a:sym typeface="Symbol" pitchFamily="18" charset="2"/>
              </a:rPr>
              <a:t> &lt; </a:t>
            </a:r>
            <a:r>
              <a:rPr lang="it-IT" sz="2800" b="1" i="1" dirty="0">
                <a:latin typeface="+mn-lt"/>
                <a:sym typeface="Symbol" pitchFamily="18" charset="2"/>
              </a:rPr>
              <a:t>A</a:t>
            </a:r>
            <a:r>
              <a:rPr lang="it-IT" sz="2800" b="1" dirty="0">
                <a:latin typeface="+mn-lt"/>
                <a:sym typeface="Symbol" pitchFamily="18" charset="2"/>
              </a:rPr>
              <a:t>[</a:t>
            </a:r>
            <a:r>
              <a:rPr lang="it-IT" sz="2800" b="1" i="1" dirty="0">
                <a:latin typeface="+mn-lt"/>
                <a:sym typeface="Symbol" pitchFamily="18" charset="2"/>
              </a:rPr>
              <a:t>i</a:t>
            </a:r>
            <a:r>
              <a:rPr lang="it-IT" sz="2800" b="1" dirty="0">
                <a:latin typeface="+mn-lt"/>
                <a:sym typeface="Symbol" pitchFamily="18" charset="2"/>
              </a:rPr>
              <a:t>].</a:t>
            </a:r>
            <a:r>
              <a:rPr lang="it-IT" sz="2800" b="1" i="1" dirty="0">
                <a:latin typeface="+mn-lt"/>
                <a:sym typeface="Symbol" pitchFamily="18" charset="2"/>
              </a:rPr>
              <a:t>key</a:t>
            </a:r>
            <a:endParaRPr lang="it-IT" sz="2800" b="1" i="1" dirty="0">
              <a:solidFill>
                <a:srgbClr val="0000CC"/>
              </a:solidFill>
              <a:latin typeface="+mn-lt"/>
            </a:endParaRPr>
          </a:p>
          <a:p>
            <a:r>
              <a:rPr lang="it-IT" sz="2800" b="1" dirty="0">
                <a:latin typeface="+mn-lt"/>
              </a:rPr>
              <a:t>       </a:t>
            </a:r>
            <a:r>
              <a:rPr lang="it-IT" sz="2800" b="1" dirty="0" smtClean="0">
                <a:latin typeface="+mn-lt"/>
              </a:rPr>
              <a:t>scambia </a:t>
            </a:r>
            <a:r>
              <a:rPr lang="it-IT" sz="2800" b="1" i="1" dirty="0">
                <a:latin typeface="+mn-lt"/>
                <a:sym typeface="Symbol" pitchFamily="18" charset="2"/>
              </a:rPr>
              <a:t>A</a:t>
            </a:r>
            <a:r>
              <a:rPr lang="it-IT" sz="2800" b="1" dirty="0" smtClean="0">
                <a:latin typeface="+mn-lt"/>
                <a:sym typeface="Symbol" pitchFamily="18" charset="2"/>
              </a:rPr>
              <a:t>[</a:t>
            </a:r>
            <a:r>
              <a:rPr lang="it-IT" sz="2800" b="1" dirty="0" smtClean="0">
                <a:latin typeface="+mn-lt"/>
                <a:ea typeface="Cambria Math"/>
                <a:sym typeface="Symbol" pitchFamily="18" charset="2"/>
              </a:rPr>
              <a:t>⌊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i</a:t>
            </a:r>
            <a:r>
              <a:rPr lang="it-IT" sz="2800" b="1" dirty="0" smtClean="0">
                <a:latin typeface="+mn-lt"/>
                <a:sym typeface="Symbol" pitchFamily="18" charset="2"/>
              </a:rPr>
              <a:t>/2</a:t>
            </a:r>
            <a:r>
              <a:rPr lang="it-IT" sz="2800" b="1" dirty="0" smtClean="0">
                <a:latin typeface="+mn-lt"/>
                <a:ea typeface="Cambria Math"/>
                <a:sym typeface="Symbol" pitchFamily="18" charset="2"/>
              </a:rPr>
              <a:t>⌋</a:t>
            </a:r>
            <a:r>
              <a:rPr lang="it-IT" sz="2800" b="1" dirty="0" smtClean="0">
                <a:latin typeface="+mn-lt"/>
                <a:sym typeface="Symbol" pitchFamily="18" charset="2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con </a:t>
            </a:r>
            <a:r>
              <a:rPr lang="it-IT" sz="2800" b="1" i="1" dirty="0">
                <a:latin typeface="+mn-lt"/>
                <a:sym typeface="Symbol" pitchFamily="18" charset="2"/>
              </a:rPr>
              <a:t>A</a:t>
            </a:r>
            <a:r>
              <a:rPr lang="it-IT" sz="2800" b="1" dirty="0">
                <a:latin typeface="+mn-lt"/>
                <a:sym typeface="Symbol" pitchFamily="18" charset="2"/>
              </a:rPr>
              <a:t>[</a:t>
            </a:r>
            <a:r>
              <a:rPr lang="it-IT" sz="2800" b="1" i="1" dirty="0">
                <a:latin typeface="+mn-lt"/>
                <a:sym typeface="Symbol" pitchFamily="18" charset="2"/>
              </a:rPr>
              <a:t>i</a:t>
            </a:r>
            <a:r>
              <a:rPr lang="it-IT" sz="2800" b="1" dirty="0">
                <a:latin typeface="+mn-lt"/>
                <a:sym typeface="Symbol" pitchFamily="18" charset="2"/>
              </a:rPr>
              <a:t>] </a:t>
            </a:r>
          </a:p>
          <a:p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      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solo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[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ea typeface="Cambria Math"/>
                <a:sym typeface="Symbol" pitchFamily="18" charset="2"/>
              </a:rPr>
              <a:t>⌊</a:t>
            </a:r>
            <a:r>
              <a:rPr lang="it-IT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i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/2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ea typeface="Cambria Math"/>
                <a:sym typeface="Symbol" pitchFamily="18" charset="2"/>
              </a:rPr>
              <a:t>⌋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</a:rPr>
              <a:t>] può non soddisfarla</a:t>
            </a:r>
            <a:endParaRPr lang="it-IT" sz="2800" b="1" dirty="0">
              <a:solidFill>
                <a:srgbClr val="FF0000"/>
              </a:solidFill>
              <a:latin typeface="+mn-lt"/>
              <a:sym typeface="MT Extra" pitchFamily="18" charset="2"/>
            </a:endParaRP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</a:t>
            </a:r>
            <a:r>
              <a:rPr lang="it-IT" sz="2800" b="1" i="1" dirty="0" smtClean="0">
                <a:latin typeface="+mn-lt"/>
                <a:sym typeface="Symbol" pitchFamily="18" charset="2"/>
              </a:rPr>
              <a:t>i</a:t>
            </a:r>
            <a:r>
              <a:rPr lang="it-IT" sz="2800" b="1" dirty="0" smtClean="0">
                <a:latin typeface="+mn-lt"/>
                <a:sym typeface="Symbol" pitchFamily="18" charset="2"/>
              </a:rPr>
              <a:t>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dirty="0" smtClean="0">
                <a:latin typeface="+mn-lt"/>
                <a:ea typeface="Cambria Math"/>
                <a:sym typeface="Symbol" pitchFamily="18" charset="2"/>
              </a:rPr>
              <a:t>⌊</a:t>
            </a:r>
            <a:r>
              <a:rPr lang="it-IT" sz="2800" b="1" i="1" dirty="0" err="1" smtClean="0">
                <a:latin typeface="+mn-lt"/>
                <a:sym typeface="Symbol" pitchFamily="18" charset="2"/>
              </a:rPr>
              <a:t>i</a:t>
            </a:r>
            <a:r>
              <a:rPr lang="it-IT" sz="2800" b="1" dirty="0" smtClean="0">
                <a:latin typeface="+mn-lt"/>
                <a:sym typeface="Symbol" pitchFamily="18" charset="2"/>
              </a:rPr>
              <a:t>/2</a:t>
            </a:r>
            <a:r>
              <a:rPr lang="it-IT" sz="2800" b="1" dirty="0" smtClean="0">
                <a:latin typeface="+mn-lt"/>
                <a:ea typeface="Cambria Math"/>
                <a:sym typeface="Symbol" pitchFamily="18" charset="2"/>
              </a:rPr>
              <a:t>⌋</a:t>
            </a:r>
            <a:endParaRPr lang="it-IT" sz="2800" b="1" dirty="0">
              <a:latin typeface="+mn-lt"/>
              <a:sym typeface="Symbol" pitchFamily="18" charset="2"/>
            </a:endParaRPr>
          </a:p>
        </p:txBody>
      </p:sp>
      <p:graphicFrame>
        <p:nvGraphicFramePr>
          <p:cNvPr id="1295363" name="Object 2"/>
          <p:cNvGraphicFramePr>
            <a:graphicFrameLocks noChangeAspect="1"/>
          </p:cNvGraphicFramePr>
          <p:nvPr/>
        </p:nvGraphicFramePr>
        <p:xfrm>
          <a:off x="1979577" y="5145111"/>
          <a:ext cx="4716564" cy="911200"/>
        </p:xfrm>
        <a:graphic>
          <a:graphicData uri="http://schemas.openxmlformats.org/presentationml/2006/ole">
            <p:oleObj spid="_x0000_s1308674" name="Equation" r:id="rId3" imgW="1257120" imgH="241200" progId="Equation.3">
              <p:embed/>
            </p:oleObj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0825" y="152400"/>
            <a:ext cx="85693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La nuova </a:t>
            </a:r>
            <a:r>
              <a:rPr lang="it-IT" dirty="0" smtClean="0">
                <a:latin typeface="+mn-lt"/>
              </a:rPr>
              <a:t>versione </a:t>
            </a:r>
            <a:r>
              <a:rPr lang="it-IT" i="1" dirty="0" err="1" smtClean="0">
                <a:solidFill>
                  <a:srgbClr val="CC0000"/>
                </a:solidFill>
                <a:latin typeface="+mn-lt"/>
              </a:rPr>
              <a:t>Max-HeapfyR</a:t>
            </a:r>
            <a:r>
              <a:rPr lang="it-IT" dirty="0" smtClean="0">
                <a:latin typeface="+mn-lt"/>
              </a:rPr>
              <a:t> ricostruisce </a:t>
            </a:r>
            <a:r>
              <a:rPr lang="it-IT" dirty="0">
                <a:latin typeface="+mn-lt"/>
              </a:rPr>
              <a:t>lo </a:t>
            </a:r>
            <a:r>
              <a:rPr lang="it-IT" dirty="0" err="1">
                <a:latin typeface="+mn-lt"/>
              </a:rPr>
              <a:t>heap</a:t>
            </a:r>
            <a:r>
              <a:rPr lang="it-IT" dirty="0">
                <a:latin typeface="+mn-lt"/>
              </a:rPr>
              <a:t> quando tutti gli elementi dell’</a:t>
            </a:r>
            <a:r>
              <a:rPr lang="it-IT" dirty="0" err="1">
                <a:latin typeface="+mn-lt"/>
              </a:rPr>
              <a:t>array</a:t>
            </a:r>
            <a:r>
              <a:rPr lang="it-IT" dirty="0">
                <a:latin typeface="+mn-lt"/>
              </a:rPr>
              <a:t> sono minori o uguali dei loro ascendenti tranne al più quello in posizione </a:t>
            </a:r>
            <a:r>
              <a:rPr lang="it-IT" i="1" dirty="0" smtClean="0">
                <a:latin typeface="+mn-lt"/>
              </a:rPr>
              <a:t>i</a:t>
            </a:r>
            <a:r>
              <a:rPr lang="it-IT" dirty="0" smtClean="0">
                <a:latin typeface="+mn-lt"/>
              </a:rPr>
              <a:t>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Text Box 2"/>
          <p:cNvSpPr txBox="1">
            <a:spLocks noChangeArrowheads="1"/>
          </p:cNvSpPr>
          <p:nvPr/>
        </p:nvSpPr>
        <p:spPr bwMode="auto">
          <a:xfrm>
            <a:off x="250825" y="225425"/>
            <a:ext cx="86423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Heap-Increase-Key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)  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 err="1">
                <a:solidFill>
                  <a:srgbClr val="FF0000"/>
                </a:solidFill>
                <a:latin typeface="+mn-lt"/>
              </a:rPr>
              <a:t>max-heap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 &lt;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].</a:t>
            </a:r>
            <a:r>
              <a:rPr lang="it-IT" sz="2800" b="1" i="1" dirty="0">
                <a:latin typeface="+mn-lt"/>
              </a:rPr>
              <a:t>key</a:t>
            </a:r>
            <a:r>
              <a:rPr lang="it-IT" sz="2800" b="1" dirty="0">
                <a:latin typeface="+mn-lt"/>
              </a:rPr>
              <a:t> </a:t>
            </a:r>
          </a:p>
          <a:p>
            <a:r>
              <a:rPr lang="it-IT" sz="2800" b="1" dirty="0">
                <a:latin typeface="+mn-lt"/>
              </a:rPr>
              <a:t>     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error</a:t>
            </a:r>
            <a:r>
              <a:rPr lang="it-IT" sz="2800" b="1" dirty="0">
                <a:latin typeface="+mn-lt"/>
              </a:rPr>
              <a:t> “la nuova priorità è minore”</a:t>
            </a: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else</a:t>
            </a:r>
            <a:r>
              <a:rPr lang="it-IT" sz="2800" b="1" dirty="0">
                <a:latin typeface="+mn-lt"/>
              </a:rPr>
              <a:t> 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  </a:t>
            </a:r>
            <a:r>
              <a:rPr lang="it-IT" sz="2800" b="1" i="1" dirty="0">
                <a:latin typeface="+mn-lt"/>
                <a:sym typeface="Symbol" pitchFamily="18" charset="2"/>
              </a:rPr>
              <a:t>A</a:t>
            </a:r>
            <a:r>
              <a:rPr lang="it-IT" sz="2800" b="1" dirty="0">
                <a:latin typeface="+mn-lt"/>
                <a:sym typeface="Symbol" pitchFamily="18" charset="2"/>
              </a:rPr>
              <a:t>[</a:t>
            </a:r>
            <a:r>
              <a:rPr lang="it-IT" sz="2800" b="1" i="1" dirty="0">
                <a:latin typeface="+mn-lt"/>
                <a:sym typeface="Symbol" pitchFamily="18" charset="2"/>
              </a:rPr>
              <a:t>i</a:t>
            </a:r>
            <a:r>
              <a:rPr lang="it-IT" sz="2800" b="1" dirty="0">
                <a:latin typeface="+mn-lt"/>
                <a:sym typeface="Symbol" pitchFamily="18" charset="2"/>
              </a:rPr>
              <a:t>].</a:t>
            </a:r>
            <a:r>
              <a:rPr lang="it-IT" sz="2800" b="1" i="1" dirty="0">
                <a:latin typeface="+mn-lt"/>
                <a:sym typeface="Symbol" pitchFamily="18" charset="2"/>
              </a:rPr>
              <a:t>key</a:t>
            </a:r>
            <a:r>
              <a:rPr lang="it-IT" sz="2800" b="1" dirty="0">
                <a:latin typeface="+mn-lt"/>
                <a:sym typeface="Symbol" pitchFamily="18" charset="2"/>
              </a:rPr>
              <a:t> = </a:t>
            </a:r>
            <a:r>
              <a:rPr lang="it-IT" sz="2800" b="1" i="1" dirty="0">
                <a:latin typeface="+mn-lt"/>
                <a:sym typeface="Symbol" pitchFamily="18" charset="2"/>
              </a:rPr>
              <a:t>p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  </a:t>
            </a: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Max-HeapfyR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)</a:t>
            </a:r>
            <a:endParaRPr lang="it-IT" sz="2800" b="1" dirty="0">
              <a:latin typeface="+mn-lt"/>
              <a:sym typeface="Symbol" pitchFamily="18" charset="2"/>
            </a:endParaRPr>
          </a:p>
        </p:txBody>
      </p:sp>
      <p:graphicFrame>
        <p:nvGraphicFramePr>
          <p:cNvPr id="1296387" name="Object 2"/>
          <p:cNvGraphicFramePr>
            <a:graphicFrameLocks noChangeAspect="1"/>
          </p:cNvGraphicFramePr>
          <p:nvPr/>
        </p:nvGraphicFramePr>
        <p:xfrm>
          <a:off x="4316408" y="1676376"/>
          <a:ext cx="4564126" cy="773764"/>
        </p:xfrm>
        <a:graphic>
          <a:graphicData uri="http://schemas.openxmlformats.org/presentationml/2006/ole">
            <p:oleObj spid="_x0000_s1309698" name="Equazione" r:id="rId3" imgW="1384200" imgH="241200" progId="Equation.3">
              <p:embed/>
            </p:oleObj>
          </a:graphicData>
        </a:graphic>
      </p:graphicFrame>
      <p:sp>
        <p:nvSpPr>
          <p:cNvPr id="1296388" name="Text Box 4"/>
          <p:cNvSpPr txBox="1">
            <a:spLocks noChangeArrowheads="1"/>
          </p:cNvSpPr>
          <p:nvPr/>
        </p:nvSpPr>
        <p:spPr bwMode="auto">
          <a:xfrm>
            <a:off x="250825" y="3429000"/>
            <a:ext cx="8458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Max-Heap-Insert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x</a:t>
            </a:r>
            <a:r>
              <a:rPr lang="it-IT" sz="2800" b="1" dirty="0">
                <a:latin typeface="+mn-lt"/>
              </a:rPr>
              <a:t>)        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 err="1">
                <a:solidFill>
                  <a:srgbClr val="FF0000"/>
                </a:solidFill>
                <a:latin typeface="+mn-lt"/>
              </a:rPr>
              <a:t>max-heap</a:t>
            </a:r>
            <a:endParaRPr lang="it-IT" sz="2800" b="1" dirty="0">
              <a:solidFill>
                <a:srgbClr val="FF0000"/>
              </a:solidFill>
              <a:latin typeface="+mn-lt"/>
            </a:endParaRP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dirty="0" err="1">
                <a:latin typeface="+mn-lt"/>
              </a:rPr>
              <a:t>.</a:t>
            </a:r>
            <a:r>
              <a:rPr lang="it-IT" sz="2800" b="1" i="1" dirty="0" err="1">
                <a:latin typeface="+mn-lt"/>
              </a:rPr>
              <a:t>heapsize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.</a:t>
            </a:r>
            <a:r>
              <a:rPr lang="it-IT" sz="2800" b="1" i="1" dirty="0">
                <a:latin typeface="+mn-lt"/>
              </a:rPr>
              <a:t>heapsize</a:t>
            </a:r>
            <a:r>
              <a:rPr lang="it-IT" sz="2800" b="1" dirty="0">
                <a:latin typeface="+mn-lt"/>
              </a:rPr>
              <a:t>+1</a:t>
            </a: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 err="1">
                <a:latin typeface="+mn-lt"/>
              </a:rPr>
              <a:t>A</a:t>
            </a:r>
            <a:r>
              <a:rPr lang="it-IT" sz="2800" b="1" dirty="0" err="1">
                <a:latin typeface="+mn-lt"/>
              </a:rPr>
              <a:t>.</a:t>
            </a:r>
            <a:r>
              <a:rPr lang="it-IT" sz="2800" b="1" i="1" dirty="0" err="1">
                <a:latin typeface="+mn-lt"/>
              </a:rPr>
              <a:t>heapsize</a:t>
            </a:r>
            <a:r>
              <a:rPr lang="it-IT" sz="2800" b="1" dirty="0">
                <a:latin typeface="+mn-lt"/>
              </a:rPr>
              <a:t>] </a:t>
            </a:r>
            <a:r>
              <a:rPr lang="it-IT" sz="2800" b="1" dirty="0">
                <a:latin typeface="+mn-lt"/>
                <a:sym typeface="Symbol" pitchFamily="18" charset="2"/>
              </a:rPr>
              <a:t>= </a:t>
            </a:r>
            <a:r>
              <a:rPr lang="it-IT" sz="2800" b="1" i="1" dirty="0">
                <a:latin typeface="+mn-lt"/>
              </a:rPr>
              <a:t>x</a:t>
            </a: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Max-HeapfyR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err="1" smtClean="0">
                <a:latin typeface="+mn-lt"/>
              </a:rPr>
              <a:t>A</a:t>
            </a:r>
            <a:r>
              <a:rPr lang="it-IT" sz="2800" b="1" dirty="0" err="1" smtClean="0">
                <a:latin typeface="+mn-lt"/>
              </a:rPr>
              <a:t>.</a:t>
            </a:r>
            <a:r>
              <a:rPr lang="it-IT" sz="2800" b="1" i="1" dirty="0" err="1" smtClean="0">
                <a:latin typeface="+mn-lt"/>
              </a:rPr>
              <a:t>heapsize</a:t>
            </a:r>
            <a:r>
              <a:rPr lang="it-IT" sz="2800" b="1" dirty="0">
                <a:latin typeface="+mn-lt"/>
              </a:rPr>
              <a:t>)</a:t>
            </a:r>
          </a:p>
        </p:txBody>
      </p:sp>
      <p:graphicFrame>
        <p:nvGraphicFramePr>
          <p:cNvPr id="1296389" name="Object 3"/>
          <p:cNvGraphicFramePr>
            <a:graphicFrameLocks noChangeAspect="1"/>
          </p:cNvGraphicFramePr>
          <p:nvPr/>
        </p:nvGraphicFramePr>
        <p:xfrm>
          <a:off x="4425948" y="5327676"/>
          <a:ext cx="3715618" cy="730259"/>
        </p:xfrm>
        <a:graphic>
          <a:graphicData uri="http://schemas.openxmlformats.org/presentationml/2006/ole">
            <p:oleObj spid="_x0000_s1309699" name="Equation" r:id="rId4" imgW="1218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6" grpId="0" build="p"/>
      <p:bldP spid="129638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7848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dirty="0" err="1">
                <a:solidFill>
                  <a:srgbClr val="CC0000"/>
                </a:solidFill>
                <a:latin typeface="+mn-lt"/>
              </a:rPr>
              <a:t>Heap-Change-Key</a:t>
            </a:r>
            <a:r>
              <a:rPr lang="it-IT" sz="2800" b="1" dirty="0">
                <a:latin typeface="+mn-lt"/>
              </a:rPr>
              <a:t>(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,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)  </a:t>
            </a:r>
            <a:r>
              <a:rPr lang="it-IT" sz="2800" b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// </a:t>
            </a:r>
            <a:r>
              <a:rPr lang="it-IT" sz="2800" b="1" i="1" dirty="0">
                <a:solidFill>
                  <a:srgbClr val="FF0000"/>
                </a:solidFill>
                <a:latin typeface="+mn-lt"/>
                <a:sym typeface="MT Extra" pitchFamily="18" charset="2"/>
              </a:rPr>
              <a:t>A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b="1" dirty="0" err="1">
                <a:solidFill>
                  <a:srgbClr val="FF0000"/>
                </a:solidFill>
                <a:latin typeface="+mn-lt"/>
              </a:rPr>
              <a:t>max-heap</a:t>
            </a:r>
            <a:r>
              <a:rPr lang="it-IT" sz="2800" b="1" dirty="0">
                <a:solidFill>
                  <a:srgbClr val="FF0000"/>
                </a:solidFill>
                <a:latin typeface="+mn-lt"/>
              </a:rPr>
              <a:t> </a:t>
            </a:r>
            <a:endParaRPr lang="it-IT" sz="2800" b="1" dirty="0">
              <a:latin typeface="+mn-lt"/>
            </a:endParaRP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i="1" dirty="0">
                <a:latin typeface="+mn-lt"/>
              </a:rPr>
              <a:t>p</a:t>
            </a:r>
            <a:r>
              <a:rPr lang="it-IT" sz="2800" b="1" dirty="0">
                <a:latin typeface="+mn-lt"/>
              </a:rPr>
              <a:t> &lt;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].</a:t>
            </a:r>
            <a:r>
              <a:rPr lang="it-IT" sz="2800" b="1" i="1" dirty="0">
                <a:latin typeface="+mn-lt"/>
              </a:rPr>
              <a:t>key</a:t>
            </a:r>
            <a:r>
              <a:rPr lang="it-IT" sz="2800" b="1" dirty="0">
                <a:latin typeface="+mn-lt"/>
              </a:rPr>
              <a:t> </a:t>
            </a:r>
          </a:p>
          <a:p>
            <a:r>
              <a:rPr lang="it-IT" sz="2800" b="1" dirty="0">
                <a:latin typeface="+mn-lt"/>
              </a:rPr>
              <a:t>       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].</a:t>
            </a:r>
            <a:r>
              <a:rPr lang="it-IT" sz="2800" b="1" i="1" dirty="0">
                <a:latin typeface="+mn-lt"/>
              </a:rPr>
              <a:t>key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p</a:t>
            </a:r>
            <a:endParaRPr lang="it-IT" sz="2800" b="1" i="1" dirty="0">
              <a:latin typeface="+mn-lt"/>
              <a:sym typeface="Symbol" pitchFamily="18" charset="2"/>
            </a:endParaRP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  </a:t>
            </a: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Max-Heapfy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)</a:t>
            </a:r>
          </a:p>
          <a:p>
            <a:r>
              <a:rPr lang="it-IT" sz="2800" b="1" dirty="0">
                <a:latin typeface="+mn-lt"/>
              </a:rPr>
              <a:t>     </a:t>
            </a:r>
            <a:r>
              <a:rPr lang="it-IT" sz="2800" b="1" dirty="0">
                <a:solidFill>
                  <a:srgbClr val="0000CC"/>
                </a:solidFill>
                <a:latin typeface="+mn-lt"/>
              </a:rPr>
              <a:t>else</a:t>
            </a:r>
            <a:r>
              <a:rPr lang="it-IT" sz="2800" b="1" dirty="0">
                <a:latin typeface="+mn-lt"/>
              </a:rPr>
              <a:t> </a:t>
            </a: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  </a:t>
            </a:r>
            <a:r>
              <a:rPr lang="it-IT" sz="2800" b="1" i="1" dirty="0">
                <a:latin typeface="+mn-lt"/>
              </a:rPr>
              <a:t>A</a:t>
            </a:r>
            <a:r>
              <a:rPr lang="it-IT" sz="2800" b="1" dirty="0">
                <a:latin typeface="+mn-lt"/>
              </a:rPr>
              <a:t>[</a:t>
            </a:r>
            <a:r>
              <a:rPr lang="it-IT" sz="2800" b="1" i="1" dirty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].</a:t>
            </a:r>
            <a:r>
              <a:rPr lang="it-IT" sz="2800" b="1" i="1" dirty="0">
                <a:latin typeface="+mn-lt"/>
              </a:rPr>
              <a:t>key</a:t>
            </a:r>
            <a:r>
              <a:rPr lang="it-IT" sz="2800" b="1" dirty="0">
                <a:latin typeface="+mn-lt"/>
              </a:rPr>
              <a:t> = </a:t>
            </a:r>
            <a:r>
              <a:rPr lang="it-IT" sz="2800" b="1" i="1" dirty="0">
                <a:latin typeface="+mn-lt"/>
              </a:rPr>
              <a:t>p</a:t>
            </a:r>
            <a:endParaRPr lang="it-IT" sz="2800" b="1" i="1" dirty="0">
              <a:latin typeface="+mn-lt"/>
              <a:sym typeface="Symbol" pitchFamily="18" charset="2"/>
            </a:endParaRPr>
          </a:p>
          <a:p>
            <a:r>
              <a:rPr lang="it-IT" sz="2800" b="1" dirty="0">
                <a:latin typeface="+mn-lt"/>
                <a:sym typeface="Symbol" pitchFamily="18" charset="2"/>
              </a:rPr>
              <a:t>          </a:t>
            </a:r>
            <a:r>
              <a:rPr lang="it-IT" sz="2800" b="1" dirty="0" err="1" smtClean="0">
                <a:solidFill>
                  <a:srgbClr val="CC0000"/>
                </a:solidFill>
                <a:latin typeface="+mn-lt"/>
              </a:rPr>
              <a:t>Max-HeapfyR</a:t>
            </a:r>
            <a:r>
              <a:rPr lang="it-IT" sz="2800" b="1" dirty="0" smtClean="0">
                <a:latin typeface="+mn-lt"/>
              </a:rPr>
              <a:t>(</a:t>
            </a:r>
            <a:r>
              <a:rPr lang="it-IT" sz="2800" b="1" i="1" dirty="0" smtClean="0">
                <a:latin typeface="+mn-lt"/>
              </a:rPr>
              <a:t>A</a:t>
            </a:r>
            <a:r>
              <a:rPr lang="it-IT" sz="2800" b="1" dirty="0" smtClean="0">
                <a:latin typeface="+mn-lt"/>
              </a:rPr>
              <a:t>,</a:t>
            </a:r>
            <a:r>
              <a:rPr lang="it-IT" sz="2800" b="1" i="1" dirty="0" smtClean="0">
                <a:latin typeface="+mn-lt"/>
              </a:rPr>
              <a:t>i</a:t>
            </a:r>
            <a:r>
              <a:rPr lang="it-IT" sz="2800" b="1" dirty="0">
                <a:latin typeface="+mn-lt"/>
              </a:rPr>
              <a:t>)</a:t>
            </a:r>
          </a:p>
        </p:txBody>
      </p:sp>
      <p:graphicFrame>
        <p:nvGraphicFramePr>
          <p:cNvPr id="1297411" name="Object 2"/>
          <p:cNvGraphicFramePr>
            <a:graphicFrameLocks noChangeAspect="1"/>
          </p:cNvGraphicFramePr>
          <p:nvPr/>
        </p:nvGraphicFramePr>
        <p:xfrm>
          <a:off x="3245601" y="4905375"/>
          <a:ext cx="5072899" cy="860457"/>
        </p:xfrm>
        <a:graphic>
          <a:graphicData uri="http://schemas.openxmlformats.org/presentationml/2006/ole">
            <p:oleObj spid="_x0000_s1310722" name="Equation" r:id="rId3" imgW="1422360" imgH="241200" progId="Equation.3">
              <p:embed/>
            </p:oleObj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87338" y="304800"/>
            <a:ext cx="86407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Possiamo facilmente realizzare anche una </a:t>
            </a:r>
            <a:r>
              <a:rPr lang="it-IT" sz="3600" dirty="0" err="1">
                <a:solidFill>
                  <a:srgbClr val="CC0000"/>
                </a:solidFill>
                <a:latin typeface="+mn-lt"/>
              </a:rPr>
              <a:t>Heap-Change-Key</a:t>
            </a:r>
            <a:r>
              <a:rPr lang="it-IT" sz="3600" dirty="0">
                <a:latin typeface="+mn-lt"/>
              </a:rPr>
              <a:t> nel modo seguente: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2057400"/>
            <a:ext cx="5562600" cy="3657600"/>
            <a:chOff x="240" y="1104"/>
            <a:chExt cx="3504" cy="2304"/>
          </a:xfrm>
        </p:grpSpPr>
        <p:sp>
          <p:nvSpPr>
            <p:cNvPr id="48158" name="Line 3"/>
            <p:cNvSpPr>
              <a:spLocks noChangeShapeType="1"/>
            </p:cNvSpPr>
            <p:nvPr/>
          </p:nvSpPr>
          <p:spPr bwMode="auto">
            <a:xfrm>
              <a:off x="2064" y="1296"/>
              <a:ext cx="100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59" name="Line 4"/>
            <p:cNvSpPr>
              <a:spLocks noChangeShapeType="1"/>
            </p:cNvSpPr>
            <p:nvPr/>
          </p:nvSpPr>
          <p:spPr bwMode="auto">
            <a:xfrm flipH="1">
              <a:off x="1152" y="1296"/>
              <a:ext cx="91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0" name="Line 5"/>
            <p:cNvSpPr>
              <a:spLocks noChangeShapeType="1"/>
            </p:cNvSpPr>
            <p:nvPr/>
          </p:nvSpPr>
          <p:spPr bwMode="auto">
            <a:xfrm flipH="1">
              <a:off x="672" y="2016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1" name="Line 6"/>
            <p:cNvSpPr>
              <a:spLocks noChangeShapeType="1"/>
            </p:cNvSpPr>
            <p:nvPr/>
          </p:nvSpPr>
          <p:spPr bwMode="auto">
            <a:xfrm flipH="1">
              <a:off x="2592" y="2016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2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3" name="Line 8"/>
            <p:cNvSpPr>
              <a:spLocks noChangeShapeType="1"/>
            </p:cNvSpPr>
            <p:nvPr/>
          </p:nvSpPr>
          <p:spPr bwMode="auto">
            <a:xfrm>
              <a:off x="3072" y="2016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4" name="Line 9"/>
            <p:cNvSpPr>
              <a:spLocks noChangeShapeType="1"/>
            </p:cNvSpPr>
            <p:nvPr/>
          </p:nvSpPr>
          <p:spPr bwMode="auto">
            <a:xfrm flipH="1">
              <a:off x="43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5" name="Line 10"/>
            <p:cNvSpPr>
              <a:spLocks noChangeShapeType="1"/>
            </p:cNvSpPr>
            <p:nvPr/>
          </p:nvSpPr>
          <p:spPr bwMode="auto">
            <a:xfrm flipH="1">
              <a:off x="139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6" name="Line 11"/>
            <p:cNvSpPr>
              <a:spLocks noChangeShapeType="1"/>
            </p:cNvSpPr>
            <p:nvPr/>
          </p:nvSpPr>
          <p:spPr bwMode="auto">
            <a:xfrm flipH="1">
              <a:off x="235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7" name="Line 12"/>
            <p:cNvSpPr>
              <a:spLocks noChangeShapeType="1"/>
            </p:cNvSpPr>
            <p:nvPr/>
          </p:nvSpPr>
          <p:spPr bwMode="auto">
            <a:xfrm>
              <a:off x="67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8" name="Line 13"/>
            <p:cNvSpPr>
              <a:spLocks noChangeShapeType="1"/>
            </p:cNvSpPr>
            <p:nvPr/>
          </p:nvSpPr>
          <p:spPr bwMode="auto">
            <a:xfrm>
              <a:off x="163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169" name="Oval 14"/>
            <p:cNvSpPr>
              <a:spLocks noChangeArrowheads="1"/>
            </p:cNvSpPr>
            <p:nvPr/>
          </p:nvSpPr>
          <p:spPr bwMode="auto">
            <a:xfrm>
              <a:off x="120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10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0" name="Oval 15"/>
            <p:cNvSpPr>
              <a:spLocks noChangeArrowheads="1"/>
            </p:cNvSpPr>
            <p:nvPr/>
          </p:nvSpPr>
          <p:spPr bwMode="auto">
            <a:xfrm>
              <a:off x="168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11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1" name="Oval 16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9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2" name="Oval 17"/>
            <p:cNvSpPr>
              <a:spLocks noChangeArrowheads="1"/>
            </p:cNvSpPr>
            <p:nvPr/>
          </p:nvSpPr>
          <p:spPr bwMode="auto">
            <a:xfrm>
              <a:off x="216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12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3" name="Oval 18"/>
            <p:cNvSpPr>
              <a:spLocks noChangeArrowheads="1"/>
            </p:cNvSpPr>
            <p:nvPr/>
          </p:nvSpPr>
          <p:spPr bwMode="auto">
            <a:xfrm>
              <a:off x="960" y="18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2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4" name="Oval 19"/>
            <p:cNvSpPr>
              <a:spLocks noChangeArrowheads="1"/>
            </p:cNvSpPr>
            <p:nvPr/>
          </p:nvSpPr>
          <p:spPr bwMode="auto">
            <a:xfrm>
              <a:off x="24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8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5" name="Oval 20"/>
            <p:cNvSpPr>
              <a:spLocks noChangeArrowheads="1"/>
            </p:cNvSpPr>
            <p:nvPr/>
          </p:nvSpPr>
          <p:spPr bwMode="auto">
            <a:xfrm>
              <a:off x="480" y="2400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4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6" name="Oval 21"/>
            <p:cNvSpPr>
              <a:spLocks noChangeArrowheads="1"/>
            </p:cNvSpPr>
            <p:nvPr/>
          </p:nvSpPr>
          <p:spPr bwMode="auto">
            <a:xfrm>
              <a:off x="1440" y="2400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5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7" name="Oval 22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6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8" name="Oval 23"/>
            <p:cNvSpPr>
              <a:spLocks noChangeArrowheads="1"/>
            </p:cNvSpPr>
            <p:nvPr/>
          </p:nvSpPr>
          <p:spPr bwMode="auto">
            <a:xfrm>
              <a:off x="3360" y="2400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7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79" name="Oval 24"/>
            <p:cNvSpPr>
              <a:spLocks noChangeArrowheads="1"/>
            </p:cNvSpPr>
            <p:nvPr/>
          </p:nvSpPr>
          <p:spPr bwMode="auto">
            <a:xfrm>
              <a:off x="2880" y="18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3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80" name="Oval 25"/>
            <p:cNvSpPr>
              <a:spLocks noChangeArrowheads="1"/>
            </p:cNvSpPr>
            <p:nvPr/>
          </p:nvSpPr>
          <p:spPr bwMode="auto">
            <a:xfrm>
              <a:off x="1872" y="110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1</a:t>
              </a:r>
              <a:endParaRPr lang="en-US" baseline="-25000">
                <a:latin typeface="Times New Roman" pitchFamily="18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14400" y="914400"/>
            <a:ext cx="7315200" cy="609600"/>
            <a:chOff x="480" y="336"/>
            <a:chExt cx="4608" cy="384"/>
          </a:xfrm>
        </p:grpSpPr>
        <p:sp>
          <p:nvSpPr>
            <p:cNvPr id="48146" name="Rectangle 27"/>
            <p:cNvSpPr>
              <a:spLocks noChangeArrowheads="1"/>
            </p:cNvSpPr>
            <p:nvPr/>
          </p:nvSpPr>
          <p:spPr bwMode="auto">
            <a:xfrm>
              <a:off x="480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dirty="0">
                  <a:latin typeface="Times New Roman" pitchFamily="18" charset="0"/>
                </a:rPr>
                <a:t>a</a:t>
              </a:r>
              <a:r>
                <a:rPr lang="it-IT" baseline="-25000" dirty="0">
                  <a:latin typeface="Times New Roman" pitchFamily="18" charset="0"/>
                </a:rPr>
                <a:t>1</a:t>
              </a:r>
              <a:endParaRPr lang="en-US" baseline="-25000" dirty="0">
                <a:latin typeface="Times New Roman" pitchFamily="18" charset="0"/>
              </a:endParaRPr>
            </a:p>
          </p:txBody>
        </p:sp>
        <p:sp>
          <p:nvSpPr>
            <p:cNvPr id="48147" name="Rectangle 28"/>
            <p:cNvSpPr>
              <a:spLocks noChangeArrowheads="1"/>
            </p:cNvSpPr>
            <p:nvPr/>
          </p:nvSpPr>
          <p:spPr bwMode="auto">
            <a:xfrm>
              <a:off x="864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2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48" name="Rectangle 29"/>
            <p:cNvSpPr>
              <a:spLocks noChangeArrowheads="1"/>
            </p:cNvSpPr>
            <p:nvPr/>
          </p:nvSpPr>
          <p:spPr bwMode="auto">
            <a:xfrm>
              <a:off x="4704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12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49" name="Rectangle 30"/>
            <p:cNvSpPr>
              <a:spLocks noChangeArrowheads="1"/>
            </p:cNvSpPr>
            <p:nvPr/>
          </p:nvSpPr>
          <p:spPr bwMode="auto">
            <a:xfrm>
              <a:off x="1248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3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50" name="Rectangle 31"/>
            <p:cNvSpPr>
              <a:spLocks noChangeArrowheads="1"/>
            </p:cNvSpPr>
            <p:nvPr/>
          </p:nvSpPr>
          <p:spPr bwMode="auto">
            <a:xfrm>
              <a:off x="1632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4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51" name="Rectangle 32"/>
            <p:cNvSpPr>
              <a:spLocks noChangeArrowheads="1"/>
            </p:cNvSpPr>
            <p:nvPr/>
          </p:nvSpPr>
          <p:spPr bwMode="auto">
            <a:xfrm>
              <a:off x="2016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5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52" name="Rectangle 33"/>
            <p:cNvSpPr>
              <a:spLocks noChangeArrowheads="1"/>
            </p:cNvSpPr>
            <p:nvPr/>
          </p:nvSpPr>
          <p:spPr bwMode="auto">
            <a:xfrm>
              <a:off x="2400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6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53" name="Rectangle 34"/>
            <p:cNvSpPr>
              <a:spLocks noChangeArrowheads="1"/>
            </p:cNvSpPr>
            <p:nvPr/>
          </p:nvSpPr>
          <p:spPr bwMode="auto">
            <a:xfrm>
              <a:off x="2784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7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54" name="Rectangle 35"/>
            <p:cNvSpPr>
              <a:spLocks noChangeArrowheads="1"/>
            </p:cNvSpPr>
            <p:nvPr/>
          </p:nvSpPr>
          <p:spPr bwMode="auto">
            <a:xfrm>
              <a:off x="3168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8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55" name="Rectangle 36"/>
            <p:cNvSpPr>
              <a:spLocks noChangeArrowheads="1"/>
            </p:cNvSpPr>
            <p:nvPr/>
          </p:nvSpPr>
          <p:spPr bwMode="auto">
            <a:xfrm>
              <a:off x="3552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9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56" name="Rectangle 37"/>
            <p:cNvSpPr>
              <a:spLocks noChangeArrowheads="1"/>
            </p:cNvSpPr>
            <p:nvPr/>
          </p:nvSpPr>
          <p:spPr bwMode="auto">
            <a:xfrm>
              <a:off x="3936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10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48157" name="Rectangle 38"/>
            <p:cNvSpPr>
              <a:spLocks noChangeArrowheads="1"/>
            </p:cNvSpPr>
            <p:nvPr/>
          </p:nvSpPr>
          <p:spPr bwMode="auto">
            <a:xfrm>
              <a:off x="4320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a</a:t>
              </a:r>
              <a:r>
                <a:rPr lang="it-IT" baseline="-25000">
                  <a:latin typeface="Times New Roman" pitchFamily="18" charset="0"/>
                </a:rPr>
                <a:t>11</a:t>
              </a:r>
              <a:endParaRPr lang="en-US" baseline="-25000">
                <a:latin typeface="Times New Roman" pitchFamily="18" charset="0"/>
              </a:endParaRPr>
            </a:p>
          </p:txBody>
        </p:sp>
      </p:grpSp>
      <p:sp>
        <p:nvSpPr>
          <p:cNvPr id="1272871" name="Rectangle 39"/>
          <p:cNvSpPr>
            <a:spLocks noChangeArrowheads="1"/>
          </p:cNvSpPr>
          <p:nvPr/>
        </p:nvSpPr>
        <p:spPr bwMode="auto">
          <a:xfrm>
            <a:off x="1066800" y="4191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100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72" name="Rectangle 40"/>
          <p:cNvSpPr>
            <a:spLocks noChangeArrowheads="1"/>
          </p:cNvSpPr>
          <p:nvPr/>
        </p:nvSpPr>
        <p:spPr bwMode="auto">
          <a:xfrm>
            <a:off x="3505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73" name="Rectangle 41"/>
          <p:cNvSpPr>
            <a:spLocks noChangeArrowheads="1"/>
          </p:cNvSpPr>
          <p:nvPr/>
        </p:nvSpPr>
        <p:spPr bwMode="auto">
          <a:xfrm>
            <a:off x="1905000" y="3276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74" name="Rectangle 42"/>
          <p:cNvSpPr>
            <a:spLocks noChangeArrowheads="1"/>
          </p:cNvSpPr>
          <p:nvPr/>
        </p:nvSpPr>
        <p:spPr bwMode="auto">
          <a:xfrm>
            <a:off x="5105400" y="3276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11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75" name="Rectangle 43"/>
          <p:cNvSpPr>
            <a:spLocks noChangeArrowheads="1"/>
          </p:cNvSpPr>
          <p:nvPr/>
        </p:nvSpPr>
        <p:spPr bwMode="auto">
          <a:xfrm>
            <a:off x="2667000" y="4191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101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48137" name="Rectangle 44"/>
          <p:cNvSpPr>
            <a:spLocks noChangeArrowheads="1"/>
          </p:cNvSpPr>
          <p:nvPr/>
        </p:nvSpPr>
        <p:spPr bwMode="auto">
          <a:xfrm>
            <a:off x="838200" y="533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 dirty="0">
                <a:latin typeface="Times New Roman" pitchFamily="18" charset="0"/>
              </a:rPr>
              <a:t>1      2      3      4      5      6      7      8      9     10    11    12</a:t>
            </a:r>
            <a:endParaRPr lang="en-US" sz="2400" baseline="-25000" dirty="0">
              <a:latin typeface="Times New Roman" pitchFamily="18" charset="0"/>
            </a:endParaRPr>
          </a:p>
        </p:txBody>
      </p:sp>
      <p:sp>
        <p:nvSpPr>
          <p:cNvPr id="1272877" name="Rectangle 45"/>
          <p:cNvSpPr>
            <a:spLocks noChangeArrowheads="1"/>
          </p:cNvSpPr>
          <p:nvPr/>
        </p:nvSpPr>
        <p:spPr bwMode="auto">
          <a:xfrm>
            <a:off x="4648200" y="5638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1100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78" name="Rectangle 46"/>
          <p:cNvSpPr>
            <a:spLocks noChangeArrowheads="1"/>
          </p:cNvSpPr>
          <p:nvPr/>
        </p:nvSpPr>
        <p:spPr bwMode="auto">
          <a:xfrm>
            <a:off x="41910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110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79" name="Rectangle 47"/>
          <p:cNvSpPr>
            <a:spLocks noChangeArrowheads="1"/>
          </p:cNvSpPr>
          <p:nvPr/>
        </p:nvSpPr>
        <p:spPr bwMode="auto">
          <a:xfrm>
            <a:off x="5715000" y="4191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111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80" name="Rectangle 48"/>
          <p:cNvSpPr>
            <a:spLocks noChangeArrowheads="1"/>
          </p:cNvSpPr>
          <p:nvPr/>
        </p:nvSpPr>
        <p:spPr bwMode="auto">
          <a:xfrm>
            <a:off x="1219200" y="5638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1000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81" name="Rectangle 49"/>
          <p:cNvSpPr>
            <a:spLocks noChangeArrowheads="1"/>
          </p:cNvSpPr>
          <p:nvPr/>
        </p:nvSpPr>
        <p:spPr bwMode="auto">
          <a:xfrm>
            <a:off x="2133600" y="5638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1001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82" name="Rectangle 50"/>
          <p:cNvSpPr>
            <a:spLocks noChangeArrowheads="1"/>
          </p:cNvSpPr>
          <p:nvPr/>
        </p:nvSpPr>
        <p:spPr bwMode="auto">
          <a:xfrm>
            <a:off x="2895600" y="5638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1010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83" name="Rectangle 51"/>
          <p:cNvSpPr>
            <a:spLocks noChangeArrowheads="1"/>
          </p:cNvSpPr>
          <p:nvPr/>
        </p:nvSpPr>
        <p:spPr bwMode="auto">
          <a:xfrm>
            <a:off x="3733800" y="5638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1011</a:t>
            </a:r>
            <a:r>
              <a:rPr lang="it-IT" sz="2400" baseline="-250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1272884" name="Text Box 52"/>
          <p:cNvSpPr txBox="1">
            <a:spLocks noChangeArrowheads="1"/>
          </p:cNvSpPr>
          <p:nvPr/>
        </p:nvSpPr>
        <p:spPr bwMode="auto">
          <a:xfrm>
            <a:off x="5616575" y="1773238"/>
            <a:ext cx="33115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</a:rPr>
              <a:t>Albero binario </a:t>
            </a:r>
          </a:p>
          <a:p>
            <a:r>
              <a:rPr lang="it-IT" sz="3600" dirty="0">
                <a:latin typeface="+mn-lt"/>
              </a:rPr>
              <a:t>quasi completo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7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7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7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71" grpId="0"/>
      <p:bldP spid="1272872" grpId="0"/>
      <p:bldP spid="1272873" grpId="0"/>
      <p:bldP spid="1272874" grpId="0"/>
      <p:bldP spid="1272875" grpId="0"/>
      <p:bldP spid="1272877" grpId="0"/>
      <p:bldP spid="1272878" grpId="0"/>
      <p:bldP spid="1272879" grpId="0"/>
      <p:bldP spid="1272880" grpId="0"/>
      <p:bldP spid="1272881" grpId="0"/>
      <p:bldP spid="1272882" grpId="0"/>
      <p:bldP spid="1272883" grpId="0"/>
      <p:bldP spid="12728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Text Box 2"/>
          <p:cNvSpPr txBox="1">
            <a:spLocks noChangeArrowheads="1"/>
          </p:cNvSpPr>
          <p:nvPr/>
        </p:nvSpPr>
        <p:spPr bwMode="auto">
          <a:xfrm>
            <a:off x="373005" y="3027357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i="1" dirty="0">
                <a:latin typeface="+mn-lt"/>
              </a:rPr>
              <a:t>“A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] è maggiore o uguale di ogni suo discendente in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[1..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]”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36492" y="252369"/>
            <a:ext cx="8305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Proprietà di un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heap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(mucchio)</a:t>
            </a:r>
            <a:r>
              <a:rPr lang="it-IT" sz="4000" dirty="0">
                <a:latin typeface="+mn-lt"/>
              </a:rPr>
              <a:t> </a:t>
            </a:r>
          </a:p>
          <a:p>
            <a:endParaRPr lang="it-IT" dirty="0">
              <a:latin typeface="+mn-lt"/>
            </a:endParaRPr>
          </a:p>
          <a:p>
            <a:r>
              <a:rPr lang="it-IT" dirty="0">
                <a:latin typeface="+mn-lt"/>
              </a:rPr>
              <a:t>Diciamo che</a:t>
            </a:r>
            <a:r>
              <a:rPr lang="it-IT" i="1" dirty="0">
                <a:latin typeface="+mn-lt"/>
              </a:rPr>
              <a:t> A</a:t>
            </a:r>
            <a:r>
              <a:rPr lang="it-IT" dirty="0">
                <a:latin typeface="+mn-lt"/>
              </a:rPr>
              <a:t>[1..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] è un (è ordinato a) </a:t>
            </a:r>
            <a:r>
              <a:rPr lang="it-IT" dirty="0" err="1">
                <a:latin typeface="+mn-lt"/>
              </a:rPr>
              <a:t>max-heap</a:t>
            </a:r>
            <a:r>
              <a:rPr lang="it-IT" dirty="0">
                <a:latin typeface="+mn-lt"/>
              </a:rPr>
              <a:t> se ogni elemento </a:t>
            </a:r>
            <a:r>
              <a:rPr lang="it-IT" i="1" dirty="0">
                <a:latin typeface="+mn-lt"/>
              </a:rPr>
              <a:t>A</a:t>
            </a:r>
            <a:r>
              <a:rPr lang="it-IT" dirty="0">
                <a:latin typeface="+mn-lt"/>
              </a:rPr>
              <a:t>[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] soddisfa la seguente proprietà:</a:t>
            </a:r>
          </a:p>
        </p:txBody>
      </p:sp>
      <p:sp>
        <p:nvSpPr>
          <p:cNvPr id="1273860" name="Text Box 4"/>
          <p:cNvSpPr txBox="1">
            <a:spLocks noChangeArrowheads="1"/>
          </p:cNvSpPr>
          <p:nvPr/>
        </p:nvSpPr>
        <p:spPr bwMode="auto">
          <a:xfrm>
            <a:off x="446031" y="4268799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dirty="0">
                <a:latin typeface="+mn-lt"/>
              </a:rPr>
              <a:t>Per brevità indicheremo questa proprietà con H(</a:t>
            </a:r>
            <a:r>
              <a:rPr lang="it-IT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8" grpId="0"/>
      <p:bldP spid="12738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2438400"/>
            <a:ext cx="5562600" cy="3657600"/>
            <a:chOff x="240" y="1104"/>
            <a:chExt cx="3504" cy="2304"/>
          </a:xfrm>
        </p:grpSpPr>
        <p:sp>
          <p:nvSpPr>
            <p:cNvPr id="50206" name="Line 3"/>
            <p:cNvSpPr>
              <a:spLocks noChangeShapeType="1"/>
            </p:cNvSpPr>
            <p:nvPr/>
          </p:nvSpPr>
          <p:spPr bwMode="auto">
            <a:xfrm>
              <a:off x="2064" y="1296"/>
              <a:ext cx="100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07" name="Line 4"/>
            <p:cNvSpPr>
              <a:spLocks noChangeShapeType="1"/>
            </p:cNvSpPr>
            <p:nvPr/>
          </p:nvSpPr>
          <p:spPr bwMode="auto">
            <a:xfrm flipH="1">
              <a:off x="1152" y="1296"/>
              <a:ext cx="91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08" name="Line 5"/>
            <p:cNvSpPr>
              <a:spLocks noChangeShapeType="1"/>
            </p:cNvSpPr>
            <p:nvPr/>
          </p:nvSpPr>
          <p:spPr bwMode="auto">
            <a:xfrm flipH="1">
              <a:off x="672" y="2016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09" name="Line 6"/>
            <p:cNvSpPr>
              <a:spLocks noChangeShapeType="1"/>
            </p:cNvSpPr>
            <p:nvPr/>
          </p:nvSpPr>
          <p:spPr bwMode="auto">
            <a:xfrm flipH="1">
              <a:off x="2592" y="2016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10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11" name="Line 8"/>
            <p:cNvSpPr>
              <a:spLocks noChangeShapeType="1"/>
            </p:cNvSpPr>
            <p:nvPr/>
          </p:nvSpPr>
          <p:spPr bwMode="auto">
            <a:xfrm>
              <a:off x="3072" y="2016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12" name="Line 9"/>
            <p:cNvSpPr>
              <a:spLocks noChangeShapeType="1"/>
            </p:cNvSpPr>
            <p:nvPr/>
          </p:nvSpPr>
          <p:spPr bwMode="auto">
            <a:xfrm flipH="1">
              <a:off x="43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13" name="Line 10"/>
            <p:cNvSpPr>
              <a:spLocks noChangeShapeType="1"/>
            </p:cNvSpPr>
            <p:nvPr/>
          </p:nvSpPr>
          <p:spPr bwMode="auto">
            <a:xfrm flipH="1">
              <a:off x="139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14" name="Line 11"/>
            <p:cNvSpPr>
              <a:spLocks noChangeShapeType="1"/>
            </p:cNvSpPr>
            <p:nvPr/>
          </p:nvSpPr>
          <p:spPr bwMode="auto">
            <a:xfrm flipH="1">
              <a:off x="235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15" name="Line 12"/>
            <p:cNvSpPr>
              <a:spLocks noChangeShapeType="1"/>
            </p:cNvSpPr>
            <p:nvPr/>
          </p:nvSpPr>
          <p:spPr bwMode="auto">
            <a:xfrm>
              <a:off x="67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16" name="Line 13"/>
            <p:cNvSpPr>
              <a:spLocks noChangeShapeType="1"/>
            </p:cNvSpPr>
            <p:nvPr/>
          </p:nvSpPr>
          <p:spPr bwMode="auto">
            <a:xfrm>
              <a:off x="1632" y="2592"/>
              <a:ext cx="24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217" name="Oval 14"/>
            <p:cNvSpPr>
              <a:spLocks noChangeArrowheads="1"/>
            </p:cNvSpPr>
            <p:nvPr/>
          </p:nvSpPr>
          <p:spPr bwMode="auto">
            <a:xfrm>
              <a:off x="120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18" name="Oval 15"/>
            <p:cNvSpPr>
              <a:spLocks noChangeArrowheads="1"/>
            </p:cNvSpPr>
            <p:nvPr/>
          </p:nvSpPr>
          <p:spPr bwMode="auto">
            <a:xfrm>
              <a:off x="168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19" name="Oval 16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0" name="Oval 17"/>
            <p:cNvSpPr>
              <a:spLocks noChangeArrowheads="1"/>
            </p:cNvSpPr>
            <p:nvPr/>
          </p:nvSpPr>
          <p:spPr bwMode="auto">
            <a:xfrm>
              <a:off x="216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1" name="Oval 18"/>
            <p:cNvSpPr>
              <a:spLocks noChangeArrowheads="1"/>
            </p:cNvSpPr>
            <p:nvPr/>
          </p:nvSpPr>
          <p:spPr bwMode="auto">
            <a:xfrm>
              <a:off x="960" y="18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2" name="Oval 19"/>
            <p:cNvSpPr>
              <a:spLocks noChangeArrowheads="1"/>
            </p:cNvSpPr>
            <p:nvPr/>
          </p:nvSpPr>
          <p:spPr bwMode="auto">
            <a:xfrm>
              <a:off x="240" y="30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3" name="Oval 20"/>
            <p:cNvSpPr>
              <a:spLocks noChangeArrowheads="1"/>
            </p:cNvSpPr>
            <p:nvPr/>
          </p:nvSpPr>
          <p:spPr bwMode="auto">
            <a:xfrm>
              <a:off x="480" y="2400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4" name="Oval 21"/>
            <p:cNvSpPr>
              <a:spLocks noChangeArrowheads="1"/>
            </p:cNvSpPr>
            <p:nvPr/>
          </p:nvSpPr>
          <p:spPr bwMode="auto">
            <a:xfrm>
              <a:off x="1440" y="2400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5" name="Oval 22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6" name="Oval 23"/>
            <p:cNvSpPr>
              <a:spLocks noChangeArrowheads="1"/>
            </p:cNvSpPr>
            <p:nvPr/>
          </p:nvSpPr>
          <p:spPr bwMode="auto">
            <a:xfrm>
              <a:off x="3360" y="2400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7" name="Oval 24"/>
            <p:cNvSpPr>
              <a:spLocks noChangeArrowheads="1"/>
            </p:cNvSpPr>
            <p:nvPr/>
          </p:nvSpPr>
          <p:spPr bwMode="auto">
            <a:xfrm>
              <a:off x="2880" y="182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28" name="Oval 25"/>
            <p:cNvSpPr>
              <a:spLocks noChangeArrowheads="1"/>
            </p:cNvSpPr>
            <p:nvPr/>
          </p:nvSpPr>
          <p:spPr bwMode="auto">
            <a:xfrm>
              <a:off x="1872" y="1104"/>
              <a:ext cx="384" cy="38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dirty="0">
                  <a:latin typeface="Times New Roman" pitchFamily="18" charset="0"/>
                </a:rPr>
                <a:t>9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14400" y="1295400"/>
            <a:ext cx="7315200" cy="609600"/>
            <a:chOff x="480" y="336"/>
            <a:chExt cx="4608" cy="384"/>
          </a:xfrm>
        </p:grpSpPr>
        <p:sp>
          <p:nvSpPr>
            <p:cNvPr id="50194" name="Rectangle 27"/>
            <p:cNvSpPr>
              <a:spLocks noChangeArrowheads="1"/>
            </p:cNvSpPr>
            <p:nvPr/>
          </p:nvSpPr>
          <p:spPr bwMode="auto">
            <a:xfrm>
              <a:off x="480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dirty="0">
                  <a:latin typeface="Times New Roman" pitchFamily="18" charset="0"/>
                </a:rPr>
                <a:t>9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50195" name="Rectangle 28"/>
            <p:cNvSpPr>
              <a:spLocks noChangeArrowheads="1"/>
            </p:cNvSpPr>
            <p:nvPr/>
          </p:nvSpPr>
          <p:spPr bwMode="auto">
            <a:xfrm>
              <a:off x="864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196" name="Rectangle 29"/>
            <p:cNvSpPr>
              <a:spLocks noChangeArrowheads="1"/>
            </p:cNvSpPr>
            <p:nvPr/>
          </p:nvSpPr>
          <p:spPr bwMode="auto">
            <a:xfrm>
              <a:off x="4704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dirty="0">
                  <a:latin typeface="Times New Roman" pitchFamily="18" charset="0"/>
                </a:rPr>
                <a:t>2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50197" name="Rectangle 30"/>
            <p:cNvSpPr>
              <a:spLocks noChangeArrowheads="1"/>
            </p:cNvSpPr>
            <p:nvPr/>
          </p:nvSpPr>
          <p:spPr bwMode="auto">
            <a:xfrm>
              <a:off x="1248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198" name="Rectangle 31"/>
            <p:cNvSpPr>
              <a:spLocks noChangeArrowheads="1"/>
            </p:cNvSpPr>
            <p:nvPr/>
          </p:nvSpPr>
          <p:spPr bwMode="auto">
            <a:xfrm>
              <a:off x="1632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199" name="Rectangle 32"/>
            <p:cNvSpPr>
              <a:spLocks noChangeArrowheads="1"/>
            </p:cNvSpPr>
            <p:nvPr/>
          </p:nvSpPr>
          <p:spPr bwMode="auto">
            <a:xfrm>
              <a:off x="2016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00" name="Rectangle 33"/>
            <p:cNvSpPr>
              <a:spLocks noChangeArrowheads="1"/>
            </p:cNvSpPr>
            <p:nvPr/>
          </p:nvSpPr>
          <p:spPr bwMode="auto">
            <a:xfrm>
              <a:off x="2400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01" name="Rectangle 34"/>
            <p:cNvSpPr>
              <a:spLocks noChangeArrowheads="1"/>
            </p:cNvSpPr>
            <p:nvPr/>
          </p:nvSpPr>
          <p:spPr bwMode="auto">
            <a:xfrm>
              <a:off x="2784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02" name="Rectangle 35"/>
            <p:cNvSpPr>
              <a:spLocks noChangeArrowheads="1"/>
            </p:cNvSpPr>
            <p:nvPr/>
          </p:nvSpPr>
          <p:spPr bwMode="auto">
            <a:xfrm>
              <a:off x="3168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03" name="Rectangle 36"/>
            <p:cNvSpPr>
              <a:spLocks noChangeArrowheads="1"/>
            </p:cNvSpPr>
            <p:nvPr/>
          </p:nvSpPr>
          <p:spPr bwMode="auto">
            <a:xfrm>
              <a:off x="3552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04" name="Rectangle 37"/>
            <p:cNvSpPr>
              <a:spLocks noChangeArrowheads="1"/>
            </p:cNvSpPr>
            <p:nvPr/>
          </p:nvSpPr>
          <p:spPr bwMode="auto">
            <a:xfrm>
              <a:off x="3936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0205" name="Rectangle 38"/>
            <p:cNvSpPr>
              <a:spLocks noChangeArrowheads="1"/>
            </p:cNvSpPr>
            <p:nvPr/>
          </p:nvSpPr>
          <p:spPr bwMode="auto">
            <a:xfrm>
              <a:off x="4320" y="336"/>
              <a:ext cx="384" cy="384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0180" name="Rectangle 39"/>
          <p:cNvSpPr>
            <a:spLocks noChangeArrowheads="1"/>
          </p:cNvSpPr>
          <p:nvPr/>
        </p:nvSpPr>
        <p:spPr bwMode="auto">
          <a:xfrm>
            <a:off x="13716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4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1" name="Rectangle 40"/>
          <p:cNvSpPr>
            <a:spLocks noChangeArrowheads="1"/>
          </p:cNvSpPr>
          <p:nvPr/>
        </p:nvSpPr>
        <p:spPr bwMode="auto">
          <a:xfrm>
            <a:off x="3581400" y="2514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2" name="Rectangle 41"/>
          <p:cNvSpPr>
            <a:spLocks noChangeArrowheads="1"/>
          </p:cNvSpPr>
          <p:nvPr/>
        </p:nvSpPr>
        <p:spPr bwMode="auto">
          <a:xfrm>
            <a:off x="21336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3" name="Rectangle 42"/>
          <p:cNvSpPr>
            <a:spLocks noChangeArrowheads="1"/>
          </p:cNvSpPr>
          <p:nvPr/>
        </p:nvSpPr>
        <p:spPr bwMode="auto">
          <a:xfrm>
            <a:off x="5257800" y="3657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3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4" name="Rectangle 43"/>
          <p:cNvSpPr>
            <a:spLocks noChangeArrowheads="1"/>
          </p:cNvSpPr>
          <p:nvPr/>
        </p:nvSpPr>
        <p:spPr bwMode="auto">
          <a:xfrm>
            <a:off x="29718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5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5" name="Rectangle 44"/>
          <p:cNvSpPr>
            <a:spLocks noChangeArrowheads="1"/>
          </p:cNvSpPr>
          <p:nvPr/>
        </p:nvSpPr>
        <p:spPr bwMode="auto">
          <a:xfrm>
            <a:off x="838200" y="9144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1      2      3      4      5      6      7      8      9     10    11    12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6" name="Rectangle 45"/>
          <p:cNvSpPr>
            <a:spLocks noChangeArrowheads="1"/>
          </p:cNvSpPr>
          <p:nvPr/>
        </p:nvSpPr>
        <p:spPr bwMode="auto">
          <a:xfrm>
            <a:off x="46482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7" name="Rectangle 46"/>
          <p:cNvSpPr>
            <a:spLocks noChangeArrowheads="1"/>
          </p:cNvSpPr>
          <p:nvPr/>
        </p:nvSpPr>
        <p:spPr bwMode="auto">
          <a:xfrm>
            <a:off x="4495800" y="4572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6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8" name="Rectangle 47"/>
          <p:cNvSpPr>
            <a:spLocks noChangeArrowheads="1"/>
          </p:cNvSpPr>
          <p:nvPr/>
        </p:nvSpPr>
        <p:spPr bwMode="auto">
          <a:xfrm>
            <a:off x="6019800" y="4572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7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89" name="Rectangle 48"/>
          <p:cNvSpPr>
            <a:spLocks noChangeArrowheads="1"/>
          </p:cNvSpPr>
          <p:nvPr/>
        </p:nvSpPr>
        <p:spPr bwMode="auto">
          <a:xfrm>
            <a:off x="16002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8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90" name="Rectangle 49"/>
          <p:cNvSpPr>
            <a:spLocks noChangeArrowheads="1"/>
          </p:cNvSpPr>
          <p:nvPr/>
        </p:nvSpPr>
        <p:spPr bwMode="auto">
          <a:xfrm>
            <a:off x="2286000" y="601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9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91" name="Rectangle 50"/>
          <p:cNvSpPr>
            <a:spLocks noChangeArrowheads="1"/>
          </p:cNvSpPr>
          <p:nvPr/>
        </p:nvSpPr>
        <p:spPr bwMode="auto">
          <a:xfrm>
            <a:off x="3048000" y="6019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92" name="Rectangle 51"/>
          <p:cNvSpPr>
            <a:spLocks noChangeArrowheads="1"/>
          </p:cNvSpPr>
          <p:nvPr/>
        </p:nvSpPr>
        <p:spPr bwMode="auto">
          <a:xfrm>
            <a:off x="3810000" y="601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11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0193" name="Text Box 52"/>
          <p:cNvSpPr txBox="1">
            <a:spLocks noChangeArrowheads="1"/>
          </p:cNvSpPr>
          <p:nvPr/>
        </p:nvSpPr>
        <p:spPr bwMode="auto">
          <a:xfrm>
            <a:off x="2286000" y="228600"/>
            <a:ext cx="426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Un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max-heap</a:t>
            </a:r>
            <a:r>
              <a:rPr lang="it-IT" sz="4000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>
            <a:off x="4373563" y="2736850"/>
            <a:ext cx="1600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flipH="1">
            <a:off x="2925763" y="2736850"/>
            <a:ext cx="1447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>
            <a:off x="2163763" y="38798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5211763" y="38798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925763" y="38798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5973763" y="38798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1782763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3306763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4830763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2163763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687763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3001963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3763963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2239963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4525963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2620963" y="3575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1477963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1858963" y="44894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3382963" y="44894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9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4906963" y="44894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6430963" y="44894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5668963" y="3575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4068763" y="2432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68363" y="1289050"/>
            <a:ext cx="7315200" cy="609600"/>
            <a:chOff x="480" y="336"/>
            <a:chExt cx="4608" cy="384"/>
          </a:xfrm>
        </p:grpSpPr>
        <p:sp>
          <p:nvSpPr>
            <p:cNvPr id="51301" name="Rectangle 26"/>
            <p:cNvSpPr>
              <a:spLocks noChangeArrowheads="1"/>
            </p:cNvSpPr>
            <p:nvPr/>
          </p:nvSpPr>
          <p:spPr bwMode="auto">
            <a:xfrm>
              <a:off x="480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2" name="Rectangle 27"/>
            <p:cNvSpPr>
              <a:spLocks noChangeArrowheads="1"/>
            </p:cNvSpPr>
            <p:nvPr/>
          </p:nvSpPr>
          <p:spPr bwMode="auto">
            <a:xfrm>
              <a:off x="864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3" name="Rectangle 28"/>
            <p:cNvSpPr>
              <a:spLocks noChangeArrowheads="1"/>
            </p:cNvSpPr>
            <p:nvPr/>
          </p:nvSpPr>
          <p:spPr bwMode="auto">
            <a:xfrm>
              <a:off x="4704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4" name="Rectangle 29"/>
            <p:cNvSpPr>
              <a:spLocks noChangeArrowheads="1"/>
            </p:cNvSpPr>
            <p:nvPr/>
          </p:nvSpPr>
          <p:spPr bwMode="auto">
            <a:xfrm>
              <a:off x="1248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5" name="Rectangle 30"/>
            <p:cNvSpPr>
              <a:spLocks noChangeArrowheads="1"/>
            </p:cNvSpPr>
            <p:nvPr/>
          </p:nvSpPr>
          <p:spPr bwMode="auto">
            <a:xfrm>
              <a:off x="1632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6" name="Rectangle 31"/>
            <p:cNvSpPr>
              <a:spLocks noChangeArrowheads="1"/>
            </p:cNvSpPr>
            <p:nvPr/>
          </p:nvSpPr>
          <p:spPr bwMode="auto">
            <a:xfrm>
              <a:off x="2016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7" name="Rectangle 32"/>
            <p:cNvSpPr>
              <a:spLocks noChangeArrowheads="1"/>
            </p:cNvSpPr>
            <p:nvPr/>
          </p:nvSpPr>
          <p:spPr bwMode="auto">
            <a:xfrm>
              <a:off x="2400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8" name="Rectangle 33"/>
            <p:cNvSpPr>
              <a:spLocks noChangeArrowheads="1"/>
            </p:cNvSpPr>
            <p:nvPr/>
          </p:nvSpPr>
          <p:spPr bwMode="auto">
            <a:xfrm>
              <a:off x="2784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9" name="Rectangle 34"/>
            <p:cNvSpPr>
              <a:spLocks noChangeArrowheads="1"/>
            </p:cNvSpPr>
            <p:nvPr/>
          </p:nvSpPr>
          <p:spPr bwMode="auto">
            <a:xfrm>
              <a:off x="3168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10" name="Rectangle 35"/>
            <p:cNvSpPr>
              <a:spLocks noChangeArrowheads="1"/>
            </p:cNvSpPr>
            <p:nvPr/>
          </p:nvSpPr>
          <p:spPr bwMode="auto">
            <a:xfrm>
              <a:off x="3552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11" name="Rectangle 36"/>
            <p:cNvSpPr>
              <a:spLocks noChangeArrowheads="1"/>
            </p:cNvSpPr>
            <p:nvPr/>
          </p:nvSpPr>
          <p:spPr bwMode="auto">
            <a:xfrm>
              <a:off x="3936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12" name="Rectangle 37"/>
            <p:cNvSpPr>
              <a:spLocks noChangeArrowheads="1"/>
            </p:cNvSpPr>
            <p:nvPr/>
          </p:nvSpPr>
          <p:spPr bwMode="auto">
            <a:xfrm>
              <a:off x="4320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1226" name="Rectangle 38"/>
          <p:cNvSpPr>
            <a:spLocks noChangeArrowheads="1"/>
          </p:cNvSpPr>
          <p:nvPr/>
        </p:nvSpPr>
        <p:spPr bwMode="auto">
          <a:xfrm>
            <a:off x="1325563" y="45656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4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27" name="Rectangle 39"/>
          <p:cNvSpPr>
            <a:spLocks noChangeArrowheads="1"/>
          </p:cNvSpPr>
          <p:nvPr/>
        </p:nvSpPr>
        <p:spPr bwMode="auto">
          <a:xfrm>
            <a:off x="3535363" y="25082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28" name="Rectangle 40"/>
          <p:cNvSpPr>
            <a:spLocks noChangeArrowheads="1"/>
          </p:cNvSpPr>
          <p:nvPr/>
        </p:nvSpPr>
        <p:spPr bwMode="auto">
          <a:xfrm>
            <a:off x="2087563" y="3651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29" name="Rectangle 41"/>
          <p:cNvSpPr>
            <a:spLocks noChangeArrowheads="1"/>
          </p:cNvSpPr>
          <p:nvPr/>
        </p:nvSpPr>
        <p:spPr bwMode="auto">
          <a:xfrm>
            <a:off x="5211763" y="36512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3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0" name="Rectangle 42"/>
          <p:cNvSpPr>
            <a:spLocks noChangeArrowheads="1"/>
          </p:cNvSpPr>
          <p:nvPr/>
        </p:nvSpPr>
        <p:spPr bwMode="auto">
          <a:xfrm>
            <a:off x="2925763" y="45656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5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1" name="Rectangle 43"/>
          <p:cNvSpPr>
            <a:spLocks noChangeArrowheads="1"/>
          </p:cNvSpPr>
          <p:nvPr/>
        </p:nvSpPr>
        <p:spPr bwMode="auto">
          <a:xfrm>
            <a:off x="792163" y="836613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1      2      3      4      5      6      7      8      9     10    11    12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2" name="Rectangle 44"/>
          <p:cNvSpPr>
            <a:spLocks noChangeArrowheads="1"/>
          </p:cNvSpPr>
          <p:nvPr/>
        </p:nvSpPr>
        <p:spPr bwMode="auto">
          <a:xfrm>
            <a:off x="4602163" y="60134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3" name="Rectangle 45"/>
          <p:cNvSpPr>
            <a:spLocks noChangeArrowheads="1"/>
          </p:cNvSpPr>
          <p:nvPr/>
        </p:nvSpPr>
        <p:spPr bwMode="auto">
          <a:xfrm>
            <a:off x="4449763" y="4565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6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4" name="Rectangle 46"/>
          <p:cNvSpPr>
            <a:spLocks noChangeArrowheads="1"/>
          </p:cNvSpPr>
          <p:nvPr/>
        </p:nvSpPr>
        <p:spPr bwMode="auto">
          <a:xfrm>
            <a:off x="5973763" y="4565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7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5" name="Rectangle 47"/>
          <p:cNvSpPr>
            <a:spLocks noChangeArrowheads="1"/>
          </p:cNvSpPr>
          <p:nvPr/>
        </p:nvSpPr>
        <p:spPr bwMode="auto">
          <a:xfrm>
            <a:off x="1554163" y="60134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8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6" name="Rectangle 48"/>
          <p:cNvSpPr>
            <a:spLocks noChangeArrowheads="1"/>
          </p:cNvSpPr>
          <p:nvPr/>
        </p:nvSpPr>
        <p:spPr bwMode="auto">
          <a:xfrm>
            <a:off x="2239963" y="60134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9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7" name="Rectangle 49"/>
          <p:cNvSpPr>
            <a:spLocks noChangeArrowheads="1"/>
          </p:cNvSpPr>
          <p:nvPr/>
        </p:nvSpPr>
        <p:spPr bwMode="auto">
          <a:xfrm>
            <a:off x="3001963" y="60134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1238" name="Rectangle 50"/>
          <p:cNvSpPr>
            <a:spLocks noChangeArrowheads="1"/>
          </p:cNvSpPr>
          <p:nvPr/>
        </p:nvSpPr>
        <p:spPr bwMode="auto">
          <a:xfrm>
            <a:off x="3763963" y="60134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11</a:t>
            </a:r>
            <a:endParaRPr lang="en-US" sz="2400" baseline="-25000">
              <a:latin typeface="Times New Roman" pitchFamily="18" charset="0"/>
            </a:endParaRP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916363" y="1289050"/>
            <a:ext cx="1600200" cy="3810000"/>
            <a:chOff x="2496" y="576"/>
            <a:chExt cx="1008" cy="2400"/>
          </a:xfrm>
        </p:grpSpPr>
        <p:sp>
          <p:nvSpPr>
            <p:cNvPr id="51299" name="Oval 52"/>
            <p:cNvSpPr>
              <a:spLocks noChangeArrowheads="1"/>
            </p:cNvSpPr>
            <p:nvPr/>
          </p:nvSpPr>
          <p:spPr bwMode="auto">
            <a:xfrm>
              <a:off x="312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300" name="Rectangle 53"/>
            <p:cNvSpPr>
              <a:spLocks noChangeArrowheads="1"/>
            </p:cNvSpPr>
            <p:nvPr/>
          </p:nvSpPr>
          <p:spPr bwMode="auto">
            <a:xfrm>
              <a:off x="2496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916363" y="1289050"/>
            <a:ext cx="4267200" cy="4800600"/>
            <a:chOff x="2496" y="576"/>
            <a:chExt cx="2688" cy="3024"/>
          </a:xfrm>
        </p:grpSpPr>
        <p:sp>
          <p:nvSpPr>
            <p:cNvPr id="51295" name="Oval 55"/>
            <p:cNvSpPr>
              <a:spLocks noChangeArrowheads="1"/>
            </p:cNvSpPr>
            <p:nvPr/>
          </p:nvSpPr>
          <p:spPr bwMode="auto">
            <a:xfrm>
              <a:off x="312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96" name="Oval 56"/>
            <p:cNvSpPr>
              <a:spLocks noChangeArrowheads="1"/>
            </p:cNvSpPr>
            <p:nvPr/>
          </p:nvSpPr>
          <p:spPr bwMode="auto">
            <a:xfrm>
              <a:off x="2880" y="32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97" name="Rectangle 57"/>
            <p:cNvSpPr>
              <a:spLocks noChangeArrowheads="1"/>
            </p:cNvSpPr>
            <p:nvPr/>
          </p:nvSpPr>
          <p:spPr bwMode="auto">
            <a:xfrm>
              <a:off x="4800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98" name="Rectangle 58"/>
            <p:cNvSpPr>
              <a:spLocks noChangeArrowheads="1"/>
            </p:cNvSpPr>
            <p:nvPr/>
          </p:nvSpPr>
          <p:spPr bwMode="auto">
            <a:xfrm>
              <a:off x="249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3306763" y="1289050"/>
            <a:ext cx="4876800" cy="4800600"/>
            <a:chOff x="2112" y="576"/>
            <a:chExt cx="3072" cy="3024"/>
          </a:xfrm>
        </p:grpSpPr>
        <p:sp>
          <p:nvSpPr>
            <p:cNvPr id="51291" name="Oval 60"/>
            <p:cNvSpPr>
              <a:spLocks noChangeArrowheads="1"/>
            </p:cNvSpPr>
            <p:nvPr/>
          </p:nvSpPr>
          <p:spPr bwMode="auto">
            <a:xfrm>
              <a:off x="288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92" name="Oval 61"/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93" name="Rectangle 62"/>
            <p:cNvSpPr>
              <a:spLocks noChangeArrowheads="1"/>
            </p:cNvSpPr>
            <p:nvPr/>
          </p:nvSpPr>
          <p:spPr bwMode="auto">
            <a:xfrm>
              <a:off x="2112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1294" name="Rectangle 63"/>
            <p:cNvSpPr>
              <a:spLocks noChangeArrowheads="1"/>
            </p:cNvSpPr>
            <p:nvPr/>
          </p:nvSpPr>
          <p:spPr bwMode="auto">
            <a:xfrm>
              <a:off x="4800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1858963" y="1289050"/>
            <a:ext cx="2133600" cy="3810000"/>
            <a:chOff x="1200" y="576"/>
            <a:chExt cx="1344" cy="2400"/>
          </a:xfrm>
        </p:grpSpPr>
        <p:sp>
          <p:nvSpPr>
            <p:cNvPr id="51287" name="Oval 65"/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88" name="Oval 66"/>
            <p:cNvSpPr>
              <a:spLocks noChangeArrowheads="1"/>
            </p:cNvSpPr>
            <p:nvPr/>
          </p:nvSpPr>
          <p:spPr bwMode="auto">
            <a:xfrm>
              <a:off x="120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89" name="Rectangle 67"/>
            <p:cNvSpPr>
              <a:spLocks noChangeArrowheads="1"/>
            </p:cNvSpPr>
            <p:nvPr/>
          </p:nvSpPr>
          <p:spPr bwMode="auto">
            <a:xfrm>
              <a:off x="1728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290" name="Rectangle 68"/>
            <p:cNvSpPr>
              <a:spLocks noChangeArrowheads="1"/>
            </p:cNvSpPr>
            <p:nvPr/>
          </p:nvSpPr>
          <p:spPr bwMode="auto">
            <a:xfrm>
              <a:off x="2112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858963" y="1289050"/>
            <a:ext cx="4419600" cy="3810000"/>
            <a:chOff x="1200" y="576"/>
            <a:chExt cx="2784" cy="2400"/>
          </a:xfrm>
        </p:grpSpPr>
        <p:sp>
          <p:nvSpPr>
            <p:cNvPr id="51283" name="Oval 70"/>
            <p:cNvSpPr>
              <a:spLocks noChangeArrowheads="1"/>
            </p:cNvSpPr>
            <p:nvPr/>
          </p:nvSpPr>
          <p:spPr bwMode="auto">
            <a:xfrm>
              <a:off x="120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84" name="Oval 71"/>
            <p:cNvSpPr>
              <a:spLocks noChangeArrowheads="1"/>
            </p:cNvSpPr>
            <p:nvPr/>
          </p:nvSpPr>
          <p:spPr bwMode="auto">
            <a:xfrm>
              <a:off x="3600" y="20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85" name="Rectangle 72"/>
            <p:cNvSpPr>
              <a:spLocks noChangeArrowheads="1"/>
            </p:cNvSpPr>
            <p:nvPr/>
          </p:nvSpPr>
          <p:spPr bwMode="auto">
            <a:xfrm>
              <a:off x="1344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6" name="Rectangle 73"/>
            <p:cNvSpPr>
              <a:spLocks noChangeArrowheads="1"/>
            </p:cNvSpPr>
            <p:nvPr/>
          </p:nvSpPr>
          <p:spPr bwMode="auto">
            <a:xfrm>
              <a:off x="1728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2087563" y="1289050"/>
            <a:ext cx="4953000" cy="3810000"/>
            <a:chOff x="1344" y="576"/>
            <a:chExt cx="3120" cy="2400"/>
          </a:xfrm>
        </p:grpSpPr>
        <p:sp>
          <p:nvSpPr>
            <p:cNvPr id="51279" name="Oval 75"/>
            <p:cNvSpPr>
              <a:spLocks noChangeArrowheads="1"/>
            </p:cNvSpPr>
            <p:nvPr/>
          </p:nvSpPr>
          <p:spPr bwMode="auto">
            <a:xfrm>
              <a:off x="360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80" name="Oval 76"/>
            <p:cNvSpPr>
              <a:spLocks noChangeArrowheads="1"/>
            </p:cNvSpPr>
            <p:nvPr/>
          </p:nvSpPr>
          <p:spPr bwMode="auto">
            <a:xfrm>
              <a:off x="408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81" name="Rectangle 77"/>
            <p:cNvSpPr>
              <a:spLocks noChangeArrowheads="1"/>
            </p:cNvSpPr>
            <p:nvPr/>
          </p:nvSpPr>
          <p:spPr bwMode="auto">
            <a:xfrm>
              <a:off x="2880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2" name="Rectangle 78"/>
            <p:cNvSpPr>
              <a:spLocks noChangeArrowheads="1"/>
            </p:cNvSpPr>
            <p:nvPr/>
          </p:nvSpPr>
          <p:spPr bwMode="auto">
            <a:xfrm>
              <a:off x="1344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1477963" y="1289050"/>
            <a:ext cx="5562600" cy="3810000"/>
            <a:chOff x="960" y="576"/>
            <a:chExt cx="3504" cy="2400"/>
          </a:xfrm>
        </p:grpSpPr>
        <p:sp>
          <p:nvSpPr>
            <p:cNvPr id="51275" name="Oval 80"/>
            <p:cNvSpPr>
              <a:spLocks noChangeArrowheads="1"/>
            </p:cNvSpPr>
            <p:nvPr/>
          </p:nvSpPr>
          <p:spPr bwMode="auto">
            <a:xfrm>
              <a:off x="408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76" name="Oval 81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77" name="Rectangle 82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78" name="Rectangle 83"/>
            <p:cNvSpPr>
              <a:spLocks noChangeArrowheads="1"/>
            </p:cNvSpPr>
            <p:nvPr/>
          </p:nvSpPr>
          <p:spPr bwMode="auto">
            <a:xfrm>
              <a:off x="2880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1477963" y="1289050"/>
            <a:ext cx="2514600" cy="3810000"/>
            <a:chOff x="960" y="576"/>
            <a:chExt cx="1584" cy="2400"/>
          </a:xfrm>
        </p:grpSpPr>
        <p:sp>
          <p:nvSpPr>
            <p:cNvPr id="51271" name="Oval 85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72" name="Oval 86"/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73" name="Rectangle 87"/>
            <p:cNvSpPr>
              <a:spLocks noChangeArrowheads="1"/>
            </p:cNvSpPr>
            <p:nvPr/>
          </p:nvSpPr>
          <p:spPr bwMode="auto">
            <a:xfrm>
              <a:off x="2112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74" name="Rectangle 88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3001963" y="1289050"/>
            <a:ext cx="3962400" cy="4800600"/>
            <a:chOff x="1920" y="576"/>
            <a:chExt cx="2496" cy="3024"/>
          </a:xfrm>
        </p:grpSpPr>
        <p:sp>
          <p:nvSpPr>
            <p:cNvPr id="51267" name="Oval 90"/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68" name="Oval 91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69" name="Rectangle 92"/>
            <p:cNvSpPr>
              <a:spLocks noChangeArrowheads="1"/>
            </p:cNvSpPr>
            <p:nvPr/>
          </p:nvSpPr>
          <p:spPr bwMode="auto">
            <a:xfrm>
              <a:off x="4032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70" name="Rectangle 93"/>
            <p:cNvSpPr>
              <a:spLocks noChangeArrowheads="1"/>
            </p:cNvSpPr>
            <p:nvPr/>
          </p:nvSpPr>
          <p:spPr bwMode="auto">
            <a:xfrm>
              <a:off x="2112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868363" y="1289050"/>
            <a:ext cx="6096000" cy="4800600"/>
            <a:chOff x="576" y="576"/>
            <a:chExt cx="3840" cy="3024"/>
          </a:xfrm>
        </p:grpSpPr>
        <p:sp>
          <p:nvSpPr>
            <p:cNvPr id="51263" name="Oval 95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64" name="Oval 96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65" name="Rectangle 97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66" name="Rectangle 98"/>
            <p:cNvSpPr>
              <a:spLocks noChangeArrowheads="1"/>
            </p:cNvSpPr>
            <p:nvPr/>
          </p:nvSpPr>
          <p:spPr bwMode="auto">
            <a:xfrm>
              <a:off x="4032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868363" y="1289050"/>
            <a:ext cx="3810000" cy="2895600"/>
            <a:chOff x="576" y="576"/>
            <a:chExt cx="2400" cy="1824"/>
          </a:xfrm>
        </p:grpSpPr>
        <p:sp>
          <p:nvSpPr>
            <p:cNvPr id="51259" name="Oval 100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60" name="Oval 101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61" name="Rectangle 102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62" name="Rectangle 103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</a:p>
          </p:txBody>
        </p:sp>
      </p:grpSp>
      <p:grpSp>
        <p:nvGrpSpPr>
          <p:cNvPr id="14" name="Group 104"/>
          <p:cNvGrpSpPr>
            <a:grpSpLocks/>
          </p:cNvGrpSpPr>
          <p:nvPr/>
        </p:nvGrpSpPr>
        <p:grpSpPr bwMode="auto">
          <a:xfrm>
            <a:off x="1477963" y="1289050"/>
            <a:ext cx="1828800" cy="3810000"/>
            <a:chOff x="960" y="576"/>
            <a:chExt cx="1152" cy="2400"/>
          </a:xfrm>
        </p:grpSpPr>
        <p:sp>
          <p:nvSpPr>
            <p:cNvPr id="51255" name="Oval 105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dirty="0">
                  <a:latin typeface="Times New Roman" pitchFamily="18" charset="0"/>
                </a:rPr>
                <a:t>8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51256" name="Oval 106"/>
            <p:cNvSpPr>
              <a:spLocks noChangeArrowheads="1"/>
            </p:cNvSpPr>
            <p:nvPr/>
          </p:nvSpPr>
          <p:spPr bwMode="auto">
            <a:xfrm>
              <a:off x="120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57" name="Rectangle 107"/>
            <p:cNvSpPr>
              <a:spLocks noChangeArrowheads="1"/>
            </p:cNvSpPr>
            <p:nvPr/>
          </p:nvSpPr>
          <p:spPr bwMode="auto">
            <a:xfrm>
              <a:off x="1728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58" name="Rectangle 108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5" name="Group 109"/>
          <p:cNvGrpSpPr>
            <a:grpSpLocks/>
          </p:cNvGrpSpPr>
          <p:nvPr/>
        </p:nvGrpSpPr>
        <p:grpSpPr bwMode="auto">
          <a:xfrm>
            <a:off x="1858963" y="1289050"/>
            <a:ext cx="1447800" cy="3810000"/>
            <a:chOff x="1200" y="576"/>
            <a:chExt cx="912" cy="2400"/>
          </a:xfrm>
        </p:grpSpPr>
        <p:sp>
          <p:nvSpPr>
            <p:cNvPr id="51253" name="Oval 110"/>
            <p:cNvSpPr>
              <a:spLocks noChangeArrowheads="1"/>
            </p:cNvSpPr>
            <p:nvPr/>
          </p:nvSpPr>
          <p:spPr bwMode="auto">
            <a:xfrm>
              <a:off x="120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254" name="Rectangle 111"/>
            <p:cNvSpPr>
              <a:spLocks noChangeArrowheads="1"/>
            </p:cNvSpPr>
            <p:nvPr/>
          </p:nvSpPr>
          <p:spPr bwMode="auto">
            <a:xfrm>
              <a:off x="1728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dirty="0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51252" name="Text Box 112"/>
          <p:cNvSpPr txBox="1">
            <a:spLocks noChangeArrowheads="1"/>
          </p:cNvSpPr>
          <p:nvPr/>
        </p:nvSpPr>
        <p:spPr bwMode="auto">
          <a:xfrm>
            <a:off x="1524000" y="152400"/>
            <a:ext cx="6172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Costruzione di un 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max-heap</a:t>
            </a:r>
            <a:endParaRPr lang="it-IT" sz="4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4408488" y="2736850"/>
            <a:ext cx="1600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2960688" y="2736850"/>
            <a:ext cx="1447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flipH="1">
            <a:off x="2198688" y="38798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flipH="1">
            <a:off x="5246688" y="38798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2960688" y="38798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6008688" y="387985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1817688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>
            <a:off x="3341688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H="1">
            <a:off x="4865688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198688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722688" y="4794250"/>
            <a:ext cx="381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036888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3798888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274888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4560888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2655888" y="3575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1512888" y="5480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1893888" y="44894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3417888" y="44894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4941888" y="44894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6465888" y="44894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703888" y="3575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4103688" y="243205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it-IT">
                <a:latin typeface="Times New Roman" pitchFamily="18" charset="0"/>
              </a:rPr>
              <a:t>9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03288" y="1289050"/>
            <a:ext cx="7315200" cy="609600"/>
            <a:chOff x="480" y="336"/>
            <a:chExt cx="4608" cy="384"/>
          </a:xfrm>
        </p:grpSpPr>
        <p:sp>
          <p:nvSpPr>
            <p:cNvPr id="52369" name="Rectangle 26"/>
            <p:cNvSpPr>
              <a:spLocks noChangeArrowheads="1"/>
            </p:cNvSpPr>
            <p:nvPr/>
          </p:nvSpPr>
          <p:spPr bwMode="auto">
            <a:xfrm>
              <a:off x="480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0" name="Rectangle 27"/>
            <p:cNvSpPr>
              <a:spLocks noChangeArrowheads="1"/>
            </p:cNvSpPr>
            <p:nvPr/>
          </p:nvSpPr>
          <p:spPr bwMode="auto">
            <a:xfrm>
              <a:off x="864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1" name="Rectangle 28"/>
            <p:cNvSpPr>
              <a:spLocks noChangeArrowheads="1"/>
            </p:cNvSpPr>
            <p:nvPr/>
          </p:nvSpPr>
          <p:spPr bwMode="auto">
            <a:xfrm>
              <a:off x="4704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2" name="Rectangle 29"/>
            <p:cNvSpPr>
              <a:spLocks noChangeArrowheads="1"/>
            </p:cNvSpPr>
            <p:nvPr/>
          </p:nvSpPr>
          <p:spPr bwMode="auto">
            <a:xfrm>
              <a:off x="1248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3" name="Rectangle 30"/>
            <p:cNvSpPr>
              <a:spLocks noChangeArrowheads="1"/>
            </p:cNvSpPr>
            <p:nvPr/>
          </p:nvSpPr>
          <p:spPr bwMode="auto">
            <a:xfrm>
              <a:off x="1632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4" name="Rectangle 31"/>
            <p:cNvSpPr>
              <a:spLocks noChangeArrowheads="1"/>
            </p:cNvSpPr>
            <p:nvPr/>
          </p:nvSpPr>
          <p:spPr bwMode="auto">
            <a:xfrm>
              <a:off x="2016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5" name="Rectangle 32"/>
            <p:cNvSpPr>
              <a:spLocks noChangeArrowheads="1"/>
            </p:cNvSpPr>
            <p:nvPr/>
          </p:nvSpPr>
          <p:spPr bwMode="auto">
            <a:xfrm>
              <a:off x="2400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6" name="Rectangle 33"/>
            <p:cNvSpPr>
              <a:spLocks noChangeArrowheads="1"/>
            </p:cNvSpPr>
            <p:nvPr/>
          </p:nvSpPr>
          <p:spPr bwMode="auto">
            <a:xfrm>
              <a:off x="2784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7" name="Rectangle 34"/>
            <p:cNvSpPr>
              <a:spLocks noChangeArrowheads="1"/>
            </p:cNvSpPr>
            <p:nvPr/>
          </p:nvSpPr>
          <p:spPr bwMode="auto">
            <a:xfrm>
              <a:off x="3168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8" name="Rectangle 35"/>
            <p:cNvSpPr>
              <a:spLocks noChangeArrowheads="1"/>
            </p:cNvSpPr>
            <p:nvPr/>
          </p:nvSpPr>
          <p:spPr bwMode="auto">
            <a:xfrm>
              <a:off x="3552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79" name="Rectangle 36"/>
            <p:cNvSpPr>
              <a:spLocks noChangeArrowheads="1"/>
            </p:cNvSpPr>
            <p:nvPr/>
          </p:nvSpPr>
          <p:spPr bwMode="auto">
            <a:xfrm>
              <a:off x="3936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80" name="Rectangle 37"/>
            <p:cNvSpPr>
              <a:spLocks noChangeArrowheads="1"/>
            </p:cNvSpPr>
            <p:nvPr/>
          </p:nvSpPr>
          <p:spPr bwMode="auto">
            <a:xfrm>
              <a:off x="4320" y="33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52250" name="Rectangle 38"/>
          <p:cNvSpPr>
            <a:spLocks noChangeArrowheads="1"/>
          </p:cNvSpPr>
          <p:nvPr/>
        </p:nvSpPr>
        <p:spPr bwMode="auto">
          <a:xfrm>
            <a:off x="1360488" y="45656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4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1" name="Rectangle 39"/>
          <p:cNvSpPr>
            <a:spLocks noChangeArrowheads="1"/>
          </p:cNvSpPr>
          <p:nvPr/>
        </p:nvSpPr>
        <p:spPr bwMode="auto">
          <a:xfrm>
            <a:off x="3570288" y="25082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2" name="Rectangle 40"/>
          <p:cNvSpPr>
            <a:spLocks noChangeArrowheads="1"/>
          </p:cNvSpPr>
          <p:nvPr/>
        </p:nvSpPr>
        <p:spPr bwMode="auto">
          <a:xfrm>
            <a:off x="2122488" y="3651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3" name="Rectangle 41"/>
          <p:cNvSpPr>
            <a:spLocks noChangeArrowheads="1"/>
          </p:cNvSpPr>
          <p:nvPr/>
        </p:nvSpPr>
        <p:spPr bwMode="auto">
          <a:xfrm>
            <a:off x="5246688" y="36512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3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4" name="Rectangle 42"/>
          <p:cNvSpPr>
            <a:spLocks noChangeArrowheads="1"/>
          </p:cNvSpPr>
          <p:nvPr/>
        </p:nvSpPr>
        <p:spPr bwMode="auto">
          <a:xfrm>
            <a:off x="2960688" y="45656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5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5" name="Rectangle 43"/>
          <p:cNvSpPr>
            <a:spLocks noChangeArrowheads="1"/>
          </p:cNvSpPr>
          <p:nvPr/>
        </p:nvSpPr>
        <p:spPr bwMode="auto">
          <a:xfrm>
            <a:off x="827088" y="90805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1      2      3      4      5      6      7      8      9     10    11    12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6" name="Rectangle 44"/>
          <p:cNvSpPr>
            <a:spLocks noChangeArrowheads="1"/>
          </p:cNvSpPr>
          <p:nvPr/>
        </p:nvSpPr>
        <p:spPr bwMode="auto">
          <a:xfrm>
            <a:off x="4637088" y="60134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12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7" name="Rectangle 45"/>
          <p:cNvSpPr>
            <a:spLocks noChangeArrowheads="1"/>
          </p:cNvSpPr>
          <p:nvPr/>
        </p:nvSpPr>
        <p:spPr bwMode="auto">
          <a:xfrm>
            <a:off x="4484688" y="4565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6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8" name="Rectangle 46"/>
          <p:cNvSpPr>
            <a:spLocks noChangeArrowheads="1"/>
          </p:cNvSpPr>
          <p:nvPr/>
        </p:nvSpPr>
        <p:spPr bwMode="auto">
          <a:xfrm>
            <a:off x="6008688" y="45656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7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59" name="Rectangle 47"/>
          <p:cNvSpPr>
            <a:spLocks noChangeArrowheads="1"/>
          </p:cNvSpPr>
          <p:nvPr/>
        </p:nvSpPr>
        <p:spPr bwMode="auto">
          <a:xfrm>
            <a:off x="1589088" y="60134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8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60" name="Rectangle 48"/>
          <p:cNvSpPr>
            <a:spLocks noChangeArrowheads="1"/>
          </p:cNvSpPr>
          <p:nvPr/>
        </p:nvSpPr>
        <p:spPr bwMode="auto">
          <a:xfrm>
            <a:off x="2274888" y="60134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9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61" name="Rectangle 49"/>
          <p:cNvSpPr>
            <a:spLocks noChangeArrowheads="1"/>
          </p:cNvSpPr>
          <p:nvPr/>
        </p:nvSpPr>
        <p:spPr bwMode="auto">
          <a:xfrm>
            <a:off x="3036888" y="601345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10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2262" name="Rectangle 50"/>
          <p:cNvSpPr>
            <a:spLocks noChangeArrowheads="1"/>
          </p:cNvSpPr>
          <p:nvPr/>
        </p:nvSpPr>
        <p:spPr bwMode="auto">
          <a:xfrm>
            <a:off x="3798888" y="60134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 sz="2400">
                <a:latin typeface="Times New Roman" pitchFamily="18" charset="0"/>
              </a:rPr>
              <a:t>11</a:t>
            </a:r>
            <a:endParaRPr lang="en-US" sz="2400" baseline="-25000">
              <a:latin typeface="Times New Roman" pitchFamily="18" charset="0"/>
            </a:endParaRP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903288" y="1289050"/>
            <a:ext cx="7315200" cy="5257800"/>
            <a:chOff x="576" y="576"/>
            <a:chExt cx="4608" cy="3312"/>
          </a:xfrm>
        </p:grpSpPr>
        <p:sp>
          <p:nvSpPr>
            <p:cNvPr id="52365" name="Rectangle 52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366" name="Rectangle 53"/>
            <p:cNvSpPr>
              <a:spLocks noChangeArrowheads="1"/>
            </p:cNvSpPr>
            <p:nvPr/>
          </p:nvSpPr>
          <p:spPr bwMode="auto">
            <a:xfrm>
              <a:off x="4800" y="5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2367" name="Oval 54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68" name="Rectangle 55"/>
            <p:cNvSpPr>
              <a:spLocks noChangeArrowheads="1"/>
            </p:cNvSpPr>
            <p:nvPr/>
          </p:nvSpPr>
          <p:spPr bwMode="auto">
            <a:xfrm>
              <a:off x="2832" y="2976"/>
              <a:ext cx="43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903288" y="1289050"/>
            <a:ext cx="3810000" cy="2895600"/>
            <a:chOff x="576" y="576"/>
            <a:chExt cx="2400" cy="1824"/>
          </a:xfrm>
        </p:grpSpPr>
        <p:sp>
          <p:nvSpPr>
            <p:cNvPr id="52361" name="Oval 57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62" name="Oval 58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63" name="Rectangle 59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2364" name="Rectangle 60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512888" y="1289050"/>
            <a:ext cx="2514600" cy="3810000"/>
            <a:chOff x="960" y="576"/>
            <a:chExt cx="1584" cy="2400"/>
          </a:xfrm>
        </p:grpSpPr>
        <p:sp>
          <p:nvSpPr>
            <p:cNvPr id="52357" name="Oval 62"/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58" name="Oval 63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59" name="Rectangle 64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360" name="Rectangle 65"/>
            <p:cNvSpPr>
              <a:spLocks noChangeArrowheads="1"/>
            </p:cNvSpPr>
            <p:nvPr/>
          </p:nvSpPr>
          <p:spPr bwMode="auto">
            <a:xfrm>
              <a:off x="2112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3036888" y="1289050"/>
            <a:ext cx="3962400" cy="4800600"/>
            <a:chOff x="1920" y="576"/>
            <a:chExt cx="2496" cy="3024"/>
          </a:xfrm>
        </p:grpSpPr>
        <p:sp>
          <p:nvSpPr>
            <p:cNvPr id="52353" name="Oval 67"/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54" name="Oval 68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55" name="Rectangle 69"/>
            <p:cNvSpPr>
              <a:spLocks noChangeArrowheads="1"/>
            </p:cNvSpPr>
            <p:nvPr/>
          </p:nvSpPr>
          <p:spPr bwMode="auto">
            <a:xfrm>
              <a:off x="2112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2356" name="Rectangle 70"/>
            <p:cNvSpPr>
              <a:spLocks noChangeArrowheads="1"/>
            </p:cNvSpPr>
            <p:nvPr/>
          </p:nvSpPr>
          <p:spPr bwMode="auto">
            <a:xfrm>
              <a:off x="4032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3036888" y="1289050"/>
            <a:ext cx="3962400" cy="4800600"/>
            <a:chOff x="1920" y="576"/>
            <a:chExt cx="2496" cy="3024"/>
          </a:xfrm>
        </p:grpSpPr>
        <p:sp>
          <p:nvSpPr>
            <p:cNvPr id="52351" name="Oval 72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52" name="Rectangle 73"/>
            <p:cNvSpPr>
              <a:spLocks noChangeArrowheads="1"/>
            </p:cNvSpPr>
            <p:nvPr/>
          </p:nvSpPr>
          <p:spPr bwMode="auto">
            <a:xfrm>
              <a:off x="4032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903288" y="1289050"/>
            <a:ext cx="6705600" cy="5334000"/>
            <a:chOff x="576" y="576"/>
            <a:chExt cx="4224" cy="3360"/>
          </a:xfrm>
        </p:grpSpPr>
        <p:sp>
          <p:nvSpPr>
            <p:cNvPr id="52347" name="Oval 75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48" name="Rectangle 76"/>
            <p:cNvSpPr>
              <a:spLocks noChangeArrowheads="1"/>
            </p:cNvSpPr>
            <p:nvPr/>
          </p:nvSpPr>
          <p:spPr bwMode="auto">
            <a:xfrm>
              <a:off x="2400" y="2976"/>
              <a:ext cx="4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2349" name="Rectangle 77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350" name="Rectangle 78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903288" y="1289050"/>
            <a:ext cx="3810000" cy="2895600"/>
            <a:chOff x="576" y="576"/>
            <a:chExt cx="2400" cy="1824"/>
          </a:xfrm>
        </p:grpSpPr>
        <p:sp>
          <p:nvSpPr>
            <p:cNvPr id="52343" name="Oval 80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44" name="Oval 81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45" name="Rectangle 82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346" name="Rectangle 83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1512888" y="1289050"/>
            <a:ext cx="2514600" cy="3810000"/>
            <a:chOff x="960" y="576"/>
            <a:chExt cx="1584" cy="2400"/>
          </a:xfrm>
        </p:grpSpPr>
        <p:sp>
          <p:nvSpPr>
            <p:cNvPr id="52339" name="Oval 85"/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40" name="Oval 86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41" name="Rectangle 87"/>
            <p:cNvSpPr>
              <a:spLocks noChangeArrowheads="1"/>
            </p:cNvSpPr>
            <p:nvPr/>
          </p:nvSpPr>
          <p:spPr bwMode="auto">
            <a:xfrm>
              <a:off x="2112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342" name="Rectangle 88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3036888" y="1289050"/>
            <a:ext cx="3962400" cy="4800600"/>
            <a:chOff x="1920" y="576"/>
            <a:chExt cx="2496" cy="3024"/>
          </a:xfrm>
        </p:grpSpPr>
        <p:sp>
          <p:nvSpPr>
            <p:cNvPr id="52335" name="Oval 90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36" name="Oval 91"/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37" name="Rectangle 92"/>
            <p:cNvSpPr>
              <a:spLocks noChangeArrowheads="1"/>
            </p:cNvSpPr>
            <p:nvPr/>
          </p:nvSpPr>
          <p:spPr bwMode="auto">
            <a:xfrm>
              <a:off x="4032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338" name="Rectangle 93"/>
            <p:cNvSpPr>
              <a:spLocks noChangeArrowheads="1"/>
            </p:cNvSpPr>
            <p:nvPr/>
          </p:nvSpPr>
          <p:spPr bwMode="auto">
            <a:xfrm>
              <a:off x="2112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3036888" y="1289050"/>
            <a:ext cx="3962400" cy="4800600"/>
            <a:chOff x="1920" y="576"/>
            <a:chExt cx="2496" cy="3024"/>
          </a:xfrm>
        </p:grpSpPr>
        <p:sp>
          <p:nvSpPr>
            <p:cNvPr id="52333" name="Oval 95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34" name="Rectangle 96"/>
            <p:cNvSpPr>
              <a:spLocks noChangeArrowheads="1"/>
            </p:cNvSpPr>
            <p:nvPr/>
          </p:nvSpPr>
          <p:spPr bwMode="auto">
            <a:xfrm>
              <a:off x="4032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903288" y="1289050"/>
            <a:ext cx="6096000" cy="5410200"/>
            <a:chOff x="576" y="576"/>
            <a:chExt cx="3840" cy="3408"/>
          </a:xfrm>
        </p:grpSpPr>
        <p:sp>
          <p:nvSpPr>
            <p:cNvPr id="52329" name="Oval 98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30" name="Rectangle 99"/>
            <p:cNvSpPr>
              <a:spLocks noChangeArrowheads="1"/>
            </p:cNvSpPr>
            <p:nvPr/>
          </p:nvSpPr>
          <p:spPr bwMode="auto">
            <a:xfrm>
              <a:off x="4032" y="5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331" name="Rectangle 100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332" name="Rectangle 101"/>
            <p:cNvSpPr>
              <a:spLocks noChangeArrowheads="1"/>
            </p:cNvSpPr>
            <p:nvPr/>
          </p:nvSpPr>
          <p:spPr bwMode="auto">
            <a:xfrm>
              <a:off x="1872" y="2976"/>
              <a:ext cx="43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903288" y="1289050"/>
            <a:ext cx="5410200" cy="2895600"/>
            <a:chOff x="576" y="576"/>
            <a:chExt cx="3408" cy="1824"/>
          </a:xfrm>
        </p:grpSpPr>
        <p:sp>
          <p:nvSpPr>
            <p:cNvPr id="52325" name="Oval 103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26" name="Oval 104"/>
            <p:cNvSpPr>
              <a:spLocks noChangeArrowheads="1"/>
            </p:cNvSpPr>
            <p:nvPr/>
          </p:nvSpPr>
          <p:spPr bwMode="auto">
            <a:xfrm>
              <a:off x="3600" y="20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27" name="Rectangle 105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328" name="Rectangle 106"/>
            <p:cNvSpPr>
              <a:spLocks noChangeArrowheads="1"/>
            </p:cNvSpPr>
            <p:nvPr/>
          </p:nvSpPr>
          <p:spPr bwMode="auto">
            <a:xfrm>
              <a:off x="1344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5" name="Group 107"/>
          <p:cNvGrpSpPr>
            <a:grpSpLocks/>
          </p:cNvGrpSpPr>
          <p:nvPr/>
        </p:nvGrpSpPr>
        <p:grpSpPr bwMode="auto">
          <a:xfrm>
            <a:off x="2122488" y="1289050"/>
            <a:ext cx="4191000" cy="3810000"/>
            <a:chOff x="1344" y="576"/>
            <a:chExt cx="2640" cy="2400"/>
          </a:xfrm>
        </p:grpSpPr>
        <p:sp>
          <p:nvSpPr>
            <p:cNvPr id="52321" name="Oval 108"/>
            <p:cNvSpPr>
              <a:spLocks noChangeArrowheads="1"/>
            </p:cNvSpPr>
            <p:nvPr/>
          </p:nvSpPr>
          <p:spPr bwMode="auto">
            <a:xfrm>
              <a:off x="312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22" name="Oval 109"/>
            <p:cNvSpPr>
              <a:spLocks noChangeArrowheads="1"/>
            </p:cNvSpPr>
            <p:nvPr/>
          </p:nvSpPr>
          <p:spPr bwMode="auto">
            <a:xfrm>
              <a:off x="360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23" name="Rectangle 110"/>
            <p:cNvSpPr>
              <a:spLocks noChangeArrowheads="1"/>
            </p:cNvSpPr>
            <p:nvPr/>
          </p:nvSpPr>
          <p:spPr bwMode="auto">
            <a:xfrm>
              <a:off x="1344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2324" name="Rectangle 111"/>
            <p:cNvSpPr>
              <a:spLocks noChangeArrowheads="1"/>
            </p:cNvSpPr>
            <p:nvPr/>
          </p:nvSpPr>
          <p:spPr bwMode="auto">
            <a:xfrm>
              <a:off x="2496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6" name="Group 112"/>
          <p:cNvGrpSpPr>
            <a:grpSpLocks/>
          </p:cNvGrpSpPr>
          <p:nvPr/>
        </p:nvGrpSpPr>
        <p:grpSpPr bwMode="auto">
          <a:xfrm>
            <a:off x="3951288" y="1289050"/>
            <a:ext cx="1600200" cy="3810000"/>
            <a:chOff x="2496" y="576"/>
            <a:chExt cx="1008" cy="2400"/>
          </a:xfrm>
        </p:grpSpPr>
        <p:sp>
          <p:nvSpPr>
            <p:cNvPr id="52319" name="Oval 113"/>
            <p:cNvSpPr>
              <a:spLocks noChangeArrowheads="1"/>
            </p:cNvSpPr>
            <p:nvPr/>
          </p:nvSpPr>
          <p:spPr bwMode="auto">
            <a:xfrm>
              <a:off x="312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20" name="Rectangle 114"/>
            <p:cNvSpPr>
              <a:spLocks noChangeArrowheads="1"/>
            </p:cNvSpPr>
            <p:nvPr/>
          </p:nvSpPr>
          <p:spPr bwMode="auto">
            <a:xfrm>
              <a:off x="249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903288" y="1289050"/>
            <a:ext cx="5486400" cy="5334000"/>
            <a:chOff x="576" y="576"/>
            <a:chExt cx="3456" cy="3360"/>
          </a:xfrm>
        </p:grpSpPr>
        <p:sp>
          <p:nvSpPr>
            <p:cNvPr id="52315" name="Rectangle 116"/>
            <p:cNvSpPr>
              <a:spLocks noChangeArrowheads="1"/>
            </p:cNvSpPr>
            <p:nvPr/>
          </p:nvSpPr>
          <p:spPr bwMode="auto">
            <a:xfrm>
              <a:off x="3648" y="5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316" name="Rectangle 117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317" name="Oval 118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18" name="Rectangle 119"/>
            <p:cNvSpPr>
              <a:spLocks noChangeArrowheads="1"/>
            </p:cNvSpPr>
            <p:nvPr/>
          </p:nvSpPr>
          <p:spPr bwMode="auto">
            <a:xfrm>
              <a:off x="1440" y="2976"/>
              <a:ext cx="4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8" name="Group 120"/>
          <p:cNvGrpSpPr>
            <a:grpSpLocks/>
          </p:cNvGrpSpPr>
          <p:nvPr/>
        </p:nvGrpSpPr>
        <p:grpSpPr bwMode="auto">
          <a:xfrm>
            <a:off x="903288" y="1289050"/>
            <a:ext cx="3810000" cy="2895600"/>
            <a:chOff x="576" y="576"/>
            <a:chExt cx="2400" cy="1824"/>
          </a:xfrm>
        </p:grpSpPr>
        <p:sp>
          <p:nvSpPr>
            <p:cNvPr id="52311" name="Oval 121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12" name="Oval 122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13" name="Rectangle 123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314" name="Rectangle 124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9" name="Group 125"/>
          <p:cNvGrpSpPr>
            <a:grpSpLocks/>
          </p:cNvGrpSpPr>
          <p:nvPr/>
        </p:nvGrpSpPr>
        <p:grpSpPr bwMode="auto">
          <a:xfrm>
            <a:off x="1512888" y="1289050"/>
            <a:ext cx="1828800" cy="3810000"/>
            <a:chOff x="960" y="576"/>
            <a:chExt cx="1152" cy="2400"/>
          </a:xfrm>
        </p:grpSpPr>
        <p:sp>
          <p:nvSpPr>
            <p:cNvPr id="52307" name="Oval 126"/>
            <p:cNvSpPr>
              <a:spLocks noChangeArrowheads="1"/>
            </p:cNvSpPr>
            <p:nvPr/>
          </p:nvSpPr>
          <p:spPr bwMode="auto">
            <a:xfrm>
              <a:off x="120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08" name="Oval 127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09" name="Rectangle 128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2310" name="Rectangle 129"/>
            <p:cNvSpPr>
              <a:spLocks noChangeArrowheads="1"/>
            </p:cNvSpPr>
            <p:nvPr/>
          </p:nvSpPr>
          <p:spPr bwMode="auto">
            <a:xfrm>
              <a:off x="1728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1512888" y="1289050"/>
            <a:ext cx="4267200" cy="4800600"/>
            <a:chOff x="960" y="576"/>
            <a:chExt cx="2688" cy="3024"/>
          </a:xfrm>
        </p:grpSpPr>
        <p:sp>
          <p:nvSpPr>
            <p:cNvPr id="52303" name="Oval 131"/>
            <p:cNvSpPr>
              <a:spLocks noChangeArrowheads="1"/>
            </p:cNvSpPr>
            <p:nvPr/>
          </p:nvSpPr>
          <p:spPr bwMode="auto">
            <a:xfrm>
              <a:off x="120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04" name="Oval 132"/>
            <p:cNvSpPr>
              <a:spLocks noChangeArrowheads="1"/>
            </p:cNvSpPr>
            <p:nvPr/>
          </p:nvSpPr>
          <p:spPr bwMode="auto">
            <a:xfrm>
              <a:off x="960" y="32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05" name="Rectangle 133"/>
            <p:cNvSpPr>
              <a:spLocks noChangeArrowheads="1"/>
            </p:cNvSpPr>
            <p:nvPr/>
          </p:nvSpPr>
          <p:spPr bwMode="auto">
            <a:xfrm>
              <a:off x="1728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2306" name="Rectangle 134"/>
            <p:cNvSpPr>
              <a:spLocks noChangeArrowheads="1"/>
            </p:cNvSpPr>
            <p:nvPr/>
          </p:nvSpPr>
          <p:spPr bwMode="auto">
            <a:xfrm>
              <a:off x="3264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1" name="Group 135"/>
          <p:cNvGrpSpPr>
            <a:grpSpLocks/>
          </p:cNvGrpSpPr>
          <p:nvPr/>
        </p:nvGrpSpPr>
        <p:grpSpPr bwMode="auto">
          <a:xfrm>
            <a:off x="1512888" y="1289050"/>
            <a:ext cx="4267200" cy="4800600"/>
            <a:chOff x="960" y="576"/>
            <a:chExt cx="2688" cy="3024"/>
          </a:xfrm>
        </p:grpSpPr>
        <p:sp>
          <p:nvSpPr>
            <p:cNvPr id="52301" name="Oval 136"/>
            <p:cNvSpPr>
              <a:spLocks noChangeArrowheads="1"/>
            </p:cNvSpPr>
            <p:nvPr/>
          </p:nvSpPr>
          <p:spPr bwMode="auto">
            <a:xfrm>
              <a:off x="960" y="32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02" name="Rectangle 137"/>
            <p:cNvSpPr>
              <a:spLocks noChangeArrowheads="1"/>
            </p:cNvSpPr>
            <p:nvPr/>
          </p:nvSpPr>
          <p:spPr bwMode="auto">
            <a:xfrm>
              <a:off x="3264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2" name="Group 138"/>
          <p:cNvGrpSpPr>
            <a:grpSpLocks/>
          </p:cNvGrpSpPr>
          <p:nvPr/>
        </p:nvGrpSpPr>
        <p:grpSpPr bwMode="auto">
          <a:xfrm>
            <a:off x="903288" y="1289050"/>
            <a:ext cx="4876800" cy="5105400"/>
            <a:chOff x="576" y="576"/>
            <a:chExt cx="3072" cy="3216"/>
          </a:xfrm>
        </p:grpSpPr>
        <p:sp>
          <p:nvSpPr>
            <p:cNvPr id="52297" name="Rectangle 139"/>
            <p:cNvSpPr>
              <a:spLocks noChangeArrowheads="1"/>
            </p:cNvSpPr>
            <p:nvPr/>
          </p:nvSpPr>
          <p:spPr bwMode="auto">
            <a:xfrm>
              <a:off x="3264" y="5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2298" name="Rectangle 140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299" name="Oval 141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300" name="Rectangle 142"/>
            <p:cNvSpPr>
              <a:spLocks noChangeArrowheads="1"/>
            </p:cNvSpPr>
            <p:nvPr/>
          </p:nvSpPr>
          <p:spPr bwMode="auto">
            <a:xfrm>
              <a:off x="816" y="2976"/>
              <a:ext cx="528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23" name="Group 143"/>
          <p:cNvGrpSpPr>
            <a:grpSpLocks/>
          </p:cNvGrpSpPr>
          <p:nvPr/>
        </p:nvGrpSpPr>
        <p:grpSpPr bwMode="auto">
          <a:xfrm>
            <a:off x="903288" y="1289050"/>
            <a:ext cx="3810000" cy="2895600"/>
            <a:chOff x="576" y="576"/>
            <a:chExt cx="2400" cy="1824"/>
          </a:xfrm>
        </p:grpSpPr>
        <p:sp>
          <p:nvSpPr>
            <p:cNvPr id="52293" name="Oval 144"/>
            <p:cNvSpPr>
              <a:spLocks noChangeArrowheads="1"/>
            </p:cNvSpPr>
            <p:nvPr/>
          </p:nvSpPr>
          <p:spPr bwMode="auto">
            <a:xfrm>
              <a:off x="2592" y="129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294" name="Oval 145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295" name="Rectangle 146"/>
            <p:cNvSpPr>
              <a:spLocks noChangeArrowheads="1"/>
            </p:cNvSpPr>
            <p:nvPr/>
          </p:nvSpPr>
          <p:spPr bwMode="auto">
            <a:xfrm>
              <a:off x="57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2296" name="Rectangle 147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4" name="Group 148"/>
          <p:cNvGrpSpPr>
            <a:grpSpLocks/>
          </p:cNvGrpSpPr>
          <p:nvPr/>
        </p:nvGrpSpPr>
        <p:grpSpPr bwMode="auto">
          <a:xfrm>
            <a:off x="1512888" y="1289050"/>
            <a:ext cx="1828800" cy="3810000"/>
            <a:chOff x="960" y="576"/>
            <a:chExt cx="1152" cy="2400"/>
          </a:xfrm>
        </p:grpSpPr>
        <p:sp>
          <p:nvSpPr>
            <p:cNvPr id="52289" name="Oval 149"/>
            <p:cNvSpPr>
              <a:spLocks noChangeArrowheads="1"/>
            </p:cNvSpPr>
            <p:nvPr/>
          </p:nvSpPr>
          <p:spPr bwMode="auto">
            <a:xfrm>
              <a:off x="1680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290" name="Oval 150"/>
            <p:cNvSpPr>
              <a:spLocks noChangeArrowheads="1"/>
            </p:cNvSpPr>
            <p:nvPr/>
          </p:nvSpPr>
          <p:spPr bwMode="auto">
            <a:xfrm>
              <a:off x="1200" y="2592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291" name="Rectangle 151"/>
            <p:cNvSpPr>
              <a:spLocks noChangeArrowheads="1"/>
            </p:cNvSpPr>
            <p:nvPr/>
          </p:nvSpPr>
          <p:spPr bwMode="auto">
            <a:xfrm>
              <a:off x="960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2292" name="Rectangle 152"/>
            <p:cNvSpPr>
              <a:spLocks noChangeArrowheads="1"/>
            </p:cNvSpPr>
            <p:nvPr/>
          </p:nvSpPr>
          <p:spPr bwMode="auto">
            <a:xfrm>
              <a:off x="1728" y="576"/>
              <a:ext cx="384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5" name="Group 153"/>
          <p:cNvGrpSpPr>
            <a:grpSpLocks/>
          </p:cNvGrpSpPr>
          <p:nvPr/>
        </p:nvGrpSpPr>
        <p:grpSpPr bwMode="auto">
          <a:xfrm>
            <a:off x="1893888" y="1289050"/>
            <a:ext cx="1447800" cy="3810000"/>
            <a:chOff x="1200" y="576"/>
            <a:chExt cx="912" cy="2400"/>
          </a:xfrm>
        </p:grpSpPr>
        <p:sp>
          <p:nvSpPr>
            <p:cNvPr id="52287" name="Oval 154"/>
            <p:cNvSpPr>
              <a:spLocks noChangeArrowheads="1"/>
            </p:cNvSpPr>
            <p:nvPr/>
          </p:nvSpPr>
          <p:spPr bwMode="auto">
            <a:xfrm>
              <a:off x="1200" y="259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2288" name="Rectangle 155"/>
            <p:cNvSpPr>
              <a:spLocks noChangeArrowheads="1"/>
            </p:cNvSpPr>
            <p:nvPr/>
          </p:nvSpPr>
          <p:spPr bwMode="auto">
            <a:xfrm>
              <a:off x="1728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52286" name="Text Box 156"/>
          <p:cNvSpPr txBox="1">
            <a:spLocks noChangeArrowheads="1"/>
          </p:cNvSpPr>
          <p:nvPr/>
        </p:nvSpPr>
        <p:spPr bwMode="auto">
          <a:xfrm>
            <a:off x="1524000" y="152400"/>
            <a:ext cx="6172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Ordinamento dell’</a:t>
            </a:r>
            <a:r>
              <a:rPr lang="it-IT" sz="4000" dirty="0" err="1">
                <a:solidFill>
                  <a:srgbClr val="FF0000"/>
                </a:solidFill>
                <a:latin typeface="+mn-lt"/>
              </a:rPr>
              <a:t>array</a:t>
            </a:r>
            <a:endParaRPr lang="it-IT" sz="4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Max-Heapfy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) </a:t>
            </a:r>
            <a:endParaRPr lang="it-IT" b="1" baseline="-25000" dirty="0">
              <a:solidFill>
                <a:srgbClr val="FF0000"/>
              </a:solidFill>
              <a:latin typeface="+mn-lt"/>
            </a:endParaRPr>
          </a:p>
          <a:p>
            <a:r>
              <a:rPr lang="it-IT" b="1" dirty="0">
                <a:latin typeface="+mn-lt"/>
              </a:rPr>
              <a:t>  </a:t>
            </a:r>
            <a:r>
              <a:rPr lang="it-IT" b="1" i="1" dirty="0">
                <a:latin typeface="+mn-lt"/>
              </a:rPr>
              <a:t>l</a:t>
            </a:r>
            <a:r>
              <a:rPr lang="it-IT" b="1" dirty="0">
                <a:latin typeface="+mn-lt"/>
              </a:rPr>
              <a:t> </a:t>
            </a:r>
            <a:r>
              <a:rPr lang="it-IT" b="1" dirty="0" smtClean="0">
                <a:latin typeface="+mn-lt"/>
                <a:sym typeface="Symbol" pitchFamily="18" charset="2"/>
              </a:rPr>
              <a:t>= 2</a:t>
            </a:r>
            <a:r>
              <a:rPr lang="it-IT" b="1" i="1" dirty="0" smtClean="0">
                <a:latin typeface="+mn-lt"/>
                <a:sym typeface="Symbol" pitchFamily="18" charset="2"/>
              </a:rPr>
              <a:t>i</a:t>
            </a:r>
            <a:r>
              <a:rPr lang="it-IT" b="1" dirty="0" smtClean="0">
                <a:latin typeface="+mn-lt"/>
              </a:rPr>
              <a:t>, 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 </a:t>
            </a:r>
            <a:r>
              <a:rPr lang="it-IT" b="1" dirty="0" smtClean="0">
                <a:latin typeface="+mn-lt"/>
                <a:sym typeface="Symbol" pitchFamily="18" charset="2"/>
              </a:rPr>
              <a:t>=2</a:t>
            </a:r>
            <a:r>
              <a:rPr lang="it-IT" b="1" i="1" dirty="0" smtClean="0">
                <a:latin typeface="+mn-lt"/>
                <a:sym typeface="Symbol" pitchFamily="18" charset="2"/>
              </a:rPr>
              <a:t>i</a:t>
            </a:r>
            <a:r>
              <a:rPr lang="it-IT" b="1" dirty="0" smtClean="0">
                <a:latin typeface="+mn-lt"/>
                <a:sym typeface="Symbol" pitchFamily="18" charset="2"/>
              </a:rPr>
              <a:t>+1</a:t>
            </a:r>
            <a:endParaRPr lang="it-IT" b="1" dirty="0">
              <a:latin typeface="+mn-lt"/>
            </a:endParaRPr>
          </a:p>
          <a:p>
            <a:r>
              <a:rPr lang="it-IT" b="1" dirty="0">
                <a:latin typeface="+mn-lt"/>
              </a:rPr>
              <a:t>  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 = </a:t>
            </a:r>
            <a:r>
              <a:rPr lang="it-IT" b="1" i="1" dirty="0">
                <a:latin typeface="+mn-lt"/>
              </a:rPr>
              <a:t>i</a:t>
            </a:r>
          </a:p>
          <a:p>
            <a:r>
              <a:rPr lang="it-IT" b="1" dirty="0">
                <a:latin typeface="+mn-lt"/>
              </a:rPr>
              <a:t>  </a:t>
            </a:r>
            <a:r>
              <a:rPr lang="it-IT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l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 </a:t>
            </a:r>
            <a:r>
              <a:rPr lang="it-IT" b="1" i="1" dirty="0" err="1">
                <a:latin typeface="+mn-lt"/>
              </a:rPr>
              <a:t>A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heapsize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solidFill>
                  <a:schemeClr val="accent2"/>
                </a:solidFill>
                <a:latin typeface="+mn-lt"/>
              </a:rPr>
              <a:t>and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l</a:t>
            </a:r>
            <a:r>
              <a:rPr lang="it-IT" b="1" dirty="0">
                <a:latin typeface="+mn-lt"/>
              </a:rPr>
              <a:t>] &gt;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] </a:t>
            </a:r>
            <a:endParaRPr lang="it-IT" b="1" dirty="0">
              <a:solidFill>
                <a:srgbClr val="0000CC"/>
              </a:solidFill>
              <a:latin typeface="+mn-lt"/>
            </a:endParaRPr>
          </a:p>
          <a:p>
            <a:r>
              <a:rPr lang="it-IT" b="1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l</a:t>
            </a:r>
          </a:p>
          <a:p>
            <a:r>
              <a:rPr lang="it-IT" b="1" dirty="0">
                <a:latin typeface="+mn-lt"/>
              </a:rPr>
              <a:t>  </a:t>
            </a:r>
            <a:r>
              <a:rPr lang="it-IT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 </a:t>
            </a:r>
            <a:r>
              <a:rPr lang="it-IT" b="1" i="1" dirty="0" err="1">
                <a:latin typeface="+mn-lt"/>
              </a:rPr>
              <a:t>A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heapsize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solidFill>
                  <a:schemeClr val="accent2"/>
                </a:solidFill>
                <a:latin typeface="+mn-lt"/>
              </a:rPr>
              <a:t>and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r</a:t>
            </a:r>
            <a:r>
              <a:rPr lang="it-IT" b="1" dirty="0">
                <a:latin typeface="+mn-lt"/>
              </a:rPr>
              <a:t>] &gt;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]</a:t>
            </a:r>
          </a:p>
          <a:p>
            <a:r>
              <a:rPr lang="it-IT" b="1" dirty="0">
                <a:latin typeface="+mn-lt"/>
              </a:rPr>
              <a:t> </a:t>
            </a:r>
            <a:r>
              <a:rPr lang="it-IT" b="1" dirty="0">
                <a:solidFill>
                  <a:srgbClr val="0000CC"/>
                </a:solidFill>
                <a:latin typeface="+mn-lt"/>
              </a:rPr>
              <a:t>    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r</a:t>
            </a:r>
          </a:p>
          <a:p>
            <a:r>
              <a:rPr lang="it-IT" b="1" dirty="0">
                <a:latin typeface="+mn-lt"/>
              </a:rPr>
              <a:t>  </a:t>
            </a:r>
            <a:r>
              <a:rPr lang="it-IT" b="1" dirty="0" err="1">
                <a:solidFill>
                  <a:srgbClr val="0000CC"/>
                </a:solidFill>
                <a:latin typeface="+mn-lt"/>
              </a:rPr>
              <a:t>if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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 </a:t>
            </a:r>
            <a:endParaRPr lang="it-IT" b="1" dirty="0">
              <a:solidFill>
                <a:srgbClr val="0000CC"/>
              </a:solidFill>
              <a:latin typeface="+mn-lt"/>
            </a:endParaRPr>
          </a:p>
          <a:p>
            <a:r>
              <a:rPr lang="it-IT" b="1" dirty="0">
                <a:latin typeface="+mn-lt"/>
              </a:rPr>
              <a:t>    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],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]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],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]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t</a:t>
            </a:r>
            <a:endParaRPr lang="it-IT" b="1" i="1" dirty="0">
              <a:solidFill>
                <a:srgbClr val="FF0000"/>
              </a:solidFill>
              <a:latin typeface="+mn-lt"/>
            </a:endParaRPr>
          </a:p>
          <a:p>
            <a:r>
              <a:rPr lang="it-IT" b="1" dirty="0">
                <a:latin typeface="+mn-lt"/>
              </a:rPr>
              <a:t>    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Max-Heapfy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m</a:t>
            </a:r>
            <a:r>
              <a:rPr lang="it-IT" b="1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8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8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8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8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8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8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8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8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8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8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78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8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78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8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78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78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78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78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Text Box 2"/>
          <p:cNvSpPr txBox="1">
            <a:spLocks noChangeArrowheads="1"/>
          </p:cNvSpPr>
          <p:nvPr/>
        </p:nvSpPr>
        <p:spPr bwMode="auto">
          <a:xfrm>
            <a:off x="684213" y="549275"/>
            <a:ext cx="6629400" cy="2062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CC0000"/>
                </a:solidFill>
                <a:latin typeface="+mn-lt"/>
              </a:rPr>
              <a:t>Build-Max-Heap</a:t>
            </a:r>
            <a:r>
              <a:rPr lang="it-IT" b="1" dirty="0">
                <a:latin typeface="+mn-lt"/>
              </a:rPr>
              <a:t> 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)                  </a:t>
            </a:r>
          </a:p>
          <a:p>
            <a:r>
              <a:rPr lang="it-IT" b="1" dirty="0">
                <a:latin typeface="+mn-lt"/>
              </a:rPr>
              <a:t>   </a:t>
            </a:r>
            <a:r>
              <a:rPr lang="it-IT" b="1" i="1" dirty="0" err="1">
                <a:latin typeface="+mn-lt"/>
              </a:rPr>
              <a:t>A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heapsize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 err="1">
                <a:latin typeface="+mn-lt"/>
              </a:rPr>
              <a:t>A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length</a:t>
            </a:r>
            <a:endParaRPr lang="it-IT" b="1" i="1" dirty="0">
              <a:latin typeface="+mn-lt"/>
            </a:endParaRPr>
          </a:p>
          <a:p>
            <a:r>
              <a:rPr lang="it-IT" b="1" dirty="0">
                <a:latin typeface="+mn-lt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</a:t>
            </a:r>
            <a:r>
              <a:rPr lang="it-IT" b="1" i="1" dirty="0" err="1">
                <a:latin typeface="+mn-lt"/>
              </a:rPr>
              <a:t>A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lenght</a:t>
            </a:r>
            <a:r>
              <a:rPr lang="it-IT" b="1" dirty="0">
                <a:latin typeface="+mn-lt"/>
              </a:rPr>
              <a:t>/2</a:t>
            </a:r>
            <a:r>
              <a:rPr lang="it-IT" b="1" dirty="0">
                <a:latin typeface="+mn-lt"/>
                <a:sym typeface="Symbol" pitchFamily="18" charset="2"/>
              </a:rPr>
              <a:t>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solidFill>
                  <a:srgbClr val="3333CC"/>
                </a:solidFill>
                <a:latin typeface="+mn-lt"/>
              </a:rPr>
              <a:t>downto</a:t>
            </a:r>
            <a:r>
              <a:rPr lang="it-IT" b="1" dirty="0">
                <a:latin typeface="+mn-lt"/>
              </a:rPr>
              <a:t> 1</a:t>
            </a:r>
          </a:p>
          <a:p>
            <a:r>
              <a:rPr lang="it-IT" b="1" dirty="0">
                <a:latin typeface="+mn-lt"/>
                <a:sym typeface="MT Extra" pitchFamily="18" charset="2"/>
              </a:rPr>
              <a:t>     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Max-Heapfy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Text Box 2"/>
          <p:cNvSpPr txBox="1">
            <a:spLocks noChangeArrowheads="1"/>
          </p:cNvSpPr>
          <p:nvPr/>
        </p:nvSpPr>
        <p:spPr bwMode="auto">
          <a:xfrm>
            <a:off x="827088" y="549275"/>
            <a:ext cx="6629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 dirty="0" err="1" smtClean="0">
                <a:solidFill>
                  <a:srgbClr val="CC0000"/>
                </a:solidFill>
                <a:latin typeface="+mn-lt"/>
              </a:rPr>
              <a:t>Heap-Sort</a:t>
            </a:r>
            <a:r>
              <a:rPr lang="it-IT" b="1" dirty="0" smtClean="0">
                <a:latin typeface="+mn-lt"/>
              </a:rPr>
              <a:t> 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)  </a:t>
            </a:r>
            <a:r>
              <a:rPr lang="it-IT" b="1" dirty="0" smtClean="0">
                <a:latin typeface="+mn-lt"/>
              </a:rPr>
              <a:t>                </a:t>
            </a:r>
            <a:endParaRPr lang="it-IT" b="1" dirty="0">
              <a:latin typeface="+mn-lt"/>
            </a:endParaRPr>
          </a:p>
          <a:p>
            <a:r>
              <a:rPr lang="it-IT" b="1" dirty="0">
                <a:latin typeface="+mn-lt"/>
              </a:rPr>
              <a:t>  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Build-Max-Heap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)</a:t>
            </a:r>
          </a:p>
          <a:p>
            <a:r>
              <a:rPr lang="it-IT" b="1" dirty="0">
                <a:latin typeface="+mn-lt"/>
                <a:sym typeface="MT Extra" pitchFamily="18" charset="2"/>
              </a:rPr>
              <a:t>  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for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 err="1">
                <a:latin typeface="+mn-lt"/>
              </a:rPr>
              <a:t>A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length</a:t>
            </a:r>
            <a:r>
              <a:rPr lang="it-IT" b="1" dirty="0">
                <a:latin typeface="+mn-lt"/>
              </a:rPr>
              <a:t> </a:t>
            </a:r>
            <a:r>
              <a:rPr lang="it-IT" b="1" dirty="0" err="1">
                <a:solidFill>
                  <a:schemeClr val="accent2"/>
                </a:solidFill>
                <a:latin typeface="+mn-lt"/>
              </a:rPr>
              <a:t>downto</a:t>
            </a:r>
            <a:r>
              <a:rPr lang="it-IT" b="1" dirty="0">
                <a:latin typeface="+mn-lt"/>
              </a:rPr>
              <a:t> 2</a:t>
            </a:r>
          </a:p>
          <a:p>
            <a:r>
              <a:rPr lang="it-IT" b="1" dirty="0">
                <a:latin typeface="+mn-lt"/>
              </a:rPr>
              <a:t>     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],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</a:t>
            </a:r>
            <a:r>
              <a:rPr lang="it-IT" b="1" i="1" dirty="0">
                <a:latin typeface="+mn-lt"/>
              </a:rPr>
              <a:t>i</a:t>
            </a:r>
            <a:r>
              <a:rPr lang="it-IT" b="1" dirty="0">
                <a:latin typeface="+mn-lt"/>
              </a:rPr>
              <a:t>]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[1], 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[1] </a:t>
            </a:r>
            <a:r>
              <a:rPr lang="it-IT" b="1" dirty="0">
                <a:latin typeface="+mn-lt"/>
                <a:sym typeface="Symbol" pitchFamily="18" charset="2"/>
              </a:rPr>
              <a:t>=</a:t>
            </a:r>
            <a:r>
              <a:rPr lang="it-IT" b="1" dirty="0">
                <a:latin typeface="+mn-lt"/>
              </a:rPr>
              <a:t> </a:t>
            </a:r>
            <a:r>
              <a:rPr lang="it-IT" b="1" i="1" dirty="0">
                <a:latin typeface="+mn-lt"/>
              </a:rPr>
              <a:t>t</a:t>
            </a:r>
          </a:p>
          <a:p>
            <a:r>
              <a:rPr lang="it-IT" b="1" dirty="0">
                <a:latin typeface="+mn-lt"/>
              </a:rPr>
              <a:t>      </a:t>
            </a:r>
            <a:r>
              <a:rPr lang="it-IT" b="1" i="1" dirty="0" err="1" smtClean="0">
                <a:latin typeface="+mn-lt"/>
              </a:rPr>
              <a:t>A</a:t>
            </a:r>
            <a:r>
              <a:rPr lang="it-IT" b="1" dirty="0" err="1" smtClean="0">
                <a:latin typeface="+mn-lt"/>
              </a:rPr>
              <a:t>.</a:t>
            </a:r>
            <a:r>
              <a:rPr lang="it-IT" b="1" i="1" dirty="0" err="1" smtClean="0">
                <a:latin typeface="+mn-lt"/>
              </a:rPr>
              <a:t>heapsize</a:t>
            </a:r>
            <a:r>
              <a:rPr lang="it-IT" b="1" dirty="0" smtClean="0">
                <a:latin typeface="+mn-lt"/>
              </a:rPr>
              <a:t> </a:t>
            </a:r>
            <a:r>
              <a:rPr lang="it-IT" b="1" dirty="0">
                <a:latin typeface="+mn-lt"/>
              </a:rPr>
              <a:t>= </a:t>
            </a:r>
            <a:r>
              <a:rPr lang="it-IT" b="1" i="1" dirty="0" err="1">
                <a:latin typeface="+mn-lt"/>
              </a:rPr>
              <a:t>A</a:t>
            </a:r>
            <a:r>
              <a:rPr lang="it-IT" b="1" dirty="0" err="1">
                <a:latin typeface="+mn-lt"/>
              </a:rPr>
              <a:t>.</a:t>
            </a:r>
            <a:r>
              <a:rPr lang="it-IT" b="1" i="1" dirty="0" err="1">
                <a:latin typeface="+mn-lt"/>
              </a:rPr>
              <a:t>heapsize</a:t>
            </a:r>
            <a:r>
              <a:rPr lang="it-IT" b="1" dirty="0">
                <a:latin typeface="+mn-lt"/>
              </a:rPr>
              <a:t> - 1</a:t>
            </a:r>
          </a:p>
          <a:p>
            <a:r>
              <a:rPr lang="it-IT" b="1" dirty="0">
                <a:latin typeface="+mn-lt"/>
              </a:rPr>
              <a:t>      </a:t>
            </a:r>
            <a:r>
              <a:rPr lang="it-IT" b="1" dirty="0" err="1">
                <a:solidFill>
                  <a:srgbClr val="CC0000"/>
                </a:solidFill>
                <a:latin typeface="+mn-lt"/>
              </a:rPr>
              <a:t>Max-Heapfy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,1)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7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7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7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7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7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13555</TotalTime>
  <Words>1432</Words>
  <Application>Microsoft Office PowerPoint</Application>
  <PresentationFormat>Presentazione su schermo (4:3)</PresentationFormat>
  <Paragraphs>426</Paragraphs>
  <Slides>19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Blank Presentation</vt:lpstr>
      <vt:lpstr>Equazione</vt:lpstr>
      <vt:lpstr>Microsoft Equation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654</cp:revision>
  <cp:lastPrinted>2015-03-18T12:24:06Z</cp:lastPrinted>
  <dcterms:created xsi:type="dcterms:W3CDTF">2015-03-18T12:07:20Z</dcterms:created>
  <dcterms:modified xsi:type="dcterms:W3CDTF">2015-03-18T18:38:37Z</dcterms:modified>
</cp:coreProperties>
</file>