
<file path=[Content_Types].xml><?xml version="1.0" encoding="utf-8"?>
<Types xmlns="http://schemas.openxmlformats.org/package/2006/content-types">
  <Override PartName="/ppt/embeddings/Microsoft_Equation12.bin" ContentType="application/vnd.openxmlformats-officedocument.oleObject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Override PartName="/ppt/embeddings/Microsoft_Equation24.bin" ContentType="application/vnd.openxmlformats-officedocument.oleObject"/>
  <Override PartName="/ppt/embeddings/Microsoft_Equation32.bin" ContentType="application/vnd.openxmlformats-officedocument.oleObject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embeddings/Microsoft_Equation20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Microsoft_Equation29.bin" ContentType="application/vnd.openxmlformats-officedocument.oleObject"/>
  <Default Extension="jpeg" ContentType="image/jpeg"/>
  <Override PartName="/ppt/embeddings/Microsoft_Equation17.bin" ContentType="application/vnd.openxmlformats-officedocument.oleObject"/>
  <Override PartName="/docProps/app.xml" ContentType="application/vnd.openxmlformats-officedocument.extended-properties+xml"/>
  <Default Extension="rels" ContentType="application/vnd.openxmlformats-package.relationships+xml"/>
  <Default Extension="xml" ContentType="application/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slideLayouts/slideLayout12.xml" ContentType="application/vnd.openxmlformats-officedocument.presentationml.slideLayout+xml"/>
  <Override PartName="/ppt/embeddings/Microsoft_Equation8.bin" ContentType="application/vnd.openxmlformats-officedocument.oleObject"/>
  <Override PartName="/ppt/slides/slide6.xml" ContentType="application/vnd.openxmlformats-officedocument.presentationml.slide+xml"/>
  <Override PartName="/ppt/embeddings/Microsoft_Equation25.bin" ContentType="application/vnd.openxmlformats-officedocument.oleObject"/>
  <Override PartName="/ppt/embeddings/Microsoft_Equation33.bin" ContentType="application/vnd.openxmlformats-officedocument.oleObject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embeddings/Microsoft_Equation21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embeddings/Microsoft_Equation18.bin" ContentType="application/vnd.openxmlformats-officedocument.oleObject"/>
  <Override PartName="/ppt/embeddings/Microsoft_Equation26.bin" ContentType="application/vnd.openxmlformats-officedocument.oleObject"/>
  <Override PartName="/ppt/embeddings/Microsoft_Equation14.bin" ContentType="application/vnd.openxmlformats-officedocument.oleObject"/>
  <Override PartName="/ppt/slideLayouts/slideLayout13.xml" ContentType="application/vnd.openxmlformats-officedocument.presentationml.slideLayout+xml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embeddings/Microsoft_Equation22.bin" ContentType="application/vnd.openxmlformats-officedocument.oleObject"/>
  <Override PartName="/ppt/embeddings/Microsoft_Equation30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19.bin" ContentType="application/vnd.openxmlformats-officedocument.oleObject"/>
  <Override PartName="/ppt/embeddings/Microsoft_Equation27.bin" ContentType="application/vnd.openxmlformats-officedocument.oleObject"/>
  <Override PartName="/ppt/embeddings/Microsoft_Equation15.bin" ContentType="application/vnd.openxmlformats-officedocument.oleObject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6.bin" ContentType="application/vnd.openxmlformats-officedocument.oleObject"/>
  <Override PartName="/ppt/slides/slide4.xml" ContentType="application/vnd.openxmlformats-officedocument.presentationml.slide+xml"/>
  <Default Extension="wmf" ContentType="image/x-wmf"/>
  <Override PartName="/ppt/embeddings/Microsoft_Equation23.bin" ContentType="application/vnd.openxmlformats-officedocument.oleObject"/>
  <Override PartName="/ppt/embeddings/Microsoft_Equation31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embeddings/Microsoft_Equation28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6" d="100"/>
          <a:sy n="146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image" Target="../media/image13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2.bin"/><Relationship Id="rId4" Type="http://schemas.openxmlformats.org/officeDocument/2006/relationships/oleObject" Target="../embeddings/Microsoft_Equation3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6" Type="http://schemas.openxmlformats.org/officeDocument/2006/relationships/oleObject" Target="../embeddings/Microsoft_Equation10.bin"/><Relationship Id="rId7" Type="http://schemas.openxmlformats.org/officeDocument/2006/relationships/oleObject" Target="../embeddings/Microsoft_Equation11.bin"/><Relationship Id="rId8" Type="http://schemas.openxmlformats.org/officeDocument/2006/relationships/oleObject" Target="../embeddings/Microsoft_Equation12.bin"/><Relationship Id="rId9" Type="http://schemas.openxmlformats.org/officeDocument/2006/relationships/oleObject" Target="../embeddings/Microsoft_Equation1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4.bin"/><Relationship Id="rId4" Type="http://schemas.openxmlformats.org/officeDocument/2006/relationships/oleObject" Target="../embeddings/Microsoft_Equation15.bin"/><Relationship Id="rId5" Type="http://schemas.openxmlformats.org/officeDocument/2006/relationships/oleObject" Target="../embeddings/Microsoft_Equation16.bin"/><Relationship Id="rId6" Type="http://schemas.openxmlformats.org/officeDocument/2006/relationships/oleObject" Target="../embeddings/Microsoft_Equation17.bin"/><Relationship Id="rId7" Type="http://schemas.openxmlformats.org/officeDocument/2006/relationships/oleObject" Target="../embeddings/Microsoft_Equation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9.bin"/><Relationship Id="rId4" Type="http://schemas.openxmlformats.org/officeDocument/2006/relationships/oleObject" Target="../embeddings/Microsoft_Equation20.bin"/><Relationship Id="rId5" Type="http://schemas.openxmlformats.org/officeDocument/2006/relationships/oleObject" Target="../embeddings/Microsoft_Equation21.bin"/><Relationship Id="rId6" Type="http://schemas.openxmlformats.org/officeDocument/2006/relationships/oleObject" Target="../embeddings/Microsoft_Equation22.bin"/><Relationship Id="rId7" Type="http://schemas.openxmlformats.org/officeDocument/2006/relationships/oleObject" Target="../embeddings/Microsoft_Equation2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4.bin"/><Relationship Id="rId4" Type="http://schemas.openxmlformats.org/officeDocument/2006/relationships/oleObject" Target="../embeddings/Microsoft_Equation25.bin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7" Type="http://schemas.openxmlformats.org/officeDocument/2006/relationships/oleObject" Target="../embeddings/Microsoft_Equation2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9.bin"/><Relationship Id="rId4" Type="http://schemas.openxmlformats.org/officeDocument/2006/relationships/oleObject" Target="../embeddings/Microsoft_Equation30.bin"/><Relationship Id="rId5" Type="http://schemas.openxmlformats.org/officeDocument/2006/relationships/oleObject" Target="../embeddings/Microsoft_Equation3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Text Box 2"/>
          <p:cNvSpPr txBox="1">
            <a:spLocks noChangeArrowheads="1"/>
          </p:cNvSpPr>
          <p:nvPr/>
        </p:nvSpPr>
        <p:spPr bwMode="auto">
          <a:xfrm>
            <a:off x="576263" y="368300"/>
            <a:ext cx="79930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Soluzione 6: Algoritmo </a:t>
            </a:r>
            <a:r>
              <a:rPr lang="it-IT" sz="4000" dirty="0" err="1" smtClean="0">
                <a:solidFill>
                  <a:srgbClr val="FF0000"/>
                </a:solidFill>
                <a:latin typeface="+mn-lt"/>
              </a:rPr>
              <a:t>Quicksort</a:t>
            </a:r>
            <a:r>
              <a:rPr lang="it-IT" sz="4000" dirty="0" smtClean="0">
                <a:solidFill>
                  <a:srgbClr val="FF0000"/>
                </a:solidFill>
                <a:latin typeface="+mn-lt"/>
              </a:rPr>
              <a:t> 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88548" name="Rectangle 4"/>
          <p:cNvSpPr>
            <a:spLocks noChangeArrowheads="1"/>
          </p:cNvSpPr>
          <p:nvPr/>
        </p:nvSpPr>
        <p:spPr bwMode="auto">
          <a:xfrm>
            <a:off x="7488238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5</a:t>
            </a:r>
            <a:endParaRPr lang="en-US" sz="3600">
              <a:latin typeface="+mn-lt"/>
            </a:endParaRPr>
          </a:p>
        </p:txBody>
      </p:sp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1366838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6</a:t>
            </a:r>
            <a:endParaRPr lang="en-US" sz="3600">
              <a:latin typeface="+mn-lt"/>
            </a:endParaRPr>
          </a:p>
        </p:txBody>
      </p:sp>
      <p:sp>
        <p:nvSpPr>
          <p:cNvPr id="1388550" name="Rectangle 6"/>
          <p:cNvSpPr>
            <a:spLocks noChangeArrowheads="1"/>
          </p:cNvSpPr>
          <p:nvPr/>
        </p:nvSpPr>
        <p:spPr bwMode="auto">
          <a:xfrm>
            <a:off x="755650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9</a:t>
            </a:r>
            <a:endParaRPr lang="en-US" sz="3600">
              <a:latin typeface="+mn-lt"/>
            </a:endParaRP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2590800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8</a:t>
            </a:r>
            <a:endParaRPr lang="en-US" sz="3600">
              <a:latin typeface="+mn-lt"/>
            </a:endParaRPr>
          </a:p>
        </p:txBody>
      </p:sp>
      <p:sp>
        <p:nvSpPr>
          <p:cNvPr id="1388553" name="Rectangle 9"/>
          <p:cNvSpPr>
            <a:spLocks noChangeArrowheads="1"/>
          </p:cNvSpPr>
          <p:nvPr/>
        </p:nvSpPr>
        <p:spPr bwMode="auto">
          <a:xfrm>
            <a:off x="3203575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554" name="Rectangle 10"/>
          <p:cNvSpPr>
            <a:spLocks noChangeArrowheads="1"/>
          </p:cNvSpPr>
          <p:nvPr/>
        </p:nvSpPr>
        <p:spPr bwMode="auto">
          <a:xfrm>
            <a:off x="3814763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2</a:t>
            </a:r>
            <a:endParaRPr lang="en-US" sz="3600">
              <a:latin typeface="+mn-lt"/>
            </a:endParaRPr>
          </a:p>
        </p:txBody>
      </p:sp>
      <p:sp>
        <p:nvSpPr>
          <p:cNvPr id="1388555" name="Rectangle 11"/>
          <p:cNvSpPr>
            <a:spLocks noChangeArrowheads="1"/>
          </p:cNvSpPr>
          <p:nvPr/>
        </p:nvSpPr>
        <p:spPr bwMode="auto">
          <a:xfrm>
            <a:off x="4427538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7</a:t>
            </a:r>
            <a:endParaRPr lang="en-US" sz="3600">
              <a:latin typeface="+mn-lt"/>
            </a:endParaRPr>
          </a:p>
        </p:txBody>
      </p:sp>
      <p:sp>
        <p:nvSpPr>
          <p:cNvPr id="1388556" name="Rectangle 12"/>
          <p:cNvSpPr>
            <a:spLocks noChangeArrowheads="1"/>
          </p:cNvSpPr>
          <p:nvPr/>
        </p:nvSpPr>
        <p:spPr bwMode="auto">
          <a:xfrm>
            <a:off x="5038725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557" name="Rectangle 13"/>
          <p:cNvSpPr>
            <a:spLocks noChangeArrowheads="1"/>
          </p:cNvSpPr>
          <p:nvPr/>
        </p:nvSpPr>
        <p:spPr bwMode="auto">
          <a:xfrm>
            <a:off x="5651500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3</a:t>
            </a:r>
            <a:endParaRPr lang="en-US" sz="3600">
              <a:latin typeface="+mn-lt"/>
            </a:endParaRPr>
          </a:p>
        </p:txBody>
      </p:sp>
      <p:sp>
        <p:nvSpPr>
          <p:cNvPr id="1388558" name="Rectangle 14"/>
          <p:cNvSpPr>
            <a:spLocks noChangeArrowheads="1"/>
          </p:cNvSpPr>
          <p:nvPr/>
        </p:nvSpPr>
        <p:spPr bwMode="auto">
          <a:xfrm>
            <a:off x="6264275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7</a:t>
            </a:r>
            <a:endParaRPr lang="en-US" sz="3600">
              <a:latin typeface="+mn-lt"/>
            </a:endParaRPr>
          </a:p>
        </p:txBody>
      </p:sp>
      <p:sp>
        <p:nvSpPr>
          <p:cNvPr id="1388559" name="Rectangle 15"/>
          <p:cNvSpPr>
            <a:spLocks noChangeArrowheads="1"/>
          </p:cNvSpPr>
          <p:nvPr/>
        </p:nvSpPr>
        <p:spPr bwMode="auto">
          <a:xfrm>
            <a:off x="6875463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1</a:t>
            </a:r>
            <a:endParaRPr lang="en-US" sz="3600">
              <a:latin typeface="+mn-lt"/>
            </a:endParaRPr>
          </a:p>
        </p:txBody>
      </p:sp>
      <p:sp>
        <p:nvSpPr>
          <p:cNvPr id="1388560" name="Rectangle 16"/>
          <p:cNvSpPr>
            <a:spLocks noChangeArrowheads="1"/>
          </p:cNvSpPr>
          <p:nvPr/>
        </p:nvSpPr>
        <p:spPr bwMode="auto">
          <a:xfrm>
            <a:off x="719138" y="4149725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dirty="0">
                <a:latin typeface="+mn-lt"/>
              </a:rPr>
              <a:t>1      2      3      4      5      6      7      8      9     10    11    12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1388566" name="Rectangle 22"/>
          <p:cNvSpPr>
            <a:spLocks noChangeArrowheads="1"/>
          </p:cNvSpPr>
          <p:nvPr/>
        </p:nvSpPr>
        <p:spPr bwMode="auto">
          <a:xfrm>
            <a:off x="7488238" y="4546600"/>
            <a:ext cx="6096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5</a:t>
            </a:r>
          </a:p>
        </p:txBody>
      </p:sp>
      <p:sp>
        <p:nvSpPr>
          <p:cNvPr id="1388599" name="Rectangle 55"/>
          <p:cNvSpPr>
            <a:spLocks noChangeArrowheads="1"/>
          </p:cNvSpPr>
          <p:nvPr/>
        </p:nvSpPr>
        <p:spPr bwMode="auto">
          <a:xfrm>
            <a:off x="1979613" y="45466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0</a:t>
            </a:r>
          </a:p>
        </p:txBody>
      </p:sp>
      <p:sp>
        <p:nvSpPr>
          <p:cNvPr id="1388629" name="Text Box 85"/>
          <p:cNvSpPr txBox="1">
            <a:spLocks noChangeArrowheads="1"/>
          </p:cNvSpPr>
          <p:nvPr/>
        </p:nvSpPr>
        <p:spPr bwMode="auto">
          <a:xfrm>
            <a:off x="539750" y="1341438"/>
            <a:ext cx="81740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Si basa sulla partizione dell’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rispetto ad un suo elemento scelto come “pivot</a:t>
            </a:r>
            <a:r>
              <a:rPr lang="it-IT" sz="3600" dirty="0" smtClean="0">
                <a:latin typeface="+mn-lt"/>
              </a:rPr>
              <a:t>”.</a:t>
            </a:r>
            <a:endParaRPr lang="it-IT" sz="3600" dirty="0">
              <a:latin typeface="+mn-lt"/>
            </a:endParaRPr>
          </a:p>
          <a:p>
            <a:r>
              <a:rPr lang="it-IT" sz="3600" dirty="0">
                <a:latin typeface="+mn-lt"/>
              </a:rPr>
              <a:t>L’operazione viene quindi ripetuta sulle due parti </a:t>
            </a:r>
            <a:r>
              <a:rPr lang="it-IT" sz="3600">
                <a:latin typeface="+mn-lt"/>
              </a:rPr>
              <a:t>così </a:t>
            </a:r>
            <a:r>
              <a:rPr lang="it-IT" sz="3600" smtClean="0">
                <a:latin typeface="+mn-lt"/>
              </a:rPr>
              <a:t>ottenute.</a:t>
            </a:r>
            <a:endParaRPr lang="it-IT" sz="3600" dirty="0">
              <a:latin typeface="+mn-lt"/>
            </a:endParaRPr>
          </a:p>
        </p:txBody>
      </p:sp>
      <p:sp>
        <p:nvSpPr>
          <p:cNvPr id="1388680" name="Text Box 136"/>
          <p:cNvSpPr txBox="1">
            <a:spLocks noChangeArrowheads="1"/>
          </p:cNvSpPr>
          <p:nvPr/>
        </p:nvSpPr>
        <p:spPr bwMode="auto">
          <a:xfrm>
            <a:off x="358775" y="5230813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681" name="Text Box 137"/>
          <p:cNvSpPr txBox="1">
            <a:spLocks noChangeArrowheads="1"/>
          </p:cNvSpPr>
          <p:nvPr/>
        </p:nvSpPr>
        <p:spPr bwMode="auto">
          <a:xfrm>
            <a:off x="863600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683" name="Rectangle 139"/>
          <p:cNvSpPr>
            <a:spLocks noChangeArrowheads="1"/>
          </p:cNvSpPr>
          <p:nvPr/>
        </p:nvSpPr>
        <p:spPr bwMode="auto">
          <a:xfrm>
            <a:off x="1366838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6</a:t>
            </a:r>
            <a:endParaRPr lang="en-US" sz="3600">
              <a:latin typeface="+mn-lt"/>
            </a:endParaRPr>
          </a:p>
        </p:txBody>
      </p:sp>
      <p:sp>
        <p:nvSpPr>
          <p:cNvPr id="1388684" name="Rectangle 140"/>
          <p:cNvSpPr>
            <a:spLocks noChangeArrowheads="1"/>
          </p:cNvSpPr>
          <p:nvPr/>
        </p:nvSpPr>
        <p:spPr bwMode="auto">
          <a:xfrm>
            <a:off x="755650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9</a:t>
            </a:r>
            <a:endParaRPr lang="en-US" sz="3600">
              <a:latin typeface="+mn-lt"/>
            </a:endParaRPr>
          </a:p>
        </p:txBody>
      </p:sp>
      <p:sp>
        <p:nvSpPr>
          <p:cNvPr id="1388654" name="Text Box 110"/>
          <p:cNvSpPr txBox="1">
            <a:spLocks noChangeArrowheads="1"/>
          </p:cNvSpPr>
          <p:nvPr/>
        </p:nvSpPr>
        <p:spPr bwMode="auto">
          <a:xfrm>
            <a:off x="827088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685" name="Text Box 141"/>
          <p:cNvSpPr txBox="1">
            <a:spLocks noChangeArrowheads="1"/>
          </p:cNvSpPr>
          <p:nvPr/>
        </p:nvSpPr>
        <p:spPr bwMode="auto">
          <a:xfrm>
            <a:off x="2087563" y="5230813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686" name="Rectangle 142"/>
          <p:cNvSpPr>
            <a:spLocks noChangeArrowheads="1"/>
          </p:cNvSpPr>
          <p:nvPr/>
        </p:nvSpPr>
        <p:spPr bwMode="auto">
          <a:xfrm>
            <a:off x="1979613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0</a:t>
            </a:r>
          </a:p>
        </p:txBody>
      </p:sp>
      <p:sp>
        <p:nvSpPr>
          <p:cNvPr id="1388687" name="Rectangle 143"/>
          <p:cNvSpPr>
            <a:spLocks noChangeArrowheads="1"/>
          </p:cNvSpPr>
          <p:nvPr/>
        </p:nvSpPr>
        <p:spPr bwMode="auto">
          <a:xfrm>
            <a:off x="755650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0</a:t>
            </a:r>
          </a:p>
        </p:txBody>
      </p:sp>
      <p:sp>
        <p:nvSpPr>
          <p:cNvPr id="1388688" name="Rectangle 144"/>
          <p:cNvSpPr>
            <a:spLocks noChangeArrowheads="1"/>
          </p:cNvSpPr>
          <p:nvPr/>
        </p:nvSpPr>
        <p:spPr bwMode="auto">
          <a:xfrm>
            <a:off x="1979613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9</a:t>
            </a:r>
            <a:endParaRPr lang="en-US" sz="3600">
              <a:latin typeface="+mn-lt"/>
            </a:endParaRPr>
          </a:p>
        </p:txBody>
      </p:sp>
      <p:sp>
        <p:nvSpPr>
          <p:cNvPr id="1388689" name="Text Box 145"/>
          <p:cNvSpPr txBox="1">
            <a:spLocks noChangeArrowheads="1"/>
          </p:cNvSpPr>
          <p:nvPr/>
        </p:nvSpPr>
        <p:spPr bwMode="auto">
          <a:xfrm>
            <a:off x="358775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690" name="Text Box 146"/>
          <p:cNvSpPr txBox="1">
            <a:spLocks noChangeArrowheads="1"/>
          </p:cNvSpPr>
          <p:nvPr/>
        </p:nvSpPr>
        <p:spPr bwMode="auto">
          <a:xfrm>
            <a:off x="898525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691" name="Text Box 147"/>
          <p:cNvSpPr txBox="1">
            <a:spLocks noChangeArrowheads="1"/>
          </p:cNvSpPr>
          <p:nvPr/>
        </p:nvSpPr>
        <p:spPr bwMode="auto">
          <a:xfrm>
            <a:off x="2087563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692" name="Text Box 148"/>
          <p:cNvSpPr txBox="1">
            <a:spLocks noChangeArrowheads="1"/>
          </p:cNvSpPr>
          <p:nvPr/>
        </p:nvSpPr>
        <p:spPr bwMode="auto">
          <a:xfrm>
            <a:off x="2735263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693" name="Text Box 149"/>
          <p:cNvSpPr txBox="1">
            <a:spLocks noChangeArrowheads="1"/>
          </p:cNvSpPr>
          <p:nvPr/>
        </p:nvSpPr>
        <p:spPr bwMode="auto">
          <a:xfrm>
            <a:off x="2698750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694" name="Text Box 150"/>
          <p:cNvSpPr txBox="1">
            <a:spLocks noChangeArrowheads="1"/>
          </p:cNvSpPr>
          <p:nvPr/>
        </p:nvSpPr>
        <p:spPr bwMode="auto">
          <a:xfrm>
            <a:off x="3311525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695" name="Rectangle 151"/>
          <p:cNvSpPr>
            <a:spLocks noChangeArrowheads="1"/>
          </p:cNvSpPr>
          <p:nvPr/>
        </p:nvSpPr>
        <p:spPr bwMode="auto">
          <a:xfrm>
            <a:off x="2590800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8</a:t>
            </a:r>
            <a:endParaRPr lang="en-US" sz="3600">
              <a:latin typeface="+mn-lt"/>
            </a:endParaRPr>
          </a:p>
        </p:txBody>
      </p:sp>
      <p:sp>
        <p:nvSpPr>
          <p:cNvPr id="1388696" name="Rectangle 152"/>
          <p:cNvSpPr>
            <a:spLocks noChangeArrowheads="1"/>
          </p:cNvSpPr>
          <p:nvPr/>
        </p:nvSpPr>
        <p:spPr bwMode="auto">
          <a:xfrm>
            <a:off x="3203575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697" name="Text Box 153"/>
          <p:cNvSpPr txBox="1">
            <a:spLocks noChangeArrowheads="1"/>
          </p:cNvSpPr>
          <p:nvPr/>
        </p:nvSpPr>
        <p:spPr bwMode="auto">
          <a:xfrm>
            <a:off x="863600" y="5194300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698" name="Text Box 154"/>
          <p:cNvSpPr txBox="1">
            <a:spLocks noChangeArrowheads="1"/>
          </p:cNvSpPr>
          <p:nvPr/>
        </p:nvSpPr>
        <p:spPr bwMode="auto">
          <a:xfrm>
            <a:off x="1511300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699" name="Rectangle 155"/>
          <p:cNvSpPr>
            <a:spLocks noChangeArrowheads="1"/>
          </p:cNvSpPr>
          <p:nvPr/>
        </p:nvSpPr>
        <p:spPr bwMode="auto">
          <a:xfrm>
            <a:off x="3203575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6</a:t>
            </a:r>
            <a:endParaRPr lang="en-US" sz="3600">
              <a:latin typeface="+mn-lt"/>
            </a:endParaRPr>
          </a:p>
        </p:txBody>
      </p:sp>
      <p:sp>
        <p:nvSpPr>
          <p:cNvPr id="1388700" name="Rectangle 156"/>
          <p:cNvSpPr>
            <a:spLocks noChangeArrowheads="1"/>
          </p:cNvSpPr>
          <p:nvPr/>
        </p:nvSpPr>
        <p:spPr bwMode="auto">
          <a:xfrm>
            <a:off x="1366838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701" name="Text Box 157"/>
          <p:cNvSpPr txBox="1">
            <a:spLocks noChangeArrowheads="1"/>
          </p:cNvSpPr>
          <p:nvPr/>
        </p:nvSpPr>
        <p:spPr bwMode="auto">
          <a:xfrm>
            <a:off x="3311525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02" name="Text Box 158"/>
          <p:cNvSpPr txBox="1">
            <a:spLocks noChangeArrowheads="1"/>
          </p:cNvSpPr>
          <p:nvPr/>
        </p:nvSpPr>
        <p:spPr bwMode="auto">
          <a:xfrm>
            <a:off x="3959225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03" name="Rectangle 159"/>
          <p:cNvSpPr>
            <a:spLocks noChangeArrowheads="1"/>
          </p:cNvSpPr>
          <p:nvPr/>
        </p:nvSpPr>
        <p:spPr bwMode="auto">
          <a:xfrm>
            <a:off x="3814763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2</a:t>
            </a:r>
            <a:endParaRPr lang="en-US" sz="3600">
              <a:latin typeface="+mn-lt"/>
            </a:endParaRPr>
          </a:p>
        </p:txBody>
      </p:sp>
      <p:sp>
        <p:nvSpPr>
          <p:cNvPr id="1388704" name="Text Box 160"/>
          <p:cNvSpPr txBox="1">
            <a:spLocks noChangeArrowheads="1"/>
          </p:cNvSpPr>
          <p:nvPr/>
        </p:nvSpPr>
        <p:spPr bwMode="auto">
          <a:xfrm>
            <a:off x="1511300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05" name="Text Box 161"/>
          <p:cNvSpPr txBox="1">
            <a:spLocks noChangeArrowheads="1"/>
          </p:cNvSpPr>
          <p:nvPr/>
        </p:nvSpPr>
        <p:spPr bwMode="auto">
          <a:xfrm>
            <a:off x="2122488" y="5230813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706" name="Rectangle 162"/>
          <p:cNvSpPr>
            <a:spLocks noChangeArrowheads="1"/>
          </p:cNvSpPr>
          <p:nvPr/>
        </p:nvSpPr>
        <p:spPr bwMode="auto">
          <a:xfrm>
            <a:off x="3814763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9</a:t>
            </a:r>
            <a:endParaRPr lang="en-US" sz="3600">
              <a:latin typeface="+mn-lt"/>
            </a:endParaRPr>
          </a:p>
        </p:txBody>
      </p:sp>
      <p:sp>
        <p:nvSpPr>
          <p:cNvPr id="1388707" name="Rectangle 163"/>
          <p:cNvSpPr>
            <a:spLocks noChangeArrowheads="1"/>
          </p:cNvSpPr>
          <p:nvPr/>
        </p:nvSpPr>
        <p:spPr bwMode="auto">
          <a:xfrm>
            <a:off x="1979613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2</a:t>
            </a:r>
            <a:endParaRPr lang="en-US" sz="3600">
              <a:latin typeface="+mn-lt"/>
            </a:endParaRPr>
          </a:p>
        </p:txBody>
      </p:sp>
      <p:sp>
        <p:nvSpPr>
          <p:cNvPr id="1388708" name="Text Box 164"/>
          <p:cNvSpPr txBox="1">
            <a:spLocks noChangeArrowheads="1"/>
          </p:cNvSpPr>
          <p:nvPr/>
        </p:nvSpPr>
        <p:spPr bwMode="auto">
          <a:xfrm>
            <a:off x="3922713" y="5194300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09" name="Text Box 165"/>
          <p:cNvSpPr txBox="1">
            <a:spLocks noChangeArrowheads="1"/>
          </p:cNvSpPr>
          <p:nvPr/>
        </p:nvSpPr>
        <p:spPr bwMode="auto">
          <a:xfrm>
            <a:off x="4572000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10" name="Text Box 166"/>
          <p:cNvSpPr txBox="1">
            <a:spLocks noChangeArrowheads="1"/>
          </p:cNvSpPr>
          <p:nvPr/>
        </p:nvSpPr>
        <p:spPr bwMode="auto">
          <a:xfrm>
            <a:off x="4535488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11" name="Text Box 167"/>
          <p:cNvSpPr txBox="1">
            <a:spLocks noChangeArrowheads="1"/>
          </p:cNvSpPr>
          <p:nvPr/>
        </p:nvSpPr>
        <p:spPr bwMode="auto">
          <a:xfrm>
            <a:off x="5183188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12" name="Rectangle 168"/>
          <p:cNvSpPr>
            <a:spLocks noChangeArrowheads="1"/>
          </p:cNvSpPr>
          <p:nvPr/>
        </p:nvSpPr>
        <p:spPr bwMode="auto">
          <a:xfrm>
            <a:off x="4427538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7</a:t>
            </a:r>
            <a:endParaRPr lang="en-US" sz="3600">
              <a:latin typeface="+mn-lt"/>
            </a:endParaRPr>
          </a:p>
        </p:txBody>
      </p:sp>
      <p:sp>
        <p:nvSpPr>
          <p:cNvPr id="1388713" name="Rectangle 169"/>
          <p:cNvSpPr>
            <a:spLocks noChangeArrowheads="1"/>
          </p:cNvSpPr>
          <p:nvPr/>
        </p:nvSpPr>
        <p:spPr bwMode="auto">
          <a:xfrm>
            <a:off x="5038725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714" name="Text Box 170"/>
          <p:cNvSpPr txBox="1">
            <a:spLocks noChangeArrowheads="1"/>
          </p:cNvSpPr>
          <p:nvPr/>
        </p:nvSpPr>
        <p:spPr bwMode="auto">
          <a:xfrm>
            <a:off x="2698750" y="5230813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715" name="Text Box 171"/>
          <p:cNvSpPr txBox="1">
            <a:spLocks noChangeArrowheads="1"/>
          </p:cNvSpPr>
          <p:nvPr/>
        </p:nvSpPr>
        <p:spPr bwMode="auto">
          <a:xfrm>
            <a:off x="2087563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16" name="Rectangle 172"/>
          <p:cNvSpPr>
            <a:spLocks noChangeArrowheads="1"/>
          </p:cNvSpPr>
          <p:nvPr/>
        </p:nvSpPr>
        <p:spPr bwMode="auto">
          <a:xfrm>
            <a:off x="5038725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8</a:t>
            </a:r>
            <a:endParaRPr lang="en-US" sz="3600">
              <a:latin typeface="+mn-lt"/>
            </a:endParaRPr>
          </a:p>
        </p:txBody>
      </p:sp>
      <p:sp>
        <p:nvSpPr>
          <p:cNvPr id="1388717" name="Rectangle 173"/>
          <p:cNvSpPr>
            <a:spLocks noChangeArrowheads="1"/>
          </p:cNvSpPr>
          <p:nvPr/>
        </p:nvSpPr>
        <p:spPr bwMode="auto">
          <a:xfrm>
            <a:off x="2590800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4</a:t>
            </a:r>
            <a:endParaRPr lang="en-US" sz="3600">
              <a:latin typeface="+mn-lt"/>
            </a:endParaRPr>
          </a:p>
        </p:txBody>
      </p:sp>
      <p:sp>
        <p:nvSpPr>
          <p:cNvPr id="1388718" name="Text Box 174"/>
          <p:cNvSpPr txBox="1">
            <a:spLocks noChangeArrowheads="1"/>
          </p:cNvSpPr>
          <p:nvPr/>
        </p:nvSpPr>
        <p:spPr bwMode="auto">
          <a:xfrm>
            <a:off x="5759450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19" name="Text Box 175"/>
          <p:cNvSpPr txBox="1">
            <a:spLocks noChangeArrowheads="1"/>
          </p:cNvSpPr>
          <p:nvPr/>
        </p:nvSpPr>
        <p:spPr bwMode="auto">
          <a:xfrm>
            <a:off x="5148263" y="5194300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20" name="Rectangle 176"/>
          <p:cNvSpPr>
            <a:spLocks noChangeArrowheads="1"/>
          </p:cNvSpPr>
          <p:nvPr/>
        </p:nvSpPr>
        <p:spPr bwMode="auto">
          <a:xfrm>
            <a:off x="5651500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3</a:t>
            </a:r>
            <a:endParaRPr lang="en-US" sz="3600">
              <a:latin typeface="+mn-lt"/>
            </a:endParaRPr>
          </a:p>
        </p:txBody>
      </p:sp>
      <p:sp>
        <p:nvSpPr>
          <p:cNvPr id="1388721" name="Text Box 177"/>
          <p:cNvSpPr txBox="1">
            <a:spLocks noChangeArrowheads="1"/>
          </p:cNvSpPr>
          <p:nvPr/>
        </p:nvSpPr>
        <p:spPr bwMode="auto">
          <a:xfrm>
            <a:off x="3348038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i</a:t>
            </a:r>
          </a:p>
        </p:txBody>
      </p:sp>
      <p:sp>
        <p:nvSpPr>
          <p:cNvPr id="1388722" name="Text Box 178"/>
          <p:cNvSpPr txBox="1">
            <a:spLocks noChangeArrowheads="1"/>
          </p:cNvSpPr>
          <p:nvPr/>
        </p:nvSpPr>
        <p:spPr bwMode="auto">
          <a:xfrm>
            <a:off x="2698750" y="5194300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23" name="Rectangle 179"/>
          <p:cNvSpPr>
            <a:spLocks noChangeArrowheads="1"/>
          </p:cNvSpPr>
          <p:nvPr/>
        </p:nvSpPr>
        <p:spPr bwMode="auto">
          <a:xfrm>
            <a:off x="5651500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6</a:t>
            </a:r>
            <a:endParaRPr lang="en-US" sz="3600">
              <a:latin typeface="+mn-lt"/>
            </a:endParaRPr>
          </a:p>
        </p:txBody>
      </p:sp>
      <p:sp>
        <p:nvSpPr>
          <p:cNvPr id="1388724" name="Rectangle 180"/>
          <p:cNvSpPr>
            <a:spLocks noChangeArrowheads="1"/>
          </p:cNvSpPr>
          <p:nvPr/>
        </p:nvSpPr>
        <p:spPr bwMode="auto">
          <a:xfrm>
            <a:off x="3203575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3</a:t>
            </a:r>
            <a:endParaRPr lang="en-US" sz="3600">
              <a:latin typeface="+mn-lt"/>
            </a:endParaRPr>
          </a:p>
        </p:txBody>
      </p:sp>
      <p:sp>
        <p:nvSpPr>
          <p:cNvPr id="1388725" name="Text Box 181"/>
          <p:cNvSpPr txBox="1">
            <a:spLocks noChangeArrowheads="1"/>
          </p:cNvSpPr>
          <p:nvPr/>
        </p:nvSpPr>
        <p:spPr bwMode="auto">
          <a:xfrm>
            <a:off x="6443663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26" name="Text Box 182"/>
          <p:cNvSpPr txBox="1">
            <a:spLocks noChangeArrowheads="1"/>
          </p:cNvSpPr>
          <p:nvPr/>
        </p:nvSpPr>
        <p:spPr bwMode="auto">
          <a:xfrm>
            <a:off x="5759450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27" name="Text Box 183"/>
          <p:cNvSpPr txBox="1">
            <a:spLocks noChangeArrowheads="1"/>
          </p:cNvSpPr>
          <p:nvPr/>
        </p:nvSpPr>
        <p:spPr bwMode="auto">
          <a:xfrm>
            <a:off x="7056438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28" name="Text Box 184"/>
          <p:cNvSpPr txBox="1">
            <a:spLocks noChangeArrowheads="1"/>
          </p:cNvSpPr>
          <p:nvPr/>
        </p:nvSpPr>
        <p:spPr bwMode="auto">
          <a:xfrm>
            <a:off x="6407150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29" name="Rectangle 185"/>
          <p:cNvSpPr>
            <a:spLocks noChangeArrowheads="1"/>
          </p:cNvSpPr>
          <p:nvPr/>
        </p:nvSpPr>
        <p:spPr bwMode="auto">
          <a:xfrm>
            <a:off x="6264275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7</a:t>
            </a:r>
            <a:endParaRPr lang="en-US" sz="3600">
              <a:latin typeface="+mn-lt"/>
            </a:endParaRPr>
          </a:p>
        </p:txBody>
      </p:sp>
      <p:sp>
        <p:nvSpPr>
          <p:cNvPr id="1388730" name="Rectangle 186"/>
          <p:cNvSpPr>
            <a:spLocks noChangeArrowheads="1"/>
          </p:cNvSpPr>
          <p:nvPr/>
        </p:nvSpPr>
        <p:spPr bwMode="auto">
          <a:xfrm>
            <a:off x="6875463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1</a:t>
            </a:r>
            <a:endParaRPr lang="en-US" sz="3600">
              <a:latin typeface="+mn-lt"/>
            </a:endParaRPr>
          </a:p>
        </p:txBody>
      </p:sp>
      <p:sp>
        <p:nvSpPr>
          <p:cNvPr id="1388731" name="Text Box 187"/>
          <p:cNvSpPr txBox="1">
            <a:spLocks noChangeArrowheads="1"/>
          </p:cNvSpPr>
          <p:nvPr/>
        </p:nvSpPr>
        <p:spPr bwMode="auto">
          <a:xfrm>
            <a:off x="3959225" y="5230813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 dirty="0">
                <a:latin typeface="+mn-lt"/>
              </a:rPr>
              <a:t>i</a:t>
            </a:r>
          </a:p>
        </p:txBody>
      </p:sp>
      <p:sp>
        <p:nvSpPr>
          <p:cNvPr id="1388732" name="Text Box 188"/>
          <p:cNvSpPr txBox="1">
            <a:spLocks noChangeArrowheads="1"/>
          </p:cNvSpPr>
          <p:nvPr/>
        </p:nvSpPr>
        <p:spPr bwMode="auto">
          <a:xfrm>
            <a:off x="3309938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33" name="Rectangle 189"/>
          <p:cNvSpPr>
            <a:spLocks noChangeArrowheads="1"/>
          </p:cNvSpPr>
          <p:nvPr/>
        </p:nvSpPr>
        <p:spPr bwMode="auto">
          <a:xfrm>
            <a:off x="6875463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9</a:t>
            </a:r>
            <a:endParaRPr lang="en-US" sz="3600">
              <a:latin typeface="+mn-lt"/>
            </a:endParaRPr>
          </a:p>
        </p:txBody>
      </p:sp>
      <p:sp>
        <p:nvSpPr>
          <p:cNvPr id="1388734" name="Rectangle 190"/>
          <p:cNvSpPr>
            <a:spLocks noChangeArrowheads="1"/>
          </p:cNvSpPr>
          <p:nvPr/>
        </p:nvSpPr>
        <p:spPr bwMode="auto">
          <a:xfrm>
            <a:off x="3814763" y="4546600"/>
            <a:ext cx="609600" cy="6096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1</a:t>
            </a:r>
            <a:endParaRPr lang="en-US" sz="3600">
              <a:latin typeface="+mn-lt"/>
            </a:endParaRPr>
          </a:p>
        </p:txBody>
      </p:sp>
      <p:sp>
        <p:nvSpPr>
          <p:cNvPr id="1388735" name="Text Box 191"/>
          <p:cNvSpPr txBox="1">
            <a:spLocks noChangeArrowheads="1"/>
          </p:cNvSpPr>
          <p:nvPr/>
        </p:nvSpPr>
        <p:spPr bwMode="auto">
          <a:xfrm>
            <a:off x="7667625" y="5194300"/>
            <a:ext cx="327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>
                <a:latin typeface="+mn-lt"/>
              </a:rPr>
              <a:t>j</a:t>
            </a:r>
          </a:p>
        </p:txBody>
      </p:sp>
      <p:sp>
        <p:nvSpPr>
          <p:cNvPr id="1388736" name="Text Box 192"/>
          <p:cNvSpPr txBox="1">
            <a:spLocks noChangeArrowheads="1"/>
          </p:cNvSpPr>
          <p:nvPr/>
        </p:nvSpPr>
        <p:spPr bwMode="auto">
          <a:xfrm>
            <a:off x="7018338" y="5230813"/>
            <a:ext cx="32702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i="1">
              <a:latin typeface="+mn-lt"/>
            </a:endParaRPr>
          </a:p>
        </p:txBody>
      </p:sp>
      <p:sp>
        <p:nvSpPr>
          <p:cNvPr id="1388739" name="Rectangle 195"/>
          <p:cNvSpPr>
            <a:spLocks noChangeArrowheads="1"/>
          </p:cNvSpPr>
          <p:nvPr/>
        </p:nvSpPr>
        <p:spPr bwMode="auto">
          <a:xfrm>
            <a:off x="7488238" y="4546600"/>
            <a:ext cx="609600" cy="6096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7</a:t>
            </a:r>
            <a:endParaRPr lang="en-US" sz="3600">
              <a:latin typeface="+mn-lt"/>
            </a:endParaRPr>
          </a:p>
        </p:txBody>
      </p:sp>
      <p:sp>
        <p:nvSpPr>
          <p:cNvPr id="1388740" name="Rectangle 196"/>
          <p:cNvSpPr>
            <a:spLocks noChangeArrowheads="1"/>
          </p:cNvSpPr>
          <p:nvPr/>
        </p:nvSpPr>
        <p:spPr bwMode="auto">
          <a:xfrm>
            <a:off x="4427538" y="4546600"/>
            <a:ext cx="6096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3600">
                <a:latin typeface="+mn-lt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66" grpId="0" animBg="1"/>
      <p:bldP spid="1388680" grpId="0"/>
      <p:bldP spid="1388681" grpId="0"/>
      <p:bldP spid="1388683" grpId="0" animBg="1"/>
      <p:bldP spid="1388684" grpId="0" animBg="1"/>
      <p:bldP spid="1388654" grpId="0" animBg="1"/>
      <p:bldP spid="1388685" grpId="0"/>
      <p:bldP spid="1388686" grpId="0" animBg="1"/>
      <p:bldP spid="1388687" grpId="0" animBg="1"/>
      <p:bldP spid="1388688" grpId="0" animBg="1"/>
      <p:bldP spid="1388689" grpId="0" animBg="1"/>
      <p:bldP spid="1388690" grpId="0"/>
      <p:bldP spid="1388691" grpId="0" animBg="1"/>
      <p:bldP spid="1388692" grpId="0"/>
      <p:bldP spid="1388693" grpId="0" animBg="1"/>
      <p:bldP spid="1388694" grpId="0"/>
      <p:bldP spid="1388695" grpId="0" animBg="1"/>
      <p:bldP spid="1388696" grpId="0" animBg="1"/>
      <p:bldP spid="1388697" grpId="0" animBg="1"/>
      <p:bldP spid="1388698" grpId="0"/>
      <p:bldP spid="1388699" grpId="0" animBg="1"/>
      <p:bldP spid="1388700" grpId="0" animBg="1"/>
      <p:bldP spid="1388701" grpId="0" animBg="1"/>
      <p:bldP spid="1388702" grpId="0"/>
      <p:bldP spid="1388703" grpId="0" animBg="1"/>
      <p:bldP spid="1388704" grpId="0" animBg="1"/>
      <p:bldP spid="1388705" grpId="0"/>
      <p:bldP spid="1388706" grpId="0" animBg="1"/>
      <p:bldP spid="1388707" grpId="0" animBg="1"/>
      <p:bldP spid="1388708" grpId="0" animBg="1"/>
      <p:bldP spid="1388709" grpId="0"/>
      <p:bldP spid="1388710" grpId="0" animBg="1"/>
      <p:bldP spid="1388711" grpId="0"/>
      <p:bldP spid="1388712" grpId="0" animBg="1"/>
      <p:bldP spid="1388713" grpId="0" animBg="1"/>
      <p:bldP spid="1388714" grpId="0"/>
      <p:bldP spid="1388715" grpId="0" animBg="1"/>
      <p:bldP spid="1388716" grpId="0" animBg="1"/>
      <p:bldP spid="1388717" grpId="0" animBg="1"/>
      <p:bldP spid="1388718" grpId="0"/>
      <p:bldP spid="1388719" grpId="0" animBg="1"/>
      <p:bldP spid="1388720" grpId="0" animBg="1"/>
      <p:bldP spid="1388721" grpId="0"/>
      <p:bldP spid="1388722" grpId="0" animBg="1"/>
      <p:bldP spid="1388723" grpId="0" animBg="1"/>
      <p:bldP spid="1388724" grpId="0" animBg="1"/>
      <p:bldP spid="1388725" grpId="0"/>
      <p:bldP spid="1388726" grpId="0" animBg="1"/>
      <p:bldP spid="1388727" grpId="0"/>
      <p:bldP spid="1388728" grpId="0" animBg="1"/>
      <p:bldP spid="1388729" grpId="0" animBg="1"/>
      <p:bldP spid="1388730" grpId="0" animBg="1"/>
      <p:bldP spid="1388731" grpId="0"/>
      <p:bldP spid="1388732" grpId="0" animBg="1"/>
      <p:bldP spid="1388733" grpId="0" animBg="1"/>
      <p:bldP spid="1388734" grpId="0" animBg="1"/>
      <p:bldP spid="1388735" grpId="0"/>
      <p:bldP spid="1388736" grpId="0" animBg="1"/>
      <p:bldP spid="1388739" grpId="0" animBg="1"/>
      <p:bldP spid="13887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23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</a:rPr>
              <a:t>Infine </a:t>
            </a:r>
            <a:endParaRPr lang="it-IT" b="1">
              <a:latin typeface="+mn-lt"/>
            </a:endParaRPr>
          </a:p>
        </p:txBody>
      </p:sp>
      <p:graphicFrame>
        <p:nvGraphicFramePr>
          <p:cNvPr id="932867" name="Object 3"/>
          <p:cNvGraphicFramePr>
            <a:graphicFrameLocks noChangeAspect="1"/>
          </p:cNvGraphicFramePr>
          <p:nvPr/>
        </p:nvGraphicFramePr>
        <p:xfrm>
          <a:off x="555571" y="1066800"/>
          <a:ext cx="6653268" cy="1902252"/>
        </p:xfrm>
        <a:graphic>
          <a:graphicData uri="http://schemas.openxmlformats.org/presentationml/2006/ole">
            <p:oleObj spid="_x0000_s1324034" name="Equazione" r:id="rId3" imgW="2120760" imgH="685800" progId="Equation.3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9208" y="3549352"/>
            <a:ext cx="723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 smtClean="0">
                <a:latin typeface="+mn-lt"/>
              </a:rPr>
              <a:t>Quindi </a:t>
            </a:r>
            <a:endParaRPr lang="it-IT" b="1" dirty="0">
              <a:latin typeface="+mn-lt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89116" y="3429000"/>
          <a:ext cx="4194206" cy="815207"/>
        </p:xfrm>
        <a:graphic>
          <a:graphicData uri="http://schemas.openxmlformats.org/presentationml/2006/ole">
            <p:oleObj spid="_x0000_s1324035" name="Equation" r:id="rId4" imgW="1231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Text Box 2"/>
          <p:cNvSpPr txBox="1">
            <a:spLocks noChangeArrowheads="1"/>
          </p:cNvSpPr>
          <p:nvPr/>
        </p:nvSpPr>
        <p:spPr bwMode="auto">
          <a:xfrm>
            <a:off x="336493" y="440668"/>
            <a:ext cx="850752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 smtClean="0">
                <a:latin typeface="+mn-lt"/>
              </a:rPr>
              <a:t>La complessità media O(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 log 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 di </a:t>
            </a:r>
            <a:r>
              <a:rPr lang="it-IT" dirty="0" err="1" smtClean="0">
                <a:latin typeface="+mn-lt"/>
              </a:rPr>
              <a:t>Quick-Sort</a:t>
            </a:r>
            <a:r>
              <a:rPr lang="it-IT" dirty="0" smtClean="0">
                <a:latin typeface="+mn-lt"/>
              </a:rPr>
              <a:t> vale </a:t>
            </a:r>
            <a:r>
              <a:rPr lang="it-IT" dirty="0">
                <a:latin typeface="+mn-lt"/>
              </a:rPr>
              <a:t>soltanto se tutte le permutazioni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in ingresso sono ugualmente </a:t>
            </a:r>
            <a:r>
              <a:rPr lang="it-IT" dirty="0" smtClean="0">
                <a:latin typeface="+mn-lt"/>
              </a:rPr>
              <a:t>probabili.</a:t>
            </a:r>
            <a:endParaRPr lang="it-IT" dirty="0">
              <a:latin typeface="+mn-lt"/>
            </a:endParaRPr>
          </a:p>
          <a:p>
            <a:endParaRPr lang="it-IT" dirty="0">
              <a:latin typeface="+mn-lt"/>
            </a:endParaRPr>
          </a:p>
          <a:p>
            <a:r>
              <a:rPr lang="it-IT" dirty="0">
                <a:solidFill>
                  <a:srgbClr val="FF0000"/>
                </a:solidFill>
                <a:latin typeface="+mn-lt"/>
              </a:rPr>
              <a:t>In molte applicazioni pratiche questo non è vero!!!</a:t>
            </a:r>
          </a:p>
          <a:p>
            <a:endParaRPr lang="it-IT" dirty="0">
              <a:solidFill>
                <a:srgbClr val="FF0000"/>
              </a:solidFill>
              <a:latin typeface="+mn-lt"/>
            </a:endParaRPr>
          </a:p>
          <a:p>
            <a:r>
              <a:rPr lang="it-IT" dirty="0">
                <a:latin typeface="+mn-lt"/>
              </a:rPr>
              <a:t>Vi sono applicazioni in cui le permutazioni quasi ordinate sono molto più probabili e questo può aumentare la complessità media fino ad </a:t>
            </a:r>
            <a:r>
              <a:rPr lang="it-IT" i="1" dirty="0">
                <a:latin typeface="+mn-lt"/>
              </a:rPr>
              <a:t>O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Text Box 2"/>
          <p:cNvSpPr txBox="1">
            <a:spLocks noChangeArrowheads="1"/>
          </p:cNvSpPr>
          <p:nvPr/>
        </p:nvSpPr>
        <p:spPr bwMode="auto">
          <a:xfrm>
            <a:off x="900113" y="549275"/>
            <a:ext cx="75247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Randomized-Partition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 </a:t>
            </a:r>
            <a:r>
              <a:rPr lang="it-IT" b="1" i="1" dirty="0">
                <a:latin typeface="+mn-lt"/>
              </a:rPr>
              <a:t>i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Random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p,r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 scambia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e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]</a:t>
            </a:r>
          </a:p>
          <a:p>
            <a:r>
              <a:rPr lang="it-IT" b="1" dirty="0">
                <a:latin typeface="+mn-lt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return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Partition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</p:txBody>
      </p:sp>
      <p:sp>
        <p:nvSpPr>
          <p:cNvPr id="1391619" name="Text Box 3"/>
          <p:cNvSpPr txBox="1">
            <a:spLocks noChangeArrowheads="1"/>
          </p:cNvSpPr>
          <p:nvPr/>
        </p:nvSpPr>
        <p:spPr bwMode="auto">
          <a:xfrm>
            <a:off x="935038" y="3176588"/>
            <a:ext cx="75247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Randomized-Quicksort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 &lt; 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then</a:t>
            </a:r>
            <a:endParaRPr lang="it-IT" b="1" dirty="0">
              <a:solidFill>
                <a:schemeClr val="accent2"/>
              </a:solidFill>
              <a:latin typeface="+mn-lt"/>
            </a:endParaRPr>
          </a:p>
          <a:p>
            <a:r>
              <a:rPr lang="it-IT" b="1" dirty="0">
                <a:latin typeface="+mn-lt"/>
              </a:rPr>
              <a:t>       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Randomized-Partition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 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Randomized-Quicksort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-1)</a:t>
            </a:r>
          </a:p>
          <a:p>
            <a:r>
              <a:rPr lang="it-IT" b="1" dirty="0">
                <a:latin typeface="+mn-lt"/>
              </a:rPr>
              <a:t>    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Randomized-Quicksort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q</a:t>
            </a:r>
            <a:r>
              <a:rPr lang="it-IT" b="1" dirty="0">
                <a:latin typeface="+mn-lt"/>
              </a:rPr>
              <a:t>+1,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Text Box 2"/>
          <p:cNvSpPr txBox="1">
            <a:spLocks noChangeArrowheads="1"/>
          </p:cNvSpPr>
          <p:nvPr/>
        </p:nvSpPr>
        <p:spPr bwMode="auto">
          <a:xfrm>
            <a:off x="395288" y="584200"/>
            <a:ext cx="4140199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 </a:t>
            </a:r>
          </a:p>
          <a:p>
            <a:pPr>
              <a:spcBef>
                <a:spcPct val="10000"/>
              </a:spcBef>
            </a:pP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&lt; </a:t>
            </a:r>
            <a:r>
              <a:rPr lang="it-IT" sz="2800" b="1" i="1" dirty="0">
                <a:latin typeface="+mn-lt"/>
              </a:rPr>
              <a:t>r</a:t>
            </a:r>
            <a:endParaRPr lang="it-IT" sz="2800" b="1" i="1" dirty="0">
              <a:solidFill>
                <a:srgbClr val="0000CC"/>
              </a:solidFill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Partition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pPr>
              <a:spcBef>
                <a:spcPct val="10000"/>
              </a:spcBef>
            </a:pP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-1)</a:t>
            </a:r>
          </a:p>
          <a:p>
            <a:pPr>
              <a:spcBef>
                <a:spcPct val="10000"/>
              </a:spcBef>
            </a:pPr>
            <a:endParaRPr lang="it-IT" sz="2800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+1,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pPr>
              <a:spcBef>
                <a:spcPct val="10000"/>
              </a:spcBef>
            </a:pP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endParaRPr lang="it-IT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9469" name="Line 13"/>
          <p:cNvSpPr>
            <a:spLocks noChangeShapeType="1"/>
          </p:cNvSpPr>
          <p:nvPr/>
        </p:nvSpPr>
        <p:spPr bwMode="auto">
          <a:xfrm>
            <a:off x="811161" y="1274733"/>
            <a:ext cx="33480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  <p:sp>
        <p:nvSpPr>
          <p:cNvPr id="1299480" name="Line 24"/>
          <p:cNvSpPr>
            <a:spLocks noChangeShapeType="1"/>
          </p:cNvSpPr>
          <p:nvPr/>
        </p:nvSpPr>
        <p:spPr bwMode="auto">
          <a:xfrm>
            <a:off x="1066752" y="2662227"/>
            <a:ext cx="30972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679950" y="2492379"/>
            <a:ext cx="4319588" cy="723901"/>
            <a:chOff x="2449" y="3589"/>
            <a:chExt cx="2721" cy="456"/>
          </a:xfrm>
        </p:grpSpPr>
        <p:sp>
          <p:nvSpPr>
            <p:cNvPr id="1299472" name="Rectangle 16"/>
            <p:cNvSpPr>
              <a:spLocks noChangeArrowheads="1"/>
            </p:cNvSpPr>
            <p:nvPr/>
          </p:nvSpPr>
          <p:spPr bwMode="auto">
            <a:xfrm>
              <a:off x="3038" y="3612"/>
              <a:ext cx="454" cy="159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473" name="Rectangle 17"/>
            <p:cNvSpPr>
              <a:spLocks noChangeArrowheads="1"/>
            </p:cNvSpPr>
            <p:nvPr/>
          </p:nvSpPr>
          <p:spPr bwMode="auto">
            <a:xfrm>
              <a:off x="4649" y="3612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474" name="Text Box 18"/>
            <p:cNvSpPr txBox="1">
              <a:spLocks noChangeArrowheads="1"/>
            </p:cNvSpPr>
            <p:nvPr/>
          </p:nvSpPr>
          <p:spPr bwMode="auto">
            <a:xfrm>
              <a:off x="2630" y="37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299475" name="Text Box 19"/>
            <p:cNvSpPr txBox="1">
              <a:spLocks noChangeArrowheads="1"/>
            </p:cNvSpPr>
            <p:nvPr/>
          </p:nvSpPr>
          <p:spPr bwMode="auto">
            <a:xfrm>
              <a:off x="2993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299476" name="Text Box 20"/>
            <p:cNvSpPr txBox="1">
              <a:spLocks noChangeArrowheads="1"/>
            </p:cNvSpPr>
            <p:nvPr/>
          </p:nvSpPr>
          <p:spPr bwMode="auto">
            <a:xfrm>
              <a:off x="4520" y="3793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299477" name="Rectangle 21"/>
            <p:cNvSpPr>
              <a:spLocks noChangeArrowheads="1"/>
            </p:cNvSpPr>
            <p:nvPr/>
          </p:nvSpPr>
          <p:spPr bwMode="auto">
            <a:xfrm>
              <a:off x="2675" y="3612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299478" name="Text Box 22"/>
            <p:cNvSpPr txBox="1">
              <a:spLocks noChangeArrowheads="1"/>
            </p:cNvSpPr>
            <p:nvPr/>
          </p:nvSpPr>
          <p:spPr bwMode="auto">
            <a:xfrm>
              <a:off x="4944" y="379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299479" name="Text Box 23"/>
            <p:cNvSpPr txBox="1">
              <a:spLocks noChangeArrowheads="1"/>
            </p:cNvSpPr>
            <p:nvPr/>
          </p:nvSpPr>
          <p:spPr bwMode="auto">
            <a:xfrm>
              <a:off x="2449" y="358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299481" name="Rectangle 25"/>
            <p:cNvSpPr>
              <a:spLocks noChangeArrowheads="1"/>
            </p:cNvSpPr>
            <p:nvPr/>
          </p:nvSpPr>
          <p:spPr bwMode="auto">
            <a:xfrm>
              <a:off x="3605" y="3612"/>
              <a:ext cx="1067" cy="1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482" name="Rectangle 26"/>
            <p:cNvSpPr>
              <a:spLocks noChangeArrowheads="1"/>
            </p:cNvSpPr>
            <p:nvPr/>
          </p:nvSpPr>
          <p:spPr bwMode="auto">
            <a:xfrm>
              <a:off x="3492" y="3612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99483" name="Text Box 27"/>
            <p:cNvSpPr txBox="1">
              <a:spLocks noChangeArrowheads="1"/>
            </p:cNvSpPr>
            <p:nvPr/>
          </p:nvSpPr>
          <p:spPr bwMode="auto">
            <a:xfrm>
              <a:off x="3447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q</a:t>
              </a:r>
            </a:p>
          </p:txBody>
        </p:sp>
        <p:cxnSp>
          <p:nvCxnSpPr>
            <p:cNvPr id="1299514" name="AutoShape 58"/>
            <p:cNvCxnSpPr>
              <a:cxnSpLocks noChangeShapeType="1"/>
              <a:stCxn id="1299472" idx="0"/>
              <a:endCxn id="1299482" idx="0"/>
            </p:cNvCxnSpPr>
            <p:nvPr/>
          </p:nvCxnSpPr>
          <p:spPr bwMode="auto">
            <a:xfrm rot="5400000" flipV="1">
              <a:off x="3406" y="3471"/>
              <a:ext cx="1" cy="284"/>
            </a:xfrm>
            <a:prstGeom prst="bentConnector3">
              <a:avLst>
                <a:gd name="adj1" fmla="val -8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99515" name="AutoShape 59"/>
            <p:cNvCxnSpPr>
              <a:cxnSpLocks noChangeShapeType="1"/>
              <a:stCxn id="1299482" idx="2"/>
              <a:endCxn id="1299481" idx="2"/>
            </p:cNvCxnSpPr>
            <p:nvPr/>
          </p:nvCxnSpPr>
          <p:spPr bwMode="auto">
            <a:xfrm rot="16200000" flipH="1">
              <a:off x="3843" y="3477"/>
              <a:ext cx="1" cy="590"/>
            </a:xfrm>
            <a:prstGeom prst="bentConnector3">
              <a:avLst>
                <a:gd name="adj1" fmla="val 69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679950" y="1089029"/>
            <a:ext cx="4319588" cy="723901"/>
            <a:chOff x="2585" y="3498"/>
            <a:chExt cx="2721" cy="456"/>
          </a:xfrm>
        </p:grpSpPr>
        <p:sp>
          <p:nvSpPr>
            <p:cNvPr id="1299520" name="Rectangle 64"/>
            <p:cNvSpPr>
              <a:spLocks noChangeArrowheads="1"/>
            </p:cNvSpPr>
            <p:nvPr/>
          </p:nvSpPr>
          <p:spPr bwMode="auto">
            <a:xfrm>
              <a:off x="4785" y="3521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21" name="Text Box 65"/>
            <p:cNvSpPr txBox="1">
              <a:spLocks noChangeArrowheads="1"/>
            </p:cNvSpPr>
            <p:nvPr/>
          </p:nvSpPr>
          <p:spPr bwMode="auto">
            <a:xfrm>
              <a:off x="2766" y="370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299522" name="Text Box 66"/>
            <p:cNvSpPr txBox="1">
              <a:spLocks noChangeArrowheads="1"/>
            </p:cNvSpPr>
            <p:nvPr/>
          </p:nvSpPr>
          <p:spPr bwMode="auto">
            <a:xfrm>
              <a:off x="3129" y="368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299523" name="Text Box 67"/>
            <p:cNvSpPr txBox="1">
              <a:spLocks noChangeArrowheads="1"/>
            </p:cNvSpPr>
            <p:nvPr/>
          </p:nvSpPr>
          <p:spPr bwMode="auto">
            <a:xfrm>
              <a:off x="4656" y="3702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299524" name="Rectangle 68"/>
            <p:cNvSpPr>
              <a:spLocks noChangeArrowheads="1"/>
            </p:cNvSpPr>
            <p:nvPr/>
          </p:nvSpPr>
          <p:spPr bwMode="auto">
            <a:xfrm>
              <a:off x="2811" y="3521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299525" name="Text Box 69"/>
            <p:cNvSpPr txBox="1">
              <a:spLocks noChangeArrowheads="1"/>
            </p:cNvSpPr>
            <p:nvPr/>
          </p:nvSpPr>
          <p:spPr bwMode="auto">
            <a:xfrm>
              <a:off x="5080" y="3702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299526" name="Text Box 70"/>
            <p:cNvSpPr txBox="1">
              <a:spLocks noChangeArrowheads="1"/>
            </p:cNvSpPr>
            <p:nvPr/>
          </p:nvSpPr>
          <p:spPr bwMode="auto">
            <a:xfrm>
              <a:off x="2585" y="349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299527" name="Rectangle 71"/>
            <p:cNvSpPr>
              <a:spLocks noChangeArrowheads="1"/>
            </p:cNvSpPr>
            <p:nvPr/>
          </p:nvSpPr>
          <p:spPr bwMode="auto">
            <a:xfrm>
              <a:off x="3175" y="3521"/>
              <a:ext cx="1633" cy="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non ordinati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679950" y="3465509"/>
            <a:ext cx="4319588" cy="723899"/>
            <a:chOff x="2449" y="3589"/>
            <a:chExt cx="2721" cy="456"/>
          </a:xfrm>
        </p:grpSpPr>
        <p:sp>
          <p:nvSpPr>
            <p:cNvPr id="1299534" name="Rectangle 78"/>
            <p:cNvSpPr>
              <a:spLocks noChangeArrowheads="1"/>
            </p:cNvSpPr>
            <p:nvPr/>
          </p:nvSpPr>
          <p:spPr bwMode="auto">
            <a:xfrm>
              <a:off x="3038" y="3612"/>
              <a:ext cx="454" cy="159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35" name="Rectangle 79"/>
            <p:cNvSpPr>
              <a:spLocks noChangeArrowheads="1"/>
            </p:cNvSpPr>
            <p:nvPr/>
          </p:nvSpPr>
          <p:spPr bwMode="auto">
            <a:xfrm>
              <a:off x="4649" y="3612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36" name="Text Box 80"/>
            <p:cNvSpPr txBox="1">
              <a:spLocks noChangeArrowheads="1"/>
            </p:cNvSpPr>
            <p:nvPr/>
          </p:nvSpPr>
          <p:spPr bwMode="auto">
            <a:xfrm>
              <a:off x="2630" y="37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299537" name="Text Box 81"/>
            <p:cNvSpPr txBox="1">
              <a:spLocks noChangeArrowheads="1"/>
            </p:cNvSpPr>
            <p:nvPr/>
          </p:nvSpPr>
          <p:spPr bwMode="auto">
            <a:xfrm>
              <a:off x="2993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299538" name="Text Box 82"/>
            <p:cNvSpPr txBox="1">
              <a:spLocks noChangeArrowheads="1"/>
            </p:cNvSpPr>
            <p:nvPr/>
          </p:nvSpPr>
          <p:spPr bwMode="auto">
            <a:xfrm>
              <a:off x="4520" y="3793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299539" name="Rectangle 83"/>
            <p:cNvSpPr>
              <a:spLocks noChangeArrowheads="1"/>
            </p:cNvSpPr>
            <p:nvPr/>
          </p:nvSpPr>
          <p:spPr bwMode="auto">
            <a:xfrm>
              <a:off x="2675" y="3612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299540" name="Text Box 84"/>
            <p:cNvSpPr txBox="1">
              <a:spLocks noChangeArrowheads="1"/>
            </p:cNvSpPr>
            <p:nvPr/>
          </p:nvSpPr>
          <p:spPr bwMode="auto">
            <a:xfrm>
              <a:off x="4944" y="379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299541" name="Text Box 85"/>
            <p:cNvSpPr txBox="1">
              <a:spLocks noChangeArrowheads="1"/>
            </p:cNvSpPr>
            <p:nvPr/>
          </p:nvSpPr>
          <p:spPr bwMode="auto">
            <a:xfrm>
              <a:off x="2449" y="358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299542" name="Rectangle 86"/>
            <p:cNvSpPr>
              <a:spLocks noChangeArrowheads="1"/>
            </p:cNvSpPr>
            <p:nvPr/>
          </p:nvSpPr>
          <p:spPr bwMode="auto">
            <a:xfrm>
              <a:off x="3605" y="3612"/>
              <a:ext cx="1067" cy="1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43" name="Rectangle 87"/>
            <p:cNvSpPr>
              <a:spLocks noChangeArrowheads="1"/>
            </p:cNvSpPr>
            <p:nvPr/>
          </p:nvSpPr>
          <p:spPr bwMode="auto">
            <a:xfrm>
              <a:off x="3492" y="3612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99544" name="Text Box 88"/>
            <p:cNvSpPr txBox="1">
              <a:spLocks noChangeArrowheads="1"/>
            </p:cNvSpPr>
            <p:nvPr/>
          </p:nvSpPr>
          <p:spPr bwMode="auto">
            <a:xfrm>
              <a:off x="3447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q</a:t>
              </a:r>
            </a:p>
          </p:txBody>
        </p:sp>
        <p:cxnSp>
          <p:nvCxnSpPr>
            <p:cNvPr id="1299545" name="AutoShape 89"/>
            <p:cNvCxnSpPr>
              <a:cxnSpLocks noChangeShapeType="1"/>
              <a:stCxn id="1299534" idx="0"/>
              <a:endCxn id="1299543" idx="0"/>
            </p:cNvCxnSpPr>
            <p:nvPr/>
          </p:nvCxnSpPr>
          <p:spPr bwMode="auto">
            <a:xfrm rot="5400000" flipV="1">
              <a:off x="3406" y="3471"/>
              <a:ext cx="1" cy="284"/>
            </a:xfrm>
            <a:prstGeom prst="bentConnector3">
              <a:avLst>
                <a:gd name="adj1" fmla="val -8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99546" name="AutoShape 90"/>
            <p:cNvCxnSpPr>
              <a:cxnSpLocks noChangeShapeType="1"/>
              <a:stCxn id="1299543" idx="2"/>
              <a:endCxn id="1299542" idx="2"/>
            </p:cNvCxnSpPr>
            <p:nvPr/>
          </p:nvCxnSpPr>
          <p:spPr bwMode="auto">
            <a:xfrm rot="16200000" flipH="1">
              <a:off x="3843" y="3477"/>
              <a:ext cx="1" cy="590"/>
            </a:xfrm>
            <a:prstGeom prst="bentConnector3">
              <a:avLst>
                <a:gd name="adj1" fmla="val 69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299547" name="Line 91"/>
          <p:cNvSpPr>
            <a:spLocks noChangeShapeType="1"/>
          </p:cNvSpPr>
          <p:nvPr/>
        </p:nvSpPr>
        <p:spPr bwMode="auto">
          <a:xfrm>
            <a:off x="1103265" y="3648078"/>
            <a:ext cx="30972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4679950" y="4400554"/>
            <a:ext cx="4319588" cy="723901"/>
            <a:chOff x="2449" y="3589"/>
            <a:chExt cx="2721" cy="456"/>
          </a:xfrm>
        </p:grpSpPr>
        <p:sp>
          <p:nvSpPr>
            <p:cNvPr id="1299549" name="Rectangle 93"/>
            <p:cNvSpPr>
              <a:spLocks noChangeArrowheads="1"/>
            </p:cNvSpPr>
            <p:nvPr/>
          </p:nvSpPr>
          <p:spPr bwMode="auto">
            <a:xfrm>
              <a:off x="3038" y="3612"/>
              <a:ext cx="454" cy="159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50" name="Rectangle 94"/>
            <p:cNvSpPr>
              <a:spLocks noChangeArrowheads="1"/>
            </p:cNvSpPr>
            <p:nvPr/>
          </p:nvSpPr>
          <p:spPr bwMode="auto">
            <a:xfrm>
              <a:off x="4649" y="3612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51" name="Text Box 95"/>
            <p:cNvSpPr txBox="1">
              <a:spLocks noChangeArrowheads="1"/>
            </p:cNvSpPr>
            <p:nvPr/>
          </p:nvSpPr>
          <p:spPr bwMode="auto">
            <a:xfrm>
              <a:off x="2630" y="37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299552" name="Text Box 96"/>
            <p:cNvSpPr txBox="1">
              <a:spLocks noChangeArrowheads="1"/>
            </p:cNvSpPr>
            <p:nvPr/>
          </p:nvSpPr>
          <p:spPr bwMode="auto">
            <a:xfrm>
              <a:off x="2993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299553" name="Text Box 97"/>
            <p:cNvSpPr txBox="1">
              <a:spLocks noChangeArrowheads="1"/>
            </p:cNvSpPr>
            <p:nvPr/>
          </p:nvSpPr>
          <p:spPr bwMode="auto">
            <a:xfrm>
              <a:off x="4543" y="3793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299554" name="Rectangle 98"/>
            <p:cNvSpPr>
              <a:spLocks noChangeArrowheads="1"/>
            </p:cNvSpPr>
            <p:nvPr/>
          </p:nvSpPr>
          <p:spPr bwMode="auto">
            <a:xfrm>
              <a:off x="2675" y="3612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299555" name="Text Box 99"/>
            <p:cNvSpPr txBox="1">
              <a:spLocks noChangeArrowheads="1"/>
            </p:cNvSpPr>
            <p:nvPr/>
          </p:nvSpPr>
          <p:spPr bwMode="auto">
            <a:xfrm>
              <a:off x="4944" y="379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299556" name="Text Box 100"/>
            <p:cNvSpPr txBox="1">
              <a:spLocks noChangeArrowheads="1"/>
            </p:cNvSpPr>
            <p:nvPr/>
          </p:nvSpPr>
          <p:spPr bwMode="auto">
            <a:xfrm>
              <a:off x="2449" y="3589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299557" name="Rectangle 101"/>
            <p:cNvSpPr>
              <a:spLocks noChangeArrowheads="1"/>
            </p:cNvSpPr>
            <p:nvPr/>
          </p:nvSpPr>
          <p:spPr bwMode="auto">
            <a:xfrm>
              <a:off x="3605" y="3612"/>
              <a:ext cx="1067" cy="159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58" name="Rectangle 102"/>
            <p:cNvSpPr>
              <a:spLocks noChangeArrowheads="1"/>
            </p:cNvSpPr>
            <p:nvPr/>
          </p:nvSpPr>
          <p:spPr bwMode="auto">
            <a:xfrm>
              <a:off x="3492" y="3612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99559" name="Text Box 103"/>
            <p:cNvSpPr txBox="1">
              <a:spLocks noChangeArrowheads="1"/>
            </p:cNvSpPr>
            <p:nvPr/>
          </p:nvSpPr>
          <p:spPr bwMode="auto">
            <a:xfrm>
              <a:off x="3447" y="37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q</a:t>
              </a:r>
            </a:p>
          </p:txBody>
        </p:sp>
        <p:cxnSp>
          <p:nvCxnSpPr>
            <p:cNvPr id="1299560" name="AutoShape 104"/>
            <p:cNvCxnSpPr>
              <a:cxnSpLocks noChangeShapeType="1"/>
              <a:stCxn id="1299549" idx="0"/>
              <a:endCxn id="1299558" idx="0"/>
            </p:cNvCxnSpPr>
            <p:nvPr/>
          </p:nvCxnSpPr>
          <p:spPr bwMode="auto">
            <a:xfrm rot="5400000" flipV="1">
              <a:off x="3406" y="3471"/>
              <a:ext cx="1" cy="284"/>
            </a:xfrm>
            <a:prstGeom prst="bentConnector3">
              <a:avLst>
                <a:gd name="adj1" fmla="val -8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99561" name="AutoShape 105"/>
            <p:cNvCxnSpPr>
              <a:cxnSpLocks noChangeShapeType="1"/>
              <a:stCxn id="1299558" idx="2"/>
              <a:endCxn id="1299557" idx="2"/>
            </p:cNvCxnSpPr>
            <p:nvPr/>
          </p:nvCxnSpPr>
          <p:spPr bwMode="auto">
            <a:xfrm rot="16200000" flipH="1">
              <a:off x="3843" y="3477"/>
              <a:ext cx="1" cy="590"/>
            </a:xfrm>
            <a:prstGeom prst="bentConnector3">
              <a:avLst>
                <a:gd name="adj1" fmla="val 69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299562" name="Line 106"/>
          <p:cNvSpPr>
            <a:spLocks noChangeShapeType="1"/>
          </p:cNvSpPr>
          <p:nvPr/>
        </p:nvSpPr>
        <p:spPr bwMode="auto">
          <a:xfrm>
            <a:off x="1103265" y="4597416"/>
            <a:ext cx="30972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4679950" y="5157784"/>
            <a:ext cx="4319588" cy="723899"/>
            <a:chOff x="2585" y="3498"/>
            <a:chExt cx="2721" cy="456"/>
          </a:xfrm>
        </p:grpSpPr>
        <p:sp>
          <p:nvSpPr>
            <p:cNvPr id="1299564" name="Rectangle 108"/>
            <p:cNvSpPr>
              <a:spLocks noChangeArrowheads="1"/>
            </p:cNvSpPr>
            <p:nvPr/>
          </p:nvSpPr>
          <p:spPr bwMode="auto">
            <a:xfrm>
              <a:off x="4785" y="3521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299565" name="Text Box 109"/>
            <p:cNvSpPr txBox="1">
              <a:spLocks noChangeArrowheads="1"/>
            </p:cNvSpPr>
            <p:nvPr/>
          </p:nvSpPr>
          <p:spPr bwMode="auto">
            <a:xfrm>
              <a:off x="2766" y="370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299566" name="Text Box 110"/>
            <p:cNvSpPr txBox="1">
              <a:spLocks noChangeArrowheads="1"/>
            </p:cNvSpPr>
            <p:nvPr/>
          </p:nvSpPr>
          <p:spPr bwMode="auto">
            <a:xfrm>
              <a:off x="3129" y="368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299567" name="Text Box 111"/>
            <p:cNvSpPr txBox="1">
              <a:spLocks noChangeArrowheads="1"/>
            </p:cNvSpPr>
            <p:nvPr/>
          </p:nvSpPr>
          <p:spPr bwMode="auto">
            <a:xfrm>
              <a:off x="4656" y="3702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299568" name="Rectangle 112"/>
            <p:cNvSpPr>
              <a:spLocks noChangeArrowheads="1"/>
            </p:cNvSpPr>
            <p:nvPr/>
          </p:nvSpPr>
          <p:spPr bwMode="auto">
            <a:xfrm>
              <a:off x="2811" y="3521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299569" name="Text Box 113"/>
            <p:cNvSpPr txBox="1">
              <a:spLocks noChangeArrowheads="1"/>
            </p:cNvSpPr>
            <p:nvPr/>
          </p:nvSpPr>
          <p:spPr bwMode="auto">
            <a:xfrm>
              <a:off x="5080" y="3702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299570" name="Text Box 114"/>
            <p:cNvSpPr txBox="1">
              <a:spLocks noChangeArrowheads="1"/>
            </p:cNvSpPr>
            <p:nvPr/>
          </p:nvSpPr>
          <p:spPr bwMode="auto">
            <a:xfrm>
              <a:off x="2585" y="349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299571" name="Rectangle 115"/>
            <p:cNvSpPr>
              <a:spLocks noChangeArrowheads="1"/>
            </p:cNvSpPr>
            <p:nvPr/>
          </p:nvSpPr>
          <p:spPr bwMode="auto">
            <a:xfrm>
              <a:off x="3175" y="3521"/>
              <a:ext cx="1633" cy="159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ordinati</a:t>
              </a:r>
            </a:p>
          </p:txBody>
        </p:sp>
      </p:grpSp>
      <p:sp>
        <p:nvSpPr>
          <p:cNvPr id="1299572" name="Line 116"/>
          <p:cNvSpPr>
            <a:spLocks noChangeShapeType="1"/>
          </p:cNvSpPr>
          <p:nvPr/>
        </p:nvSpPr>
        <p:spPr bwMode="auto">
          <a:xfrm>
            <a:off x="847674" y="5327676"/>
            <a:ext cx="35639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9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9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9" grpId="0" animBg="1"/>
      <p:bldP spid="1299480" grpId="0" animBg="1"/>
      <p:bldP spid="1299547" grpId="0" animBg="1"/>
      <p:bldP spid="1299562" grpId="0" animBg="1"/>
      <p:bldP spid="12995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Text Box 2"/>
          <p:cNvSpPr txBox="1">
            <a:spLocks noChangeArrowheads="1"/>
          </p:cNvSpPr>
          <p:nvPr/>
        </p:nvSpPr>
        <p:spPr bwMode="auto">
          <a:xfrm>
            <a:off x="215900" y="188913"/>
            <a:ext cx="417353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Partition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]</a:t>
            </a:r>
          </a:p>
          <a:p>
            <a:r>
              <a:rPr lang="it-IT" sz="2800" b="1" dirty="0">
                <a:latin typeface="+mn-lt"/>
              </a:rPr>
              <a:t>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-1</a:t>
            </a:r>
          </a:p>
          <a:p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 -1</a:t>
            </a:r>
          </a:p>
          <a:p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r>
              <a:rPr lang="it-IT" sz="2800" b="1" dirty="0">
                <a:latin typeface="+mn-lt"/>
              </a:rPr>
              <a:t>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 &lt; </a:t>
            </a:r>
            <a:r>
              <a:rPr lang="it-IT" sz="2800" b="1" i="1" dirty="0">
                <a:latin typeface="+mn-lt"/>
              </a:rPr>
              <a:t>x</a:t>
            </a:r>
          </a:p>
          <a:p>
            <a:r>
              <a:rPr lang="it-IT" sz="2800" b="1" dirty="0">
                <a:latin typeface="+mn-lt"/>
              </a:rPr>
              <a:t>        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</a:t>
            </a:r>
          </a:p>
          <a:p>
            <a:r>
              <a:rPr lang="it-IT" sz="2800" b="1" dirty="0">
                <a:latin typeface="+mn-lt"/>
              </a:rPr>
              <a:t>         scambia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e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</a:t>
            </a:r>
          </a:p>
          <a:p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scambia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+1] </a:t>
            </a:r>
            <a:r>
              <a:rPr lang="it-IT" sz="2800" b="1" dirty="0">
                <a:latin typeface="+mn-lt"/>
                <a:sym typeface="Symbol" pitchFamily="18" charset="2"/>
              </a:rPr>
              <a:t>e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]</a:t>
            </a:r>
          </a:p>
          <a:p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+1</a:t>
            </a:r>
          </a:p>
        </p:txBody>
      </p:sp>
      <p:graphicFrame>
        <p:nvGraphicFramePr>
          <p:cNvPr id="1300483" name="Object 3"/>
          <p:cNvGraphicFramePr>
            <a:graphicFrameLocks noChangeAspect="1"/>
          </p:cNvGraphicFramePr>
          <p:nvPr/>
        </p:nvGraphicFramePr>
        <p:xfrm>
          <a:off x="3476610" y="5838858"/>
          <a:ext cx="3895525" cy="693747"/>
        </p:xfrm>
        <a:graphic>
          <a:graphicData uri="http://schemas.openxmlformats.org/presentationml/2006/ole">
            <p:oleObj spid="_x0000_s1313794" name="Equazione" r:id="rId3" imgW="1384200" imgH="228600" progId="Equation.3">
              <p:embed/>
            </p:oleObj>
          </a:graphicData>
        </a:graphic>
      </p:graphicFrame>
      <p:graphicFrame>
        <p:nvGraphicFramePr>
          <p:cNvPr id="1300484" name="Object 4"/>
          <p:cNvGraphicFramePr>
            <a:graphicFrameLocks noChangeAspect="1"/>
          </p:cNvGraphicFramePr>
          <p:nvPr/>
        </p:nvGraphicFramePr>
        <p:xfrm>
          <a:off x="446031" y="5911884"/>
          <a:ext cx="1997262" cy="620721"/>
        </p:xfrm>
        <a:graphic>
          <a:graphicData uri="http://schemas.openxmlformats.org/presentationml/2006/ole">
            <p:oleObj spid="_x0000_s1313795" name="Equation" r:id="rId4" imgW="761760" imgH="203040" progId="Equation.3">
              <p:embed/>
            </p:oleObj>
          </a:graphicData>
        </a:graphic>
      </p:graphicFrame>
      <p:sp>
        <p:nvSpPr>
          <p:cNvPr id="1300485" name="Line 5"/>
          <p:cNvSpPr>
            <a:spLocks noChangeShapeType="1"/>
          </p:cNvSpPr>
          <p:nvPr/>
        </p:nvSpPr>
        <p:spPr bwMode="auto">
          <a:xfrm>
            <a:off x="3184506" y="471447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it-IT">
              <a:latin typeface="+mn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0" y="333379"/>
            <a:ext cx="4319588" cy="723901"/>
            <a:chOff x="2585" y="3498"/>
            <a:chExt cx="2721" cy="456"/>
          </a:xfrm>
        </p:grpSpPr>
        <p:sp>
          <p:nvSpPr>
            <p:cNvPr id="1300487" name="Rectangle 7"/>
            <p:cNvSpPr>
              <a:spLocks noChangeArrowheads="1"/>
            </p:cNvSpPr>
            <p:nvPr/>
          </p:nvSpPr>
          <p:spPr bwMode="auto">
            <a:xfrm>
              <a:off x="4785" y="3521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488" name="Text Box 8"/>
            <p:cNvSpPr txBox="1">
              <a:spLocks noChangeArrowheads="1"/>
            </p:cNvSpPr>
            <p:nvPr/>
          </p:nvSpPr>
          <p:spPr bwMode="auto">
            <a:xfrm>
              <a:off x="2766" y="370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300489" name="Text Box 9"/>
            <p:cNvSpPr txBox="1">
              <a:spLocks noChangeArrowheads="1"/>
            </p:cNvSpPr>
            <p:nvPr/>
          </p:nvSpPr>
          <p:spPr bwMode="auto">
            <a:xfrm>
              <a:off x="3129" y="368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300490" name="Text Box 10"/>
            <p:cNvSpPr txBox="1">
              <a:spLocks noChangeArrowheads="1"/>
            </p:cNvSpPr>
            <p:nvPr/>
          </p:nvSpPr>
          <p:spPr bwMode="auto">
            <a:xfrm>
              <a:off x="4678" y="3702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300491" name="Rectangle 11"/>
            <p:cNvSpPr>
              <a:spLocks noChangeArrowheads="1"/>
            </p:cNvSpPr>
            <p:nvPr/>
          </p:nvSpPr>
          <p:spPr bwMode="auto">
            <a:xfrm>
              <a:off x="2811" y="3521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492" name="Text Box 12"/>
            <p:cNvSpPr txBox="1">
              <a:spLocks noChangeArrowheads="1"/>
            </p:cNvSpPr>
            <p:nvPr/>
          </p:nvSpPr>
          <p:spPr bwMode="auto">
            <a:xfrm>
              <a:off x="5080" y="3702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300493" name="Text Box 13"/>
            <p:cNvSpPr txBox="1">
              <a:spLocks noChangeArrowheads="1"/>
            </p:cNvSpPr>
            <p:nvPr/>
          </p:nvSpPr>
          <p:spPr bwMode="auto">
            <a:xfrm>
              <a:off x="2585" y="349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300494" name="Rectangle 14"/>
            <p:cNvSpPr>
              <a:spLocks noChangeArrowheads="1"/>
            </p:cNvSpPr>
            <p:nvPr/>
          </p:nvSpPr>
          <p:spPr bwMode="auto">
            <a:xfrm>
              <a:off x="3175" y="3521"/>
              <a:ext cx="1633" cy="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592084" y="1493811"/>
            <a:ext cx="8281989" cy="688974"/>
            <a:chOff x="408" y="935"/>
            <a:chExt cx="5217" cy="434"/>
          </a:xfrm>
        </p:grpSpPr>
        <p:sp>
          <p:nvSpPr>
            <p:cNvPr id="1300496" name="Rectangle 16"/>
            <p:cNvSpPr>
              <a:spLocks noChangeArrowheads="1"/>
            </p:cNvSpPr>
            <p:nvPr/>
          </p:nvSpPr>
          <p:spPr bwMode="auto">
            <a:xfrm>
              <a:off x="5079" y="958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497" name="Text Box 17"/>
            <p:cNvSpPr txBox="1">
              <a:spLocks noChangeArrowheads="1"/>
            </p:cNvSpPr>
            <p:nvPr/>
          </p:nvSpPr>
          <p:spPr bwMode="auto">
            <a:xfrm>
              <a:off x="3061" y="11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300498" name="Text Box 18"/>
            <p:cNvSpPr txBox="1">
              <a:spLocks noChangeArrowheads="1"/>
            </p:cNvSpPr>
            <p:nvPr/>
          </p:nvSpPr>
          <p:spPr bwMode="auto">
            <a:xfrm>
              <a:off x="3423" y="11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300499" name="Text Box 19"/>
            <p:cNvSpPr txBox="1">
              <a:spLocks noChangeArrowheads="1"/>
            </p:cNvSpPr>
            <p:nvPr/>
          </p:nvSpPr>
          <p:spPr bwMode="auto">
            <a:xfrm>
              <a:off x="4950" y="1117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300500" name="Rectangle 20"/>
            <p:cNvSpPr>
              <a:spLocks noChangeArrowheads="1"/>
            </p:cNvSpPr>
            <p:nvPr/>
          </p:nvSpPr>
          <p:spPr bwMode="auto">
            <a:xfrm>
              <a:off x="3105" y="958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01" name="Text Box 21"/>
            <p:cNvSpPr txBox="1">
              <a:spLocks noChangeArrowheads="1"/>
            </p:cNvSpPr>
            <p:nvPr/>
          </p:nvSpPr>
          <p:spPr bwMode="auto">
            <a:xfrm>
              <a:off x="5419" y="109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300502" name="Text Box 22"/>
            <p:cNvSpPr txBox="1">
              <a:spLocks noChangeArrowheads="1"/>
            </p:cNvSpPr>
            <p:nvPr/>
          </p:nvSpPr>
          <p:spPr bwMode="auto">
            <a:xfrm>
              <a:off x="2879" y="93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300503" name="Rectangle 23"/>
            <p:cNvSpPr>
              <a:spLocks noChangeArrowheads="1"/>
            </p:cNvSpPr>
            <p:nvPr/>
          </p:nvSpPr>
          <p:spPr bwMode="auto">
            <a:xfrm>
              <a:off x="3469" y="958"/>
              <a:ext cx="1497" cy="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04" name="Text Box 24"/>
            <p:cNvSpPr txBox="1">
              <a:spLocks noChangeArrowheads="1"/>
            </p:cNvSpPr>
            <p:nvPr/>
          </p:nvSpPr>
          <p:spPr bwMode="auto">
            <a:xfrm>
              <a:off x="3310" y="1117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i</a:t>
              </a:r>
            </a:p>
          </p:txBody>
        </p:sp>
        <p:sp>
          <p:nvSpPr>
            <p:cNvPr id="1300505" name="Rectangle 25"/>
            <p:cNvSpPr>
              <a:spLocks noChangeArrowheads="1"/>
            </p:cNvSpPr>
            <p:nvPr/>
          </p:nvSpPr>
          <p:spPr bwMode="auto">
            <a:xfrm>
              <a:off x="4966" y="958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x</a:t>
              </a:r>
            </a:p>
          </p:txBody>
        </p:sp>
        <p:sp>
          <p:nvSpPr>
            <p:cNvPr id="1300508" name="Line 28"/>
            <p:cNvSpPr>
              <a:spLocks noChangeShapeType="1"/>
            </p:cNvSpPr>
            <p:nvPr/>
          </p:nvSpPr>
          <p:spPr bwMode="auto">
            <a:xfrm flipV="1">
              <a:off x="408" y="1050"/>
              <a:ext cx="224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957263" y="2420940"/>
            <a:ext cx="7974014" cy="795338"/>
            <a:chOff x="603" y="1525"/>
            <a:chExt cx="5023" cy="501"/>
          </a:xfrm>
        </p:grpSpPr>
        <p:sp>
          <p:nvSpPr>
            <p:cNvPr id="1300523" name="Line 43"/>
            <p:cNvSpPr>
              <a:spLocks noChangeShapeType="1"/>
            </p:cNvSpPr>
            <p:nvPr/>
          </p:nvSpPr>
          <p:spPr bwMode="auto">
            <a:xfrm flipV="1">
              <a:off x="603" y="1631"/>
              <a:ext cx="199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11" name="Rectangle 31"/>
            <p:cNvSpPr>
              <a:spLocks noChangeArrowheads="1"/>
            </p:cNvSpPr>
            <p:nvPr/>
          </p:nvSpPr>
          <p:spPr bwMode="auto">
            <a:xfrm>
              <a:off x="5079" y="1548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12" name="Text Box 32"/>
            <p:cNvSpPr txBox="1">
              <a:spLocks noChangeArrowheads="1"/>
            </p:cNvSpPr>
            <p:nvPr/>
          </p:nvSpPr>
          <p:spPr bwMode="auto">
            <a:xfrm>
              <a:off x="3062" y="175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300513" name="Text Box 33"/>
            <p:cNvSpPr txBox="1">
              <a:spLocks noChangeArrowheads="1"/>
            </p:cNvSpPr>
            <p:nvPr/>
          </p:nvSpPr>
          <p:spPr bwMode="auto">
            <a:xfrm>
              <a:off x="3424" y="175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300514" name="Text Box 34"/>
            <p:cNvSpPr txBox="1">
              <a:spLocks noChangeArrowheads="1"/>
            </p:cNvSpPr>
            <p:nvPr/>
          </p:nvSpPr>
          <p:spPr bwMode="auto">
            <a:xfrm>
              <a:off x="4927" y="1752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300515" name="Rectangle 35"/>
            <p:cNvSpPr>
              <a:spLocks noChangeArrowheads="1"/>
            </p:cNvSpPr>
            <p:nvPr/>
          </p:nvSpPr>
          <p:spPr bwMode="auto">
            <a:xfrm>
              <a:off x="3105" y="1548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16" name="Text Box 36"/>
            <p:cNvSpPr txBox="1">
              <a:spLocks noChangeArrowheads="1"/>
            </p:cNvSpPr>
            <p:nvPr/>
          </p:nvSpPr>
          <p:spPr bwMode="auto">
            <a:xfrm>
              <a:off x="5420" y="172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300517" name="Text Box 37"/>
            <p:cNvSpPr txBox="1">
              <a:spLocks noChangeArrowheads="1"/>
            </p:cNvSpPr>
            <p:nvPr/>
          </p:nvSpPr>
          <p:spPr bwMode="auto">
            <a:xfrm>
              <a:off x="2879" y="152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300518" name="Rectangle 38"/>
            <p:cNvSpPr>
              <a:spLocks noChangeArrowheads="1"/>
            </p:cNvSpPr>
            <p:nvPr/>
          </p:nvSpPr>
          <p:spPr bwMode="auto">
            <a:xfrm>
              <a:off x="3469" y="1548"/>
              <a:ext cx="545" cy="15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19" name="Text Box 39"/>
            <p:cNvSpPr txBox="1">
              <a:spLocks noChangeArrowheads="1"/>
            </p:cNvSpPr>
            <p:nvPr/>
          </p:nvSpPr>
          <p:spPr bwMode="auto">
            <a:xfrm>
              <a:off x="3869" y="1774"/>
              <a:ext cx="1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i</a:t>
              </a:r>
            </a:p>
          </p:txBody>
        </p:sp>
        <p:sp>
          <p:nvSpPr>
            <p:cNvPr id="1300520" name="Rectangle 40"/>
            <p:cNvSpPr>
              <a:spLocks noChangeArrowheads="1"/>
            </p:cNvSpPr>
            <p:nvPr/>
          </p:nvSpPr>
          <p:spPr bwMode="auto">
            <a:xfrm>
              <a:off x="4966" y="1548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x</a:t>
              </a:r>
            </a:p>
          </p:txBody>
        </p:sp>
        <p:sp>
          <p:nvSpPr>
            <p:cNvPr id="1300524" name="Text Box 44"/>
            <p:cNvSpPr txBox="1">
              <a:spLocks noChangeArrowheads="1"/>
            </p:cNvSpPr>
            <p:nvPr/>
          </p:nvSpPr>
          <p:spPr bwMode="auto">
            <a:xfrm>
              <a:off x="4310" y="1774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j</a:t>
              </a:r>
            </a:p>
          </p:txBody>
        </p:sp>
        <p:sp>
          <p:nvSpPr>
            <p:cNvPr id="1300525" name="Rectangle 45"/>
            <p:cNvSpPr>
              <a:spLocks noChangeArrowheads="1"/>
            </p:cNvSpPr>
            <p:nvPr/>
          </p:nvSpPr>
          <p:spPr bwMode="auto">
            <a:xfrm>
              <a:off x="4014" y="1548"/>
              <a:ext cx="318" cy="1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26" name="Rectangle 46"/>
            <p:cNvSpPr>
              <a:spLocks noChangeArrowheads="1"/>
            </p:cNvSpPr>
            <p:nvPr/>
          </p:nvSpPr>
          <p:spPr bwMode="auto">
            <a:xfrm>
              <a:off x="4332" y="1548"/>
              <a:ext cx="635" cy="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cxnSp>
          <p:nvCxnSpPr>
            <p:cNvPr id="1300527" name="AutoShape 47"/>
            <p:cNvCxnSpPr>
              <a:cxnSpLocks noChangeShapeType="1"/>
              <a:stCxn id="1300520" idx="0"/>
              <a:endCxn id="1300525" idx="0"/>
            </p:cNvCxnSpPr>
            <p:nvPr/>
          </p:nvCxnSpPr>
          <p:spPr bwMode="auto">
            <a:xfrm rot="16200000" flipH="1" flipV="1">
              <a:off x="4597" y="1124"/>
              <a:ext cx="1" cy="850"/>
            </a:xfrm>
            <a:prstGeom prst="bentConnector3">
              <a:avLst>
                <a:gd name="adj1" fmla="val -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00528" name="AutoShape 48"/>
            <p:cNvCxnSpPr>
              <a:cxnSpLocks noChangeShapeType="1"/>
              <a:stCxn id="1300518" idx="2"/>
              <a:endCxn id="1300520" idx="2"/>
            </p:cNvCxnSpPr>
            <p:nvPr/>
          </p:nvCxnSpPr>
          <p:spPr bwMode="auto">
            <a:xfrm rot="16200000" flipH="1">
              <a:off x="4382" y="1066"/>
              <a:ext cx="1" cy="1281"/>
            </a:xfrm>
            <a:prstGeom prst="bentConnector3">
              <a:avLst>
                <a:gd name="adj1" fmla="val 8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65163" y="4149728"/>
            <a:ext cx="8266114" cy="760413"/>
            <a:chOff x="419" y="2614"/>
            <a:chExt cx="5207" cy="479"/>
          </a:xfrm>
        </p:grpSpPr>
        <p:sp>
          <p:nvSpPr>
            <p:cNvPr id="1300530" name="Line 50"/>
            <p:cNvSpPr>
              <a:spLocks noChangeShapeType="1"/>
            </p:cNvSpPr>
            <p:nvPr/>
          </p:nvSpPr>
          <p:spPr bwMode="auto">
            <a:xfrm flipV="1">
              <a:off x="419" y="2712"/>
              <a:ext cx="215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32" name="Rectangle 52"/>
            <p:cNvSpPr>
              <a:spLocks noChangeArrowheads="1"/>
            </p:cNvSpPr>
            <p:nvPr/>
          </p:nvSpPr>
          <p:spPr bwMode="auto">
            <a:xfrm>
              <a:off x="5079" y="2637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33" name="Text Box 53"/>
            <p:cNvSpPr txBox="1">
              <a:spLocks noChangeArrowheads="1"/>
            </p:cNvSpPr>
            <p:nvPr/>
          </p:nvSpPr>
          <p:spPr bwMode="auto">
            <a:xfrm>
              <a:off x="3062" y="284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300534" name="Text Box 54"/>
            <p:cNvSpPr txBox="1">
              <a:spLocks noChangeArrowheads="1"/>
            </p:cNvSpPr>
            <p:nvPr/>
          </p:nvSpPr>
          <p:spPr bwMode="auto">
            <a:xfrm>
              <a:off x="3424" y="284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300535" name="Text Box 55"/>
            <p:cNvSpPr txBox="1">
              <a:spLocks noChangeArrowheads="1"/>
            </p:cNvSpPr>
            <p:nvPr/>
          </p:nvSpPr>
          <p:spPr bwMode="auto">
            <a:xfrm>
              <a:off x="4950" y="2841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300536" name="Rectangle 56"/>
            <p:cNvSpPr>
              <a:spLocks noChangeArrowheads="1"/>
            </p:cNvSpPr>
            <p:nvPr/>
          </p:nvSpPr>
          <p:spPr bwMode="auto">
            <a:xfrm>
              <a:off x="3105" y="2637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37" name="Text Box 57"/>
            <p:cNvSpPr txBox="1">
              <a:spLocks noChangeArrowheads="1"/>
            </p:cNvSpPr>
            <p:nvPr/>
          </p:nvSpPr>
          <p:spPr bwMode="auto">
            <a:xfrm>
              <a:off x="5420" y="281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300538" name="Text Box 58"/>
            <p:cNvSpPr txBox="1">
              <a:spLocks noChangeArrowheads="1"/>
            </p:cNvSpPr>
            <p:nvPr/>
          </p:nvSpPr>
          <p:spPr bwMode="auto">
            <a:xfrm>
              <a:off x="2879" y="2614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300539" name="Rectangle 59"/>
            <p:cNvSpPr>
              <a:spLocks noChangeArrowheads="1"/>
            </p:cNvSpPr>
            <p:nvPr/>
          </p:nvSpPr>
          <p:spPr bwMode="auto">
            <a:xfrm>
              <a:off x="3469" y="2636"/>
              <a:ext cx="840" cy="159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40" name="Text Box 60"/>
            <p:cNvSpPr txBox="1">
              <a:spLocks noChangeArrowheads="1"/>
            </p:cNvSpPr>
            <p:nvPr/>
          </p:nvSpPr>
          <p:spPr bwMode="auto">
            <a:xfrm>
              <a:off x="4150" y="284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i</a:t>
              </a:r>
            </a:p>
          </p:txBody>
        </p:sp>
        <p:sp>
          <p:nvSpPr>
            <p:cNvPr id="1300541" name="Rectangle 61"/>
            <p:cNvSpPr>
              <a:spLocks noChangeArrowheads="1"/>
            </p:cNvSpPr>
            <p:nvPr/>
          </p:nvSpPr>
          <p:spPr bwMode="auto">
            <a:xfrm>
              <a:off x="4966" y="2637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x</a:t>
              </a:r>
            </a:p>
          </p:txBody>
        </p:sp>
        <p:sp>
          <p:nvSpPr>
            <p:cNvPr id="1300545" name="Rectangle 65"/>
            <p:cNvSpPr>
              <a:spLocks noChangeArrowheads="1"/>
            </p:cNvSpPr>
            <p:nvPr/>
          </p:nvSpPr>
          <p:spPr bwMode="auto">
            <a:xfrm>
              <a:off x="4309" y="2636"/>
              <a:ext cx="658" cy="1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cxnSp>
          <p:nvCxnSpPr>
            <p:cNvPr id="1300547" name="AutoShape 67"/>
            <p:cNvCxnSpPr>
              <a:cxnSpLocks noChangeShapeType="1"/>
              <a:stCxn id="1300541" idx="0"/>
              <a:endCxn id="1300545" idx="0"/>
            </p:cNvCxnSpPr>
            <p:nvPr/>
          </p:nvCxnSpPr>
          <p:spPr bwMode="auto">
            <a:xfrm rot="5400000" flipH="1">
              <a:off x="4830" y="2444"/>
              <a:ext cx="1" cy="385"/>
            </a:xfrm>
            <a:prstGeom prst="bentConnector3">
              <a:avLst>
                <a:gd name="adj1" fmla="val 95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00548" name="AutoShape 68"/>
            <p:cNvCxnSpPr>
              <a:cxnSpLocks noChangeShapeType="1"/>
              <a:stCxn id="1300539" idx="2"/>
              <a:endCxn id="1300541" idx="2"/>
            </p:cNvCxnSpPr>
            <p:nvPr/>
          </p:nvCxnSpPr>
          <p:spPr bwMode="auto">
            <a:xfrm rot="16200000" flipH="1">
              <a:off x="4455" y="2229"/>
              <a:ext cx="1" cy="1134"/>
            </a:xfrm>
            <a:prstGeom prst="bentConnector3">
              <a:avLst>
                <a:gd name="adj1" fmla="val 7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28651" y="4976816"/>
            <a:ext cx="8267701" cy="760413"/>
            <a:chOff x="396" y="3135"/>
            <a:chExt cx="5208" cy="479"/>
          </a:xfrm>
        </p:grpSpPr>
        <p:sp>
          <p:nvSpPr>
            <p:cNvPr id="1300551" name="Rectangle 71"/>
            <p:cNvSpPr>
              <a:spLocks noChangeArrowheads="1"/>
            </p:cNvSpPr>
            <p:nvPr/>
          </p:nvSpPr>
          <p:spPr bwMode="auto">
            <a:xfrm>
              <a:off x="5057" y="3158"/>
              <a:ext cx="521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52" name="Text Box 72"/>
            <p:cNvSpPr txBox="1">
              <a:spLocks noChangeArrowheads="1"/>
            </p:cNvSpPr>
            <p:nvPr/>
          </p:nvSpPr>
          <p:spPr bwMode="auto">
            <a:xfrm>
              <a:off x="3040" y="336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>
                  <a:latin typeface="+mn-lt"/>
                </a:rPr>
                <a:t>1</a:t>
              </a:r>
            </a:p>
          </p:txBody>
        </p:sp>
        <p:sp>
          <p:nvSpPr>
            <p:cNvPr id="1300553" name="Text Box 73"/>
            <p:cNvSpPr txBox="1">
              <a:spLocks noChangeArrowheads="1"/>
            </p:cNvSpPr>
            <p:nvPr/>
          </p:nvSpPr>
          <p:spPr bwMode="auto">
            <a:xfrm>
              <a:off x="3402" y="336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p</a:t>
              </a:r>
            </a:p>
          </p:txBody>
        </p:sp>
        <p:sp>
          <p:nvSpPr>
            <p:cNvPr id="1300554" name="Text Box 74"/>
            <p:cNvSpPr txBox="1">
              <a:spLocks noChangeArrowheads="1"/>
            </p:cNvSpPr>
            <p:nvPr/>
          </p:nvSpPr>
          <p:spPr bwMode="auto">
            <a:xfrm>
              <a:off x="4904" y="3362"/>
              <a:ext cx="2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r</a:t>
              </a:r>
            </a:p>
          </p:txBody>
        </p:sp>
        <p:sp>
          <p:nvSpPr>
            <p:cNvPr id="1300555" name="Rectangle 75"/>
            <p:cNvSpPr>
              <a:spLocks noChangeArrowheads="1"/>
            </p:cNvSpPr>
            <p:nvPr/>
          </p:nvSpPr>
          <p:spPr bwMode="auto">
            <a:xfrm>
              <a:off x="3083" y="3158"/>
              <a:ext cx="363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2000" b="1">
                <a:latin typeface="+mn-lt"/>
              </a:endParaRPr>
            </a:p>
          </p:txBody>
        </p:sp>
        <p:sp>
          <p:nvSpPr>
            <p:cNvPr id="1300556" name="Text Box 76"/>
            <p:cNvSpPr txBox="1">
              <a:spLocks noChangeArrowheads="1"/>
            </p:cNvSpPr>
            <p:nvPr/>
          </p:nvSpPr>
          <p:spPr bwMode="auto">
            <a:xfrm>
              <a:off x="5398" y="333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n</a:t>
              </a:r>
            </a:p>
          </p:txBody>
        </p:sp>
        <p:sp>
          <p:nvSpPr>
            <p:cNvPr id="1300557" name="Text Box 77"/>
            <p:cNvSpPr txBox="1">
              <a:spLocks noChangeArrowheads="1"/>
            </p:cNvSpPr>
            <p:nvPr/>
          </p:nvSpPr>
          <p:spPr bwMode="auto">
            <a:xfrm>
              <a:off x="2857" y="313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A</a:t>
              </a:r>
            </a:p>
          </p:txBody>
        </p:sp>
        <p:sp>
          <p:nvSpPr>
            <p:cNvPr id="1300558" name="Rectangle 78"/>
            <p:cNvSpPr>
              <a:spLocks noChangeArrowheads="1"/>
            </p:cNvSpPr>
            <p:nvPr/>
          </p:nvSpPr>
          <p:spPr bwMode="auto">
            <a:xfrm>
              <a:off x="3447" y="3157"/>
              <a:ext cx="840" cy="159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sp>
          <p:nvSpPr>
            <p:cNvPr id="1300559" name="Text Box 79"/>
            <p:cNvSpPr txBox="1">
              <a:spLocks noChangeArrowheads="1"/>
            </p:cNvSpPr>
            <p:nvPr/>
          </p:nvSpPr>
          <p:spPr bwMode="auto">
            <a:xfrm>
              <a:off x="4150" y="3362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000" b="1" i="1" dirty="0">
                  <a:latin typeface="+mn-lt"/>
                </a:rPr>
                <a:t>i</a:t>
              </a:r>
            </a:p>
          </p:txBody>
        </p:sp>
        <p:sp>
          <p:nvSpPr>
            <p:cNvPr id="1300560" name="Rectangle 80"/>
            <p:cNvSpPr>
              <a:spLocks noChangeArrowheads="1"/>
            </p:cNvSpPr>
            <p:nvPr/>
          </p:nvSpPr>
          <p:spPr bwMode="auto">
            <a:xfrm>
              <a:off x="4286" y="3158"/>
              <a:ext cx="113" cy="15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x</a:t>
              </a:r>
            </a:p>
          </p:txBody>
        </p:sp>
        <p:sp>
          <p:nvSpPr>
            <p:cNvPr id="1300563" name="Rectangle 83"/>
            <p:cNvSpPr>
              <a:spLocks noChangeArrowheads="1"/>
            </p:cNvSpPr>
            <p:nvPr/>
          </p:nvSpPr>
          <p:spPr bwMode="auto">
            <a:xfrm>
              <a:off x="4400" y="3158"/>
              <a:ext cx="658" cy="15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b="1">
                <a:latin typeface="+mn-lt"/>
              </a:endParaRPr>
            </a:p>
          </p:txBody>
        </p:sp>
        <p:cxnSp>
          <p:nvCxnSpPr>
            <p:cNvPr id="1300564" name="AutoShape 84"/>
            <p:cNvCxnSpPr>
              <a:cxnSpLocks noChangeShapeType="1"/>
              <a:stCxn id="1300560" idx="0"/>
              <a:endCxn id="1300563" idx="0"/>
            </p:cNvCxnSpPr>
            <p:nvPr/>
          </p:nvCxnSpPr>
          <p:spPr bwMode="auto">
            <a:xfrm rot="5400000" flipV="1">
              <a:off x="4535" y="2966"/>
              <a:ext cx="1" cy="386"/>
            </a:xfrm>
            <a:prstGeom prst="bentConnector3">
              <a:avLst>
                <a:gd name="adj1" fmla="val -8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00565" name="AutoShape 85"/>
            <p:cNvCxnSpPr>
              <a:cxnSpLocks noChangeShapeType="1"/>
              <a:stCxn id="1300558" idx="2"/>
              <a:endCxn id="1300560" idx="2"/>
            </p:cNvCxnSpPr>
            <p:nvPr/>
          </p:nvCxnSpPr>
          <p:spPr bwMode="auto">
            <a:xfrm rot="16200000" flipH="1">
              <a:off x="4104" y="3079"/>
              <a:ext cx="1" cy="476"/>
            </a:xfrm>
            <a:prstGeom prst="bentConnector3">
              <a:avLst>
                <a:gd name="adj1" fmla="val 73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300566" name="Line 86"/>
            <p:cNvSpPr>
              <a:spLocks noChangeShapeType="1"/>
            </p:cNvSpPr>
            <p:nvPr/>
          </p:nvSpPr>
          <p:spPr bwMode="auto">
            <a:xfrm flipV="1">
              <a:off x="396" y="3241"/>
              <a:ext cx="217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0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0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0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0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0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2" grpId="0" build="p"/>
      <p:bldP spid="13004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Text Box 2"/>
          <p:cNvSpPr txBox="1">
            <a:spLocks noChangeArrowheads="1"/>
          </p:cNvSpPr>
          <p:nvPr/>
        </p:nvSpPr>
        <p:spPr bwMode="auto">
          <a:xfrm>
            <a:off x="358775" y="260350"/>
            <a:ext cx="85693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 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 	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Complessità massima</a:t>
            </a:r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&lt; 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 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r>
              <a:rPr lang="it-IT" sz="2800" b="1" dirty="0">
                <a:latin typeface="+mn-lt"/>
              </a:rPr>
              <a:t>         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Partition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  <a:p>
            <a:r>
              <a:rPr lang="it-IT" sz="2800" b="1" dirty="0">
                <a:latin typeface="+mn-lt"/>
              </a:rPr>
              <a:t>         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-1)</a:t>
            </a:r>
          </a:p>
          <a:p>
            <a:r>
              <a:rPr lang="it-IT" sz="2800" b="1" dirty="0">
                <a:latin typeface="+mn-lt"/>
              </a:rPr>
              <a:t>         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+1,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</a:p>
        </p:txBody>
      </p:sp>
      <p:sp>
        <p:nvSpPr>
          <p:cNvPr id="1301508" name="Text Box 4"/>
          <p:cNvSpPr txBox="1">
            <a:spLocks noChangeArrowheads="1"/>
          </p:cNvSpPr>
          <p:nvPr/>
        </p:nvSpPr>
        <p:spPr bwMode="auto">
          <a:xfrm>
            <a:off x="336492" y="2625714"/>
            <a:ext cx="84597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ordinato o ordinato in senso inverso</a:t>
            </a:r>
          </a:p>
        </p:txBody>
      </p:sp>
      <p:graphicFrame>
        <p:nvGraphicFramePr>
          <p:cNvPr id="1301510" name="Object 6"/>
          <p:cNvGraphicFramePr>
            <a:graphicFrameLocks noChangeAspect="1"/>
          </p:cNvGraphicFramePr>
          <p:nvPr/>
        </p:nvGraphicFramePr>
        <p:xfrm>
          <a:off x="6580215" y="1931967"/>
          <a:ext cx="1928813" cy="541337"/>
        </p:xfrm>
        <a:graphic>
          <a:graphicData uri="http://schemas.openxmlformats.org/presentationml/2006/ole">
            <p:oleObj spid="_x0000_s1314818" name="Equazione" r:id="rId3" imgW="761760" imgH="203040" progId="Equation.3">
              <p:embed/>
            </p:oleObj>
          </a:graphicData>
        </a:graphic>
      </p:graphicFrame>
      <p:graphicFrame>
        <p:nvGraphicFramePr>
          <p:cNvPr id="1301511" name="Object 7"/>
          <p:cNvGraphicFramePr>
            <a:graphicFrameLocks noChangeAspect="1"/>
          </p:cNvGraphicFramePr>
          <p:nvPr/>
        </p:nvGraphicFramePr>
        <p:xfrm>
          <a:off x="655711" y="3319461"/>
          <a:ext cx="7604102" cy="1314468"/>
        </p:xfrm>
        <a:graphic>
          <a:graphicData uri="http://schemas.openxmlformats.org/presentationml/2006/ole">
            <p:oleObj spid="_x0000_s1314819" name="Equazione" r:id="rId4" imgW="2946240" imgH="482400" progId="Equation.3">
              <p:embed/>
            </p:oleObj>
          </a:graphicData>
        </a:graphic>
      </p:graphicFrame>
      <p:graphicFrame>
        <p:nvGraphicFramePr>
          <p:cNvPr id="1301512" name="Object 8"/>
          <p:cNvGraphicFramePr>
            <a:graphicFrameLocks noChangeAspect="1"/>
          </p:cNvGraphicFramePr>
          <p:nvPr/>
        </p:nvGraphicFramePr>
        <p:xfrm>
          <a:off x="738135" y="4706955"/>
          <a:ext cx="5294385" cy="657234"/>
        </p:xfrm>
        <a:graphic>
          <a:graphicData uri="http://schemas.openxmlformats.org/presentationml/2006/ole">
            <p:oleObj spid="_x0000_s1314820" name="Equation" r:id="rId5" imgW="1942920" imgH="241200" progId="Equation.3">
              <p:embed/>
            </p:oleObj>
          </a:graphicData>
        </a:graphic>
      </p:graphicFrame>
      <p:graphicFrame>
        <p:nvGraphicFramePr>
          <p:cNvPr id="1314823" name="Object 7"/>
          <p:cNvGraphicFramePr>
            <a:graphicFrameLocks noChangeAspect="1"/>
          </p:cNvGraphicFramePr>
          <p:nvPr/>
        </p:nvGraphicFramePr>
        <p:xfrm>
          <a:off x="762000" y="5562600"/>
          <a:ext cx="3317875" cy="863600"/>
        </p:xfrm>
        <a:graphic>
          <a:graphicData uri="http://schemas.openxmlformats.org/presentationml/2006/ole">
            <p:oleObj spid="_x0000_s1314823" name="Equazione" r:id="rId6" imgW="990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Text Box 2"/>
          <p:cNvSpPr txBox="1">
            <a:spLocks noChangeArrowheads="1"/>
          </p:cNvSpPr>
          <p:nvPr/>
        </p:nvSpPr>
        <p:spPr bwMode="auto">
          <a:xfrm>
            <a:off x="336492" y="361908"/>
            <a:ext cx="864076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 	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Complessità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minima</a:t>
            </a:r>
            <a:endParaRPr lang="it-IT" sz="2800" b="1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&lt; 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 			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2800" b="1" dirty="0">
                <a:latin typeface="+mn-lt"/>
              </a:rPr>
              <a:t>          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Partition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2800" b="1" dirty="0">
                <a:latin typeface="+mn-lt"/>
              </a:rPr>
              <a:t>         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-1)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</a:t>
            </a:r>
            <a:endParaRPr lang="it-IT" sz="2800" b="1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2800" b="1" dirty="0">
                <a:latin typeface="+mn-lt"/>
              </a:rPr>
              <a:t>          </a:t>
            </a:r>
            <a:r>
              <a:rPr lang="it-IT" sz="28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q</a:t>
            </a:r>
            <a:r>
              <a:rPr lang="it-IT" sz="2800" b="1" dirty="0">
                <a:latin typeface="+mn-lt"/>
              </a:rPr>
              <a:t>+1,</a:t>
            </a:r>
            <a:r>
              <a:rPr lang="it-IT" sz="2800" b="1" i="1" dirty="0">
                <a:latin typeface="+mn-lt"/>
              </a:rPr>
              <a:t>r</a:t>
            </a:r>
            <a:r>
              <a:rPr lang="it-IT" sz="2800" b="1" dirty="0">
                <a:latin typeface="+mn-lt"/>
              </a:rPr>
              <a:t>)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</a:t>
            </a:r>
          </a:p>
        </p:txBody>
      </p:sp>
      <p:graphicFrame>
        <p:nvGraphicFramePr>
          <p:cNvPr id="1303556" name="Object 4"/>
          <p:cNvGraphicFramePr>
            <a:graphicFrameLocks noChangeAspect="1"/>
          </p:cNvGraphicFramePr>
          <p:nvPr/>
        </p:nvGraphicFramePr>
        <p:xfrm>
          <a:off x="4860032" y="2204864"/>
          <a:ext cx="2923617" cy="612068"/>
        </p:xfrm>
        <a:graphic>
          <a:graphicData uri="http://schemas.openxmlformats.org/presentationml/2006/ole">
            <p:oleObj spid="_x0000_s1316866" name="Equazione" r:id="rId3" imgW="1028520" imgH="241200" progId="Equation.3">
              <p:embed/>
            </p:oleObj>
          </a:graphicData>
        </a:graphic>
      </p:graphicFrame>
      <p:graphicFrame>
        <p:nvGraphicFramePr>
          <p:cNvPr id="1303557" name="Object 5"/>
          <p:cNvGraphicFramePr>
            <a:graphicFrameLocks noChangeAspect="1"/>
          </p:cNvGraphicFramePr>
          <p:nvPr/>
        </p:nvGraphicFramePr>
        <p:xfrm>
          <a:off x="4864104" y="2881305"/>
          <a:ext cx="2917825" cy="612775"/>
        </p:xfrm>
        <a:graphic>
          <a:graphicData uri="http://schemas.openxmlformats.org/presentationml/2006/ole">
            <p:oleObj spid="_x0000_s1316867" name="Equazione" r:id="rId4" imgW="1028520" imgH="241200" progId="Equation.3">
              <p:embed/>
            </p:oleObj>
          </a:graphicData>
        </a:graphic>
      </p:graphicFrame>
      <p:graphicFrame>
        <p:nvGraphicFramePr>
          <p:cNvPr id="1303558" name="Object 6"/>
          <p:cNvGraphicFramePr>
            <a:graphicFrameLocks noChangeAspect="1"/>
          </p:cNvGraphicFramePr>
          <p:nvPr/>
        </p:nvGraphicFramePr>
        <p:xfrm>
          <a:off x="4900617" y="1530324"/>
          <a:ext cx="1209324" cy="643384"/>
        </p:xfrm>
        <a:graphic>
          <a:graphicData uri="http://schemas.openxmlformats.org/presentationml/2006/ole">
            <p:oleObj spid="_x0000_s1316868" name="Equazione" r:id="rId5" imgW="406080" imgH="228600" progId="Equation.3">
              <p:embed/>
            </p:oleObj>
          </a:graphicData>
        </a:graphic>
      </p:graphicFrame>
      <p:graphicFrame>
        <p:nvGraphicFramePr>
          <p:cNvPr id="1303559" name="Object 7"/>
          <p:cNvGraphicFramePr>
            <a:graphicFrameLocks noChangeAspect="1"/>
          </p:cNvGraphicFramePr>
          <p:nvPr/>
        </p:nvGraphicFramePr>
        <p:xfrm>
          <a:off x="4864103" y="1092168"/>
          <a:ext cx="401643" cy="437082"/>
        </p:xfrm>
        <a:graphic>
          <a:graphicData uri="http://schemas.openxmlformats.org/presentationml/2006/ole">
            <p:oleObj spid="_x0000_s1316869" name="Equazione" r:id="rId6" imgW="114120" imgH="139680" progId="Equation.3">
              <p:embed/>
            </p:oleObj>
          </a:graphicData>
        </a:graphic>
      </p:graphicFrame>
      <p:graphicFrame>
        <p:nvGraphicFramePr>
          <p:cNvPr id="1303560" name="Object 8"/>
          <p:cNvGraphicFramePr>
            <a:graphicFrameLocks noChangeAspect="1"/>
          </p:cNvGraphicFramePr>
          <p:nvPr/>
        </p:nvGraphicFramePr>
        <p:xfrm>
          <a:off x="6872319" y="909603"/>
          <a:ext cx="2026229" cy="627076"/>
        </p:xfrm>
        <a:graphic>
          <a:graphicData uri="http://schemas.openxmlformats.org/presentationml/2006/ole">
            <p:oleObj spid="_x0000_s1316870" name="Equazione" r:id="rId7" imgW="761760" imgH="203040" progId="Equation.3">
              <p:embed/>
            </p:oleObj>
          </a:graphicData>
        </a:graphic>
      </p:graphicFrame>
      <p:graphicFrame>
        <p:nvGraphicFramePr>
          <p:cNvPr id="1303561" name="Object 9"/>
          <p:cNvGraphicFramePr>
            <a:graphicFrameLocks noChangeAspect="1"/>
          </p:cNvGraphicFramePr>
          <p:nvPr/>
        </p:nvGraphicFramePr>
        <p:xfrm>
          <a:off x="482544" y="3940182"/>
          <a:ext cx="7678574" cy="1350981"/>
        </p:xfrm>
        <a:graphic>
          <a:graphicData uri="http://schemas.openxmlformats.org/presentationml/2006/ole">
            <p:oleObj spid="_x0000_s1316871" name="Equation" r:id="rId8" imgW="2743200" imgH="482400" progId="Equation.3">
              <p:embed/>
            </p:oleObj>
          </a:graphicData>
        </a:graphic>
      </p:graphicFrame>
      <p:graphicFrame>
        <p:nvGraphicFramePr>
          <p:cNvPr id="1316874" name="Object 10"/>
          <p:cNvGraphicFramePr>
            <a:graphicFrameLocks noChangeAspect="1"/>
          </p:cNvGraphicFramePr>
          <p:nvPr/>
        </p:nvGraphicFramePr>
        <p:xfrm>
          <a:off x="609600" y="5638800"/>
          <a:ext cx="4083050" cy="784225"/>
        </p:xfrm>
        <a:graphic>
          <a:graphicData uri="http://schemas.openxmlformats.org/presentationml/2006/ole">
            <p:oleObj spid="_x0000_s1316874" name="Equation" r:id="rId9" imgW="1218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Text Box 2"/>
          <p:cNvSpPr txBox="1">
            <a:spLocks noChangeArrowheads="1"/>
          </p:cNvSpPr>
          <p:nvPr/>
        </p:nvSpPr>
        <p:spPr bwMode="auto">
          <a:xfrm>
            <a:off x="250825" y="152400"/>
            <a:ext cx="87137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4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400" b="1" dirty="0">
                <a:latin typeface="+mn-lt"/>
              </a:rPr>
              <a:t> (</a:t>
            </a:r>
            <a:r>
              <a:rPr lang="it-IT" sz="2400" b="1" i="1" dirty="0" smtClean="0">
                <a:latin typeface="+mn-lt"/>
              </a:rPr>
              <a:t>A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p</a:t>
            </a:r>
            <a:r>
              <a:rPr lang="it-IT" sz="2400" b="1" dirty="0" smtClean="0">
                <a:latin typeface="+mn-lt"/>
              </a:rPr>
              <a:t>,</a:t>
            </a:r>
            <a:r>
              <a:rPr lang="it-IT" sz="2400" b="1" i="1" dirty="0" smtClean="0">
                <a:latin typeface="+mn-lt"/>
              </a:rPr>
              <a:t>r</a:t>
            </a:r>
            <a:r>
              <a:rPr lang="it-IT" sz="2400" b="1" dirty="0" smtClean="0">
                <a:latin typeface="+mn-lt"/>
              </a:rPr>
              <a:t>)     </a:t>
            </a:r>
            <a:r>
              <a:rPr lang="it-IT" sz="24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Complessità media</a:t>
            </a:r>
            <a:endParaRPr lang="it-IT" sz="2400" b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if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 &lt; 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 err="1">
                <a:solidFill>
                  <a:schemeClr val="accent2"/>
                </a:solidFill>
                <a:latin typeface="+mn-lt"/>
              </a:rPr>
              <a:t>then</a:t>
            </a:r>
            <a:endParaRPr lang="it-IT" sz="2400" b="1" dirty="0">
              <a:solidFill>
                <a:schemeClr val="accent2"/>
              </a:solidFill>
              <a:latin typeface="+mn-lt"/>
            </a:endParaRPr>
          </a:p>
          <a:p>
            <a:r>
              <a:rPr lang="it-IT" sz="2400" b="1" dirty="0">
                <a:latin typeface="+mn-lt"/>
              </a:rPr>
              <a:t>       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>
                <a:latin typeface="+mn-lt"/>
                <a:sym typeface="Symbol" pitchFamily="18" charset="2"/>
              </a:rPr>
              <a:t>=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 err="1">
                <a:solidFill>
                  <a:srgbClr val="800000"/>
                </a:solidFill>
                <a:latin typeface="+mn-lt"/>
              </a:rPr>
              <a:t>Partition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  <a:p>
            <a:r>
              <a:rPr lang="it-IT" sz="2400" b="1" dirty="0">
                <a:latin typeface="+mn-lt"/>
              </a:rPr>
              <a:t>       </a:t>
            </a:r>
            <a:r>
              <a:rPr lang="it-IT" sz="24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p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-1)</a:t>
            </a:r>
          </a:p>
          <a:p>
            <a:r>
              <a:rPr lang="it-IT" sz="2400" b="1" dirty="0">
                <a:latin typeface="+mn-lt"/>
              </a:rPr>
              <a:t>       </a:t>
            </a:r>
            <a:r>
              <a:rPr lang="it-IT" sz="2400" b="1" dirty="0" err="1">
                <a:solidFill>
                  <a:srgbClr val="800000"/>
                </a:solidFill>
                <a:latin typeface="+mn-lt"/>
              </a:rPr>
              <a:t>Quicksort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,</a:t>
            </a:r>
            <a:r>
              <a:rPr lang="it-IT" sz="2400" b="1" i="1" dirty="0">
                <a:latin typeface="+mn-lt"/>
              </a:rPr>
              <a:t>q</a:t>
            </a:r>
            <a:r>
              <a:rPr lang="it-IT" sz="2400" b="1" dirty="0">
                <a:latin typeface="+mn-lt"/>
              </a:rPr>
              <a:t>+1,</a:t>
            </a:r>
            <a:r>
              <a:rPr lang="it-IT" sz="2400" b="1" i="1" dirty="0">
                <a:latin typeface="+mn-lt"/>
              </a:rPr>
              <a:t>r</a:t>
            </a:r>
            <a:r>
              <a:rPr lang="it-IT" sz="2400" b="1" dirty="0">
                <a:latin typeface="+mn-lt"/>
              </a:rPr>
              <a:t>)</a:t>
            </a:r>
          </a:p>
        </p:txBody>
      </p:sp>
      <p:graphicFrame>
        <p:nvGraphicFramePr>
          <p:cNvPr id="1389571" name="Object 3"/>
          <p:cNvGraphicFramePr>
            <a:graphicFrameLocks noChangeAspect="1"/>
          </p:cNvGraphicFramePr>
          <p:nvPr/>
        </p:nvGraphicFramePr>
        <p:xfrm>
          <a:off x="336492" y="2041505"/>
          <a:ext cx="7558191" cy="1210145"/>
        </p:xfrm>
        <a:graphic>
          <a:graphicData uri="http://schemas.openxmlformats.org/presentationml/2006/ole">
            <p:oleObj spid="_x0000_s1319938" name="Equazione" r:id="rId3" imgW="3771720" imgH="558720" progId="Equation.3">
              <p:embed/>
            </p:oleObj>
          </a:graphicData>
        </a:graphic>
      </p:graphicFrame>
      <p:graphicFrame>
        <p:nvGraphicFramePr>
          <p:cNvPr id="138957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6580215" y="252369"/>
          <a:ext cx="1673225" cy="446088"/>
        </p:xfrm>
        <a:graphic>
          <a:graphicData uri="http://schemas.openxmlformats.org/presentationml/2006/ole">
            <p:oleObj spid="_x0000_s1319939" name="Equazione" r:id="rId4" imgW="761760" imgH="203040" progId="Equation.3">
              <p:embed/>
            </p:oleObj>
          </a:graphicData>
        </a:graphic>
      </p:graphicFrame>
      <p:graphicFrame>
        <p:nvGraphicFramePr>
          <p:cNvPr id="1389573" name="Object 5"/>
          <p:cNvGraphicFramePr>
            <a:graphicFrameLocks noChangeAspect="1"/>
          </p:cNvGraphicFramePr>
          <p:nvPr/>
        </p:nvGraphicFramePr>
        <p:xfrm>
          <a:off x="1249317" y="3100383"/>
          <a:ext cx="6645366" cy="1180406"/>
        </p:xfrm>
        <a:graphic>
          <a:graphicData uri="http://schemas.openxmlformats.org/presentationml/2006/ole">
            <p:oleObj spid="_x0000_s1319940" name="Equazione" r:id="rId5" imgW="3213000" imgH="558720" progId="Equation.3">
              <p:embed/>
            </p:oleObj>
          </a:graphicData>
        </a:graphic>
      </p:graphicFrame>
      <p:graphicFrame>
        <p:nvGraphicFramePr>
          <p:cNvPr id="1389574" name="Object 6"/>
          <p:cNvGraphicFramePr>
            <a:graphicFrameLocks noChangeAspect="1"/>
          </p:cNvGraphicFramePr>
          <p:nvPr/>
        </p:nvGraphicFramePr>
        <p:xfrm>
          <a:off x="1285830" y="4159260"/>
          <a:ext cx="5367411" cy="1249487"/>
        </p:xfrm>
        <a:graphic>
          <a:graphicData uri="http://schemas.openxmlformats.org/presentationml/2006/ole">
            <p:oleObj spid="_x0000_s1319941" name="Equazione" r:id="rId6" imgW="2209680" imgH="558720" progId="Equation.3">
              <p:embed/>
            </p:oleObj>
          </a:graphicData>
        </a:graphic>
      </p:graphicFrame>
      <p:graphicFrame>
        <p:nvGraphicFramePr>
          <p:cNvPr id="138957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417733" y="5437215"/>
          <a:ext cx="4100358" cy="803286"/>
        </p:xfrm>
        <a:graphic>
          <a:graphicData uri="http://schemas.openxmlformats.org/presentationml/2006/ole">
            <p:oleObj spid="_x0000_s1319942" name="Equation" r:id="rId7" imgW="1231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Text Box 2"/>
          <p:cNvSpPr txBox="1">
            <a:spLocks noChangeArrowheads="1"/>
          </p:cNvSpPr>
          <p:nvPr/>
        </p:nvSpPr>
        <p:spPr bwMode="auto">
          <a:xfrm>
            <a:off x="431540" y="296863"/>
            <a:ext cx="16925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Per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&gt; 1 </a:t>
            </a:r>
          </a:p>
        </p:txBody>
      </p:sp>
      <p:graphicFrame>
        <p:nvGraphicFramePr>
          <p:cNvPr id="958467" name="Object 3"/>
          <p:cNvGraphicFramePr>
            <a:graphicFrameLocks noChangeAspect="1"/>
          </p:cNvGraphicFramePr>
          <p:nvPr/>
        </p:nvGraphicFramePr>
        <p:xfrm>
          <a:off x="555225" y="1449388"/>
          <a:ext cx="6872688" cy="811196"/>
        </p:xfrm>
        <a:graphic>
          <a:graphicData uri="http://schemas.openxmlformats.org/presentationml/2006/ole">
            <p:oleObj spid="_x0000_s1320962" name="Equazione" r:id="rId3" imgW="2197080" imgH="30456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2260600"/>
            <a:ext cx="5854701" cy="639763"/>
            <a:chOff x="288" y="1142"/>
            <a:chExt cx="3688" cy="403"/>
          </a:xfrm>
        </p:grpSpPr>
        <p:sp>
          <p:nvSpPr>
            <p:cNvPr id="958469" name="Text Box 5"/>
            <p:cNvSpPr txBox="1">
              <a:spLocks noChangeArrowheads="1"/>
            </p:cNvSpPr>
            <p:nvPr/>
          </p:nvSpPr>
          <p:spPr bwMode="auto">
            <a:xfrm>
              <a:off x="288" y="1152"/>
              <a:ext cx="105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</a:rPr>
                <a:t>Per </a:t>
              </a:r>
              <a:r>
                <a:rPr lang="it-IT" i="1">
                  <a:latin typeface="+mn-lt"/>
                </a:rPr>
                <a:t>n</a:t>
              </a:r>
              <a:r>
                <a:rPr lang="it-IT">
                  <a:latin typeface="+mn-lt"/>
                </a:rPr>
                <a:t> = 2</a:t>
              </a:r>
            </a:p>
          </p:txBody>
        </p:sp>
        <p:graphicFrame>
          <p:nvGraphicFramePr>
            <p:cNvPr id="958470" name="Object 6"/>
            <p:cNvGraphicFramePr>
              <a:graphicFrameLocks noChangeAspect="1"/>
            </p:cNvGraphicFramePr>
            <p:nvPr/>
          </p:nvGraphicFramePr>
          <p:xfrm>
            <a:off x="1424" y="1142"/>
            <a:ext cx="2552" cy="403"/>
          </p:xfrm>
          <a:graphic>
            <a:graphicData uri="http://schemas.openxmlformats.org/presentationml/2006/ole">
              <p:oleObj spid="_x0000_s1320966" name="Equation" r:id="rId4" imgW="1282680" imgH="2412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55570" y="4159264"/>
            <a:ext cx="7791447" cy="1247776"/>
            <a:chOff x="195" y="2374"/>
            <a:chExt cx="4908" cy="786"/>
          </a:xfrm>
        </p:grpSpPr>
        <p:sp>
          <p:nvSpPr>
            <p:cNvPr id="958472" name="Text Box 8"/>
            <p:cNvSpPr txBox="1">
              <a:spLocks noChangeArrowheads="1"/>
            </p:cNvSpPr>
            <p:nvPr/>
          </p:nvSpPr>
          <p:spPr bwMode="auto">
            <a:xfrm>
              <a:off x="195" y="2374"/>
              <a:ext cx="129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e dunque</a:t>
              </a:r>
            </a:p>
          </p:txBody>
        </p:sp>
        <p:graphicFrame>
          <p:nvGraphicFramePr>
            <p:cNvPr id="958473" name="Object 9"/>
            <p:cNvGraphicFramePr>
              <a:graphicFrameLocks noChangeAspect="1"/>
            </p:cNvGraphicFramePr>
            <p:nvPr/>
          </p:nvGraphicFramePr>
          <p:xfrm>
            <a:off x="586" y="2742"/>
            <a:ext cx="4517" cy="418"/>
          </p:xfrm>
          <a:graphic>
            <a:graphicData uri="http://schemas.openxmlformats.org/presentationml/2006/ole">
              <p:oleObj spid="_x0000_s1320965" name="Equazione" r:id="rId5" imgW="2565360" imgH="24120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2111" y="2991110"/>
            <a:ext cx="7856539" cy="1228725"/>
            <a:chOff x="243" y="1603"/>
            <a:chExt cx="4949" cy="774"/>
          </a:xfrm>
        </p:grpSpPr>
        <p:graphicFrame>
          <p:nvGraphicFramePr>
            <p:cNvPr id="958475" name="Object 11"/>
            <p:cNvGraphicFramePr>
              <a:graphicFrameLocks noChangeAspect="1"/>
            </p:cNvGraphicFramePr>
            <p:nvPr/>
          </p:nvGraphicFramePr>
          <p:xfrm>
            <a:off x="1609" y="1603"/>
            <a:ext cx="3583" cy="774"/>
          </p:xfrm>
          <a:graphic>
            <a:graphicData uri="http://schemas.openxmlformats.org/presentationml/2006/ole">
              <p:oleObj spid="_x0000_s1320964" name="Equazione" r:id="rId6" imgW="2108160" imgH="482400" progId="Equation.3">
                <p:embed/>
              </p:oleObj>
            </a:graphicData>
          </a:graphic>
        </p:graphicFrame>
        <p:sp>
          <p:nvSpPr>
            <p:cNvPr id="958476" name="Text Box 12"/>
            <p:cNvSpPr txBox="1">
              <a:spLocks noChangeArrowheads="1"/>
            </p:cNvSpPr>
            <p:nvPr/>
          </p:nvSpPr>
          <p:spPr bwMode="auto">
            <a:xfrm>
              <a:off x="243" y="1607"/>
              <a:ext cx="105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Per 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 &gt; 2</a:t>
              </a:r>
            </a:p>
          </p:txBody>
        </p:sp>
      </p:grpSp>
      <p:graphicFrame>
        <p:nvGraphicFramePr>
          <p:cNvPr id="958477" name="Object 13"/>
          <p:cNvGraphicFramePr>
            <a:graphicFrameLocks noChangeAspect="1"/>
          </p:cNvGraphicFramePr>
          <p:nvPr>
            <p:ph/>
          </p:nvPr>
        </p:nvGraphicFramePr>
        <p:xfrm>
          <a:off x="2269030" y="152400"/>
          <a:ext cx="4306396" cy="866742"/>
        </p:xfrm>
        <a:graphic>
          <a:graphicData uri="http://schemas.openxmlformats.org/presentationml/2006/ole">
            <p:oleObj spid="_x0000_s1320963" name="Equazione" r:id="rId7" imgW="1955520" imgH="393480" progId="Equation.3">
              <p:embed/>
            </p:oleObj>
          </a:graphicData>
        </a:graphic>
      </p:graphicFrame>
      <p:sp>
        <p:nvSpPr>
          <p:cNvPr id="958478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3529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e moltiplicando per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otteniamo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0507" y="980733"/>
            <a:ext cx="7732713" cy="1644652"/>
            <a:chOff x="288" y="3256"/>
            <a:chExt cx="4871" cy="1036"/>
          </a:xfrm>
        </p:grpSpPr>
        <p:sp>
          <p:nvSpPr>
            <p:cNvPr id="959491" name="Text Box 3"/>
            <p:cNvSpPr txBox="1">
              <a:spLocks noChangeArrowheads="1"/>
            </p:cNvSpPr>
            <p:nvPr/>
          </p:nvSpPr>
          <p:spPr bwMode="auto">
            <a:xfrm>
              <a:off x="288" y="3256"/>
              <a:ext cx="367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+mn-lt"/>
                </a:rPr>
                <a:t>dividendo per 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(</a:t>
              </a:r>
              <a:r>
                <a:rPr lang="it-IT" i="1" dirty="0">
                  <a:latin typeface="+mn-lt"/>
                </a:rPr>
                <a:t>n</a:t>
              </a:r>
              <a:r>
                <a:rPr lang="it-IT" dirty="0">
                  <a:latin typeface="+mn-lt"/>
                </a:rPr>
                <a:t>+1) </a:t>
              </a:r>
            </a:p>
          </p:txBody>
        </p:sp>
        <p:graphicFrame>
          <p:nvGraphicFramePr>
            <p:cNvPr id="959492" name="Object 4"/>
            <p:cNvGraphicFramePr>
              <a:graphicFrameLocks noChangeAspect="1"/>
            </p:cNvGraphicFramePr>
            <p:nvPr/>
          </p:nvGraphicFramePr>
          <p:xfrm>
            <a:off x="495" y="3573"/>
            <a:ext cx="4664" cy="719"/>
          </p:xfrm>
          <a:graphic>
            <a:graphicData uri="http://schemas.openxmlformats.org/presentationml/2006/ole">
              <p:oleObj spid="_x0000_s1321990" name="Equation" r:id="rId3" imgW="2565360" imgH="419040" progId="Equation.3">
                <p:embed/>
              </p:oleObj>
            </a:graphicData>
          </a:graphic>
        </p:graphicFrame>
      </p:grpSp>
      <p:graphicFrame>
        <p:nvGraphicFramePr>
          <p:cNvPr id="959493" name="Object 5"/>
          <p:cNvGraphicFramePr>
            <a:graphicFrameLocks noChangeAspect="1"/>
          </p:cNvGraphicFramePr>
          <p:nvPr/>
        </p:nvGraphicFramePr>
        <p:xfrm>
          <a:off x="665109" y="260350"/>
          <a:ext cx="7645631" cy="649253"/>
        </p:xfrm>
        <a:graphic>
          <a:graphicData uri="http://schemas.openxmlformats.org/presentationml/2006/ole">
            <p:oleObj spid="_x0000_s1321986" name="Equazione" r:id="rId4" imgW="2565360" imgH="241200" progId="Equation.3">
              <p:embed/>
            </p:oleObj>
          </a:graphicData>
        </a:graphic>
      </p:graphicFrame>
      <p:graphicFrame>
        <p:nvGraphicFramePr>
          <p:cNvPr id="959494" name="Object 6"/>
          <p:cNvGraphicFramePr>
            <a:graphicFrameLocks noChangeAspect="1"/>
          </p:cNvGraphicFramePr>
          <p:nvPr/>
        </p:nvGraphicFramePr>
        <p:xfrm>
          <a:off x="683568" y="3753036"/>
          <a:ext cx="7004934" cy="1123968"/>
        </p:xfrm>
        <a:graphic>
          <a:graphicData uri="http://schemas.openxmlformats.org/presentationml/2006/ole">
            <p:oleObj spid="_x0000_s1321987" name="Equazione" r:id="rId5" imgW="2463480" imgH="419040" progId="Equation.3">
              <p:embed/>
            </p:oleObj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1800" y="2492378"/>
            <a:ext cx="8064636" cy="1044576"/>
            <a:chOff x="272" y="1570"/>
            <a:chExt cx="4848" cy="658"/>
          </a:xfrm>
        </p:grpSpPr>
        <p:sp>
          <p:nvSpPr>
            <p:cNvPr id="959496" name="Text Box 8"/>
            <p:cNvSpPr txBox="1">
              <a:spLocks noChangeArrowheads="1"/>
            </p:cNvSpPr>
            <p:nvPr/>
          </p:nvSpPr>
          <p:spPr bwMode="auto">
            <a:xfrm>
              <a:off x="272" y="1684"/>
              <a:ext cx="48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</a:rPr>
                <a:t>ponendo                                    </a:t>
              </a:r>
              <a:r>
                <a:rPr lang="it-IT" dirty="0" smtClean="0">
                  <a:latin typeface="+mn-lt"/>
                </a:rPr>
                <a:t>otteniamo </a:t>
              </a:r>
              <a:endParaRPr lang="it-IT" dirty="0">
                <a:latin typeface="+mn-lt"/>
              </a:endParaRPr>
            </a:p>
          </p:txBody>
        </p:sp>
        <p:graphicFrame>
          <p:nvGraphicFramePr>
            <p:cNvPr id="959497" name="Object 9"/>
            <p:cNvGraphicFramePr>
              <a:graphicFrameLocks noChangeAspect="1"/>
            </p:cNvGraphicFramePr>
            <p:nvPr/>
          </p:nvGraphicFramePr>
          <p:xfrm>
            <a:off x="1159" y="1570"/>
            <a:ext cx="2183" cy="658"/>
          </p:xfrm>
          <a:graphic>
            <a:graphicData uri="http://schemas.openxmlformats.org/presentationml/2006/ole">
              <p:oleObj spid="_x0000_s1321989" name="Equazione" r:id="rId6" imgW="1231560" imgH="393480" progId="Equation.3">
                <p:embed/>
              </p:oleObj>
            </a:graphicData>
          </a:graphic>
        </p:graphicFrame>
      </p:grpSp>
      <p:graphicFrame>
        <p:nvGraphicFramePr>
          <p:cNvPr id="959498" name="Object 10"/>
          <p:cNvGraphicFramePr>
            <a:graphicFrameLocks noChangeAspect="1"/>
          </p:cNvGraphicFramePr>
          <p:nvPr/>
        </p:nvGraphicFramePr>
        <p:xfrm>
          <a:off x="719572" y="5049180"/>
          <a:ext cx="4734758" cy="584208"/>
        </p:xfrm>
        <a:graphic>
          <a:graphicData uri="http://schemas.openxmlformats.org/presentationml/2006/ole">
            <p:oleObj spid="_x0000_s1321988" name="Equazione" r:id="rId7" imgW="16509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4" name="Object 2"/>
          <p:cNvGraphicFramePr>
            <a:graphicFrameLocks noChangeAspect="1"/>
          </p:cNvGraphicFramePr>
          <p:nvPr/>
        </p:nvGraphicFramePr>
        <p:xfrm>
          <a:off x="628596" y="763551"/>
          <a:ext cx="7380947" cy="1131868"/>
        </p:xfrm>
        <a:graphic>
          <a:graphicData uri="http://schemas.openxmlformats.org/presentationml/2006/ole">
            <p:oleObj spid="_x0000_s1323010" name="Equazione" r:id="rId3" imgW="2463480" imgH="41904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5570" y="1603350"/>
            <a:ext cx="7812709" cy="4872039"/>
            <a:chOff x="281" y="1693"/>
            <a:chExt cx="4698" cy="3069"/>
          </a:xfrm>
        </p:grpSpPr>
        <p:sp>
          <p:nvSpPr>
            <p:cNvPr id="960516" name="Text Box 4"/>
            <p:cNvSpPr txBox="1">
              <a:spLocks noChangeArrowheads="1"/>
            </p:cNvSpPr>
            <p:nvPr/>
          </p:nvSpPr>
          <p:spPr bwMode="auto">
            <a:xfrm>
              <a:off x="281" y="1693"/>
              <a:ext cx="34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+mn-lt"/>
                </a:rPr>
                <a:t>la cui soluzione è</a:t>
              </a:r>
              <a:endParaRPr lang="it-IT" b="1" dirty="0">
                <a:latin typeface="+mn-lt"/>
              </a:endParaRPr>
            </a:p>
          </p:txBody>
        </p:sp>
        <p:graphicFrame>
          <p:nvGraphicFramePr>
            <p:cNvPr id="960517" name="Object 5"/>
            <p:cNvGraphicFramePr>
              <a:graphicFrameLocks noChangeAspect="1"/>
            </p:cNvGraphicFramePr>
            <p:nvPr/>
          </p:nvGraphicFramePr>
          <p:xfrm>
            <a:off x="902" y="1999"/>
            <a:ext cx="4077" cy="2763"/>
          </p:xfrm>
          <a:graphic>
            <a:graphicData uri="http://schemas.openxmlformats.org/presentationml/2006/ole">
              <p:oleObj spid="_x0000_s1323012" name="Equation" r:id="rId4" imgW="2450880" imgH="1726920" progId="Equation.3">
                <p:embed/>
              </p:oleObj>
            </a:graphicData>
          </a:graphic>
        </p:graphicFrame>
      </p:grpSp>
      <p:graphicFrame>
        <p:nvGraphicFramePr>
          <p:cNvPr id="960518" name="Object 6"/>
          <p:cNvGraphicFramePr>
            <a:graphicFrameLocks noChangeAspect="1"/>
          </p:cNvGraphicFramePr>
          <p:nvPr/>
        </p:nvGraphicFramePr>
        <p:xfrm>
          <a:off x="665109" y="272919"/>
          <a:ext cx="4418073" cy="544694"/>
        </p:xfrm>
        <a:graphic>
          <a:graphicData uri="http://schemas.openxmlformats.org/presentationml/2006/ole">
            <p:oleObj spid="_x0000_s1323011" name="Equazione" r:id="rId5" imgW="16509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13958</TotalTime>
  <Words>649</Words>
  <Application>Microsoft Office PowerPoint</Application>
  <PresentationFormat>Presentazione su schermo (4:3)</PresentationFormat>
  <Paragraphs>185</Paragraphs>
  <Slides>12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Blank Presentation</vt:lpstr>
      <vt:lpstr>Equazione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656</cp:revision>
  <cp:lastPrinted>2015-03-18T12:24:06Z</cp:lastPrinted>
  <dcterms:created xsi:type="dcterms:W3CDTF">2015-03-20T10:13:50Z</dcterms:created>
  <dcterms:modified xsi:type="dcterms:W3CDTF">2015-03-20T16:49:05Z</dcterms:modified>
</cp:coreProperties>
</file>