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Default Extension="wmf" ContentType="image/x-wmf"/>
  <Override PartName="/ppt/theme/theme2.xml" ContentType="application/vnd.openxmlformats-officedocument.them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Microsoft_Equation3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Text Box 2"/>
          <p:cNvSpPr txBox="1">
            <a:spLocks noChangeArrowheads="1"/>
          </p:cNvSpPr>
          <p:nvPr/>
        </p:nvSpPr>
        <p:spPr bwMode="auto">
          <a:xfrm>
            <a:off x="358775" y="225425"/>
            <a:ext cx="82089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Complessità del problema  </a:t>
            </a:r>
          </a:p>
        </p:txBody>
      </p:sp>
      <p:sp>
        <p:nvSpPr>
          <p:cNvPr id="1360899" name="Text Box 3"/>
          <p:cNvSpPr txBox="1">
            <a:spLocks noChangeArrowheads="1"/>
          </p:cNvSpPr>
          <p:nvPr/>
        </p:nvSpPr>
        <p:spPr bwMode="auto">
          <a:xfrm>
            <a:off x="226953" y="4414851"/>
            <a:ext cx="8642350" cy="16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3600" dirty="0">
                <a:latin typeface="+mn-lt"/>
              </a:rPr>
              <a:t>Se non facciamo ipotesi sul tipo degli elementi della sequenza le uniche operazioni permesse sono confronti e </a:t>
            </a:r>
            <a:r>
              <a:rPr lang="it-IT" sz="3600" dirty="0" smtClean="0">
                <a:latin typeface="+mn-lt"/>
              </a:rPr>
              <a:t>assegnazioni.</a:t>
            </a:r>
            <a:endParaRPr lang="it-IT" sz="3600" dirty="0">
              <a:latin typeface="+mn-lt"/>
            </a:endParaRPr>
          </a:p>
        </p:txBody>
      </p:sp>
      <p:sp>
        <p:nvSpPr>
          <p:cNvPr id="1360900" name="Text Box 4"/>
          <p:cNvSpPr txBox="1">
            <a:spLocks noChangeArrowheads="1"/>
          </p:cNvSpPr>
          <p:nvPr/>
        </p:nvSpPr>
        <p:spPr bwMode="auto">
          <a:xfrm>
            <a:off x="299979" y="873090"/>
            <a:ext cx="86423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solidFill>
                  <a:srgbClr val="FF0000"/>
                </a:solidFill>
                <a:latin typeface="+mn-lt"/>
              </a:rPr>
              <a:t>Problema dell’ordinamento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b="1" i="1" dirty="0">
                <a:latin typeface="+mn-lt"/>
              </a:rPr>
              <a:t>Input</a:t>
            </a:r>
            <a:r>
              <a:rPr lang="it-IT" sz="3600" dirty="0">
                <a:latin typeface="+mn-lt"/>
              </a:rPr>
              <a:t>: sequenza 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baseline="-25000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,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baseline="-25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,...,</a:t>
            </a:r>
            <a:r>
              <a:rPr lang="it-IT" sz="3600" i="1" dirty="0" err="1">
                <a:latin typeface="+mn-lt"/>
              </a:rPr>
              <a:t>a</a:t>
            </a:r>
            <a:r>
              <a:rPr lang="it-IT" sz="3600" i="1" baseline="-25000" dirty="0" err="1">
                <a:latin typeface="+mn-lt"/>
              </a:rPr>
              <a:t>n</a:t>
            </a:r>
            <a:r>
              <a:rPr lang="it-IT" sz="3600" dirty="0">
                <a:latin typeface="+mn-lt"/>
                <a:sym typeface="Symbol" pitchFamily="18" charset="2"/>
              </a:rPr>
              <a:t> di elementi su cui è definito un ordine</a:t>
            </a:r>
          </a:p>
          <a:p>
            <a:pPr>
              <a:spcBef>
                <a:spcPct val="50000"/>
              </a:spcBef>
            </a:pPr>
            <a:r>
              <a:rPr lang="it-IT" sz="3600" b="1" i="1" dirty="0">
                <a:latin typeface="+mn-lt"/>
                <a:sym typeface="Symbol" pitchFamily="18" charset="2"/>
              </a:rPr>
              <a:t>Output</a:t>
            </a:r>
            <a:r>
              <a:rPr lang="it-IT" sz="3600" dirty="0">
                <a:latin typeface="+mn-lt"/>
                <a:sym typeface="Symbol" pitchFamily="18" charset="2"/>
              </a:rPr>
              <a:t>: 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'</a:t>
            </a:r>
            <a:r>
              <a:rPr lang="it-IT" sz="3600" baseline="-25000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,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'</a:t>
            </a:r>
            <a:r>
              <a:rPr lang="it-IT" sz="3600" baseline="-25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,...,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'</a:t>
            </a:r>
            <a:r>
              <a:rPr lang="it-IT" sz="3600" baseline="-25000" dirty="0">
                <a:latin typeface="+mn-lt"/>
              </a:rPr>
              <a:t>n</a:t>
            </a:r>
            <a:r>
              <a:rPr lang="it-IT" sz="3600" dirty="0">
                <a:latin typeface="+mn-lt"/>
                <a:sym typeface="Symbol" pitchFamily="18" charset="2"/>
              </a:rPr>
              <a:t> permutazione di 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baseline="-25000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,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baseline="-25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,...,</a:t>
            </a:r>
            <a:r>
              <a:rPr lang="it-IT" sz="3600" i="1" dirty="0" err="1">
                <a:latin typeface="+mn-lt"/>
              </a:rPr>
              <a:t>a</a:t>
            </a:r>
            <a:r>
              <a:rPr lang="it-IT" sz="3600" i="1" baseline="-25000" dirty="0" err="1">
                <a:latin typeface="+mn-lt"/>
              </a:rPr>
              <a:t>n</a:t>
            </a:r>
            <a:r>
              <a:rPr lang="it-IT" sz="3600" dirty="0">
                <a:latin typeface="+mn-lt"/>
                <a:sym typeface="Symbol" pitchFamily="18" charset="2"/>
              </a:rPr>
              <a:t> tale che 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'</a:t>
            </a:r>
            <a:r>
              <a:rPr lang="it-IT" sz="3600" baseline="-25000" dirty="0">
                <a:latin typeface="+mn-lt"/>
              </a:rPr>
              <a:t>1</a:t>
            </a:r>
            <a:r>
              <a:rPr lang="it-IT" sz="3600" dirty="0">
                <a:latin typeface="+mn-lt"/>
                <a:sym typeface="Symbol" pitchFamily="18" charset="2"/>
              </a:rPr>
              <a:t> ≤ 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'</a:t>
            </a:r>
            <a:r>
              <a:rPr lang="it-IT" sz="3600" baseline="-25000" dirty="0">
                <a:latin typeface="+mn-lt"/>
              </a:rPr>
              <a:t>2</a:t>
            </a:r>
            <a:r>
              <a:rPr lang="it-IT" sz="3600" dirty="0">
                <a:latin typeface="+mn-lt"/>
                <a:sym typeface="Symbol" pitchFamily="18" charset="2"/>
              </a:rPr>
              <a:t> ≤ </a:t>
            </a:r>
            <a:r>
              <a:rPr lang="it-IT" sz="3600" dirty="0">
                <a:latin typeface="+mn-lt"/>
              </a:rPr>
              <a:t>...</a:t>
            </a:r>
            <a:r>
              <a:rPr lang="it-IT" sz="3600" dirty="0">
                <a:latin typeface="+mn-lt"/>
                <a:sym typeface="Symbol" pitchFamily="18" charset="2"/>
              </a:rPr>
              <a:t> ≤</a:t>
            </a:r>
            <a:r>
              <a:rPr lang="it-IT" sz="3600" dirty="0">
                <a:latin typeface="+mn-lt"/>
              </a:rPr>
              <a:t> </a:t>
            </a:r>
            <a:r>
              <a:rPr lang="it-IT" sz="3600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'</a:t>
            </a:r>
            <a:r>
              <a:rPr lang="it-IT" sz="3600" i="1" baseline="-25000" dirty="0">
                <a:latin typeface="+mn-lt"/>
              </a:rPr>
              <a:t>n</a:t>
            </a:r>
            <a:r>
              <a:rPr lang="it-IT" sz="3600" dirty="0">
                <a:latin typeface="+mn-lt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899" grpId="0" autoUpdateAnimBg="0"/>
      <p:bldP spid="136090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Text Box 2"/>
          <p:cNvSpPr txBox="1">
            <a:spLocks noChangeArrowheads="1"/>
          </p:cNvSpPr>
          <p:nvPr/>
        </p:nvSpPr>
        <p:spPr bwMode="auto">
          <a:xfrm>
            <a:off x="299979" y="398421"/>
            <a:ext cx="8666222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Siccome siamo interessati ad un limite inferiore possiamo contare solo alcune delle </a:t>
            </a:r>
            <a:r>
              <a:rPr lang="it-IT" dirty="0" smtClean="0">
                <a:latin typeface="+mn-lt"/>
              </a:rPr>
              <a:t>operazioni.</a:t>
            </a:r>
            <a:endParaRPr lang="it-IT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Se un certo limite inferiore vale per il tempo richiesto per eseguire tali operazioni a maggior ragione varrà per il tempo calcolo </a:t>
            </a:r>
            <a:r>
              <a:rPr lang="it-IT" dirty="0" smtClean="0">
                <a:latin typeface="+mn-lt"/>
              </a:rPr>
              <a:t>totale.</a:t>
            </a:r>
            <a:endParaRPr lang="it-IT" dirty="0">
              <a:latin typeface="+mn-lt"/>
            </a:endParaRPr>
          </a:p>
        </p:txBody>
      </p:sp>
      <p:sp>
        <p:nvSpPr>
          <p:cNvPr id="1361923" name="Text Box 3"/>
          <p:cNvSpPr txBox="1">
            <a:spLocks noChangeArrowheads="1"/>
          </p:cNvSpPr>
          <p:nvPr/>
        </p:nvSpPr>
        <p:spPr bwMode="auto">
          <a:xfrm>
            <a:off x="299979" y="2881305"/>
            <a:ext cx="8032859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Noi conteremo solo i confronti e dimostreremo che nel caso pessimo il numero di confronti è </a:t>
            </a:r>
            <a:r>
              <a:rPr lang="el-GR" dirty="0">
                <a:latin typeface="+mn-lt"/>
              </a:rPr>
              <a:t>Ω</a:t>
            </a:r>
            <a:r>
              <a:rPr lang="it-IT" dirty="0">
                <a:latin typeface="+mn-lt"/>
                <a:cs typeface="Times New Roman" pitchFamily="18" charset="0"/>
              </a:rPr>
              <a:t>(</a:t>
            </a:r>
            <a:r>
              <a:rPr lang="it-IT" i="1" dirty="0">
                <a:latin typeface="+mn-lt"/>
                <a:cs typeface="Times New Roman" pitchFamily="18" charset="0"/>
              </a:rPr>
              <a:t>n </a:t>
            </a:r>
            <a:r>
              <a:rPr lang="it-IT" dirty="0">
                <a:latin typeface="+mn-lt"/>
                <a:cs typeface="Times New Roman" pitchFamily="18" charset="0"/>
              </a:rPr>
              <a:t>log </a:t>
            </a:r>
            <a:r>
              <a:rPr lang="it-IT" i="1" dirty="0">
                <a:latin typeface="+mn-lt"/>
                <a:cs typeface="Times New Roman" pitchFamily="18" charset="0"/>
              </a:rPr>
              <a:t>n</a:t>
            </a:r>
            <a:r>
              <a:rPr lang="it-IT" dirty="0" smtClean="0">
                <a:latin typeface="+mn-lt"/>
                <a:cs typeface="Times New Roman" pitchFamily="18" charset="0"/>
              </a:rPr>
              <a:t>).</a:t>
            </a:r>
            <a:endParaRPr lang="it-IT" dirty="0">
              <a:latin typeface="+mn-lt"/>
              <a:cs typeface="Times New Roman" pitchFamily="18" charset="0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299979" y="4414851"/>
            <a:ext cx="8461375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Per fare questo è utile rappresentare la struttura di un algoritmo mediante un </a:t>
            </a:r>
            <a:r>
              <a:rPr lang="it-IT" dirty="0">
                <a:solidFill>
                  <a:srgbClr val="FF0000"/>
                </a:solidFill>
                <a:latin typeface="+mn-lt"/>
              </a:rPr>
              <a:t>albero delle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decisioni</a:t>
            </a:r>
            <a:r>
              <a:rPr lang="it-IT" dirty="0" smtClean="0">
                <a:latin typeface="+mn-lt"/>
              </a:rPr>
              <a:t>.</a:t>
            </a:r>
            <a:endParaRPr lang="it-IT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2" grpId="0" build="p"/>
      <p:bldP spid="1361923" grpId="0"/>
      <p:bldP spid="13619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Oval 2"/>
          <p:cNvSpPr>
            <a:spLocks noChangeArrowheads="1"/>
          </p:cNvSpPr>
          <p:nvPr/>
        </p:nvSpPr>
        <p:spPr bwMode="auto">
          <a:xfrm>
            <a:off x="3132138" y="3213100"/>
            <a:ext cx="990600" cy="4841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b="1">
                <a:latin typeface="+mn-lt"/>
              </a:rPr>
              <a:t>1:2</a:t>
            </a:r>
            <a:endParaRPr lang="en-US" b="1" baseline="-25000">
              <a:latin typeface="+mn-lt"/>
            </a:endParaRPr>
          </a:p>
        </p:txBody>
      </p:sp>
      <p:sp>
        <p:nvSpPr>
          <p:cNvPr id="1362947" name="Oval 3"/>
          <p:cNvSpPr>
            <a:spLocks noChangeArrowheads="1"/>
          </p:cNvSpPr>
          <p:nvPr/>
        </p:nvSpPr>
        <p:spPr bwMode="auto">
          <a:xfrm>
            <a:off x="6484938" y="4800600"/>
            <a:ext cx="990600" cy="482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b="1" dirty="0" err="1" smtClean="0">
                <a:latin typeface="+mn-lt"/>
              </a:rPr>
              <a:t>2</a:t>
            </a:r>
            <a:r>
              <a:rPr lang="it-IT" b="1" dirty="0" smtClean="0">
                <a:latin typeface="+mn-lt"/>
              </a:rPr>
              <a:t>:</a:t>
            </a:r>
            <a:r>
              <a:rPr lang="it-IT" b="1" dirty="0" err="1" smtClean="0">
                <a:latin typeface="+mn-lt"/>
              </a:rPr>
              <a:t>3</a:t>
            </a:r>
            <a:endParaRPr lang="en-US" b="1" baseline="-25000" dirty="0">
              <a:latin typeface="+mn-lt"/>
            </a:endParaRPr>
          </a:p>
        </p:txBody>
      </p:sp>
      <p:sp>
        <p:nvSpPr>
          <p:cNvPr id="1362948" name="Oval 4"/>
          <p:cNvSpPr>
            <a:spLocks noChangeArrowheads="1"/>
          </p:cNvSpPr>
          <p:nvPr/>
        </p:nvSpPr>
        <p:spPr bwMode="auto">
          <a:xfrm>
            <a:off x="5341938" y="3971925"/>
            <a:ext cx="990600" cy="4841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b="1" dirty="0" err="1" smtClean="0">
                <a:latin typeface="+mn-lt"/>
              </a:rPr>
              <a:t>1</a:t>
            </a:r>
            <a:r>
              <a:rPr lang="it-IT" b="1" dirty="0" smtClean="0">
                <a:latin typeface="+mn-lt"/>
              </a:rPr>
              <a:t>:</a:t>
            </a:r>
            <a:r>
              <a:rPr lang="it-IT" b="1" dirty="0" err="1">
                <a:latin typeface="+mn-lt"/>
              </a:rPr>
              <a:t>3</a:t>
            </a:r>
            <a:endParaRPr lang="en-US" b="1" baseline="-25000" dirty="0">
              <a:latin typeface="+mn-lt"/>
            </a:endParaRPr>
          </a:p>
        </p:txBody>
      </p:sp>
      <p:sp>
        <p:nvSpPr>
          <p:cNvPr id="1362949" name="Oval 5"/>
          <p:cNvSpPr>
            <a:spLocks noChangeArrowheads="1"/>
          </p:cNvSpPr>
          <p:nvPr/>
        </p:nvSpPr>
        <p:spPr bwMode="auto">
          <a:xfrm>
            <a:off x="1150938" y="3971925"/>
            <a:ext cx="990600" cy="4841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b="1">
                <a:latin typeface="+mn-lt"/>
              </a:rPr>
              <a:t>2:3</a:t>
            </a:r>
            <a:endParaRPr lang="en-US" b="1" baseline="-25000">
              <a:latin typeface="+mn-lt"/>
            </a:endParaRPr>
          </a:p>
        </p:txBody>
      </p:sp>
      <p:sp>
        <p:nvSpPr>
          <p:cNvPr id="1362950" name="Oval 6"/>
          <p:cNvSpPr>
            <a:spLocks noChangeArrowheads="1"/>
          </p:cNvSpPr>
          <p:nvPr/>
        </p:nvSpPr>
        <p:spPr bwMode="auto">
          <a:xfrm>
            <a:off x="2065338" y="4800600"/>
            <a:ext cx="990600" cy="482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b="1" dirty="0" err="1">
                <a:latin typeface="+mn-lt"/>
              </a:rPr>
              <a:t>1</a:t>
            </a:r>
            <a:r>
              <a:rPr lang="it-IT" b="1" dirty="0" smtClean="0">
                <a:latin typeface="+mn-lt"/>
              </a:rPr>
              <a:t>:</a:t>
            </a:r>
            <a:r>
              <a:rPr lang="it-IT" b="1" dirty="0" err="1" smtClean="0">
                <a:latin typeface="+mn-lt"/>
              </a:rPr>
              <a:t>3</a:t>
            </a:r>
            <a:endParaRPr lang="en-US" b="1" baseline="-25000" dirty="0">
              <a:latin typeface="+mn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75338" y="5076825"/>
            <a:ext cx="2286000" cy="620713"/>
            <a:chOff x="3701" y="3198"/>
            <a:chExt cx="1440" cy="391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 flipV="1">
              <a:off x="4613" y="3285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4805" y="3241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  <p:sp>
          <p:nvSpPr>
            <p:cNvPr id="1362954" name="Line 10"/>
            <p:cNvSpPr>
              <a:spLocks noChangeShapeType="1"/>
            </p:cNvSpPr>
            <p:nvPr/>
          </p:nvSpPr>
          <p:spPr bwMode="auto">
            <a:xfrm flipH="1">
              <a:off x="3797" y="3285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3701" y="3198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31938" y="5008563"/>
            <a:ext cx="2133600" cy="688975"/>
            <a:chOff x="965" y="3155"/>
            <a:chExt cx="1344" cy="434"/>
          </a:xfrm>
        </p:grpSpPr>
        <p:sp>
          <p:nvSpPr>
            <p:cNvPr id="1362957" name="Line 13"/>
            <p:cNvSpPr>
              <a:spLocks noChangeShapeType="1"/>
            </p:cNvSpPr>
            <p:nvPr/>
          </p:nvSpPr>
          <p:spPr bwMode="auto">
            <a:xfrm flipH="1">
              <a:off x="1013" y="3285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58" name="Rectangle 14"/>
            <p:cNvSpPr>
              <a:spLocks noChangeArrowheads="1"/>
            </p:cNvSpPr>
            <p:nvPr/>
          </p:nvSpPr>
          <p:spPr bwMode="auto">
            <a:xfrm>
              <a:off x="965" y="3155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2959" name="Line 15"/>
            <p:cNvSpPr>
              <a:spLocks noChangeShapeType="1"/>
            </p:cNvSpPr>
            <p:nvPr/>
          </p:nvSpPr>
          <p:spPr bwMode="auto">
            <a:xfrm flipH="1" flipV="1">
              <a:off x="1829" y="3285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60" name="Rectangle 16"/>
            <p:cNvSpPr>
              <a:spLocks noChangeArrowheads="1"/>
            </p:cNvSpPr>
            <p:nvPr/>
          </p:nvSpPr>
          <p:spPr bwMode="auto">
            <a:xfrm>
              <a:off x="1973" y="3198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sp>
        <p:nvSpPr>
          <p:cNvPr id="1362961" name="Text Box 17"/>
          <p:cNvSpPr txBox="1">
            <a:spLocks noChangeArrowheads="1"/>
          </p:cNvSpPr>
          <p:nvPr/>
        </p:nvSpPr>
        <p:spPr bwMode="auto">
          <a:xfrm>
            <a:off x="323850" y="152400"/>
            <a:ext cx="8305800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2800">
                <a:solidFill>
                  <a:srgbClr val="FF0000"/>
                </a:solidFill>
                <a:latin typeface="+mn-lt"/>
              </a:rPr>
              <a:t>Esempio</a:t>
            </a:r>
            <a:r>
              <a:rPr lang="it-IT" sz="2800">
                <a:latin typeface="+mn-lt"/>
              </a:rPr>
              <a:t>. Albero delle decisioni di </a:t>
            </a:r>
            <a:r>
              <a:rPr lang="it-IT" sz="2800">
                <a:solidFill>
                  <a:srgbClr val="CC0000"/>
                </a:solidFill>
                <a:latin typeface="+mn-lt"/>
              </a:rPr>
              <a:t>Insertion-Sort</a:t>
            </a:r>
            <a:r>
              <a:rPr lang="it-IT" sz="2800">
                <a:latin typeface="+mn-lt"/>
              </a:rPr>
              <a:t> con un array di 3 elementi.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836738" y="3282950"/>
            <a:ext cx="3733800" cy="688975"/>
            <a:chOff x="1157" y="2068"/>
            <a:chExt cx="2352" cy="434"/>
          </a:xfrm>
        </p:grpSpPr>
        <p:sp>
          <p:nvSpPr>
            <p:cNvPr id="1362963" name="Line 19"/>
            <p:cNvSpPr>
              <a:spLocks noChangeShapeType="1"/>
            </p:cNvSpPr>
            <p:nvPr/>
          </p:nvSpPr>
          <p:spPr bwMode="auto">
            <a:xfrm flipH="1">
              <a:off x="1157" y="2242"/>
              <a:ext cx="864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64" name="Rectangle 20"/>
            <p:cNvSpPr>
              <a:spLocks noChangeArrowheads="1"/>
            </p:cNvSpPr>
            <p:nvPr/>
          </p:nvSpPr>
          <p:spPr bwMode="auto">
            <a:xfrm>
              <a:off x="1349" y="2068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2965" name="Line 21"/>
            <p:cNvSpPr>
              <a:spLocks noChangeShapeType="1"/>
            </p:cNvSpPr>
            <p:nvPr/>
          </p:nvSpPr>
          <p:spPr bwMode="auto">
            <a:xfrm flipH="1" flipV="1">
              <a:off x="2549" y="2242"/>
              <a:ext cx="96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66" name="Rectangle 22"/>
            <p:cNvSpPr>
              <a:spLocks noChangeArrowheads="1"/>
            </p:cNvSpPr>
            <p:nvPr/>
          </p:nvSpPr>
          <p:spPr bwMode="auto">
            <a:xfrm>
              <a:off x="2933" y="2111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32338" y="4179888"/>
            <a:ext cx="2209800" cy="690562"/>
            <a:chOff x="2981" y="2633"/>
            <a:chExt cx="1392" cy="435"/>
          </a:xfrm>
        </p:grpSpPr>
        <p:sp>
          <p:nvSpPr>
            <p:cNvPr id="1362968" name="Line 24"/>
            <p:cNvSpPr>
              <a:spLocks noChangeShapeType="1"/>
            </p:cNvSpPr>
            <p:nvPr/>
          </p:nvSpPr>
          <p:spPr bwMode="auto">
            <a:xfrm flipH="1">
              <a:off x="3077" y="2763"/>
              <a:ext cx="384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69" name="Rectangle 25"/>
            <p:cNvSpPr>
              <a:spLocks noChangeArrowheads="1"/>
            </p:cNvSpPr>
            <p:nvPr/>
          </p:nvSpPr>
          <p:spPr bwMode="auto">
            <a:xfrm>
              <a:off x="2981" y="2633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2970" name="Line 26"/>
            <p:cNvSpPr>
              <a:spLocks noChangeShapeType="1"/>
            </p:cNvSpPr>
            <p:nvPr/>
          </p:nvSpPr>
          <p:spPr bwMode="auto">
            <a:xfrm flipH="1" flipV="1">
              <a:off x="3941" y="2763"/>
              <a:ext cx="336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71" name="Rectangle 27"/>
            <p:cNvSpPr>
              <a:spLocks noChangeArrowheads="1"/>
            </p:cNvSpPr>
            <p:nvPr/>
          </p:nvSpPr>
          <p:spPr bwMode="auto">
            <a:xfrm>
              <a:off x="4037" y="2676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17538" y="4248150"/>
            <a:ext cx="2133600" cy="622300"/>
            <a:chOff x="389" y="2676"/>
            <a:chExt cx="1344" cy="392"/>
          </a:xfrm>
        </p:grpSpPr>
        <p:sp>
          <p:nvSpPr>
            <p:cNvPr id="1362973" name="Line 29"/>
            <p:cNvSpPr>
              <a:spLocks noChangeShapeType="1"/>
            </p:cNvSpPr>
            <p:nvPr/>
          </p:nvSpPr>
          <p:spPr bwMode="auto">
            <a:xfrm flipH="1">
              <a:off x="485" y="2763"/>
              <a:ext cx="384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74" name="Rectangle 30"/>
            <p:cNvSpPr>
              <a:spLocks noChangeArrowheads="1"/>
            </p:cNvSpPr>
            <p:nvPr/>
          </p:nvSpPr>
          <p:spPr bwMode="auto">
            <a:xfrm>
              <a:off x="389" y="2676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2975" name="Line 31"/>
            <p:cNvSpPr>
              <a:spLocks noChangeShapeType="1"/>
            </p:cNvSpPr>
            <p:nvPr/>
          </p:nvSpPr>
          <p:spPr bwMode="auto">
            <a:xfrm flipH="1" flipV="1">
              <a:off x="1205" y="2763"/>
              <a:ext cx="336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2976" name="Rectangle 32"/>
            <p:cNvSpPr>
              <a:spLocks noChangeArrowheads="1"/>
            </p:cNvSpPr>
            <p:nvPr/>
          </p:nvSpPr>
          <p:spPr bwMode="auto">
            <a:xfrm>
              <a:off x="1397" y="2676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sp>
        <p:nvSpPr>
          <p:cNvPr id="1362977" name="Oval 33"/>
          <p:cNvSpPr>
            <a:spLocks noChangeArrowheads="1"/>
          </p:cNvSpPr>
          <p:nvPr/>
        </p:nvSpPr>
        <p:spPr bwMode="auto">
          <a:xfrm>
            <a:off x="566738" y="4775200"/>
            <a:ext cx="32385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362978" name="Oval 34"/>
          <p:cNvSpPr>
            <a:spLocks noChangeArrowheads="1"/>
          </p:cNvSpPr>
          <p:nvPr/>
        </p:nvSpPr>
        <p:spPr bwMode="auto">
          <a:xfrm>
            <a:off x="1395413" y="5603875"/>
            <a:ext cx="32385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362979" name="Oval 35"/>
          <p:cNvSpPr>
            <a:spLocks noChangeArrowheads="1"/>
          </p:cNvSpPr>
          <p:nvPr/>
        </p:nvSpPr>
        <p:spPr bwMode="auto">
          <a:xfrm>
            <a:off x="3446463" y="5603875"/>
            <a:ext cx="32385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362980" name="Oval 36"/>
          <p:cNvSpPr>
            <a:spLocks noChangeArrowheads="1"/>
          </p:cNvSpPr>
          <p:nvPr/>
        </p:nvSpPr>
        <p:spPr bwMode="auto">
          <a:xfrm>
            <a:off x="4635500" y="4811713"/>
            <a:ext cx="323850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362981" name="Oval 37"/>
          <p:cNvSpPr>
            <a:spLocks noChangeArrowheads="1"/>
          </p:cNvSpPr>
          <p:nvPr/>
        </p:nvSpPr>
        <p:spPr bwMode="auto">
          <a:xfrm>
            <a:off x="5751513" y="5638800"/>
            <a:ext cx="32385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362982" name="Oval 38"/>
          <p:cNvSpPr>
            <a:spLocks noChangeArrowheads="1"/>
          </p:cNvSpPr>
          <p:nvPr/>
        </p:nvSpPr>
        <p:spPr bwMode="auto">
          <a:xfrm>
            <a:off x="7875588" y="5638800"/>
            <a:ext cx="323850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362983" name="Text Box 39"/>
          <p:cNvSpPr txBox="1">
            <a:spLocks noChangeArrowheads="1"/>
          </p:cNvSpPr>
          <p:nvPr/>
        </p:nvSpPr>
        <p:spPr bwMode="auto">
          <a:xfrm>
            <a:off x="4572000" y="727038"/>
            <a:ext cx="423232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rgbClr val="CC0000"/>
                </a:solidFill>
                <a:latin typeface="+mn-lt"/>
              </a:rPr>
              <a:t>Insertion-Sort</a:t>
            </a:r>
            <a:r>
              <a:rPr lang="it-IT" sz="2400" b="1" dirty="0">
                <a:latin typeface="+mn-lt"/>
              </a:rPr>
              <a:t>(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)</a:t>
            </a:r>
          </a:p>
          <a:p>
            <a:r>
              <a:rPr lang="it-IT" sz="2400" b="1" dirty="0">
                <a:latin typeface="+mn-lt"/>
              </a:rPr>
              <a:t>  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>
                <a:latin typeface="+mn-lt"/>
                <a:sym typeface="Symbol" pitchFamily="18" charset="2"/>
              </a:rPr>
              <a:t>=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 err="1">
                <a:latin typeface="+mn-lt"/>
              </a:rPr>
              <a:t>A</a:t>
            </a:r>
            <a:r>
              <a:rPr lang="it-IT" sz="2400" b="1" dirty="0" err="1">
                <a:latin typeface="+mn-lt"/>
              </a:rPr>
              <a:t>.</a:t>
            </a:r>
            <a:r>
              <a:rPr lang="it-IT" sz="2400" b="1" i="1" dirty="0" err="1">
                <a:latin typeface="+mn-lt"/>
              </a:rPr>
              <a:t>length</a:t>
            </a:r>
            <a:endParaRPr lang="it-IT" sz="2400" b="1" i="1" dirty="0">
              <a:latin typeface="+mn-lt"/>
            </a:endParaRPr>
          </a:p>
          <a:p>
            <a:r>
              <a:rPr lang="it-IT" sz="2400" b="1" dirty="0">
                <a:latin typeface="+mn-lt"/>
              </a:rPr>
              <a:t>  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for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j </a:t>
            </a:r>
            <a:r>
              <a:rPr lang="it-IT" sz="2400" b="1" dirty="0">
                <a:latin typeface="+mn-lt"/>
                <a:sym typeface="Symbol" pitchFamily="18" charset="2"/>
              </a:rPr>
              <a:t>=</a:t>
            </a:r>
            <a:r>
              <a:rPr lang="it-IT" sz="2400" b="1" dirty="0">
                <a:latin typeface="+mn-lt"/>
              </a:rPr>
              <a:t> 2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to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n</a:t>
            </a:r>
            <a:r>
              <a:rPr lang="it-IT" sz="2400" b="1" dirty="0">
                <a:latin typeface="+mn-lt"/>
              </a:rPr>
              <a:t> 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i="1" dirty="0">
                <a:latin typeface="+mn-lt"/>
              </a:rPr>
              <a:t>i </a:t>
            </a:r>
            <a:r>
              <a:rPr lang="it-IT" sz="2400" b="1" dirty="0">
                <a:latin typeface="+mn-lt"/>
                <a:sym typeface="Symbol" pitchFamily="18" charset="2"/>
              </a:rPr>
              <a:t>=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j</a:t>
            </a:r>
            <a:r>
              <a:rPr lang="it-IT" sz="2400" b="1" dirty="0">
                <a:latin typeface="+mn-lt"/>
              </a:rPr>
              <a:t> – 1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</a:t>
            </a:r>
            <a:r>
              <a:rPr lang="it-IT" sz="2400" b="1" dirty="0" err="1">
                <a:solidFill>
                  <a:srgbClr val="0000CC"/>
                </a:solidFill>
                <a:latin typeface="+mn-lt"/>
              </a:rPr>
              <a:t>while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≥</a:t>
            </a:r>
            <a:r>
              <a:rPr lang="it-IT" sz="2400" b="1" dirty="0">
                <a:latin typeface="+mn-lt"/>
                <a:sym typeface="Symbol" pitchFamily="18" charset="2"/>
              </a:rPr>
              <a:t> </a:t>
            </a:r>
            <a:r>
              <a:rPr lang="it-IT" sz="2400" b="1" dirty="0">
                <a:latin typeface="+mn-lt"/>
              </a:rPr>
              <a:t>1 </a:t>
            </a:r>
            <a:r>
              <a:rPr lang="it-IT" sz="2400" b="1" dirty="0">
                <a:solidFill>
                  <a:srgbClr val="0000CC"/>
                </a:solidFill>
                <a:latin typeface="+mn-lt"/>
              </a:rPr>
              <a:t>and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i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]&gt;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400" b="1" i="1" dirty="0">
                <a:solidFill>
                  <a:srgbClr val="FF0000"/>
                </a:solidFill>
                <a:latin typeface="+mn-lt"/>
              </a:rPr>
              <a:t>i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+1]</a:t>
            </a:r>
            <a:r>
              <a:rPr lang="it-IT" sz="2400" b="1" dirty="0">
                <a:latin typeface="+mn-lt"/>
              </a:rPr>
              <a:t> </a:t>
            </a:r>
            <a:endParaRPr lang="it-IT" sz="2400" b="1" dirty="0">
              <a:solidFill>
                <a:schemeClr val="accent2"/>
              </a:solidFill>
              <a:latin typeface="+mn-lt"/>
            </a:endParaRP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   scambia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] con </a:t>
            </a:r>
            <a:r>
              <a:rPr lang="it-IT" sz="2400" b="1" i="1" dirty="0">
                <a:latin typeface="+mn-lt"/>
              </a:rPr>
              <a:t>A</a:t>
            </a:r>
            <a:r>
              <a:rPr lang="it-IT" sz="2400" b="1" dirty="0">
                <a:latin typeface="+mn-lt"/>
              </a:rPr>
              <a:t>[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+1]</a:t>
            </a:r>
          </a:p>
          <a:p>
            <a:pPr>
              <a:buFont typeface="MT Extra" pitchFamily="18" charset="2"/>
              <a:buNone/>
            </a:pPr>
            <a:r>
              <a:rPr lang="it-IT" sz="2400" b="1" dirty="0">
                <a:latin typeface="+mn-lt"/>
              </a:rPr>
              <a:t>          </a:t>
            </a:r>
            <a:r>
              <a:rPr lang="it-IT" sz="2400" b="1" i="1" dirty="0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>
                <a:latin typeface="+mn-lt"/>
                <a:sym typeface="Symbol" pitchFamily="18" charset="2"/>
              </a:rPr>
              <a:t>=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i="1" dirty="0" err="1">
                <a:latin typeface="+mn-lt"/>
              </a:rPr>
              <a:t>i</a:t>
            </a:r>
            <a:r>
              <a:rPr lang="it-IT" sz="2400" b="1" dirty="0">
                <a:latin typeface="+mn-lt"/>
              </a:rPr>
              <a:t> –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6" grpId="0" animBg="1"/>
      <p:bldP spid="1362947" grpId="0" animBg="1"/>
      <p:bldP spid="1362948" grpId="0" animBg="1"/>
      <p:bldP spid="1362949" grpId="0" animBg="1"/>
      <p:bldP spid="1362950" grpId="0" animBg="1"/>
      <p:bldP spid="1362977" grpId="0" animBg="1"/>
      <p:bldP spid="1362978" grpId="0" animBg="1"/>
      <p:bldP spid="1362979" grpId="0" animBg="1"/>
      <p:bldP spid="1362980" grpId="0" animBg="1"/>
      <p:bldP spid="1362981" grpId="0" animBg="1"/>
      <p:bldP spid="1362982" grpId="0" animBg="1"/>
      <p:bldP spid="13629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Text Box 2"/>
          <p:cNvSpPr txBox="1">
            <a:spLocks noChangeArrowheads="1"/>
          </p:cNvSpPr>
          <p:nvPr/>
        </p:nvSpPr>
        <p:spPr bwMode="auto">
          <a:xfrm>
            <a:off x="287338" y="5049838"/>
            <a:ext cx="8534400" cy="149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Se l’algoritmo è corretto</a:t>
            </a:r>
            <a:r>
              <a:rPr lang="it-IT" dirty="0" smtClean="0">
                <a:latin typeface="+mn-lt"/>
              </a:rPr>
              <a:t> le foglie devono essere etichettate con ogni permutazione possibile dell’input. </a:t>
            </a:r>
            <a:r>
              <a:rPr lang="it-IT" dirty="0">
                <a:latin typeface="+mn-lt"/>
              </a:rPr>
              <a:t>Perché?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67088" y="1268413"/>
            <a:ext cx="1168400" cy="1082675"/>
            <a:chOff x="2121" y="799"/>
            <a:chExt cx="736" cy="682"/>
          </a:xfrm>
        </p:grpSpPr>
        <p:sp>
          <p:nvSpPr>
            <p:cNvPr id="1366020" name="Oval 4"/>
            <p:cNvSpPr>
              <a:spLocks noChangeArrowheads="1"/>
            </p:cNvSpPr>
            <p:nvPr/>
          </p:nvSpPr>
          <p:spPr bwMode="auto">
            <a:xfrm>
              <a:off x="2160" y="1176"/>
              <a:ext cx="624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>
                  <a:latin typeface="+mn-lt"/>
                </a:rPr>
                <a:t>1:2</a:t>
              </a:r>
              <a:endParaRPr lang="en-US" b="1" baseline="-25000">
                <a:latin typeface="+mn-lt"/>
              </a:endParaRPr>
            </a:p>
          </p:txBody>
        </p:sp>
        <p:sp>
          <p:nvSpPr>
            <p:cNvPr id="1366021" name="Rectangle 5"/>
            <p:cNvSpPr>
              <a:spLocks noChangeArrowheads="1"/>
            </p:cNvSpPr>
            <p:nvPr/>
          </p:nvSpPr>
          <p:spPr bwMode="auto">
            <a:xfrm>
              <a:off x="2121" y="799"/>
              <a:ext cx="736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it-IT" b="1" dirty="0">
                  <a:latin typeface="+mn-lt"/>
                </a:rPr>
                <a:t>,</a:t>
              </a:r>
              <a:r>
                <a:rPr lang="it-IT" b="1" dirty="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it-IT" b="1" dirty="0">
                  <a:latin typeface="+mn-lt"/>
                </a:rPr>
                <a:t>,c</a:t>
              </a:r>
              <a:endParaRPr lang="en-US" b="1" dirty="0">
                <a:latin typeface="+mn-lt"/>
              </a:endParaRPr>
            </a:p>
          </p:txBody>
        </p:sp>
      </p:grpSp>
      <p:sp>
        <p:nvSpPr>
          <p:cNvPr id="1366022" name="Rectangle 6"/>
          <p:cNvSpPr>
            <a:spLocks noChangeArrowheads="1"/>
          </p:cNvSpPr>
          <p:nvPr/>
        </p:nvSpPr>
        <p:spPr bwMode="auto">
          <a:xfrm>
            <a:off x="519056" y="3524250"/>
            <a:ext cx="1058877" cy="708036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a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b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c</a:t>
            </a:r>
          </a:p>
          <a:p>
            <a:pPr algn="ctr"/>
            <a:r>
              <a:rPr lang="it-IT" sz="2400" b="1" dirty="0">
                <a:latin typeface="+mn-lt"/>
              </a:rPr>
              <a:t>(1,2,3)</a:t>
            </a:r>
            <a:endParaRPr lang="en-US" sz="2400" b="1" dirty="0">
              <a:latin typeface="+mn-lt"/>
            </a:endParaRPr>
          </a:p>
        </p:txBody>
      </p:sp>
      <p:sp>
        <p:nvSpPr>
          <p:cNvPr id="1366023" name="Rectangle 7"/>
          <p:cNvSpPr>
            <a:spLocks noChangeArrowheads="1"/>
          </p:cNvSpPr>
          <p:nvPr/>
        </p:nvSpPr>
        <p:spPr bwMode="auto">
          <a:xfrm>
            <a:off x="1395369" y="4351337"/>
            <a:ext cx="1022364" cy="72074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a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c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b</a:t>
            </a:r>
          </a:p>
          <a:p>
            <a:pPr algn="ctr"/>
            <a:r>
              <a:rPr lang="it-IT" sz="2400" b="1" dirty="0">
                <a:latin typeface="+mn-lt"/>
              </a:rPr>
              <a:t>(1,2,3)</a:t>
            </a:r>
            <a:endParaRPr lang="en-US" sz="2400" b="1" dirty="0">
              <a:latin typeface="+mn-lt"/>
            </a:endParaRPr>
          </a:p>
        </p:txBody>
      </p:sp>
      <p:sp>
        <p:nvSpPr>
          <p:cNvPr id="1366024" name="Rectangle 8"/>
          <p:cNvSpPr>
            <a:spLocks noChangeArrowheads="1"/>
          </p:cNvSpPr>
          <p:nvPr/>
        </p:nvSpPr>
        <p:spPr bwMode="auto">
          <a:xfrm>
            <a:off x="7675604" y="4351338"/>
            <a:ext cx="1095391" cy="684234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c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b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a</a:t>
            </a:r>
          </a:p>
          <a:p>
            <a:pPr algn="ctr"/>
            <a:r>
              <a:rPr lang="it-IT" sz="2400" b="1" dirty="0">
                <a:latin typeface="+mn-lt"/>
              </a:rPr>
              <a:t>(1,2,3)</a:t>
            </a:r>
            <a:endParaRPr lang="en-US" sz="2400" b="1" dirty="0">
              <a:latin typeface="+mn-lt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72200" y="3730625"/>
            <a:ext cx="2286000" cy="620713"/>
            <a:chOff x="3888" y="2350"/>
            <a:chExt cx="1440" cy="391"/>
          </a:xfrm>
        </p:grpSpPr>
        <p:sp>
          <p:nvSpPr>
            <p:cNvPr id="1366026" name="Line 10"/>
            <p:cNvSpPr>
              <a:spLocks noChangeShapeType="1"/>
            </p:cNvSpPr>
            <p:nvPr/>
          </p:nvSpPr>
          <p:spPr bwMode="auto">
            <a:xfrm flipH="1" flipV="1">
              <a:off x="4800" y="2437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27" name="Rectangle 11"/>
            <p:cNvSpPr>
              <a:spLocks noChangeArrowheads="1"/>
            </p:cNvSpPr>
            <p:nvPr/>
          </p:nvSpPr>
          <p:spPr bwMode="auto">
            <a:xfrm>
              <a:off x="4992" y="2393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  <p:sp>
          <p:nvSpPr>
            <p:cNvPr id="1366028" name="Line 12"/>
            <p:cNvSpPr>
              <a:spLocks noChangeShapeType="1"/>
            </p:cNvSpPr>
            <p:nvPr/>
          </p:nvSpPr>
          <p:spPr bwMode="auto">
            <a:xfrm flipH="1">
              <a:off x="3984" y="2437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29" name="Rectangle 13"/>
            <p:cNvSpPr>
              <a:spLocks noChangeArrowheads="1"/>
            </p:cNvSpPr>
            <p:nvPr/>
          </p:nvSpPr>
          <p:spPr bwMode="auto">
            <a:xfrm>
              <a:off x="3888" y="2350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</p:grpSp>
      <p:sp>
        <p:nvSpPr>
          <p:cNvPr id="1366030" name="Rectangle 14"/>
          <p:cNvSpPr>
            <a:spLocks noChangeArrowheads="1"/>
          </p:cNvSpPr>
          <p:nvPr/>
        </p:nvSpPr>
        <p:spPr bwMode="auto">
          <a:xfrm>
            <a:off x="5776928" y="4351337"/>
            <a:ext cx="1095391" cy="72074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b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c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a</a:t>
            </a:r>
          </a:p>
          <a:p>
            <a:pPr algn="ctr"/>
            <a:r>
              <a:rPr lang="it-IT" sz="2400" b="1" dirty="0">
                <a:latin typeface="+mn-lt"/>
              </a:rPr>
              <a:t>(1,2,3)</a:t>
            </a:r>
            <a:endParaRPr lang="en-US" sz="2400" b="1" dirty="0">
              <a:latin typeface="+mn-lt"/>
            </a:endParaRPr>
          </a:p>
        </p:txBody>
      </p:sp>
      <p:sp>
        <p:nvSpPr>
          <p:cNvPr id="1366031" name="Rectangle 15"/>
          <p:cNvSpPr>
            <a:spLocks noChangeArrowheads="1"/>
          </p:cNvSpPr>
          <p:nvPr/>
        </p:nvSpPr>
        <p:spPr bwMode="auto">
          <a:xfrm>
            <a:off x="4608512" y="3524250"/>
            <a:ext cx="1095391" cy="708036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b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a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c</a:t>
            </a:r>
          </a:p>
          <a:p>
            <a:pPr algn="ctr"/>
            <a:r>
              <a:rPr lang="it-IT" sz="2400" b="1" dirty="0">
                <a:latin typeface="+mn-lt"/>
              </a:rPr>
              <a:t>(1,2,3)</a:t>
            </a:r>
            <a:endParaRPr lang="en-US" sz="2400" b="1" dirty="0">
              <a:latin typeface="+mn-lt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828800" y="3662363"/>
            <a:ext cx="2133600" cy="688975"/>
            <a:chOff x="1152" y="2307"/>
            <a:chExt cx="1344" cy="434"/>
          </a:xfrm>
        </p:grpSpPr>
        <p:sp>
          <p:nvSpPr>
            <p:cNvPr id="1366033" name="Line 17"/>
            <p:cNvSpPr>
              <a:spLocks noChangeShapeType="1"/>
            </p:cNvSpPr>
            <p:nvPr/>
          </p:nvSpPr>
          <p:spPr bwMode="auto">
            <a:xfrm flipH="1">
              <a:off x="1200" y="2437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34" name="Rectangle 18"/>
            <p:cNvSpPr>
              <a:spLocks noChangeArrowheads="1"/>
            </p:cNvSpPr>
            <p:nvPr/>
          </p:nvSpPr>
          <p:spPr bwMode="auto">
            <a:xfrm>
              <a:off x="1152" y="2307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6035" name="Line 19"/>
            <p:cNvSpPr>
              <a:spLocks noChangeShapeType="1"/>
            </p:cNvSpPr>
            <p:nvPr/>
          </p:nvSpPr>
          <p:spPr bwMode="auto">
            <a:xfrm flipH="1" flipV="1">
              <a:off x="2016" y="2437"/>
              <a:ext cx="384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36" name="Rectangle 20"/>
            <p:cNvSpPr>
              <a:spLocks noChangeArrowheads="1"/>
            </p:cNvSpPr>
            <p:nvPr/>
          </p:nvSpPr>
          <p:spPr bwMode="auto">
            <a:xfrm>
              <a:off x="2160" y="2350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sp>
        <p:nvSpPr>
          <p:cNvPr id="1366037" name="Rectangle 21"/>
          <p:cNvSpPr>
            <a:spLocks noChangeArrowheads="1"/>
          </p:cNvSpPr>
          <p:nvPr/>
        </p:nvSpPr>
        <p:spPr bwMode="auto">
          <a:xfrm>
            <a:off x="3294044" y="4351337"/>
            <a:ext cx="1058878" cy="72074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c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a</a:t>
            </a:r>
            <a:r>
              <a:rPr lang="it-IT" sz="2400" dirty="0">
                <a:latin typeface="+mn-lt"/>
              </a:rPr>
              <a:t>,</a:t>
            </a:r>
            <a:r>
              <a:rPr lang="it-IT" sz="2400" b="1" dirty="0">
                <a:latin typeface="+mn-lt"/>
              </a:rPr>
              <a:t>b</a:t>
            </a:r>
          </a:p>
          <a:p>
            <a:pPr algn="ctr"/>
            <a:r>
              <a:rPr lang="it-IT" sz="2400" b="1" dirty="0">
                <a:latin typeface="+mn-lt"/>
              </a:rPr>
              <a:t>(1,2,3)</a:t>
            </a:r>
            <a:endParaRPr lang="en-US" sz="2400" b="1" dirty="0">
              <a:latin typeface="+mn-lt"/>
            </a:endParaRPr>
          </a:p>
        </p:txBody>
      </p:sp>
      <p:sp>
        <p:nvSpPr>
          <p:cNvPr id="1366038" name="Text Box 22"/>
          <p:cNvSpPr txBox="1">
            <a:spLocks noChangeArrowheads="1"/>
          </p:cNvSpPr>
          <p:nvPr/>
        </p:nvSpPr>
        <p:spPr bwMode="auto">
          <a:xfrm>
            <a:off x="323850" y="152400"/>
            <a:ext cx="8305800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dirty="0">
                <a:solidFill>
                  <a:srgbClr val="FF0000"/>
                </a:solidFill>
                <a:latin typeface="+mn-lt"/>
              </a:rPr>
              <a:t>Esempio</a:t>
            </a:r>
            <a:r>
              <a:rPr lang="it-IT" dirty="0">
                <a:latin typeface="+mn-lt"/>
              </a:rPr>
              <a:t>. Albero delle decisioni di </a:t>
            </a:r>
            <a:r>
              <a:rPr lang="it-IT" dirty="0" err="1">
                <a:solidFill>
                  <a:srgbClr val="CC0000"/>
                </a:solidFill>
                <a:latin typeface="+mn-lt"/>
              </a:rPr>
              <a:t>Insertion-Sort</a:t>
            </a:r>
            <a:r>
              <a:rPr lang="it-IT" dirty="0">
                <a:latin typeface="+mn-lt"/>
              </a:rPr>
              <a:t> con un 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di 3 elementi.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84238" y="2060575"/>
            <a:ext cx="1554163" cy="1049338"/>
            <a:chOff x="557" y="1298"/>
            <a:chExt cx="979" cy="661"/>
          </a:xfrm>
        </p:grpSpPr>
        <p:sp>
          <p:nvSpPr>
            <p:cNvPr id="1366040" name="Oval 24"/>
            <p:cNvSpPr>
              <a:spLocks noChangeArrowheads="1"/>
            </p:cNvSpPr>
            <p:nvPr/>
          </p:nvSpPr>
          <p:spPr bwMode="auto">
            <a:xfrm>
              <a:off x="912" y="1654"/>
              <a:ext cx="624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 err="1">
                  <a:latin typeface="+mn-lt"/>
                </a:rPr>
                <a:t>2</a:t>
              </a:r>
              <a:r>
                <a:rPr lang="it-IT" b="1" dirty="0">
                  <a:latin typeface="+mn-lt"/>
                </a:rPr>
                <a:t>:</a:t>
              </a:r>
              <a:r>
                <a:rPr lang="it-IT" b="1" dirty="0" err="1">
                  <a:latin typeface="+mn-lt"/>
                </a:rPr>
                <a:t>3</a:t>
              </a:r>
              <a:endParaRPr lang="en-US" b="1" baseline="-25000" dirty="0">
                <a:latin typeface="+mn-lt"/>
              </a:endParaRPr>
            </a:p>
          </p:txBody>
        </p:sp>
        <p:sp>
          <p:nvSpPr>
            <p:cNvPr id="1366041" name="Rectangle 25"/>
            <p:cNvSpPr>
              <a:spLocks noChangeArrowheads="1"/>
            </p:cNvSpPr>
            <p:nvPr/>
          </p:nvSpPr>
          <p:spPr bwMode="auto">
            <a:xfrm>
              <a:off x="557" y="1298"/>
              <a:ext cx="791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>
                  <a:latin typeface="+mn-lt"/>
                </a:rPr>
                <a:t>a,</a:t>
              </a:r>
              <a:r>
                <a:rPr lang="it-IT" b="1" dirty="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it-IT" b="1" dirty="0">
                  <a:latin typeface="+mn-lt"/>
                </a:rPr>
                <a:t>,</a:t>
              </a:r>
              <a:r>
                <a:rPr lang="it-IT" b="1" dirty="0">
                  <a:solidFill>
                    <a:srgbClr val="FF0000"/>
                  </a:solidFill>
                  <a:latin typeface="+mn-lt"/>
                </a:rPr>
                <a:t>c</a:t>
              </a:r>
              <a:endParaRPr lang="en-US" b="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133600" y="1936750"/>
            <a:ext cx="3733800" cy="688975"/>
            <a:chOff x="1344" y="1220"/>
            <a:chExt cx="2352" cy="434"/>
          </a:xfrm>
        </p:grpSpPr>
        <p:sp>
          <p:nvSpPr>
            <p:cNvPr id="1366043" name="Line 27"/>
            <p:cNvSpPr>
              <a:spLocks noChangeShapeType="1"/>
            </p:cNvSpPr>
            <p:nvPr/>
          </p:nvSpPr>
          <p:spPr bwMode="auto">
            <a:xfrm flipH="1">
              <a:off x="1344" y="1394"/>
              <a:ext cx="864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44" name="Rectangle 28"/>
            <p:cNvSpPr>
              <a:spLocks noChangeArrowheads="1"/>
            </p:cNvSpPr>
            <p:nvPr/>
          </p:nvSpPr>
          <p:spPr bwMode="auto">
            <a:xfrm>
              <a:off x="1536" y="1220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6045" name="Line 29"/>
            <p:cNvSpPr>
              <a:spLocks noChangeShapeType="1"/>
            </p:cNvSpPr>
            <p:nvPr/>
          </p:nvSpPr>
          <p:spPr bwMode="auto">
            <a:xfrm flipH="1" flipV="1">
              <a:off x="2736" y="1394"/>
              <a:ext cx="96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46" name="Rectangle 30"/>
            <p:cNvSpPr>
              <a:spLocks noChangeArrowheads="1"/>
            </p:cNvSpPr>
            <p:nvPr/>
          </p:nvSpPr>
          <p:spPr bwMode="auto">
            <a:xfrm>
              <a:off x="3120" y="1263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638799" y="2060575"/>
            <a:ext cx="1489075" cy="1049338"/>
            <a:chOff x="3552" y="1298"/>
            <a:chExt cx="938" cy="661"/>
          </a:xfrm>
        </p:grpSpPr>
        <p:sp>
          <p:nvSpPr>
            <p:cNvPr id="1366048" name="Oval 32"/>
            <p:cNvSpPr>
              <a:spLocks noChangeArrowheads="1"/>
            </p:cNvSpPr>
            <p:nvPr/>
          </p:nvSpPr>
          <p:spPr bwMode="auto">
            <a:xfrm>
              <a:off x="3552" y="1654"/>
              <a:ext cx="624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 err="1" smtClean="0">
                  <a:latin typeface="+mn-lt"/>
                </a:rPr>
                <a:t>1</a:t>
              </a:r>
              <a:r>
                <a:rPr lang="it-IT" b="1" dirty="0" smtClean="0">
                  <a:latin typeface="+mn-lt"/>
                </a:rPr>
                <a:t>:</a:t>
              </a:r>
              <a:r>
                <a:rPr lang="it-IT" b="1" dirty="0" err="1">
                  <a:latin typeface="+mn-lt"/>
                </a:rPr>
                <a:t>3</a:t>
              </a:r>
              <a:endParaRPr lang="en-US" b="1" baseline="-25000" dirty="0">
                <a:latin typeface="+mn-lt"/>
              </a:endParaRPr>
            </a:p>
          </p:txBody>
        </p:sp>
        <p:sp>
          <p:nvSpPr>
            <p:cNvPr id="1366049" name="Rectangle 33"/>
            <p:cNvSpPr>
              <a:spLocks noChangeArrowheads="1"/>
            </p:cNvSpPr>
            <p:nvPr/>
          </p:nvSpPr>
          <p:spPr bwMode="auto">
            <a:xfrm>
              <a:off x="3765" y="1298"/>
              <a:ext cx="725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>
                  <a:latin typeface="+mn-lt"/>
                </a:rPr>
                <a:t>b,</a:t>
              </a:r>
              <a:r>
                <a:rPr lang="it-IT" b="1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it-IT" b="1" dirty="0">
                  <a:latin typeface="+mn-lt"/>
                </a:rPr>
                <a:t>,</a:t>
              </a:r>
              <a:r>
                <a:rPr lang="it-IT" b="1" dirty="0">
                  <a:solidFill>
                    <a:srgbClr val="FF0000"/>
                  </a:solidFill>
                  <a:latin typeface="+mn-lt"/>
                </a:rPr>
                <a:t>c</a:t>
              </a:r>
              <a:endParaRPr lang="en-US" b="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029200" y="2833688"/>
            <a:ext cx="2209800" cy="690562"/>
            <a:chOff x="3168" y="1785"/>
            <a:chExt cx="1392" cy="435"/>
          </a:xfrm>
        </p:grpSpPr>
        <p:sp>
          <p:nvSpPr>
            <p:cNvPr id="1366051" name="Line 35"/>
            <p:cNvSpPr>
              <a:spLocks noChangeShapeType="1"/>
            </p:cNvSpPr>
            <p:nvPr/>
          </p:nvSpPr>
          <p:spPr bwMode="auto">
            <a:xfrm flipH="1">
              <a:off x="3264" y="1915"/>
              <a:ext cx="384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52" name="Rectangle 36"/>
            <p:cNvSpPr>
              <a:spLocks noChangeArrowheads="1"/>
            </p:cNvSpPr>
            <p:nvPr/>
          </p:nvSpPr>
          <p:spPr bwMode="auto">
            <a:xfrm>
              <a:off x="3168" y="1785"/>
              <a:ext cx="3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6053" name="Line 37"/>
            <p:cNvSpPr>
              <a:spLocks noChangeShapeType="1"/>
            </p:cNvSpPr>
            <p:nvPr/>
          </p:nvSpPr>
          <p:spPr bwMode="auto">
            <a:xfrm flipH="1" flipV="1">
              <a:off x="4128" y="1915"/>
              <a:ext cx="336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54" name="Rectangle 38"/>
            <p:cNvSpPr>
              <a:spLocks noChangeArrowheads="1"/>
            </p:cNvSpPr>
            <p:nvPr/>
          </p:nvSpPr>
          <p:spPr bwMode="auto">
            <a:xfrm>
              <a:off x="4224" y="1828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6781800" y="2887663"/>
            <a:ext cx="1733550" cy="1049337"/>
            <a:chOff x="4272" y="1819"/>
            <a:chExt cx="1092" cy="661"/>
          </a:xfrm>
        </p:grpSpPr>
        <p:sp>
          <p:nvSpPr>
            <p:cNvPr id="1366056" name="Oval 40"/>
            <p:cNvSpPr>
              <a:spLocks noChangeArrowheads="1"/>
            </p:cNvSpPr>
            <p:nvPr/>
          </p:nvSpPr>
          <p:spPr bwMode="auto">
            <a:xfrm>
              <a:off x="4272" y="2176"/>
              <a:ext cx="624" cy="3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 err="1" smtClean="0">
                  <a:latin typeface="+mn-lt"/>
                </a:rPr>
                <a:t>2</a:t>
              </a:r>
              <a:r>
                <a:rPr lang="it-IT" b="1" dirty="0" smtClean="0">
                  <a:latin typeface="+mn-lt"/>
                </a:rPr>
                <a:t>:</a:t>
              </a:r>
              <a:r>
                <a:rPr lang="it-IT" b="1" dirty="0" err="1" smtClean="0">
                  <a:latin typeface="+mn-lt"/>
                </a:rPr>
                <a:t>3</a:t>
              </a:r>
              <a:endParaRPr lang="en-US" b="1" baseline="-25000" dirty="0">
                <a:latin typeface="+mn-lt"/>
              </a:endParaRPr>
            </a:p>
          </p:txBody>
        </p:sp>
        <p:sp>
          <p:nvSpPr>
            <p:cNvPr id="1366057" name="Rectangle 41"/>
            <p:cNvSpPr>
              <a:spLocks noChangeArrowheads="1"/>
            </p:cNvSpPr>
            <p:nvPr/>
          </p:nvSpPr>
          <p:spPr bwMode="auto">
            <a:xfrm>
              <a:off x="4604" y="1819"/>
              <a:ext cx="760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it-IT" b="1" dirty="0">
                  <a:latin typeface="+mn-lt"/>
                </a:rPr>
                <a:t>,</a:t>
              </a:r>
              <a:r>
                <a:rPr lang="it-IT" b="1" dirty="0">
                  <a:solidFill>
                    <a:srgbClr val="FF0000"/>
                  </a:solidFill>
                  <a:latin typeface="+mn-lt"/>
                </a:rPr>
                <a:t>c</a:t>
              </a:r>
              <a:r>
                <a:rPr lang="it-IT" b="1" dirty="0">
                  <a:latin typeface="+mn-lt"/>
                </a:rPr>
                <a:t>,a</a:t>
              </a:r>
              <a:endParaRPr lang="en-US" b="1" dirty="0">
                <a:latin typeface="+mn-lt"/>
              </a:endParaRP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914400" y="2889250"/>
            <a:ext cx="2030413" cy="635000"/>
            <a:chOff x="576" y="1820"/>
            <a:chExt cx="1279" cy="400"/>
          </a:xfrm>
        </p:grpSpPr>
        <p:sp>
          <p:nvSpPr>
            <p:cNvPr id="1366059" name="Line 43"/>
            <p:cNvSpPr>
              <a:spLocks noChangeShapeType="1"/>
            </p:cNvSpPr>
            <p:nvPr/>
          </p:nvSpPr>
          <p:spPr bwMode="auto">
            <a:xfrm flipH="1">
              <a:off x="672" y="1915"/>
              <a:ext cx="384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60" name="Rectangle 44"/>
            <p:cNvSpPr>
              <a:spLocks noChangeArrowheads="1"/>
            </p:cNvSpPr>
            <p:nvPr/>
          </p:nvSpPr>
          <p:spPr bwMode="auto">
            <a:xfrm>
              <a:off x="576" y="1828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  <a:sym typeface="Symbol" pitchFamily="18" charset="2"/>
                </a:rPr>
                <a:t>≤</a:t>
              </a:r>
              <a:endParaRPr lang="en-US">
                <a:latin typeface="+mn-lt"/>
              </a:endParaRPr>
            </a:p>
          </p:txBody>
        </p:sp>
        <p:sp>
          <p:nvSpPr>
            <p:cNvPr id="1366061" name="Line 45"/>
            <p:cNvSpPr>
              <a:spLocks noChangeShapeType="1"/>
            </p:cNvSpPr>
            <p:nvPr/>
          </p:nvSpPr>
          <p:spPr bwMode="auto">
            <a:xfrm flipH="1" flipV="1">
              <a:off x="1392" y="1915"/>
              <a:ext cx="336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366062" name="Rectangle 46"/>
            <p:cNvSpPr>
              <a:spLocks noChangeArrowheads="1"/>
            </p:cNvSpPr>
            <p:nvPr/>
          </p:nvSpPr>
          <p:spPr bwMode="auto">
            <a:xfrm>
              <a:off x="1519" y="1820"/>
              <a:ext cx="33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>
                  <a:latin typeface="+mn-lt"/>
                </a:rPr>
                <a:t>&gt;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2362199" y="2889250"/>
            <a:ext cx="1625600" cy="1047750"/>
            <a:chOff x="1488" y="1820"/>
            <a:chExt cx="1024" cy="660"/>
          </a:xfrm>
        </p:grpSpPr>
        <p:sp>
          <p:nvSpPr>
            <p:cNvPr id="1366064" name="Oval 48"/>
            <p:cNvSpPr>
              <a:spLocks noChangeArrowheads="1"/>
            </p:cNvSpPr>
            <p:nvPr/>
          </p:nvSpPr>
          <p:spPr bwMode="auto">
            <a:xfrm>
              <a:off x="1488" y="2176"/>
              <a:ext cx="624" cy="3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dirty="0" err="1">
                  <a:latin typeface="+mn-lt"/>
                </a:rPr>
                <a:t>1</a:t>
              </a:r>
              <a:r>
                <a:rPr lang="it-IT" b="1" dirty="0" smtClean="0">
                  <a:latin typeface="+mn-lt"/>
                </a:rPr>
                <a:t>:</a:t>
              </a:r>
              <a:r>
                <a:rPr lang="it-IT" b="1" dirty="0" err="1" smtClean="0">
                  <a:latin typeface="+mn-lt"/>
                </a:rPr>
                <a:t>3</a:t>
              </a:r>
              <a:endParaRPr lang="en-US" b="1" baseline="-25000" dirty="0">
                <a:latin typeface="+mn-lt"/>
              </a:endParaRPr>
            </a:p>
          </p:txBody>
        </p:sp>
        <p:sp>
          <p:nvSpPr>
            <p:cNvPr id="1366065" name="Rectangle 49"/>
            <p:cNvSpPr>
              <a:spLocks noChangeArrowheads="1"/>
            </p:cNvSpPr>
            <p:nvPr/>
          </p:nvSpPr>
          <p:spPr bwMode="auto">
            <a:xfrm>
              <a:off x="1791" y="1820"/>
              <a:ext cx="721" cy="3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it-IT" b="1">
                  <a:latin typeface="+mn-lt"/>
                </a:rPr>
                <a:t>,</a:t>
              </a:r>
              <a:r>
                <a:rPr lang="it-IT" b="1">
                  <a:solidFill>
                    <a:srgbClr val="FF0000"/>
                  </a:solidFill>
                  <a:latin typeface="+mn-lt"/>
                </a:rPr>
                <a:t>c</a:t>
              </a:r>
              <a:r>
                <a:rPr lang="it-IT" b="1">
                  <a:latin typeface="+mn-lt"/>
                </a:rPr>
                <a:t>,b</a:t>
              </a:r>
              <a:endParaRPr lang="en-US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18" grpId="0"/>
      <p:bldP spid="1366022" grpId="0" animBg="1"/>
      <p:bldP spid="1366023" grpId="0" animBg="1"/>
      <p:bldP spid="1366024" grpId="0" animBg="1"/>
      <p:bldP spid="1366030" grpId="0" animBg="1"/>
      <p:bldP spid="1366031" grpId="0" animBg="1"/>
      <p:bldP spid="13660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208963" cy="16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3600" dirty="0">
                <a:latin typeface="+mn-lt"/>
              </a:rPr>
              <a:t>Le permutazioni di 1,2,...,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sono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! e quindi l’albero delle decisioni deve avere almeno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! </a:t>
            </a:r>
            <a:r>
              <a:rPr lang="it-IT" sz="3600" dirty="0" smtClean="0">
                <a:latin typeface="+mn-lt"/>
              </a:rPr>
              <a:t>foglie.</a:t>
            </a:r>
            <a:endParaRPr lang="it-IT" sz="3600" dirty="0">
              <a:latin typeface="+mn-lt"/>
            </a:endParaRPr>
          </a:p>
        </p:txBody>
      </p:sp>
      <p:sp>
        <p:nvSpPr>
          <p:cNvPr id="1367043" name="Text Box 3"/>
          <p:cNvSpPr txBox="1">
            <a:spLocks noChangeArrowheads="1"/>
          </p:cNvSpPr>
          <p:nvPr/>
        </p:nvSpPr>
        <p:spPr bwMode="auto">
          <a:xfrm>
            <a:off x="482544" y="4670442"/>
            <a:ext cx="8208962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3600" dirty="0">
                <a:latin typeface="+mn-lt"/>
              </a:rPr>
              <a:t>Dunque nel caso pessimo l’algoritmo deve eseguire almeno log</a:t>
            </a:r>
            <a:r>
              <a:rPr lang="it-IT" sz="3600" baseline="-25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!) </a:t>
            </a:r>
            <a:r>
              <a:rPr lang="it-IT" sz="3600" dirty="0" smtClean="0">
                <a:latin typeface="+mn-lt"/>
              </a:rPr>
              <a:t>confronti.</a:t>
            </a:r>
            <a:endParaRPr lang="it-IT" sz="3600" dirty="0">
              <a:latin typeface="+mn-lt"/>
            </a:endParaRPr>
          </a:p>
        </p:txBody>
      </p:sp>
      <p:sp>
        <p:nvSpPr>
          <p:cNvPr id="1367044" name="Text Box 4"/>
          <p:cNvSpPr txBox="1">
            <a:spLocks noChangeArrowheads="1"/>
          </p:cNvSpPr>
          <p:nvPr/>
        </p:nvSpPr>
        <p:spPr bwMode="auto">
          <a:xfrm>
            <a:off x="539750" y="2276475"/>
            <a:ext cx="8353425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3600" dirty="0">
                <a:latin typeface="+mn-lt"/>
              </a:rPr>
              <a:t>Ma un albero binario con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foglie deve avere altezza almeno pari a log</a:t>
            </a:r>
            <a:r>
              <a:rPr lang="it-IT" sz="3600" baseline="-25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 smtClean="0">
                <a:latin typeface="+mn-lt"/>
              </a:rPr>
              <a:t>). </a:t>
            </a:r>
            <a:endParaRPr lang="it-IT" sz="3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it-IT" sz="3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sz="3600" dirty="0">
                <a:solidFill>
                  <a:srgbClr val="FF0000"/>
                </a:solidFill>
                <a:latin typeface="+mn-lt"/>
              </a:rPr>
              <a:t>Esercizio</a:t>
            </a:r>
            <a:r>
              <a:rPr lang="it-IT" sz="3600" dirty="0">
                <a:latin typeface="+mn-lt"/>
              </a:rPr>
              <a:t>: Dimostrarlo per induzione su </a:t>
            </a:r>
            <a:r>
              <a:rPr lang="it-IT" sz="3600" i="1" dirty="0" smtClean="0">
                <a:latin typeface="+mn-lt"/>
              </a:rPr>
              <a:t>N.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7043" grpId="0"/>
      <p:bldP spid="13670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Text Box 2"/>
          <p:cNvSpPr txBox="1">
            <a:spLocks noChangeArrowheads="1"/>
          </p:cNvSpPr>
          <p:nvPr/>
        </p:nvSpPr>
        <p:spPr bwMode="auto">
          <a:xfrm>
            <a:off x="250825" y="3500438"/>
            <a:ext cx="86423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e quindi                                </a:t>
            </a:r>
            <a:r>
              <a:rPr lang="it-IT" dirty="0" smtClean="0">
                <a:latin typeface="+mn-lt"/>
              </a:rPr>
              <a:t>  per </a:t>
            </a:r>
            <a:r>
              <a:rPr lang="it-IT" dirty="0">
                <a:latin typeface="+mn-lt"/>
              </a:rPr>
              <a:t>ogni algoritmo generale di </a:t>
            </a:r>
            <a:r>
              <a:rPr lang="it-IT" dirty="0" smtClean="0">
                <a:latin typeface="+mn-lt"/>
              </a:rPr>
              <a:t>ordinamento.</a:t>
            </a:r>
            <a:endParaRPr lang="it-IT" dirty="0">
              <a:latin typeface="+mn-lt"/>
            </a:endParaRPr>
          </a:p>
        </p:txBody>
      </p:sp>
      <p:sp>
        <p:nvSpPr>
          <p:cNvPr id="1368067" name="Text Box 3"/>
          <p:cNvSpPr txBox="1">
            <a:spLocks noChangeArrowheads="1"/>
          </p:cNvSpPr>
          <p:nvPr/>
        </p:nvSpPr>
        <p:spPr bwMode="auto">
          <a:xfrm>
            <a:off x="323850" y="657225"/>
            <a:ext cx="10445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>
                <a:latin typeface="+mn-lt"/>
              </a:rPr>
              <a:t>Ma</a:t>
            </a:r>
          </a:p>
        </p:txBody>
      </p:sp>
      <p:sp>
        <p:nvSpPr>
          <p:cNvPr id="1368069" name="Text Box 5"/>
          <p:cNvSpPr txBox="1">
            <a:spLocks noChangeArrowheads="1"/>
          </p:cNvSpPr>
          <p:nvPr/>
        </p:nvSpPr>
        <p:spPr bwMode="auto">
          <a:xfrm>
            <a:off x="263466" y="4633929"/>
            <a:ext cx="8642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Possiamo concludere che </a:t>
            </a:r>
            <a:r>
              <a:rPr lang="el-GR" dirty="0">
                <a:latin typeface="+mn-lt"/>
              </a:rPr>
              <a:t>Ω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 </a:t>
            </a:r>
            <a:r>
              <a:rPr lang="it-IT" dirty="0">
                <a:latin typeface="+mn-lt"/>
              </a:rPr>
              <a:t>log</a:t>
            </a:r>
            <a:r>
              <a:rPr lang="it-IT" i="1" dirty="0">
                <a:latin typeface="+mn-lt"/>
              </a:rPr>
              <a:t> n</a:t>
            </a:r>
            <a:r>
              <a:rPr lang="it-IT" dirty="0">
                <a:latin typeface="+mn-lt"/>
              </a:rPr>
              <a:t>) è un limite inferiore per la complessità del problema </a:t>
            </a:r>
            <a:r>
              <a:rPr lang="it-IT" dirty="0" smtClean="0">
                <a:latin typeface="+mn-lt"/>
              </a:rPr>
              <a:t>dell’ordinamento.</a:t>
            </a:r>
            <a:endParaRPr lang="it-IT" dirty="0">
              <a:latin typeface="+mn-lt"/>
            </a:endParaRPr>
          </a:p>
        </p:txBody>
      </p:sp>
      <p:graphicFrame>
        <p:nvGraphicFramePr>
          <p:cNvPr id="1368070" name="Object 6"/>
          <p:cNvGraphicFramePr>
            <a:graphicFrameLocks noChangeAspect="1"/>
          </p:cNvGraphicFramePr>
          <p:nvPr/>
        </p:nvGraphicFramePr>
        <p:xfrm>
          <a:off x="1760499" y="3502026"/>
          <a:ext cx="3263900" cy="609600"/>
        </p:xfrm>
        <a:graphic>
          <a:graphicData uri="http://schemas.openxmlformats.org/presentationml/2006/ole">
            <p:oleObj spid="_x0000_s1333250" name="Equazione" r:id="rId3" imgW="1257120" imgH="241200" progId="Equation.3">
              <p:embed/>
            </p:oleObj>
          </a:graphicData>
        </a:graphic>
      </p:graphicFrame>
      <p:graphicFrame>
        <p:nvGraphicFramePr>
          <p:cNvPr id="1368071" name="Object 7"/>
          <p:cNvGraphicFramePr>
            <a:graphicFrameLocks noChangeAspect="1"/>
          </p:cNvGraphicFramePr>
          <p:nvPr/>
        </p:nvGraphicFramePr>
        <p:xfrm>
          <a:off x="1103265" y="142830"/>
          <a:ext cx="6611983" cy="3235324"/>
        </p:xfrm>
        <a:graphic>
          <a:graphicData uri="http://schemas.openxmlformats.org/presentationml/2006/ole">
            <p:oleObj spid="_x0000_s1333251" name="Equation" r:id="rId4" imgW="215892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6" grpId="0"/>
      <p:bldP spid="13680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16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3600">
                <a:latin typeface="+mn-lt"/>
              </a:rPr>
              <a:t>L’algoritmo di ordinamento </a:t>
            </a:r>
            <a:r>
              <a:rPr lang="it-IT" sz="3600" b="1" i="1">
                <a:solidFill>
                  <a:srgbClr val="CC0000"/>
                </a:solidFill>
                <a:latin typeface="+mn-lt"/>
              </a:rPr>
              <a:t>Heapsort</a:t>
            </a:r>
            <a:r>
              <a:rPr lang="it-IT" sz="3600">
                <a:solidFill>
                  <a:srgbClr val="CC0000"/>
                </a:solidFill>
                <a:latin typeface="+mn-lt"/>
              </a:rPr>
              <a:t> </a:t>
            </a:r>
            <a:r>
              <a:rPr lang="it-IT" sz="3600">
                <a:latin typeface="+mn-lt"/>
              </a:rPr>
              <a:t>risolve il problema dell’ordinamento con complessità massima</a:t>
            </a:r>
          </a:p>
        </p:txBody>
      </p:sp>
      <p:graphicFrame>
        <p:nvGraphicFramePr>
          <p:cNvPr id="1369091" name="Object 3"/>
          <p:cNvGraphicFramePr>
            <a:graphicFrameLocks noChangeAspect="1"/>
          </p:cNvGraphicFramePr>
          <p:nvPr/>
        </p:nvGraphicFramePr>
        <p:xfrm>
          <a:off x="2255838" y="1881188"/>
          <a:ext cx="3976687" cy="757237"/>
        </p:xfrm>
        <a:graphic>
          <a:graphicData uri="http://schemas.openxmlformats.org/presentationml/2006/ole">
            <p:oleObj spid="_x0000_s1334274" name="Equation" r:id="rId3" imgW="1231560" imgH="241200" progId="Equation.3">
              <p:embed/>
            </p:oleObj>
          </a:graphicData>
        </a:graphic>
      </p:graphicFrame>
      <p:sp>
        <p:nvSpPr>
          <p:cNvPr id="1369092" name="Text Box 4"/>
          <p:cNvSpPr txBox="1">
            <a:spLocks noChangeArrowheads="1"/>
          </p:cNvSpPr>
          <p:nvPr/>
        </p:nvSpPr>
        <p:spPr bwMode="auto">
          <a:xfrm>
            <a:off x="250825" y="2781300"/>
            <a:ext cx="8605838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3600" dirty="0">
                <a:latin typeface="+mn-lt"/>
              </a:rPr>
              <a:t>Dunque </a:t>
            </a:r>
            <a:r>
              <a:rPr lang="it-IT" sz="3600" i="1" dirty="0">
                <a:latin typeface="+mn-lt"/>
              </a:rPr>
              <a:t>O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log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) è limite superiore per la complessità del problema </a:t>
            </a:r>
            <a:r>
              <a:rPr lang="it-IT" sz="3600" dirty="0" smtClean="0">
                <a:latin typeface="+mn-lt"/>
              </a:rPr>
              <a:t>dell’ordinamento.</a:t>
            </a:r>
            <a:endParaRPr lang="it-IT" sz="3600" dirty="0">
              <a:latin typeface="+mn-lt"/>
            </a:endParaRPr>
          </a:p>
        </p:txBody>
      </p:sp>
      <p:sp>
        <p:nvSpPr>
          <p:cNvPr id="1369093" name="Text Box 5"/>
          <p:cNvSpPr txBox="1">
            <a:spLocks noChangeArrowheads="1"/>
          </p:cNvSpPr>
          <p:nvPr/>
        </p:nvSpPr>
        <p:spPr bwMode="auto">
          <a:xfrm>
            <a:off x="287338" y="4437063"/>
            <a:ext cx="8569325" cy="16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sz="3600" dirty="0">
                <a:latin typeface="+mn-lt"/>
              </a:rPr>
              <a:t>Siccome limite superiore e inferiore coincidono </a:t>
            </a:r>
            <a:r>
              <a:rPr lang="it-IT" sz="3600" b="1" dirty="0">
                <a:latin typeface="+mn-lt"/>
                <a:sym typeface="Symbol" pitchFamily="18" charset="2"/>
              </a:rPr>
              <a:t>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log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) è limite stretto per il problema </a:t>
            </a:r>
            <a:r>
              <a:rPr lang="it-IT" sz="3600" dirty="0" smtClean="0">
                <a:latin typeface="+mn-lt"/>
              </a:rPr>
              <a:t>dell’ordinamento.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092" grpId="0"/>
      <p:bldP spid="13690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Text Box 2"/>
          <p:cNvSpPr txBox="1">
            <a:spLocks noChangeArrowheads="1"/>
          </p:cNvSpPr>
          <p:nvPr/>
        </p:nvSpPr>
        <p:spPr bwMode="auto">
          <a:xfrm>
            <a:off x="446031" y="179343"/>
            <a:ext cx="80423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Considerazione sul limite inferiore </a:t>
            </a:r>
            <a:r>
              <a:rPr lang="el-GR" sz="4000" dirty="0">
                <a:solidFill>
                  <a:srgbClr val="FF0000"/>
                </a:solidFill>
                <a:latin typeface="+mn-lt"/>
              </a:rPr>
              <a:t>Ω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(</a:t>
            </a:r>
            <a:r>
              <a:rPr lang="it-IT" sz="4000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log </a:t>
            </a:r>
            <a:r>
              <a:rPr lang="it-IT" sz="4000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) per </a:t>
            </a:r>
            <a:r>
              <a:rPr lang="it-IT" sz="4000" dirty="0" smtClean="0">
                <a:solidFill>
                  <a:srgbClr val="FF0000"/>
                </a:solidFill>
                <a:latin typeface="+mn-lt"/>
              </a:rPr>
              <a:t>l’ordinamento </a:t>
            </a:r>
            <a:endParaRPr lang="it-IT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70115" name="Text Box 3"/>
          <p:cNvSpPr txBox="1">
            <a:spLocks noChangeArrowheads="1"/>
          </p:cNvSpPr>
          <p:nvPr/>
        </p:nvSpPr>
        <p:spPr bwMode="auto">
          <a:xfrm>
            <a:off x="153927" y="1628775"/>
            <a:ext cx="879963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b="1" u="sng" dirty="0">
                <a:solidFill>
                  <a:srgbClr val="FF0000"/>
                </a:solidFill>
                <a:latin typeface="+mn-lt"/>
              </a:rPr>
              <a:t>ATTENZIONE</a:t>
            </a:r>
            <a:r>
              <a:rPr lang="it-IT" sz="3600" u="sng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Il limite inferiore </a:t>
            </a:r>
            <a:r>
              <a:rPr lang="el-GR" sz="3600" dirty="0">
                <a:latin typeface="+mn-lt"/>
              </a:rPr>
              <a:t>Ω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 </a:t>
            </a:r>
            <a:r>
              <a:rPr lang="it-IT" sz="3600" dirty="0">
                <a:latin typeface="+mn-lt"/>
              </a:rPr>
              <a:t>log</a:t>
            </a:r>
            <a:r>
              <a:rPr lang="it-IT" sz="3600" i="1" dirty="0">
                <a:latin typeface="+mn-lt"/>
              </a:rPr>
              <a:t> n</a:t>
            </a:r>
            <a:r>
              <a:rPr lang="it-IT" sz="3600" dirty="0">
                <a:latin typeface="+mn-lt"/>
              </a:rPr>
              <a:t>) da noi dimostrato vale solo per algoritmi di ordinamento </a:t>
            </a:r>
            <a:r>
              <a:rPr lang="it-IT" sz="3600" i="1" u="sng" dirty="0">
                <a:solidFill>
                  <a:srgbClr val="FF0000"/>
                </a:solidFill>
                <a:latin typeface="+mn-lt"/>
              </a:rPr>
              <a:t>generali</a:t>
            </a:r>
            <a:r>
              <a:rPr lang="it-IT" sz="3600" dirty="0">
                <a:latin typeface="+mn-lt"/>
              </a:rPr>
              <a:t>, ossia algoritmi che non fanno alcuna ipotesi sul tipo degli elementi da ordinare: le uniche operazioni ammesse su tali elementi sono </a:t>
            </a:r>
            <a:r>
              <a:rPr lang="it-IT" sz="3600" dirty="0">
                <a:solidFill>
                  <a:srgbClr val="FF0000"/>
                </a:solidFill>
                <a:latin typeface="+mn-lt"/>
              </a:rPr>
              <a:t>confronti</a:t>
            </a:r>
            <a:r>
              <a:rPr lang="it-IT" sz="3600" dirty="0">
                <a:latin typeface="+mn-lt"/>
              </a:rPr>
              <a:t> e </a:t>
            </a:r>
            <a:r>
              <a:rPr lang="it-IT" sz="3600" dirty="0" smtClean="0">
                <a:solidFill>
                  <a:srgbClr val="FF0000"/>
                </a:solidFill>
                <a:latin typeface="+mn-lt"/>
              </a:rPr>
              <a:t>assegnazioni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64076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Il limite inferiore </a:t>
            </a:r>
            <a:r>
              <a:rPr lang="el-GR" sz="3600" dirty="0">
                <a:latin typeface="+mn-lt"/>
              </a:rPr>
              <a:t>Ω</a:t>
            </a:r>
            <a:r>
              <a:rPr lang="it-IT" sz="3600" dirty="0">
                <a:latin typeface="+mn-lt"/>
              </a:rPr>
              <a:t>(</a:t>
            </a:r>
            <a:r>
              <a:rPr lang="it-IT" sz="3600" i="1" dirty="0">
                <a:latin typeface="+mn-lt"/>
              </a:rPr>
              <a:t>n </a:t>
            </a:r>
            <a:r>
              <a:rPr lang="it-IT" sz="3600" dirty="0">
                <a:latin typeface="+mn-lt"/>
              </a:rPr>
              <a:t>log</a:t>
            </a:r>
            <a:r>
              <a:rPr lang="it-IT" sz="3600" i="1" dirty="0">
                <a:latin typeface="+mn-lt"/>
              </a:rPr>
              <a:t> n</a:t>
            </a:r>
            <a:r>
              <a:rPr lang="it-IT" sz="3600" dirty="0">
                <a:latin typeface="+mn-lt"/>
              </a:rPr>
              <a:t>) vale anche per ordinare numeri reali sui quali, oltre a confronti ed assegnazioni, si possono usare anche le </a:t>
            </a:r>
            <a:r>
              <a:rPr lang="it-IT" sz="3600" dirty="0" smtClean="0">
                <a:latin typeface="+mn-lt"/>
              </a:rPr>
              <a:t>quattro operazioni aritmetiche.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In questo caso la dimostrazione del limite inferiore è molto più difficile e si basa su alcuni risultati di geometria </a:t>
            </a:r>
            <a:r>
              <a:rPr lang="it-IT" sz="3600" dirty="0" smtClean="0">
                <a:latin typeface="+mn-lt"/>
              </a:rPr>
              <a:t>algebrica.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La dimostrazione si può trovare nel testo di Geometria Computazionale di </a:t>
            </a:r>
            <a:r>
              <a:rPr lang="it-IT" sz="3600" dirty="0" smtClean="0">
                <a:latin typeface="+mn-lt"/>
              </a:rPr>
              <a:t>F. Preparata.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1138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13561</TotalTime>
  <Words>668</Words>
  <Application>Microsoft Office PowerPoint</Application>
  <PresentationFormat>Presentazione su schermo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Blank Presentation</vt:lpstr>
      <vt:lpstr>Equazione</vt:lpstr>
      <vt:lpstr>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657</cp:revision>
  <cp:lastPrinted>2015-03-25T14:00:15Z</cp:lastPrinted>
  <dcterms:created xsi:type="dcterms:W3CDTF">2015-03-25T13:55:27Z</dcterms:created>
  <dcterms:modified xsi:type="dcterms:W3CDTF">2015-03-25T14:00:18Z</dcterms:modified>
</cp:coreProperties>
</file>