
<file path=[Content_Types].xml><?xml version="1.0" encoding="utf-8"?>
<Types xmlns="http://schemas.openxmlformats.org/package/2006/content-types">
  <Override PartName="/ppt/embeddings/Microsoft_Equation8.bin" ContentType="application/vnd.openxmlformats-officedocument.oleObject"/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embeddings/Microsoft_Equation6.bin" ContentType="application/vnd.openxmlformats-officedocument.oleObject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Default Extension="wmf" ContentType="image/x-wmf"/>
  <Override PartName="/ppt/theme/theme2.xml" ContentType="application/vnd.openxmlformats-officedocument.them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embeddings/Microsoft_Equation7.bin" ContentType="application/vnd.openxmlformats-officedocument.oleObject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embeddings/Microsoft_Equation5.bin" ContentType="application/vnd.openxmlformats-officedocument.oleObject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embeddings/Microsoft_Equation3.bin" ContentType="application/vnd.openxmlformats-officedocument.oleObject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CC0000"/>
    <a:srgbClr val="3333CC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46" d="100"/>
          <a:sy n="146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.bin"/><Relationship Id="rId4" Type="http://schemas.openxmlformats.org/officeDocument/2006/relationships/oleObject" Target="../embeddings/Microsoft_Equation7.bin"/><Relationship Id="rId5" Type="http://schemas.openxmlformats.org/officeDocument/2006/relationships/oleObject" Target="../embeddings/Microsoft_Equation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oleObject" Target="../embeddings/Microsoft_Equation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Text Box 2"/>
          <p:cNvSpPr txBox="1">
            <a:spLocks noChangeArrowheads="1"/>
          </p:cNvSpPr>
          <p:nvPr/>
        </p:nvSpPr>
        <p:spPr bwMode="auto">
          <a:xfrm>
            <a:off x="395288" y="152400"/>
            <a:ext cx="8066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Ordinamento in tempo lineare </a:t>
            </a:r>
          </a:p>
        </p:txBody>
      </p:sp>
      <p:sp>
        <p:nvSpPr>
          <p:cNvPr id="1378307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46137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Il limite inferiore </a:t>
            </a:r>
            <a:r>
              <a:rPr lang="el-GR" dirty="0">
                <a:latin typeface="+mn-lt"/>
              </a:rPr>
              <a:t>Ω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 </a:t>
            </a:r>
            <a:r>
              <a:rPr lang="it-IT" dirty="0">
                <a:latin typeface="+mn-lt"/>
              </a:rPr>
              <a:t>log</a:t>
            </a:r>
            <a:r>
              <a:rPr lang="it-IT" i="1" dirty="0">
                <a:latin typeface="+mn-lt"/>
              </a:rPr>
              <a:t> n</a:t>
            </a:r>
            <a:r>
              <a:rPr lang="it-IT" dirty="0">
                <a:latin typeface="+mn-lt"/>
              </a:rPr>
              <a:t>) vale per tutti gli algoritmi di ordinamento </a:t>
            </a:r>
            <a:r>
              <a:rPr lang="it-IT" i="1" u="sng" dirty="0">
                <a:latin typeface="+mn-lt"/>
              </a:rPr>
              <a:t>generali</a:t>
            </a:r>
            <a:r>
              <a:rPr lang="it-IT" dirty="0">
                <a:latin typeface="+mn-lt"/>
              </a:rPr>
              <a:t>, ossia per algoritmi che non fanno alcuna ipotesi sul tipo degli elementi della sequenza da </a:t>
            </a:r>
            <a:r>
              <a:rPr lang="it-IT" dirty="0" smtClean="0">
                <a:latin typeface="+mn-lt"/>
              </a:rPr>
              <a:t>ordinare.</a:t>
            </a:r>
            <a:endParaRPr lang="it-IT" dirty="0">
              <a:latin typeface="+mn-lt"/>
            </a:endParaRPr>
          </a:p>
        </p:txBody>
      </p:sp>
      <p:sp>
        <p:nvSpPr>
          <p:cNvPr id="1378308" name="Text Box 4"/>
          <p:cNvSpPr txBox="1">
            <a:spLocks noChangeArrowheads="1"/>
          </p:cNvSpPr>
          <p:nvPr/>
        </p:nvSpPr>
        <p:spPr bwMode="auto">
          <a:xfrm>
            <a:off x="358775" y="3284538"/>
            <a:ext cx="849788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it-IT" dirty="0">
                <a:latin typeface="+mn-lt"/>
              </a:rPr>
              <a:t>Se facciamo opportune ipotesi restrittive sul tipo degli elementi possiamo trovare algoritmi più </a:t>
            </a:r>
            <a:r>
              <a:rPr lang="it-IT" dirty="0" smtClean="0">
                <a:latin typeface="+mn-lt"/>
              </a:rPr>
              <a:t>efficienti.</a:t>
            </a:r>
            <a:endParaRPr lang="it-IT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dirty="0">
                <a:latin typeface="+mn-lt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it-IT" dirty="0">
                <a:latin typeface="+mn-lt"/>
              </a:rPr>
              <a:t>Naturalmente il limite inferiore banale </a:t>
            </a:r>
            <a:r>
              <a:rPr lang="el-GR" dirty="0">
                <a:latin typeface="+mn-lt"/>
              </a:rPr>
              <a:t>Ω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) vale comunque per tutti gli algoritmi di </a:t>
            </a:r>
            <a:r>
              <a:rPr lang="it-IT" dirty="0" smtClean="0">
                <a:latin typeface="+mn-lt"/>
              </a:rPr>
              <a:t>ordinamento.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685800"/>
            <a:ext cx="1295400" cy="3962400"/>
            <a:chOff x="1104" y="768"/>
            <a:chExt cx="960" cy="249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04" y="768"/>
              <a:ext cx="960" cy="288"/>
              <a:chOff x="1104" y="768"/>
              <a:chExt cx="960" cy="288"/>
            </a:xfrm>
          </p:grpSpPr>
          <p:sp>
            <p:nvSpPr>
              <p:cNvPr id="1393668" name="Rectangle 4"/>
              <p:cNvSpPr>
                <a:spLocks noChangeArrowheads="1"/>
              </p:cNvSpPr>
              <p:nvPr/>
            </p:nvSpPr>
            <p:spPr bwMode="auto">
              <a:xfrm>
                <a:off x="110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4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669" name="Rectangle 5"/>
              <p:cNvSpPr>
                <a:spLocks noChangeArrowheads="1"/>
              </p:cNvSpPr>
              <p:nvPr/>
            </p:nvSpPr>
            <p:spPr bwMode="auto">
              <a:xfrm>
                <a:off x="134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3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670" name="Rectangle 6"/>
              <p:cNvSpPr>
                <a:spLocks noChangeArrowheads="1"/>
              </p:cNvSpPr>
              <p:nvPr/>
            </p:nvSpPr>
            <p:spPr bwMode="auto">
              <a:xfrm>
                <a:off x="158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2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671" name="Rectangle 7"/>
              <p:cNvSpPr>
                <a:spLocks noChangeArrowheads="1"/>
              </p:cNvSpPr>
              <p:nvPr/>
            </p:nvSpPr>
            <p:spPr bwMode="auto">
              <a:xfrm>
                <a:off x="182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1</a:t>
                </a:r>
                <a:endParaRPr lang="en-US" sz="1600" b="1">
                  <a:latin typeface="+mn-lt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104" y="960"/>
              <a:ext cx="960" cy="288"/>
              <a:chOff x="1200" y="1056"/>
              <a:chExt cx="960" cy="288"/>
            </a:xfrm>
          </p:grpSpPr>
          <p:sp>
            <p:nvSpPr>
              <p:cNvPr id="1393673" name="Rectangle 9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74" name="Rectangle 10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4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75" name="Rectangle 11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76" name="Rectangle 12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7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104" y="1248"/>
              <a:ext cx="960" cy="288"/>
              <a:chOff x="1200" y="1056"/>
              <a:chExt cx="960" cy="288"/>
            </a:xfrm>
          </p:grpSpPr>
          <p:sp>
            <p:nvSpPr>
              <p:cNvPr id="1393678" name="Rectangle 14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79" name="Rectangle 15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80" name="Rectangle 16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4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81" name="Rectangle 17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104" y="1536"/>
              <a:ext cx="960" cy="288"/>
              <a:chOff x="1200" y="1056"/>
              <a:chExt cx="960" cy="288"/>
            </a:xfrm>
          </p:grpSpPr>
          <p:sp>
            <p:nvSpPr>
              <p:cNvPr id="1393683" name="Rectangle 19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7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84" name="Rectangle 20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5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85" name="Rectangle 21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86" name="Rectangle 22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5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1104" y="1824"/>
              <a:ext cx="960" cy="288"/>
              <a:chOff x="1200" y="1056"/>
              <a:chExt cx="960" cy="288"/>
            </a:xfrm>
          </p:grpSpPr>
          <p:sp>
            <p:nvSpPr>
              <p:cNvPr id="1393688" name="Rectangle 24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89" name="Rectangle 25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90" name="Rectangle 26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6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91" name="Rectangle 27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1104" y="2112"/>
              <a:ext cx="960" cy="288"/>
              <a:chOff x="1200" y="1056"/>
              <a:chExt cx="960" cy="288"/>
            </a:xfrm>
          </p:grpSpPr>
          <p:sp>
            <p:nvSpPr>
              <p:cNvPr id="1393693" name="Rectangle 29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94" name="Rectangle 30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8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95" name="Rectangle 31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96" name="Rectangle 32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1104" y="2400"/>
              <a:ext cx="960" cy="288"/>
              <a:chOff x="1200" y="1056"/>
              <a:chExt cx="960" cy="288"/>
            </a:xfrm>
          </p:grpSpPr>
          <p:sp>
            <p:nvSpPr>
              <p:cNvPr id="1393698" name="Rectangle 34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699" name="Rectangle 35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00" name="Rectangle 36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01" name="Rectangle 37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1104" y="2688"/>
              <a:ext cx="960" cy="288"/>
              <a:chOff x="1200" y="1056"/>
              <a:chExt cx="960" cy="288"/>
            </a:xfrm>
          </p:grpSpPr>
          <p:sp>
            <p:nvSpPr>
              <p:cNvPr id="1393703" name="Rectangle 39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8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04" name="Rectangle 40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05" name="Rectangle 41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06" name="Rectangle 42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1104" y="2976"/>
              <a:ext cx="960" cy="288"/>
              <a:chOff x="1200" y="1056"/>
              <a:chExt cx="960" cy="288"/>
            </a:xfrm>
          </p:grpSpPr>
          <p:sp>
            <p:nvSpPr>
              <p:cNvPr id="1393708" name="Rectangle 44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09" name="Rectangle 45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10" name="Rectangle 46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11" name="Rectangle 47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</p:grp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04800" y="990600"/>
            <a:ext cx="838200" cy="3657600"/>
            <a:chOff x="480" y="960"/>
            <a:chExt cx="528" cy="2304"/>
          </a:xfrm>
        </p:grpSpPr>
        <p:sp>
          <p:nvSpPr>
            <p:cNvPr id="1393713" name="Rectangle 49"/>
            <p:cNvSpPr>
              <a:spLocks noChangeArrowheads="1"/>
            </p:cNvSpPr>
            <p:nvPr/>
          </p:nvSpPr>
          <p:spPr bwMode="auto">
            <a:xfrm>
              <a:off x="480" y="96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 dirty="0">
                  <a:latin typeface="+mn-lt"/>
                </a:rPr>
                <a:t>A</a:t>
              </a:r>
              <a:r>
                <a:rPr lang="it-IT" sz="2000" b="1" dirty="0">
                  <a:latin typeface="+mn-lt"/>
                </a:rPr>
                <a:t>[1]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1393714" name="Rectangle 50"/>
            <p:cNvSpPr>
              <a:spLocks noChangeArrowheads="1"/>
            </p:cNvSpPr>
            <p:nvPr/>
          </p:nvSpPr>
          <p:spPr bwMode="auto">
            <a:xfrm>
              <a:off x="480" y="12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 dirty="0">
                  <a:latin typeface="+mn-lt"/>
                </a:rPr>
                <a:t>A</a:t>
              </a:r>
              <a:r>
                <a:rPr lang="it-IT" sz="2000" b="1" dirty="0">
                  <a:latin typeface="+mn-lt"/>
                </a:rPr>
                <a:t>[2]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1393715" name="Rectangle 51"/>
            <p:cNvSpPr>
              <a:spLocks noChangeArrowheads="1"/>
            </p:cNvSpPr>
            <p:nvPr/>
          </p:nvSpPr>
          <p:spPr bwMode="auto">
            <a:xfrm>
              <a:off x="480" y="153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 dirty="0">
                  <a:latin typeface="+mn-lt"/>
                </a:rPr>
                <a:t>A</a:t>
              </a:r>
              <a:r>
                <a:rPr lang="it-IT" sz="2000" b="1" dirty="0">
                  <a:latin typeface="+mn-lt"/>
                </a:rPr>
                <a:t>[3]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1393716" name="Rectangle 52"/>
            <p:cNvSpPr>
              <a:spLocks noChangeArrowheads="1"/>
            </p:cNvSpPr>
            <p:nvPr/>
          </p:nvSpPr>
          <p:spPr bwMode="auto">
            <a:xfrm>
              <a:off x="480" y="182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 dirty="0">
                  <a:latin typeface="+mn-lt"/>
                </a:rPr>
                <a:t>A</a:t>
              </a:r>
              <a:r>
                <a:rPr lang="it-IT" sz="2000" b="1" dirty="0">
                  <a:latin typeface="+mn-lt"/>
                </a:rPr>
                <a:t>[4]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1393717" name="Rectangle 53"/>
            <p:cNvSpPr>
              <a:spLocks noChangeArrowheads="1"/>
            </p:cNvSpPr>
            <p:nvPr/>
          </p:nvSpPr>
          <p:spPr bwMode="auto">
            <a:xfrm>
              <a:off x="480" y="21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 dirty="0">
                  <a:latin typeface="+mn-lt"/>
                </a:rPr>
                <a:t>A</a:t>
              </a:r>
              <a:r>
                <a:rPr lang="it-IT" sz="2000" b="1" dirty="0">
                  <a:latin typeface="+mn-lt"/>
                </a:rPr>
                <a:t>[5]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1393718" name="Rectangle 54"/>
            <p:cNvSpPr>
              <a:spLocks noChangeArrowheads="1"/>
            </p:cNvSpPr>
            <p:nvPr/>
          </p:nvSpPr>
          <p:spPr bwMode="auto">
            <a:xfrm>
              <a:off x="480" y="240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 dirty="0">
                  <a:latin typeface="+mn-lt"/>
                </a:rPr>
                <a:t>A</a:t>
              </a:r>
              <a:r>
                <a:rPr lang="it-IT" sz="2000" b="1" dirty="0">
                  <a:latin typeface="+mn-lt"/>
                </a:rPr>
                <a:t>[6]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1393719" name="Rectangle 55"/>
            <p:cNvSpPr>
              <a:spLocks noChangeArrowheads="1"/>
            </p:cNvSpPr>
            <p:nvPr/>
          </p:nvSpPr>
          <p:spPr bwMode="auto">
            <a:xfrm>
              <a:off x="480" y="268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 dirty="0">
                  <a:latin typeface="+mn-lt"/>
                </a:rPr>
                <a:t>A</a:t>
              </a:r>
              <a:r>
                <a:rPr lang="it-IT" sz="2000" b="1" dirty="0">
                  <a:latin typeface="+mn-lt"/>
                </a:rPr>
                <a:t>[7]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1393720" name="Rectangle 56"/>
            <p:cNvSpPr>
              <a:spLocks noChangeArrowheads="1"/>
            </p:cNvSpPr>
            <p:nvPr/>
          </p:nvSpPr>
          <p:spPr bwMode="auto">
            <a:xfrm>
              <a:off x="480" y="297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 i="1" dirty="0">
                  <a:latin typeface="+mn-lt"/>
                </a:rPr>
                <a:t>A</a:t>
              </a:r>
              <a:r>
                <a:rPr lang="it-IT" sz="2000" b="1" dirty="0">
                  <a:latin typeface="+mn-lt"/>
                </a:rPr>
                <a:t>[8]</a:t>
              </a:r>
              <a:endParaRPr lang="en-US" sz="2000" b="1" dirty="0">
                <a:latin typeface="+mn-lt"/>
              </a:endParaRP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2590800" y="685800"/>
            <a:ext cx="1295400" cy="3962400"/>
            <a:chOff x="2160" y="768"/>
            <a:chExt cx="960" cy="2496"/>
          </a:xfrm>
        </p:grpSpPr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2160" y="768"/>
              <a:ext cx="960" cy="288"/>
              <a:chOff x="1104" y="768"/>
              <a:chExt cx="960" cy="288"/>
            </a:xfrm>
          </p:grpSpPr>
          <p:sp>
            <p:nvSpPr>
              <p:cNvPr id="1393723" name="Rectangle 59"/>
              <p:cNvSpPr>
                <a:spLocks noChangeArrowheads="1"/>
              </p:cNvSpPr>
              <p:nvPr/>
            </p:nvSpPr>
            <p:spPr bwMode="auto">
              <a:xfrm>
                <a:off x="110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4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724" name="Rectangle 60"/>
              <p:cNvSpPr>
                <a:spLocks noChangeArrowheads="1"/>
              </p:cNvSpPr>
              <p:nvPr/>
            </p:nvSpPr>
            <p:spPr bwMode="auto">
              <a:xfrm>
                <a:off x="134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3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725" name="Rectangle 61"/>
              <p:cNvSpPr>
                <a:spLocks noChangeArrowheads="1"/>
              </p:cNvSpPr>
              <p:nvPr/>
            </p:nvSpPr>
            <p:spPr bwMode="auto">
              <a:xfrm>
                <a:off x="158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2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726" name="Rectangle 62"/>
              <p:cNvSpPr>
                <a:spLocks noChangeArrowheads="1"/>
              </p:cNvSpPr>
              <p:nvPr/>
            </p:nvSpPr>
            <p:spPr bwMode="auto">
              <a:xfrm>
                <a:off x="182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1</a:t>
                </a:r>
                <a:endParaRPr lang="en-US" sz="1600" b="1">
                  <a:latin typeface="+mn-lt"/>
                </a:endParaRPr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2160" y="2400"/>
              <a:ext cx="960" cy="288"/>
              <a:chOff x="1200" y="1056"/>
              <a:chExt cx="960" cy="288"/>
            </a:xfrm>
          </p:grpSpPr>
          <p:sp>
            <p:nvSpPr>
              <p:cNvPr id="1393728" name="Rectangle 64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29" name="Rectangle 65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4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30" name="Rectangle 66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31" name="Rectangle 67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7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6" name="Group 68"/>
            <p:cNvGrpSpPr>
              <a:grpSpLocks/>
            </p:cNvGrpSpPr>
            <p:nvPr/>
          </p:nvGrpSpPr>
          <p:grpSpPr bwMode="auto">
            <a:xfrm>
              <a:off x="2160" y="1248"/>
              <a:ext cx="960" cy="288"/>
              <a:chOff x="1200" y="1056"/>
              <a:chExt cx="960" cy="288"/>
            </a:xfrm>
          </p:grpSpPr>
          <p:sp>
            <p:nvSpPr>
              <p:cNvPr id="1393733" name="Rectangle 69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34" name="Rectangle 70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35" name="Rectangle 71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4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36" name="Rectangle 72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2160" y="2112"/>
              <a:ext cx="960" cy="288"/>
              <a:chOff x="1200" y="1056"/>
              <a:chExt cx="960" cy="288"/>
            </a:xfrm>
          </p:grpSpPr>
          <p:sp>
            <p:nvSpPr>
              <p:cNvPr id="1393738" name="Rectangle 74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7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39" name="Rectangle 75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5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40" name="Rectangle 76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41" name="Rectangle 77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5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8" name="Group 78"/>
            <p:cNvGrpSpPr>
              <a:grpSpLocks/>
            </p:cNvGrpSpPr>
            <p:nvPr/>
          </p:nvGrpSpPr>
          <p:grpSpPr bwMode="auto">
            <a:xfrm>
              <a:off x="2160" y="1536"/>
              <a:ext cx="960" cy="288"/>
              <a:chOff x="1200" y="1056"/>
              <a:chExt cx="960" cy="288"/>
            </a:xfrm>
          </p:grpSpPr>
          <p:sp>
            <p:nvSpPr>
              <p:cNvPr id="1393743" name="Rectangle 79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44" name="Rectangle 80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45" name="Rectangle 81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6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46" name="Rectangle 82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9" name="Group 83"/>
            <p:cNvGrpSpPr>
              <a:grpSpLocks/>
            </p:cNvGrpSpPr>
            <p:nvPr/>
          </p:nvGrpSpPr>
          <p:grpSpPr bwMode="auto">
            <a:xfrm>
              <a:off x="2160" y="960"/>
              <a:ext cx="960" cy="288"/>
              <a:chOff x="1200" y="1056"/>
              <a:chExt cx="960" cy="288"/>
            </a:xfrm>
          </p:grpSpPr>
          <p:sp>
            <p:nvSpPr>
              <p:cNvPr id="1393748" name="Rectangle 84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49" name="Rectangle 85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8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50" name="Rectangle 86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51" name="Rectangle 87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20" name="Group 88"/>
            <p:cNvGrpSpPr>
              <a:grpSpLocks/>
            </p:cNvGrpSpPr>
            <p:nvPr/>
          </p:nvGrpSpPr>
          <p:grpSpPr bwMode="auto">
            <a:xfrm>
              <a:off x="2160" y="2688"/>
              <a:ext cx="960" cy="288"/>
              <a:chOff x="1200" y="1056"/>
              <a:chExt cx="960" cy="288"/>
            </a:xfrm>
          </p:grpSpPr>
          <p:sp>
            <p:nvSpPr>
              <p:cNvPr id="1393753" name="Rectangle 89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54" name="Rectangle 90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55" name="Rectangle 91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56" name="Rectangle 92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21" name="Group 93"/>
            <p:cNvGrpSpPr>
              <a:grpSpLocks/>
            </p:cNvGrpSpPr>
            <p:nvPr/>
          </p:nvGrpSpPr>
          <p:grpSpPr bwMode="auto">
            <a:xfrm>
              <a:off x="2160" y="1824"/>
              <a:ext cx="960" cy="288"/>
              <a:chOff x="1200" y="1056"/>
              <a:chExt cx="960" cy="288"/>
            </a:xfrm>
          </p:grpSpPr>
          <p:sp>
            <p:nvSpPr>
              <p:cNvPr id="1393758" name="Rectangle 94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8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59" name="Rectangle 95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60" name="Rectangle 96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61" name="Rectangle 97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22" name="Group 98"/>
            <p:cNvGrpSpPr>
              <a:grpSpLocks/>
            </p:cNvGrpSpPr>
            <p:nvPr/>
          </p:nvGrpSpPr>
          <p:grpSpPr bwMode="auto">
            <a:xfrm>
              <a:off x="2160" y="2976"/>
              <a:ext cx="960" cy="288"/>
              <a:chOff x="1200" y="1056"/>
              <a:chExt cx="960" cy="288"/>
            </a:xfrm>
          </p:grpSpPr>
          <p:sp>
            <p:nvSpPr>
              <p:cNvPr id="1393763" name="Rectangle 99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64" name="Rectangle 100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65" name="Rectangle 101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66" name="Rectangle 102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</p:grpSp>
      </p:grpSp>
      <p:grpSp>
        <p:nvGrpSpPr>
          <p:cNvPr id="23" name="Group 103"/>
          <p:cNvGrpSpPr>
            <a:grpSpLocks/>
          </p:cNvGrpSpPr>
          <p:nvPr/>
        </p:nvGrpSpPr>
        <p:grpSpPr bwMode="auto">
          <a:xfrm>
            <a:off x="4114800" y="685800"/>
            <a:ext cx="1295400" cy="3962400"/>
            <a:chOff x="3168" y="768"/>
            <a:chExt cx="960" cy="2496"/>
          </a:xfrm>
        </p:grpSpPr>
        <p:grpSp>
          <p:nvGrpSpPr>
            <p:cNvPr id="24" name="Group 104"/>
            <p:cNvGrpSpPr>
              <a:grpSpLocks/>
            </p:cNvGrpSpPr>
            <p:nvPr/>
          </p:nvGrpSpPr>
          <p:grpSpPr bwMode="auto">
            <a:xfrm>
              <a:off x="3168" y="768"/>
              <a:ext cx="960" cy="288"/>
              <a:chOff x="1104" y="768"/>
              <a:chExt cx="960" cy="288"/>
            </a:xfrm>
          </p:grpSpPr>
          <p:sp>
            <p:nvSpPr>
              <p:cNvPr id="1393769" name="Rectangle 105"/>
              <p:cNvSpPr>
                <a:spLocks noChangeArrowheads="1"/>
              </p:cNvSpPr>
              <p:nvPr/>
            </p:nvSpPr>
            <p:spPr bwMode="auto">
              <a:xfrm>
                <a:off x="110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4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770" name="Rectangle 106"/>
              <p:cNvSpPr>
                <a:spLocks noChangeArrowheads="1"/>
              </p:cNvSpPr>
              <p:nvPr/>
            </p:nvSpPr>
            <p:spPr bwMode="auto">
              <a:xfrm>
                <a:off x="134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3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771" name="Rectangle 107"/>
              <p:cNvSpPr>
                <a:spLocks noChangeArrowheads="1"/>
              </p:cNvSpPr>
              <p:nvPr/>
            </p:nvSpPr>
            <p:spPr bwMode="auto">
              <a:xfrm>
                <a:off x="158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2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772" name="Rectangle 108"/>
              <p:cNvSpPr>
                <a:spLocks noChangeArrowheads="1"/>
              </p:cNvSpPr>
              <p:nvPr/>
            </p:nvSpPr>
            <p:spPr bwMode="auto">
              <a:xfrm>
                <a:off x="182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1</a:t>
                </a:r>
                <a:endParaRPr lang="en-US" sz="1600" b="1">
                  <a:latin typeface="+mn-lt"/>
                </a:endParaRPr>
              </a:p>
            </p:txBody>
          </p:sp>
        </p:grpSp>
        <p:grpSp>
          <p:nvGrpSpPr>
            <p:cNvPr id="25" name="Group 109"/>
            <p:cNvGrpSpPr>
              <a:grpSpLocks/>
            </p:cNvGrpSpPr>
            <p:nvPr/>
          </p:nvGrpSpPr>
          <p:grpSpPr bwMode="auto">
            <a:xfrm>
              <a:off x="3168" y="1536"/>
              <a:ext cx="960" cy="288"/>
              <a:chOff x="1200" y="1056"/>
              <a:chExt cx="960" cy="288"/>
            </a:xfrm>
          </p:grpSpPr>
          <p:sp>
            <p:nvSpPr>
              <p:cNvPr id="1393774" name="Rectangle 110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75" name="Rectangle 111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4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76" name="Rectangle 112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77" name="Rectangle 113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7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26" name="Group 114"/>
            <p:cNvGrpSpPr>
              <a:grpSpLocks/>
            </p:cNvGrpSpPr>
            <p:nvPr/>
          </p:nvGrpSpPr>
          <p:grpSpPr bwMode="auto">
            <a:xfrm>
              <a:off x="3168" y="2400"/>
              <a:ext cx="960" cy="288"/>
              <a:chOff x="1200" y="1056"/>
              <a:chExt cx="960" cy="288"/>
            </a:xfrm>
          </p:grpSpPr>
          <p:sp>
            <p:nvSpPr>
              <p:cNvPr id="1393779" name="Rectangle 115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80" name="Rectangle 116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81" name="Rectangle 117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4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82" name="Rectangle 118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27" name="Group 119"/>
            <p:cNvGrpSpPr>
              <a:grpSpLocks/>
            </p:cNvGrpSpPr>
            <p:nvPr/>
          </p:nvGrpSpPr>
          <p:grpSpPr bwMode="auto">
            <a:xfrm>
              <a:off x="3168" y="1248"/>
              <a:ext cx="960" cy="288"/>
              <a:chOff x="1200" y="1056"/>
              <a:chExt cx="960" cy="288"/>
            </a:xfrm>
          </p:grpSpPr>
          <p:sp>
            <p:nvSpPr>
              <p:cNvPr id="1393784" name="Rectangle 120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7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85" name="Rectangle 121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5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86" name="Rectangle 122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87" name="Rectangle 123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5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28" name="Group 124"/>
            <p:cNvGrpSpPr>
              <a:grpSpLocks/>
            </p:cNvGrpSpPr>
            <p:nvPr/>
          </p:nvGrpSpPr>
          <p:grpSpPr bwMode="auto">
            <a:xfrm>
              <a:off x="3168" y="2688"/>
              <a:ext cx="960" cy="288"/>
              <a:chOff x="1200" y="1056"/>
              <a:chExt cx="960" cy="288"/>
            </a:xfrm>
          </p:grpSpPr>
          <p:sp>
            <p:nvSpPr>
              <p:cNvPr id="1393789" name="Rectangle 125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90" name="Rectangle 126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91" name="Rectangle 127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6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92" name="Rectangle 128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29" name="Group 129"/>
            <p:cNvGrpSpPr>
              <a:grpSpLocks/>
            </p:cNvGrpSpPr>
            <p:nvPr/>
          </p:nvGrpSpPr>
          <p:grpSpPr bwMode="auto">
            <a:xfrm>
              <a:off x="3168" y="2976"/>
              <a:ext cx="960" cy="288"/>
              <a:chOff x="1200" y="1056"/>
              <a:chExt cx="960" cy="288"/>
            </a:xfrm>
          </p:grpSpPr>
          <p:sp>
            <p:nvSpPr>
              <p:cNvPr id="1393794" name="Rectangle 130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95" name="Rectangle 131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8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96" name="Rectangle 132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797" name="Rectangle 133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30" name="Group 134"/>
            <p:cNvGrpSpPr>
              <a:grpSpLocks/>
            </p:cNvGrpSpPr>
            <p:nvPr/>
          </p:nvGrpSpPr>
          <p:grpSpPr bwMode="auto">
            <a:xfrm>
              <a:off x="3168" y="1824"/>
              <a:ext cx="960" cy="288"/>
              <a:chOff x="1200" y="1056"/>
              <a:chExt cx="960" cy="288"/>
            </a:xfrm>
          </p:grpSpPr>
          <p:sp>
            <p:nvSpPr>
              <p:cNvPr id="1393799" name="Rectangle 135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00" name="Rectangle 136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01" name="Rectangle 137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02" name="Rectangle 138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31" name="Group 139"/>
            <p:cNvGrpSpPr>
              <a:grpSpLocks/>
            </p:cNvGrpSpPr>
            <p:nvPr/>
          </p:nvGrpSpPr>
          <p:grpSpPr bwMode="auto">
            <a:xfrm>
              <a:off x="3168" y="960"/>
              <a:ext cx="960" cy="288"/>
              <a:chOff x="1200" y="1056"/>
              <a:chExt cx="960" cy="288"/>
            </a:xfrm>
          </p:grpSpPr>
          <p:sp>
            <p:nvSpPr>
              <p:cNvPr id="1393804" name="Rectangle 140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8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05" name="Rectangle 141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06" name="Rectangle 142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07" name="Rectangle 143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732" name="Group 144"/>
            <p:cNvGrpSpPr>
              <a:grpSpLocks/>
            </p:cNvGrpSpPr>
            <p:nvPr/>
          </p:nvGrpSpPr>
          <p:grpSpPr bwMode="auto">
            <a:xfrm>
              <a:off x="3168" y="2112"/>
              <a:ext cx="960" cy="288"/>
              <a:chOff x="1200" y="1056"/>
              <a:chExt cx="960" cy="288"/>
            </a:xfrm>
          </p:grpSpPr>
          <p:sp>
            <p:nvSpPr>
              <p:cNvPr id="1393809" name="Rectangle 145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10" name="Rectangle 146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11" name="Rectangle 147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12" name="Rectangle 148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</p:grpSp>
      </p:grpSp>
      <p:grpSp>
        <p:nvGrpSpPr>
          <p:cNvPr id="1393737" name="Group 149"/>
          <p:cNvGrpSpPr>
            <a:grpSpLocks/>
          </p:cNvGrpSpPr>
          <p:nvPr/>
        </p:nvGrpSpPr>
        <p:grpSpPr bwMode="auto">
          <a:xfrm>
            <a:off x="5638800" y="685800"/>
            <a:ext cx="1295400" cy="3962400"/>
            <a:chOff x="3504" y="768"/>
            <a:chExt cx="816" cy="2496"/>
          </a:xfrm>
        </p:grpSpPr>
        <p:grpSp>
          <p:nvGrpSpPr>
            <p:cNvPr id="1393742" name="Group 150"/>
            <p:cNvGrpSpPr>
              <a:grpSpLocks/>
            </p:cNvGrpSpPr>
            <p:nvPr/>
          </p:nvGrpSpPr>
          <p:grpSpPr bwMode="auto">
            <a:xfrm>
              <a:off x="3504" y="768"/>
              <a:ext cx="816" cy="288"/>
              <a:chOff x="1104" y="768"/>
              <a:chExt cx="960" cy="288"/>
            </a:xfrm>
          </p:grpSpPr>
          <p:sp>
            <p:nvSpPr>
              <p:cNvPr id="1393815" name="Rectangle 151"/>
              <p:cNvSpPr>
                <a:spLocks noChangeArrowheads="1"/>
              </p:cNvSpPr>
              <p:nvPr/>
            </p:nvSpPr>
            <p:spPr bwMode="auto">
              <a:xfrm>
                <a:off x="110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4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816" name="Rectangle 152"/>
              <p:cNvSpPr>
                <a:spLocks noChangeArrowheads="1"/>
              </p:cNvSpPr>
              <p:nvPr/>
            </p:nvSpPr>
            <p:spPr bwMode="auto">
              <a:xfrm>
                <a:off x="134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3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817" name="Rectangle 153"/>
              <p:cNvSpPr>
                <a:spLocks noChangeArrowheads="1"/>
              </p:cNvSpPr>
              <p:nvPr/>
            </p:nvSpPr>
            <p:spPr bwMode="auto">
              <a:xfrm>
                <a:off x="158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2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818" name="Rectangle 154"/>
              <p:cNvSpPr>
                <a:spLocks noChangeArrowheads="1"/>
              </p:cNvSpPr>
              <p:nvPr/>
            </p:nvSpPr>
            <p:spPr bwMode="auto">
              <a:xfrm>
                <a:off x="182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1</a:t>
                </a:r>
                <a:endParaRPr lang="en-US" sz="1600" b="1">
                  <a:latin typeface="+mn-lt"/>
                </a:endParaRPr>
              </a:p>
            </p:txBody>
          </p:sp>
        </p:grpSp>
        <p:grpSp>
          <p:nvGrpSpPr>
            <p:cNvPr id="1393747" name="Group 155"/>
            <p:cNvGrpSpPr>
              <a:grpSpLocks/>
            </p:cNvGrpSpPr>
            <p:nvPr/>
          </p:nvGrpSpPr>
          <p:grpSpPr bwMode="auto">
            <a:xfrm>
              <a:off x="3504" y="2400"/>
              <a:ext cx="816" cy="288"/>
              <a:chOff x="1200" y="1056"/>
              <a:chExt cx="960" cy="288"/>
            </a:xfrm>
          </p:grpSpPr>
          <p:sp>
            <p:nvSpPr>
              <p:cNvPr id="1393820" name="Rectangle 156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21" name="Rectangle 157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4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22" name="Rectangle 158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23" name="Rectangle 159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7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752" name="Group 160"/>
            <p:cNvGrpSpPr>
              <a:grpSpLocks/>
            </p:cNvGrpSpPr>
            <p:nvPr/>
          </p:nvGrpSpPr>
          <p:grpSpPr bwMode="auto">
            <a:xfrm>
              <a:off x="3504" y="2112"/>
              <a:ext cx="816" cy="288"/>
              <a:chOff x="1200" y="1056"/>
              <a:chExt cx="960" cy="288"/>
            </a:xfrm>
          </p:grpSpPr>
          <p:sp>
            <p:nvSpPr>
              <p:cNvPr id="1393825" name="Rectangle 161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26" name="Rectangle 162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27" name="Rectangle 163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4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28" name="Rectangle 164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757" name="Group 165"/>
            <p:cNvGrpSpPr>
              <a:grpSpLocks/>
            </p:cNvGrpSpPr>
            <p:nvPr/>
          </p:nvGrpSpPr>
          <p:grpSpPr bwMode="auto">
            <a:xfrm>
              <a:off x="3504" y="2688"/>
              <a:ext cx="816" cy="288"/>
              <a:chOff x="1200" y="1056"/>
              <a:chExt cx="960" cy="288"/>
            </a:xfrm>
          </p:grpSpPr>
          <p:sp>
            <p:nvSpPr>
              <p:cNvPr id="1393830" name="Rectangle 166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7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31" name="Rectangle 167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5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32" name="Rectangle 168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33" name="Rectangle 169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5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762" name="Group 170"/>
            <p:cNvGrpSpPr>
              <a:grpSpLocks/>
            </p:cNvGrpSpPr>
            <p:nvPr/>
          </p:nvGrpSpPr>
          <p:grpSpPr bwMode="auto">
            <a:xfrm>
              <a:off x="3504" y="1248"/>
              <a:ext cx="816" cy="288"/>
              <a:chOff x="1200" y="1056"/>
              <a:chExt cx="960" cy="288"/>
            </a:xfrm>
          </p:grpSpPr>
          <p:sp>
            <p:nvSpPr>
              <p:cNvPr id="1393835" name="Rectangle 171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36" name="Rectangle 172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37" name="Rectangle 173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6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38" name="Rectangle 174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767" name="Group 175"/>
            <p:cNvGrpSpPr>
              <a:grpSpLocks/>
            </p:cNvGrpSpPr>
            <p:nvPr/>
          </p:nvGrpSpPr>
          <p:grpSpPr bwMode="auto">
            <a:xfrm>
              <a:off x="3504" y="2976"/>
              <a:ext cx="816" cy="288"/>
              <a:chOff x="1200" y="1056"/>
              <a:chExt cx="960" cy="288"/>
            </a:xfrm>
          </p:grpSpPr>
          <p:sp>
            <p:nvSpPr>
              <p:cNvPr id="1393840" name="Rectangle 176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41" name="Rectangle 177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8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42" name="Rectangle 178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43" name="Rectangle 179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768" name="Group 180"/>
            <p:cNvGrpSpPr>
              <a:grpSpLocks/>
            </p:cNvGrpSpPr>
            <p:nvPr/>
          </p:nvGrpSpPr>
          <p:grpSpPr bwMode="auto">
            <a:xfrm>
              <a:off x="3504" y="1824"/>
              <a:ext cx="816" cy="288"/>
              <a:chOff x="1200" y="1056"/>
              <a:chExt cx="960" cy="288"/>
            </a:xfrm>
          </p:grpSpPr>
          <p:sp>
            <p:nvSpPr>
              <p:cNvPr id="1393845" name="Rectangle 181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46" name="Rectangle 182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47" name="Rectangle 183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48" name="Rectangle 184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773" name="Group 185"/>
            <p:cNvGrpSpPr>
              <a:grpSpLocks/>
            </p:cNvGrpSpPr>
            <p:nvPr/>
          </p:nvGrpSpPr>
          <p:grpSpPr bwMode="auto">
            <a:xfrm>
              <a:off x="3504" y="1536"/>
              <a:ext cx="816" cy="288"/>
              <a:chOff x="1200" y="1056"/>
              <a:chExt cx="960" cy="288"/>
            </a:xfrm>
          </p:grpSpPr>
          <p:sp>
            <p:nvSpPr>
              <p:cNvPr id="1393850" name="Rectangle 186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8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51" name="Rectangle 187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52" name="Rectangle 188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53" name="Rectangle 189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778" name="Group 190"/>
            <p:cNvGrpSpPr>
              <a:grpSpLocks/>
            </p:cNvGrpSpPr>
            <p:nvPr/>
          </p:nvGrpSpPr>
          <p:grpSpPr bwMode="auto">
            <a:xfrm>
              <a:off x="3504" y="960"/>
              <a:ext cx="816" cy="288"/>
              <a:chOff x="1200" y="1056"/>
              <a:chExt cx="960" cy="288"/>
            </a:xfrm>
          </p:grpSpPr>
          <p:sp>
            <p:nvSpPr>
              <p:cNvPr id="1393855" name="Rectangle 191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56" name="Rectangle 192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57" name="Rectangle 193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58" name="Rectangle 194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</p:grpSp>
      </p:grpSp>
      <p:grpSp>
        <p:nvGrpSpPr>
          <p:cNvPr id="1393783" name="Group 195"/>
          <p:cNvGrpSpPr>
            <a:grpSpLocks/>
          </p:cNvGrpSpPr>
          <p:nvPr/>
        </p:nvGrpSpPr>
        <p:grpSpPr bwMode="auto">
          <a:xfrm>
            <a:off x="7162800" y="685800"/>
            <a:ext cx="1295400" cy="3962400"/>
            <a:chOff x="4464" y="768"/>
            <a:chExt cx="816" cy="2496"/>
          </a:xfrm>
        </p:grpSpPr>
        <p:grpSp>
          <p:nvGrpSpPr>
            <p:cNvPr id="1393788" name="Group 196"/>
            <p:cNvGrpSpPr>
              <a:grpSpLocks/>
            </p:cNvGrpSpPr>
            <p:nvPr/>
          </p:nvGrpSpPr>
          <p:grpSpPr bwMode="auto">
            <a:xfrm>
              <a:off x="4464" y="768"/>
              <a:ext cx="816" cy="288"/>
              <a:chOff x="1104" y="768"/>
              <a:chExt cx="960" cy="288"/>
            </a:xfrm>
          </p:grpSpPr>
          <p:sp>
            <p:nvSpPr>
              <p:cNvPr id="1393861" name="Rectangle 197"/>
              <p:cNvSpPr>
                <a:spLocks noChangeArrowheads="1"/>
              </p:cNvSpPr>
              <p:nvPr/>
            </p:nvSpPr>
            <p:spPr bwMode="auto">
              <a:xfrm>
                <a:off x="110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4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862" name="Rectangle 198"/>
              <p:cNvSpPr>
                <a:spLocks noChangeArrowheads="1"/>
              </p:cNvSpPr>
              <p:nvPr/>
            </p:nvSpPr>
            <p:spPr bwMode="auto">
              <a:xfrm>
                <a:off x="134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3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863" name="Rectangle 199"/>
              <p:cNvSpPr>
                <a:spLocks noChangeArrowheads="1"/>
              </p:cNvSpPr>
              <p:nvPr/>
            </p:nvSpPr>
            <p:spPr bwMode="auto">
              <a:xfrm>
                <a:off x="158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2</a:t>
                </a:r>
                <a:endParaRPr lang="en-US" sz="1600" b="1">
                  <a:latin typeface="+mn-lt"/>
                </a:endParaRPr>
              </a:p>
            </p:txBody>
          </p:sp>
          <p:sp>
            <p:nvSpPr>
              <p:cNvPr id="1393864" name="Rectangle 200"/>
              <p:cNvSpPr>
                <a:spLocks noChangeArrowheads="1"/>
              </p:cNvSpPr>
              <p:nvPr/>
            </p:nvSpPr>
            <p:spPr bwMode="auto">
              <a:xfrm>
                <a:off x="1824" y="768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1600" b="1">
                    <a:latin typeface="+mn-lt"/>
                  </a:rPr>
                  <a:t>1</a:t>
                </a:r>
                <a:endParaRPr lang="en-US" sz="1600" b="1">
                  <a:latin typeface="+mn-lt"/>
                </a:endParaRPr>
              </a:p>
            </p:txBody>
          </p:sp>
        </p:grpSp>
        <p:grpSp>
          <p:nvGrpSpPr>
            <p:cNvPr id="1393793" name="Group 201"/>
            <p:cNvGrpSpPr>
              <a:grpSpLocks/>
            </p:cNvGrpSpPr>
            <p:nvPr/>
          </p:nvGrpSpPr>
          <p:grpSpPr bwMode="auto">
            <a:xfrm>
              <a:off x="4464" y="1824"/>
              <a:ext cx="816" cy="288"/>
              <a:chOff x="1200" y="1056"/>
              <a:chExt cx="960" cy="288"/>
            </a:xfrm>
          </p:grpSpPr>
          <p:sp>
            <p:nvSpPr>
              <p:cNvPr id="1393866" name="Rectangle 202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67" name="Rectangle 203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4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68" name="Rectangle 204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69" name="Rectangle 205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7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798" name="Group 206"/>
            <p:cNvGrpSpPr>
              <a:grpSpLocks/>
            </p:cNvGrpSpPr>
            <p:nvPr/>
          </p:nvGrpSpPr>
          <p:grpSpPr bwMode="auto">
            <a:xfrm>
              <a:off x="4464" y="1248"/>
              <a:ext cx="816" cy="288"/>
              <a:chOff x="1200" y="1056"/>
              <a:chExt cx="960" cy="288"/>
            </a:xfrm>
          </p:grpSpPr>
          <p:sp>
            <p:nvSpPr>
              <p:cNvPr id="1393871" name="Rectangle 207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72" name="Rectangle 208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73" name="Rectangle 209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4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74" name="Rectangle 210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803" name="Group 211"/>
            <p:cNvGrpSpPr>
              <a:grpSpLocks/>
            </p:cNvGrpSpPr>
            <p:nvPr/>
          </p:nvGrpSpPr>
          <p:grpSpPr bwMode="auto">
            <a:xfrm>
              <a:off x="4464" y="2400"/>
              <a:ext cx="816" cy="288"/>
              <a:chOff x="1200" y="1056"/>
              <a:chExt cx="960" cy="288"/>
            </a:xfrm>
          </p:grpSpPr>
          <p:sp>
            <p:nvSpPr>
              <p:cNvPr id="1393876" name="Rectangle 212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7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77" name="Rectangle 213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5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78" name="Rectangle 214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79" name="Rectangle 215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5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808" name="Group 216"/>
            <p:cNvGrpSpPr>
              <a:grpSpLocks/>
            </p:cNvGrpSpPr>
            <p:nvPr/>
          </p:nvGrpSpPr>
          <p:grpSpPr bwMode="auto">
            <a:xfrm>
              <a:off x="4464" y="2112"/>
              <a:ext cx="816" cy="288"/>
              <a:chOff x="1200" y="1056"/>
              <a:chExt cx="960" cy="288"/>
            </a:xfrm>
          </p:grpSpPr>
          <p:sp>
            <p:nvSpPr>
              <p:cNvPr id="1393881" name="Rectangle 217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82" name="Rectangle 218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83" name="Rectangle 219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6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84" name="Rectangle 220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813" name="Group 221"/>
            <p:cNvGrpSpPr>
              <a:grpSpLocks/>
            </p:cNvGrpSpPr>
            <p:nvPr/>
          </p:nvGrpSpPr>
          <p:grpSpPr bwMode="auto">
            <a:xfrm>
              <a:off x="4464" y="2976"/>
              <a:ext cx="816" cy="288"/>
              <a:chOff x="1200" y="1056"/>
              <a:chExt cx="960" cy="288"/>
            </a:xfrm>
          </p:grpSpPr>
          <p:sp>
            <p:nvSpPr>
              <p:cNvPr id="1393886" name="Rectangle 222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87" name="Rectangle 223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8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88" name="Rectangle 224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89" name="Rectangle 225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814" name="Group 226"/>
            <p:cNvGrpSpPr>
              <a:grpSpLocks/>
            </p:cNvGrpSpPr>
            <p:nvPr/>
          </p:nvGrpSpPr>
          <p:grpSpPr bwMode="auto">
            <a:xfrm>
              <a:off x="4464" y="1536"/>
              <a:ext cx="816" cy="288"/>
              <a:chOff x="1200" y="1056"/>
              <a:chExt cx="960" cy="288"/>
            </a:xfrm>
          </p:grpSpPr>
          <p:sp>
            <p:nvSpPr>
              <p:cNvPr id="1393891" name="Rectangle 227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1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92" name="Rectangle 228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93" name="Rectangle 229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94" name="Rectangle 230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819" name="Group 231"/>
            <p:cNvGrpSpPr>
              <a:grpSpLocks/>
            </p:cNvGrpSpPr>
            <p:nvPr/>
          </p:nvGrpSpPr>
          <p:grpSpPr bwMode="auto">
            <a:xfrm>
              <a:off x="4464" y="2688"/>
              <a:ext cx="816" cy="288"/>
              <a:chOff x="1200" y="1056"/>
              <a:chExt cx="960" cy="288"/>
            </a:xfrm>
          </p:grpSpPr>
          <p:sp>
            <p:nvSpPr>
              <p:cNvPr id="1393896" name="Rectangle 232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8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97" name="Rectangle 233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98" name="Rectangle 234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2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899" name="Rectangle 235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</p:grpSp>
        <p:grpSp>
          <p:nvGrpSpPr>
            <p:cNvPr id="1393824" name="Group 236"/>
            <p:cNvGrpSpPr>
              <a:grpSpLocks/>
            </p:cNvGrpSpPr>
            <p:nvPr/>
          </p:nvGrpSpPr>
          <p:grpSpPr bwMode="auto">
            <a:xfrm>
              <a:off x="4464" y="960"/>
              <a:ext cx="816" cy="288"/>
              <a:chOff x="1200" y="1056"/>
              <a:chExt cx="960" cy="288"/>
            </a:xfrm>
          </p:grpSpPr>
          <p:sp>
            <p:nvSpPr>
              <p:cNvPr id="1393901" name="Rectangle 237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902" name="Rectangle 238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0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903" name="Rectangle 239"/>
              <p:cNvSpPr>
                <a:spLocks noChangeArrowheads="1"/>
              </p:cNvSpPr>
              <p:nvPr/>
            </p:nvSpPr>
            <p:spPr bwMode="auto">
              <a:xfrm>
                <a:off x="168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3</a:t>
                </a:r>
                <a:endParaRPr lang="en-US" sz="2000" b="1">
                  <a:latin typeface="+mn-lt"/>
                </a:endParaRPr>
              </a:p>
            </p:txBody>
          </p:sp>
          <p:sp>
            <p:nvSpPr>
              <p:cNvPr id="1393904" name="Rectangle 240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it-IT" sz="2000" b="1">
                    <a:latin typeface="+mn-lt"/>
                  </a:rPr>
                  <a:t>9</a:t>
                </a:r>
                <a:endParaRPr lang="en-US" sz="2000" b="1">
                  <a:latin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Text Box 2"/>
          <p:cNvSpPr txBox="1">
            <a:spLocks noChangeArrowheads="1"/>
          </p:cNvSpPr>
          <p:nvPr/>
        </p:nvSpPr>
        <p:spPr bwMode="auto">
          <a:xfrm>
            <a:off x="250825" y="800100"/>
            <a:ext cx="8512175" cy="361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b="1" dirty="0" err="1">
                <a:solidFill>
                  <a:srgbClr val="CC0000"/>
                </a:solidFill>
                <a:latin typeface="+mn-lt"/>
              </a:rPr>
              <a:t>Radix-Sort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d</a:t>
            </a:r>
            <a:r>
              <a:rPr lang="it-IT" b="1" dirty="0">
                <a:latin typeface="+mn-lt"/>
              </a:rPr>
              <a:t>)      </a:t>
            </a:r>
            <a:r>
              <a:rPr lang="it-IT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i</a:t>
            </a:r>
            <a:r>
              <a:rPr lang="it-IT" b="1" dirty="0">
                <a:solidFill>
                  <a:srgbClr val="FF0000"/>
                </a:solidFill>
                <a:latin typeface="+mn-lt"/>
              </a:rPr>
              <a:t>]</a:t>
            </a:r>
            <a:r>
              <a:rPr lang="it-IT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+mn-lt"/>
              </a:rPr>
              <a:t>= 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b="1" i="1" baseline="-25000" dirty="0">
                <a:solidFill>
                  <a:srgbClr val="FF0000"/>
                </a:solidFill>
                <a:latin typeface="+mn-lt"/>
              </a:rPr>
              <a:t>d</a:t>
            </a:r>
            <a:r>
              <a:rPr lang="it-IT" b="1" dirty="0">
                <a:solidFill>
                  <a:srgbClr val="FF0000"/>
                </a:solidFill>
                <a:latin typeface="+mn-lt"/>
              </a:rPr>
              <a:t>...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b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b="1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it-IT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b="1" dirty="0">
                <a:latin typeface="+mn-lt"/>
              </a:rPr>
              <a:t>   </a:t>
            </a:r>
            <a:r>
              <a:rPr lang="it-IT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j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= 1 </a:t>
            </a:r>
            <a:r>
              <a:rPr lang="it-IT" b="1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to</a:t>
            </a:r>
            <a:r>
              <a:rPr lang="it-IT" b="1" dirty="0">
                <a:latin typeface="+mn-lt"/>
                <a:sym typeface="Symbol" pitchFamily="18" charset="2"/>
              </a:rPr>
              <a:t> </a:t>
            </a:r>
            <a:r>
              <a:rPr lang="it-IT" b="1" i="1" dirty="0">
                <a:latin typeface="+mn-lt"/>
                <a:sym typeface="Symbol" pitchFamily="18" charset="2"/>
              </a:rPr>
              <a:t>d</a:t>
            </a:r>
            <a:r>
              <a:rPr lang="it-IT" b="1" dirty="0">
                <a:latin typeface="+mn-lt"/>
                <a:sym typeface="Symbol" pitchFamily="18" charset="2"/>
              </a:rPr>
              <a:t> </a:t>
            </a:r>
            <a:endParaRPr lang="it-IT" b="1" dirty="0">
              <a:solidFill>
                <a:schemeClr val="accent2"/>
              </a:solidFill>
              <a:latin typeface="+mn-lt"/>
              <a:sym typeface="Symbol" pitchFamily="18" charset="2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     // 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b="1" dirty="0">
                <a:solidFill>
                  <a:srgbClr val="FF0000"/>
                </a:solidFill>
                <a:latin typeface="+mn-lt"/>
              </a:rPr>
              <a:t> è </a:t>
            </a:r>
            <a:r>
              <a:rPr lang="it-IT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ordinato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rispetto alle cifre 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b="1" i="1" baseline="-25000" dirty="0">
                <a:solidFill>
                  <a:srgbClr val="FF0000"/>
                </a:solidFill>
                <a:latin typeface="+mn-lt"/>
              </a:rPr>
              <a:t>j</a:t>
            </a:r>
            <a:r>
              <a:rPr lang="it-IT" b="1" baseline="-25000" dirty="0">
                <a:solidFill>
                  <a:srgbClr val="FF0000"/>
                </a:solidFill>
                <a:latin typeface="+mn-lt"/>
              </a:rPr>
              <a:t>-1</a:t>
            </a:r>
            <a:r>
              <a:rPr lang="it-IT" b="1" dirty="0">
                <a:solidFill>
                  <a:srgbClr val="FF0000"/>
                </a:solidFill>
                <a:latin typeface="+mn-lt"/>
              </a:rPr>
              <a:t>...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b="1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it-IT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b="1" dirty="0">
                <a:latin typeface="+mn-lt"/>
              </a:rPr>
              <a:t>      “usa un algoritmo stabile per ordinare </a:t>
            </a:r>
          </a:p>
          <a:p>
            <a:pPr>
              <a:spcBef>
                <a:spcPct val="10000"/>
              </a:spcBef>
            </a:pPr>
            <a:r>
              <a:rPr lang="it-IT" b="1" dirty="0">
                <a:latin typeface="+mn-lt"/>
              </a:rPr>
              <a:t>       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 rispetto alla </a:t>
            </a:r>
            <a:r>
              <a:rPr lang="it-IT" b="1" i="1" dirty="0">
                <a:latin typeface="+mn-lt"/>
              </a:rPr>
              <a:t>j</a:t>
            </a:r>
            <a:r>
              <a:rPr lang="it-IT" b="1" dirty="0">
                <a:latin typeface="+mn-lt"/>
              </a:rPr>
              <a:t>-esima cifra”</a:t>
            </a:r>
          </a:p>
          <a:p>
            <a:pPr>
              <a:lnSpc>
                <a:spcPct val="95000"/>
              </a:lnSpc>
            </a:pPr>
            <a:r>
              <a:rPr lang="it-IT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     // 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b="1" dirty="0">
                <a:solidFill>
                  <a:srgbClr val="FF0000"/>
                </a:solidFill>
                <a:latin typeface="+mn-lt"/>
              </a:rPr>
              <a:t> è </a:t>
            </a:r>
            <a:r>
              <a:rPr lang="it-IT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ordinato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rispetto alle cifre </a:t>
            </a:r>
            <a:r>
              <a:rPr lang="it-IT" b="1" i="1" dirty="0" err="1">
                <a:solidFill>
                  <a:srgbClr val="FF0000"/>
                </a:solidFill>
                <a:latin typeface="+mn-lt"/>
              </a:rPr>
              <a:t>c</a:t>
            </a:r>
            <a:r>
              <a:rPr lang="it-IT" b="1" i="1" baseline="-25000" dirty="0" err="1">
                <a:solidFill>
                  <a:srgbClr val="FF0000"/>
                </a:solidFill>
                <a:latin typeface="+mn-lt"/>
              </a:rPr>
              <a:t>j</a:t>
            </a:r>
            <a:r>
              <a:rPr lang="it-IT" b="1" dirty="0">
                <a:solidFill>
                  <a:srgbClr val="FF0000"/>
                </a:solidFill>
                <a:latin typeface="+mn-lt"/>
              </a:rPr>
              <a:t>...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b="1" baseline="-25000" dirty="0">
                <a:solidFill>
                  <a:srgbClr val="FF0000"/>
                </a:solidFill>
                <a:latin typeface="+mn-lt"/>
              </a:rPr>
              <a:t>1</a:t>
            </a:r>
            <a:endParaRPr lang="it-IT" b="1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  // </a:t>
            </a:r>
            <a:r>
              <a:rPr lang="it-IT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b="1" dirty="0">
                <a:solidFill>
                  <a:srgbClr val="FF0000"/>
                </a:solidFill>
                <a:latin typeface="+mn-lt"/>
              </a:rPr>
              <a:t> è </a:t>
            </a:r>
            <a:r>
              <a:rPr lang="it-IT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ordinato</a:t>
            </a:r>
            <a:endParaRPr lang="it-IT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9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9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9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9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8305800" cy="213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b="1" dirty="0" err="1">
                <a:solidFill>
                  <a:srgbClr val="CC0000"/>
                </a:solidFill>
                <a:latin typeface="+mn-lt"/>
              </a:rPr>
              <a:t>Radix-Sort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d</a:t>
            </a:r>
            <a:r>
              <a:rPr lang="it-IT" b="1" dirty="0">
                <a:latin typeface="+mn-lt"/>
              </a:rPr>
              <a:t>) 		</a:t>
            </a:r>
            <a:r>
              <a:rPr lang="it-IT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b="1" dirty="0">
                <a:solidFill>
                  <a:srgbClr val="FF0000"/>
                </a:solidFill>
                <a:latin typeface="+mn-lt"/>
              </a:rPr>
              <a:t>Complessità</a:t>
            </a:r>
            <a:endParaRPr lang="it-IT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b="1" dirty="0">
                <a:latin typeface="+mn-lt"/>
              </a:rPr>
              <a:t>   </a:t>
            </a:r>
            <a:r>
              <a:rPr lang="it-IT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j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= 1 </a:t>
            </a:r>
            <a:r>
              <a:rPr lang="it-IT" b="1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to</a:t>
            </a:r>
            <a:r>
              <a:rPr lang="it-IT" b="1" dirty="0">
                <a:latin typeface="+mn-lt"/>
                <a:sym typeface="Symbol" pitchFamily="18" charset="2"/>
              </a:rPr>
              <a:t> </a:t>
            </a:r>
            <a:r>
              <a:rPr lang="it-IT" b="1" i="1" dirty="0">
                <a:latin typeface="+mn-lt"/>
                <a:sym typeface="Symbol" pitchFamily="18" charset="2"/>
              </a:rPr>
              <a:t>d</a:t>
            </a:r>
            <a:r>
              <a:rPr lang="it-IT" b="1" dirty="0">
                <a:latin typeface="+mn-lt"/>
                <a:sym typeface="Symbol" pitchFamily="18" charset="2"/>
              </a:rPr>
              <a:t> </a:t>
            </a:r>
            <a:endParaRPr lang="it-IT" b="1" dirty="0">
              <a:solidFill>
                <a:schemeClr val="accent2"/>
              </a:solidFill>
              <a:latin typeface="+mn-lt"/>
              <a:sym typeface="Symbol" pitchFamily="18" charset="2"/>
            </a:endParaRPr>
          </a:p>
          <a:p>
            <a:pPr>
              <a:lnSpc>
                <a:spcPct val="95000"/>
              </a:lnSpc>
            </a:pPr>
            <a:r>
              <a:rPr lang="it-IT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     </a:t>
            </a:r>
            <a:r>
              <a:rPr lang="it-IT" b="1" dirty="0">
                <a:latin typeface="+mn-lt"/>
              </a:rPr>
              <a:t>“usa </a:t>
            </a:r>
            <a:r>
              <a:rPr lang="it-IT" b="1" dirty="0" err="1">
                <a:solidFill>
                  <a:srgbClr val="CC0000"/>
                </a:solidFill>
                <a:latin typeface="+mn-lt"/>
              </a:rPr>
              <a:t>Counting-Sort</a:t>
            </a:r>
            <a:r>
              <a:rPr lang="it-IT" b="1" dirty="0">
                <a:latin typeface="+mn-lt"/>
              </a:rPr>
              <a:t> per ordinare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it-IT" b="1" dirty="0">
                <a:latin typeface="+mn-lt"/>
              </a:rPr>
              <a:t>        rispetto alla </a:t>
            </a:r>
            <a:r>
              <a:rPr lang="it-IT" b="1" i="1" dirty="0">
                <a:latin typeface="+mn-lt"/>
              </a:rPr>
              <a:t>j</a:t>
            </a:r>
            <a:r>
              <a:rPr lang="it-IT" b="1" dirty="0">
                <a:latin typeface="+mn-lt"/>
              </a:rPr>
              <a:t>-esima cifra”	</a:t>
            </a:r>
          </a:p>
        </p:txBody>
      </p:sp>
      <p:graphicFrame>
        <p:nvGraphicFramePr>
          <p:cNvPr id="1395715" name="Object 3"/>
          <p:cNvGraphicFramePr>
            <a:graphicFrameLocks noChangeAspect="1"/>
          </p:cNvGraphicFramePr>
          <p:nvPr/>
        </p:nvGraphicFramePr>
        <p:xfrm>
          <a:off x="2928915" y="2844792"/>
          <a:ext cx="5392863" cy="803286"/>
        </p:xfrm>
        <a:graphic>
          <a:graphicData uri="http://schemas.openxmlformats.org/presentationml/2006/ole">
            <p:oleObj spid="_x0000_s1354754" name="Equation" r:id="rId3" imgW="1600200" imgH="228600" progId="Equation.3">
              <p:embed/>
            </p:oleObj>
          </a:graphicData>
        </a:graphic>
      </p:graphicFrame>
      <p:sp>
        <p:nvSpPr>
          <p:cNvPr id="1395716" name="Text Box 4"/>
          <p:cNvSpPr txBox="1">
            <a:spLocks noChangeArrowheads="1"/>
          </p:cNvSpPr>
          <p:nvPr/>
        </p:nvSpPr>
        <p:spPr bwMode="auto">
          <a:xfrm>
            <a:off x="287338" y="2889250"/>
            <a:ext cx="284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sz="3600" dirty="0">
                <a:latin typeface="+mn-lt"/>
              </a:rPr>
              <a:t>Complessità:</a:t>
            </a:r>
          </a:p>
        </p:txBody>
      </p:sp>
      <p:sp>
        <p:nvSpPr>
          <p:cNvPr id="1395717" name="Text Box 5"/>
          <p:cNvSpPr txBox="1">
            <a:spLocks noChangeArrowheads="1"/>
          </p:cNvSpPr>
          <p:nvPr/>
        </p:nvSpPr>
        <p:spPr bwMode="auto">
          <a:xfrm>
            <a:off x="287338" y="3716338"/>
            <a:ext cx="856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sz="3600" dirty="0">
                <a:latin typeface="+mn-lt"/>
              </a:rPr>
              <a:t>dove </a:t>
            </a:r>
            <a:r>
              <a:rPr lang="it-IT" sz="3600" i="1" dirty="0">
                <a:latin typeface="+mn-lt"/>
              </a:rPr>
              <a:t>b</a:t>
            </a:r>
            <a:r>
              <a:rPr lang="it-IT" sz="3600" dirty="0">
                <a:latin typeface="+mn-lt"/>
              </a:rPr>
              <a:t> è la base della numerazione e </a:t>
            </a:r>
            <a:r>
              <a:rPr lang="it-IT" sz="3600" i="1" dirty="0">
                <a:latin typeface="+mn-lt"/>
              </a:rPr>
              <a:t>d</a:t>
            </a:r>
            <a:r>
              <a:rPr lang="it-IT" sz="3600" dirty="0">
                <a:latin typeface="+mn-lt"/>
              </a:rPr>
              <a:t> è il numero di cifre dei numeri da </a:t>
            </a:r>
            <a:r>
              <a:rPr lang="it-IT" sz="3600" dirty="0" smtClean="0">
                <a:latin typeface="+mn-lt"/>
              </a:rPr>
              <a:t>ordinare.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9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716" grpId="0"/>
      <p:bldP spid="13957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Text Box 2"/>
          <p:cNvSpPr txBox="1">
            <a:spLocks noChangeArrowheads="1"/>
          </p:cNvSpPr>
          <p:nvPr/>
        </p:nvSpPr>
        <p:spPr bwMode="auto">
          <a:xfrm>
            <a:off x="250825" y="225425"/>
            <a:ext cx="83232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dirty="0">
                <a:latin typeface="+mn-lt"/>
              </a:rPr>
              <a:t>Dovendo ordinare 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 numeri di </a:t>
            </a:r>
            <a:r>
              <a:rPr lang="it-IT" i="1" dirty="0">
                <a:latin typeface="+mn-lt"/>
              </a:rPr>
              <a:t>m</a:t>
            </a:r>
            <a:r>
              <a:rPr lang="it-IT" dirty="0">
                <a:latin typeface="+mn-lt"/>
              </a:rPr>
              <a:t> bit ciascuno possiamo scegliere </a:t>
            </a:r>
            <a:r>
              <a:rPr lang="it-IT" i="1" dirty="0">
                <a:latin typeface="+mn-lt"/>
              </a:rPr>
              <a:t>r</a:t>
            </a:r>
            <a:r>
              <a:rPr lang="it-IT" dirty="0">
                <a:latin typeface="+mn-lt"/>
              </a:rPr>
              <a:t> &lt; </a:t>
            </a:r>
            <a:r>
              <a:rPr lang="it-IT" i="1" dirty="0">
                <a:latin typeface="+mn-lt"/>
              </a:rPr>
              <a:t>m</a:t>
            </a:r>
            <a:r>
              <a:rPr lang="it-IT" dirty="0">
                <a:latin typeface="+mn-lt"/>
              </a:rPr>
              <a:t> e suddividere i numeri in </a:t>
            </a:r>
            <a:r>
              <a:rPr lang="it-IT" i="1" dirty="0" err="1">
                <a:latin typeface="+mn-lt"/>
              </a:rPr>
              <a:t>d=m</a:t>
            </a:r>
            <a:r>
              <a:rPr lang="it-IT" dirty="0">
                <a:latin typeface="+mn-lt"/>
              </a:rPr>
              <a:t>/</a:t>
            </a:r>
            <a:r>
              <a:rPr lang="it-IT" i="1" dirty="0">
                <a:latin typeface="+mn-lt"/>
              </a:rPr>
              <a:t>r</a:t>
            </a:r>
            <a:r>
              <a:rPr lang="it-IT" dirty="0">
                <a:latin typeface="+mn-lt"/>
              </a:rPr>
              <a:t> “cifre” di </a:t>
            </a:r>
            <a:r>
              <a:rPr lang="it-IT" i="1" dirty="0">
                <a:latin typeface="+mn-lt"/>
              </a:rPr>
              <a:t>r</a:t>
            </a:r>
            <a:r>
              <a:rPr lang="it-IT" dirty="0">
                <a:latin typeface="+mn-lt"/>
              </a:rPr>
              <a:t> bit ciascuna</a:t>
            </a:r>
          </a:p>
        </p:txBody>
      </p:sp>
      <p:sp>
        <p:nvSpPr>
          <p:cNvPr id="1396739" name="Text Box 3"/>
          <p:cNvSpPr txBox="1">
            <a:spLocks noChangeArrowheads="1"/>
          </p:cNvSpPr>
          <p:nvPr/>
        </p:nvSpPr>
        <p:spPr bwMode="auto">
          <a:xfrm>
            <a:off x="250825" y="1628775"/>
            <a:ext cx="85693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dirty="0">
                <a:latin typeface="+mn-lt"/>
              </a:rPr>
              <a:t>In questo caso la base della numerazione è </a:t>
            </a:r>
            <a:r>
              <a:rPr lang="it-IT" i="1" dirty="0">
                <a:latin typeface="+mn-lt"/>
              </a:rPr>
              <a:t>b</a:t>
            </a:r>
            <a:r>
              <a:rPr lang="it-IT" dirty="0">
                <a:latin typeface="+mn-lt"/>
              </a:rPr>
              <a:t>=2</a:t>
            </a:r>
            <a:r>
              <a:rPr lang="it-IT" i="1" baseline="30000" dirty="0">
                <a:latin typeface="+mn-lt"/>
              </a:rPr>
              <a:t>r </a:t>
            </a:r>
            <a:r>
              <a:rPr lang="it-IT" dirty="0">
                <a:latin typeface="+mn-lt"/>
              </a:rPr>
              <a:t>e </a:t>
            </a:r>
            <a:r>
              <a:rPr lang="it-IT" dirty="0" err="1">
                <a:solidFill>
                  <a:srgbClr val="CC0000"/>
                </a:solidFill>
                <a:latin typeface="+mn-lt"/>
              </a:rPr>
              <a:t>Radix-Sort</a:t>
            </a:r>
            <a:r>
              <a:rPr lang="it-IT" dirty="0">
                <a:solidFill>
                  <a:srgbClr val="CC0000"/>
                </a:solidFill>
                <a:latin typeface="+mn-lt"/>
              </a:rPr>
              <a:t> </a:t>
            </a:r>
            <a:r>
              <a:rPr lang="it-IT" dirty="0">
                <a:latin typeface="+mn-lt"/>
              </a:rPr>
              <a:t>richiede tempo </a:t>
            </a:r>
          </a:p>
        </p:txBody>
      </p:sp>
      <p:graphicFrame>
        <p:nvGraphicFramePr>
          <p:cNvPr id="1396740" name="Object 4"/>
          <p:cNvGraphicFramePr>
            <a:graphicFrameLocks noChangeAspect="1"/>
          </p:cNvGraphicFramePr>
          <p:nvPr/>
        </p:nvGraphicFramePr>
        <p:xfrm>
          <a:off x="4827591" y="2114532"/>
          <a:ext cx="2553614" cy="584208"/>
        </p:xfrm>
        <a:graphic>
          <a:graphicData uri="http://schemas.openxmlformats.org/presentationml/2006/ole">
            <p:oleObj spid="_x0000_s1355778" name="Equazione" r:id="rId3" imgW="1091880" imgH="228600" progId="Equation.3">
              <p:embed/>
            </p:oleObj>
          </a:graphicData>
        </a:graphic>
      </p:graphicFrame>
      <p:sp>
        <p:nvSpPr>
          <p:cNvPr id="1396741" name="Text Box 5"/>
          <p:cNvSpPr txBox="1">
            <a:spLocks noChangeArrowheads="1"/>
          </p:cNvSpPr>
          <p:nvPr/>
        </p:nvSpPr>
        <p:spPr bwMode="auto">
          <a:xfrm>
            <a:off x="287338" y="4329113"/>
            <a:ext cx="86058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dirty="0">
                <a:latin typeface="+mn-lt"/>
              </a:rPr>
              <a:t>Quindi il valore ottimo di </a:t>
            </a:r>
            <a:r>
              <a:rPr lang="it-IT" i="1" dirty="0">
                <a:latin typeface="+mn-lt"/>
              </a:rPr>
              <a:t>r</a:t>
            </a:r>
            <a:r>
              <a:rPr lang="it-IT" dirty="0">
                <a:latin typeface="+mn-lt"/>
              </a:rPr>
              <a:t> dipende soltanto da 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 ed è approssimativamente </a:t>
            </a:r>
            <a:r>
              <a:rPr lang="it-IT" dirty="0">
                <a:latin typeface="+mn-lt"/>
                <a:sym typeface="Symbol" pitchFamily="18" charset="2"/>
              </a:rPr>
              <a:t>log</a:t>
            </a:r>
            <a:r>
              <a:rPr lang="it-IT" baseline="-25000" dirty="0">
                <a:latin typeface="+mn-lt"/>
                <a:sym typeface="Symbol" pitchFamily="18" charset="2"/>
              </a:rPr>
              <a:t>2 </a:t>
            </a:r>
            <a:r>
              <a:rPr lang="it-IT" i="1" dirty="0" smtClean="0">
                <a:latin typeface="+mn-lt"/>
                <a:sym typeface="Symbol" pitchFamily="18" charset="2"/>
              </a:rPr>
              <a:t>n.</a:t>
            </a:r>
            <a:endParaRPr lang="it-IT" dirty="0">
              <a:latin typeface="+mn-lt"/>
              <a:sym typeface="Symbol" pitchFamily="18" charset="2"/>
            </a:endParaRPr>
          </a:p>
        </p:txBody>
      </p:sp>
      <p:sp>
        <p:nvSpPr>
          <p:cNvPr id="1396742" name="Text Box 6"/>
          <p:cNvSpPr txBox="1">
            <a:spLocks noChangeArrowheads="1"/>
          </p:cNvSpPr>
          <p:nvPr/>
        </p:nvSpPr>
        <p:spPr bwMode="auto">
          <a:xfrm>
            <a:off x="250825" y="2889250"/>
            <a:ext cx="2309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>
                <a:latin typeface="+mn-lt"/>
              </a:rPr>
              <a:t>La funzione</a:t>
            </a:r>
          </a:p>
        </p:txBody>
      </p:sp>
      <p:sp>
        <p:nvSpPr>
          <p:cNvPr id="1396743" name="Text Box 7"/>
          <p:cNvSpPr txBox="1">
            <a:spLocks noChangeArrowheads="1"/>
          </p:cNvSpPr>
          <p:nvPr/>
        </p:nvSpPr>
        <p:spPr bwMode="auto">
          <a:xfrm>
            <a:off x="5724525" y="2924175"/>
            <a:ext cx="316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>
                <a:latin typeface="+mn-lt"/>
              </a:rPr>
              <a:t>ha un minimo per</a:t>
            </a:r>
          </a:p>
        </p:txBody>
      </p:sp>
      <p:graphicFrame>
        <p:nvGraphicFramePr>
          <p:cNvPr id="1396744" name="Object 8"/>
          <p:cNvGraphicFramePr>
            <a:graphicFrameLocks noChangeAspect="1"/>
          </p:cNvGraphicFramePr>
          <p:nvPr/>
        </p:nvGraphicFramePr>
        <p:xfrm>
          <a:off x="2249356" y="2889249"/>
          <a:ext cx="3445854" cy="576263"/>
        </p:xfrm>
        <a:graphic>
          <a:graphicData uri="http://schemas.openxmlformats.org/presentationml/2006/ole">
            <p:oleObj spid="_x0000_s1355779" name="Equazione" r:id="rId4" imgW="1320480" imgH="228600" progId="Equation.3">
              <p:embed/>
            </p:oleObj>
          </a:graphicData>
        </a:graphic>
      </p:graphicFrame>
      <p:sp>
        <p:nvSpPr>
          <p:cNvPr id="1396745" name="Text Box 9"/>
          <p:cNvSpPr txBox="1">
            <a:spLocks noChangeArrowheads="1"/>
          </p:cNvSpPr>
          <p:nvPr/>
        </p:nvSpPr>
        <p:spPr bwMode="auto">
          <a:xfrm>
            <a:off x="287338" y="3357563"/>
            <a:ext cx="1905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i="1">
                <a:latin typeface="+mn-lt"/>
              </a:rPr>
              <a:t>r</a:t>
            </a:r>
            <a:r>
              <a:rPr lang="it-IT">
                <a:latin typeface="+mn-lt"/>
              </a:rPr>
              <a:t> tale che</a:t>
            </a:r>
          </a:p>
        </p:txBody>
      </p:sp>
      <p:graphicFrame>
        <p:nvGraphicFramePr>
          <p:cNvPr id="1396746" name="Object 10"/>
          <p:cNvGraphicFramePr>
            <a:graphicFrameLocks noChangeAspect="1"/>
          </p:cNvGraphicFramePr>
          <p:nvPr>
            <p:ph/>
          </p:nvPr>
        </p:nvGraphicFramePr>
        <p:xfrm>
          <a:off x="2052603" y="3429000"/>
          <a:ext cx="4124828" cy="547695"/>
        </p:xfrm>
        <a:graphic>
          <a:graphicData uri="http://schemas.openxmlformats.org/presentationml/2006/ole">
            <p:oleObj spid="_x0000_s1355780" name="Equation" r:id="rId5" imgW="1625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9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9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9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9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9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9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/>
      <p:bldP spid="1396741" grpId="0"/>
      <p:bldP spid="1396742" grpId="0"/>
      <p:bldP spid="1396743" grpId="0"/>
      <p:bldP spid="13967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Text Box 2"/>
          <p:cNvSpPr txBox="1">
            <a:spLocks noChangeArrowheads="1"/>
          </p:cNvSpPr>
          <p:nvPr/>
        </p:nvSpPr>
        <p:spPr bwMode="auto">
          <a:xfrm>
            <a:off x="1511300" y="296863"/>
            <a:ext cx="6372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Algoritmo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Counting-Sort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379331" name="Text Box 3"/>
          <p:cNvSpPr txBox="1">
            <a:spLocks noChangeArrowheads="1"/>
          </p:cNvSpPr>
          <p:nvPr/>
        </p:nvSpPr>
        <p:spPr bwMode="auto">
          <a:xfrm>
            <a:off x="263466" y="2954331"/>
            <a:ext cx="85693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Per ordinare un </a:t>
            </a:r>
            <a:r>
              <a:rPr lang="it-IT" sz="3600" dirty="0" err="1">
                <a:latin typeface="+mn-lt"/>
              </a:rPr>
              <a:t>array</a:t>
            </a:r>
            <a:r>
              <a:rPr lang="it-IT" sz="3600" dirty="0">
                <a:latin typeface="+mn-lt"/>
              </a:rPr>
              <a:t> 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err="1">
                <a:solidFill>
                  <a:srgbClr val="CC0000"/>
                </a:solidFill>
                <a:latin typeface="+mn-lt"/>
              </a:rPr>
              <a:t>Counting-Sort</a:t>
            </a:r>
            <a:r>
              <a:rPr lang="it-IT" sz="3600" dirty="0">
                <a:latin typeface="+mn-lt"/>
              </a:rPr>
              <a:t> richiede un secondo </a:t>
            </a:r>
            <a:r>
              <a:rPr lang="it-IT" sz="3600" dirty="0" err="1">
                <a:latin typeface="+mn-lt"/>
              </a:rPr>
              <a:t>array</a:t>
            </a:r>
            <a:r>
              <a:rPr lang="it-IT" sz="3600" dirty="0">
                <a:latin typeface="+mn-lt"/>
              </a:rPr>
              <a:t>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dirty="0">
                <a:latin typeface="+mn-lt"/>
              </a:rPr>
              <a:t> in cui mette la sequenza ordinata e un </a:t>
            </a:r>
            <a:r>
              <a:rPr lang="it-IT" sz="3600" dirty="0" err="1">
                <a:latin typeface="+mn-lt"/>
              </a:rPr>
              <a:t>array</a:t>
            </a:r>
            <a:r>
              <a:rPr lang="it-IT" sz="3600" dirty="0">
                <a:latin typeface="+mn-lt"/>
              </a:rPr>
              <a:t> ausiliario </a:t>
            </a:r>
            <a:r>
              <a:rPr lang="it-IT" sz="3600" b="1" i="1" dirty="0">
                <a:latin typeface="+mn-lt"/>
              </a:rPr>
              <a:t>C</a:t>
            </a:r>
            <a:r>
              <a:rPr lang="it-IT" sz="3600" dirty="0">
                <a:latin typeface="+mn-lt"/>
              </a:rPr>
              <a:t>[0..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dirty="0" smtClean="0">
                <a:latin typeface="+mn-lt"/>
              </a:rPr>
              <a:t>].</a:t>
            </a:r>
            <a:endParaRPr lang="it-IT" sz="3600" dirty="0">
              <a:latin typeface="+mn-lt"/>
            </a:endParaRPr>
          </a:p>
        </p:txBody>
      </p:sp>
      <p:sp>
        <p:nvSpPr>
          <p:cNvPr id="1379332" name="Text Box 4"/>
          <p:cNvSpPr txBox="1">
            <a:spLocks noChangeArrowheads="1"/>
          </p:cNvSpPr>
          <p:nvPr/>
        </p:nvSpPr>
        <p:spPr bwMode="auto">
          <a:xfrm>
            <a:off x="287338" y="1268413"/>
            <a:ext cx="8532812" cy="120032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Assume che gli elementi dell’</a:t>
            </a:r>
            <a:r>
              <a:rPr lang="it-IT" sz="3600" dirty="0" err="1">
                <a:latin typeface="+mn-lt"/>
              </a:rPr>
              <a:t>array</a:t>
            </a:r>
            <a:r>
              <a:rPr lang="it-IT" sz="3600" dirty="0">
                <a:latin typeface="+mn-lt"/>
              </a:rPr>
              <a:t> siano interi compresi tra 0 e </a:t>
            </a:r>
            <a:r>
              <a:rPr lang="it-IT" sz="3600" i="1" dirty="0">
                <a:latin typeface="+mn-lt"/>
              </a:rPr>
              <a:t>k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smtClean="0">
                <a:latin typeface="+mn-lt"/>
              </a:rPr>
              <a:t>con </a:t>
            </a:r>
            <a:r>
              <a:rPr lang="it-IT" sz="3600" i="1" dirty="0" smtClean="0">
                <a:latin typeface="+mn-lt"/>
              </a:rPr>
              <a:t>k </a:t>
            </a:r>
            <a:r>
              <a:rPr lang="it-IT" sz="3600" dirty="0" smtClean="0">
                <a:latin typeface="+mn-lt"/>
              </a:rPr>
              <a:t>costante.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1524000"/>
            <a:ext cx="2438400" cy="762000"/>
            <a:chOff x="1488" y="1584"/>
            <a:chExt cx="1536" cy="480"/>
          </a:xfrm>
        </p:grpSpPr>
        <p:sp>
          <p:nvSpPr>
            <p:cNvPr id="1380355" name="Rectangle 3"/>
            <p:cNvSpPr>
              <a:spLocks noChangeArrowheads="1"/>
            </p:cNvSpPr>
            <p:nvPr/>
          </p:nvSpPr>
          <p:spPr bwMode="auto">
            <a:xfrm>
              <a:off x="1488" y="1776"/>
              <a:ext cx="336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>
                  <a:latin typeface="+mn-lt"/>
                </a:rPr>
                <a:t>C</a:t>
              </a:r>
              <a:endParaRPr lang="en-US" sz="2400" b="1" i="1" dirty="0">
                <a:latin typeface="+mn-lt"/>
              </a:endParaRPr>
            </a:p>
          </p:txBody>
        </p:sp>
        <p:sp>
          <p:nvSpPr>
            <p:cNvPr id="138035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0357" name="Rectangle 5"/>
            <p:cNvSpPr>
              <a:spLocks noChangeArrowheads="1"/>
            </p:cNvSpPr>
            <p:nvPr/>
          </p:nvSpPr>
          <p:spPr bwMode="auto">
            <a:xfrm>
              <a:off x="2064" y="177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0358" name="Rectangle 6"/>
            <p:cNvSpPr>
              <a:spLocks noChangeArrowheads="1"/>
            </p:cNvSpPr>
            <p:nvPr/>
          </p:nvSpPr>
          <p:spPr bwMode="auto">
            <a:xfrm>
              <a:off x="2304" y="177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3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0359" name="Rectangle 7"/>
            <p:cNvSpPr>
              <a:spLocks noChangeArrowheads="1"/>
            </p:cNvSpPr>
            <p:nvPr/>
          </p:nvSpPr>
          <p:spPr bwMode="auto">
            <a:xfrm>
              <a:off x="2544" y="177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0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0360" name="Rectangle 8"/>
            <p:cNvSpPr>
              <a:spLocks noChangeArrowheads="1"/>
            </p:cNvSpPr>
            <p:nvPr/>
          </p:nvSpPr>
          <p:spPr bwMode="auto">
            <a:xfrm>
              <a:off x="2784" y="177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0361" name="Rectangle 9"/>
            <p:cNvSpPr>
              <a:spLocks noChangeArrowheads="1"/>
            </p:cNvSpPr>
            <p:nvPr/>
          </p:nvSpPr>
          <p:spPr bwMode="auto">
            <a:xfrm>
              <a:off x="1824" y="158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0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362" name="Rectangle 10"/>
            <p:cNvSpPr>
              <a:spLocks noChangeArrowheads="1"/>
            </p:cNvSpPr>
            <p:nvPr/>
          </p:nvSpPr>
          <p:spPr bwMode="auto">
            <a:xfrm>
              <a:off x="2064" y="158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1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363" name="Rectangle 11"/>
            <p:cNvSpPr>
              <a:spLocks noChangeArrowheads="1"/>
            </p:cNvSpPr>
            <p:nvPr/>
          </p:nvSpPr>
          <p:spPr bwMode="auto">
            <a:xfrm>
              <a:off x="2304" y="158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2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364" name="Rectangle 12"/>
            <p:cNvSpPr>
              <a:spLocks noChangeArrowheads="1"/>
            </p:cNvSpPr>
            <p:nvPr/>
          </p:nvSpPr>
          <p:spPr bwMode="auto">
            <a:xfrm>
              <a:off x="2544" y="158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3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365" name="Rectangle 13"/>
            <p:cNvSpPr>
              <a:spLocks noChangeArrowheads="1"/>
            </p:cNvSpPr>
            <p:nvPr/>
          </p:nvSpPr>
          <p:spPr bwMode="auto">
            <a:xfrm>
              <a:off x="2784" y="158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4</a:t>
              </a:r>
              <a:endParaRPr lang="en-US" sz="2000" b="1">
                <a:latin typeface="+mn-lt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219200" y="3886200"/>
            <a:ext cx="3581400" cy="762000"/>
            <a:chOff x="1488" y="3072"/>
            <a:chExt cx="2256" cy="480"/>
          </a:xfrm>
        </p:grpSpPr>
        <p:sp>
          <p:nvSpPr>
            <p:cNvPr id="1380367" name="Rectangle 15"/>
            <p:cNvSpPr>
              <a:spLocks noChangeArrowheads="1"/>
            </p:cNvSpPr>
            <p:nvPr/>
          </p:nvSpPr>
          <p:spPr bwMode="auto">
            <a:xfrm>
              <a:off x="1488" y="3264"/>
              <a:ext cx="336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>
                  <a:latin typeface="+mn-lt"/>
                </a:rPr>
                <a:t>B</a:t>
              </a:r>
              <a:endParaRPr lang="en-US" sz="2400" b="1" i="1" dirty="0">
                <a:latin typeface="+mn-lt"/>
              </a:endParaRPr>
            </a:p>
          </p:txBody>
        </p:sp>
        <p:sp>
          <p:nvSpPr>
            <p:cNvPr id="1380368" name="Rectangle 16"/>
            <p:cNvSpPr>
              <a:spLocks noChangeArrowheads="1"/>
            </p:cNvSpPr>
            <p:nvPr/>
          </p:nvSpPr>
          <p:spPr bwMode="auto">
            <a:xfrm>
              <a:off x="182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0369" name="Rectangle 17"/>
            <p:cNvSpPr>
              <a:spLocks noChangeArrowheads="1"/>
            </p:cNvSpPr>
            <p:nvPr/>
          </p:nvSpPr>
          <p:spPr bwMode="auto">
            <a:xfrm>
              <a:off x="206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0370" name="Rectangle 18"/>
            <p:cNvSpPr>
              <a:spLocks noChangeArrowheads="1"/>
            </p:cNvSpPr>
            <p:nvPr/>
          </p:nvSpPr>
          <p:spPr bwMode="auto">
            <a:xfrm>
              <a:off x="230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0371" name="Rectangle 19"/>
            <p:cNvSpPr>
              <a:spLocks noChangeArrowheads="1"/>
            </p:cNvSpPr>
            <p:nvPr/>
          </p:nvSpPr>
          <p:spPr bwMode="auto">
            <a:xfrm>
              <a:off x="254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0372" name="Rectangle 20"/>
            <p:cNvSpPr>
              <a:spLocks noChangeArrowheads="1"/>
            </p:cNvSpPr>
            <p:nvPr/>
          </p:nvSpPr>
          <p:spPr bwMode="auto">
            <a:xfrm>
              <a:off x="278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0373" name="Rectangle 21"/>
            <p:cNvSpPr>
              <a:spLocks noChangeArrowheads="1"/>
            </p:cNvSpPr>
            <p:nvPr/>
          </p:nvSpPr>
          <p:spPr bwMode="auto">
            <a:xfrm>
              <a:off x="302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0374" name="Rectangle 22"/>
            <p:cNvSpPr>
              <a:spLocks noChangeArrowheads="1"/>
            </p:cNvSpPr>
            <p:nvPr/>
          </p:nvSpPr>
          <p:spPr bwMode="auto">
            <a:xfrm>
              <a:off x="326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0375" name="Rectangle 23"/>
            <p:cNvSpPr>
              <a:spLocks noChangeArrowheads="1"/>
            </p:cNvSpPr>
            <p:nvPr/>
          </p:nvSpPr>
          <p:spPr bwMode="auto">
            <a:xfrm>
              <a:off x="350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0376" name="Rectangle 24"/>
            <p:cNvSpPr>
              <a:spLocks noChangeArrowheads="1"/>
            </p:cNvSpPr>
            <p:nvPr/>
          </p:nvSpPr>
          <p:spPr bwMode="auto">
            <a:xfrm>
              <a:off x="182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1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377" name="Rectangle 25"/>
            <p:cNvSpPr>
              <a:spLocks noChangeArrowheads="1"/>
            </p:cNvSpPr>
            <p:nvPr/>
          </p:nvSpPr>
          <p:spPr bwMode="auto">
            <a:xfrm>
              <a:off x="206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2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378" name="Rectangle 26"/>
            <p:cNvSpPr>
              <a:spLocks noChangeArrowheads="1"/>
            </p:cNvSpPr>
            <p:nvPr/>
          </p:nvSpPr>
          <p:spPr bwMode="auto">
            <a:xfrm>
              <a:off x="230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3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379" name="Rectangle 27"/>
            <p:cNvSpPr>
              <a:spLocks noChangeArrowheads="1"/>
            </p:cNvSpPr>
            <p:nvPr/>
          </p:nvSpPr>
          <p:spPr bwMode="auto">
            <a:xfrm>
              <a:off x="254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4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380" name="Rectangle 28"/>
            <p:cNvSpPr>
              <a:spLocks noChangeArrowheads="1"/>
            </p:cNvSpPr>
            <p:nvPr/>
          </p:nvSpPr>
          <p:spPr bwMode="auto">
            <a:xfrm>
              <a:off x="278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5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381" name="Rectangle 29"/>
            <p:cNvSpPr>
              <a:spLocks noChangeArrowheads="1"/>
            </p:cNvSpPr>
            <p:nvPr/>
          </p:nvSpPr>
          <p:spPr bwMode="auto">
            <a:xfrm>
              <a:off x="302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6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382" name="Rectangle 30"/>
            <p:cNvSpPr>
              <a:spLocks noChangeArrowheads="1"/>
            </p:cNvSpPr>
            <p:nvPr/>
          </p:nvSpPr>
          <p:spPr bwMode="auto">
            <a:xfrm>
              <a:off x="326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7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383" name="Rectangle 31"/>
            <p:cNvSpPr>
              <a:spLocks noChangeArrowheads="1"/>
            </p:cNvSpPr>
            <p:nvPr/>
          </p:nvSpPr>
          <p:spPr bwMode="auto">
            <a:xfrm>
              <a:off x="350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8</a:t>
              </a:r>
              <a:endParaRPr lang="en-US" sz="2000" b="1">
                <a:latin typeface="+mn-lt"/>
              </a:endParaRPr>
            </a:p>
          </p:txBody>
        </p:sp>
      </p:grpSp>
      <p:sp>
        <p:nvSpPr>
          <p:cNvPr id="1380385" name="Rectangle 33"/>
          <p:cNvSpPr>
            <a:spLocks noChangeArrowheads="1"/>
          </p:cNvSpPr>
          <p:nvPr/>
        </p:nvSpPr>
        <p:spPr bwMode="auto">
          <a:xfrm>
            <a:off x="1219200" y="685800"/>
            <a:ext cx="533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i="1" dirty="0">
                <a:latin typeface="+mn-lt"/>
              </a:rPr>
              <a:t>A</a:t>
            </a:r>
            <a:endParaRPr lang="en-US" sz="2400" b="1" i="1" dirty="0">
              <a:latin typeface="+mn-lt"/>
            </a:endParaRPr>
          </a:p>
        </p:txBody>
      </p:sp>
      <p:sp>
        <p:nvSpPr>
          <p:cNvPr id="1380386" name="Rectangle 34"/>
          <p:cNvSpPr>
            <a:spLocks noChangeArrowheads="1"/>
          </p:cNvSpPr>
          <p:nvPr/>
        </p:nvSpPr>
        <p:spPr bwMode="auto">
          <a:xfrm>
            <a:off x="1752600" y="685800"/>
            <a:ext cx="3810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1</a:t>
            </a:r>
            <a:endParaRPr lang="en-US" sz="2400" b="1">
              <a:latin typeface="+mn-lt"/>
            </a:endParaRPr>
          </a:p>
        </p:txBody>
      </p:sp>
      <p:sp>
        <p:nvSpPr>
          <p:cNvPr id="1380387" name="Rectangle 35"/>
          <p:cNvSpPr>
            <a:spLocks noChangeArrowheads="1"/>
          </p:cNvSpPr>
          <p:nvPr/>
        </p:nvSpPr>
        <p:spPr bwMode="auto">
          <a:xfrm>
            <a:off x="2133600" y="685800"/>
            <a:ext cx="3810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4</a:t>
            </a:r>
            <a:endParaRPr lang="en-US" sz="2400" b="1">
              <a:latin typeface="+mn-lt"/>
            </a:endParaRPr>
          </a:p>
        </p:txBody>
      </p:sp>
      <p:sp>
        <p:nvSpPr>
          <p:cNvPr id="1380388" name="Rectangle 36"/>
          <p:cNvSpPr>
            <a:spLocks noChangeArrowheads="1"/>
          </p:cNvSpPr>
          <p:nvPr/>
        </p:nvSpPr>
        <p:spPr bwMode="auto">
          <a:xfrm>
            <a:off x="2514600" y="685800"/>
            <a:ext cx="3810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2</a:t>
            </a:r>
            <a:endParaRPr lang="en-US" sz="2400" b="1">
              <a:latin typeface="+mn-lt"/>
            </a:endParaRPr>
          </a:p>
        </p:txBody>
      </p:sp>
      <p:sp>
        <p:nvSpPr>
          <p:cNvPr id="1380389" name="Rectangle 37"/>
          <p:cNvSpPr>
            <a:spLocks noChangeArrowheads="1"/>
          </p:cNvSpPr>
          <p:nvPr/>
        </p:nvSpPr>
        <p:spPr bwMode="auto">
          <a:xfrm>
            <a:off x="2895600" y="685800"/>
            <a:ext cx="3810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0</a:t>
            </a:r>
            <a:endParaRPr lang="en-US" sz="2400" b="1">
              <a:latin typeface="+mn-lt"/>
            </a:endParaRPr>
          </a:p>
        </p:txBody>
      </p:sp>
      <p:sp>
        <p:nvSpPr>
          <p:cNvPr id="1380390" name="Rectangle 38"/>
          <p:cNvSpPr>
            <a:spLocks noChangeArrowheads="1"/>
          </p:cNvSpPr>
          <p:nvPr/>
        </p:nvSpPr>
        <p:spPr bwMode="auto">
          <a:xfrm>
            <a:off x="3276600" y="685800"/>
            <a:ext cx="3810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1</a:t>
            </a:r>
            <a:endParaRPr lang="en-US" sz="2400" b="1">
              <a:latin typeface="+mn-lt"/>
            </a:endParaRPr>
          </a:p>
        </p:txBody>
      </p:sp>
      <p:sp>
        <p:nvSpPr>
          <p:cNvPr id="1380391" name="Rectangle 39"/>
          <p:cNvSpPr>
            <a:spLocks noChangeArrowheads="1"/>
          </p:cNvSpPr>
          <p:nvPr/>
        </p:nvSpPr>
        <p:spPr bwMode="auto">
          <a:xfrm>
            <a:off x="3657600" y="685800"/>
            <a:ext cx="3810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2</a:t>
            </a:r>
            <a:endParaRPr lang="en-US" sz="2400" b="1">
              <a:latin typeface="+mn-lt"/>
            </a:endParaRPr>
          </a:p>
        </p:txBody>
      </p:sp>
      <p:sp>
        <p:nvSpPr>
          <p:cNvPr id="1380392" name="Rectangle 40"/>
          <p:cNvSpPr>
            <a:spLocks noChangeArrowheads="1"/>
          </p:cNvSpPr>
          <p:nvPr/>
        </p:nvSpPr>
        <p:spPr bwMode="auto">
          <a:xfrm>
            <a:off x="4038600" y="685800"/>
            <a:ext cx="3810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0</a:t>
            </a:r>
            <a:endParaRPr lang="en-US" sz="2400" b="1">
              <a:latin typeface="+mn-lt"/>
            </a:endParaRPr>
          </a:p>
        </p:txBody>
      </p:sp>
      <p:sp>
        <p:nvSpPr>
          <p:cNvPr id="1380393" name="Rectangle 41"/>
          <p:cNvSpPr>
            <a:spLocks noChangeArrowheads="1"/>
          </p:cNvSpPr>
          <p:nvPr/>
        </p:nvSpPr>
        <p:spPr bwMode="auto">
          <a:xfrm>
            <a:off x="4419600" y="685800"/>
            <a:ext cx="381000" cy="4572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dirty="0">
                <a:latin typeface="+mn-lt"/>
              </a:rPr>
              <a:t>2</a:t>
            </a:r>
            <a:endParaRPr lang="en-US" sz="2400" b="1" dirty="0">
              <a:latin typeface="+mn-lt"/>
            </a:endParaRPr>
          </a:p>
        </p:txBody>
      </p:sp>
      <p:sp>
        <p:nvSpPr>
          <p:cNvPr id="1380394" name="Rectangle 42"/>
          <p:cNvSpPr>
            <a:spLocks noChangeArrowheads="1"/>
          </p:cNvSpPr>
          <p:nvPr/>
        </p:nvSpPr>
        <p:spPr bwMode="auto">
          <a:xfrm>
            <a:off x="1752600" y="38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+mn-lt"/>
              </a:rPr>
              <a:t>1</a:t>
            </a:r>
            <a:endParaRPr lang="en-US" sz="2000" b="1">
              <a:latin typeface="+mn-lt"/>
            </a:endParaRPr>
          </a:p>
        </p:txBody>
      </p:sp>
      <p:sp>
        <p:nvSpPr>
          <p:cNvPr id="1380395" name="Rectangle 43"/>
          <p:cNvSpPr>
            <a:spLocks noChangeArrowheads="1"/>
          </p:cNvSpPr>
          <p:nvPr/>
        </p:nvSpPr>
        <p:spPr bwMode="auto">
          <a:xfrm>
            <a:off x="2133600" y="38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+mn-lt"/>
              </a:rPr>
              <a:t>2</a:t>
            </a:r>
            <a:endParaRPr lang="en-US" sz="2000" b="1">
              <a:latin typeface="+mn-lt"/>
            </a:endParaRPr>
          </a:p>
        </p:txBody>
      </p:sp>
      <p:sp>
        <p:nvSpPr>
          <p:cNvPr id="1380396" name="Rectangle 44"/>
          <p:cNvSpPr>
            <a:spLocks noChangeArrowheads="1"/>
          </p:cNvSpPr>
          <p:nvPr/>
        </p:nvSpPr>
        <p:spPr bwMode="auto">
          <a:xfrm>
            <a:off x="2514600" y="38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 dirty="0">
                <a:latin typeface="+mn-lt"/>
              </a:rPr>
              <a:t>3</a:t>
            </a:r>
            <a:endParaRPr lang="en-US" sz="2000" b="1" dirty="0">
              <a:latin typeface="+mn-lt"/>
            </a:endParaRPr>
          </a:p>
        </p:txBody>
      </p:sp>
      <p:sp>
        <p:nvSpPr>
          <p:cNvPr id="1380397" name="Rectangle 45"/>
          <p:cNvSpPr>
            <a:spLocks noChangeArrowheads="1"/>
          </p:cNvSpPr>
          <p:nvPr/>
        </p:nvSpPr>
        <p:spPr bwMode="auto">
          <a:xfrm>
            <a:off x="2895600" y="38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+mn-lt"/>
              </a:rPr>
              <a:t>4</a:t>
            </a:r>
            <a:endParaRPr lang="en-US" sz="2000" b="1">
              <a:latin typeface="+mn-lt"/>
            </a:endParaRPr>
          </a:p>
        </p:txBody>
      </p:sp>
      <p:sp>
        <p:nvSpPr>
          <p:cNvPr id="1380398" name="Rectangle 46"/>
          <p:cNvSpPr>
            <a:spLocks noChangeArrowheads="1"/>
          </p:cNvSpPr>
          <p:nvPr/>
        </p:nvSpPr>
        <p:spPr bwMode="auto">
          <a:xfrm>
            <a:off x="3276600" y="38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+mn-lt"/>
              </a:rPr>
              <a:t>5</a:t>
            </a:r>
            <a:endParaRPr lang="en-US" sz="2000" b="1">
              <a:latin typeface="+mn-lt"/>
            </a:endParaRPr>
          </a:p>
        </p:txBody>
      </p:sp>
      <p:sp>
        <p:nvSpPr>
          <p:cNvPr id="1380399" name="Rectangle 47"/>
          <p:cNvSpPr>
            <a:spLocks noChangeArrowheads="1"/>
          </p:cNvSpPr>
          <p:nvPr/>
        </p:nvSpPr>
        <p:spPr bwMode="auto">
          <a:xfrm>
            <a:off x="3657600" y="38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+mn-lt"/>
              </a:rPr>
              <a:t>6</a:t>
            </a:r>
            <a:endParaRPr lang="en-US" sz="2000" b="1">
              <a:latin typeface="+mn-lt"/>
            </a:endParaRPr>
          </a:p>
        </p:txBody>
      </p:sp>
      <p:sp>
        <p:nvSpPr>
          <p:cNvPr id="1380400" name="Rectangle 48"/>
          <p:cNvSpPr>
            <a:spLocks noChangeArrowheads="1"/>
          </p:cNvSpPr>
          <p:nvPr/>
        </p:nvSpPr>
        <p:spPr bwMode="auto">
          <a:xfrm>
            <a:off x="4038600" y="38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+mn-lt"/>
              </a:rPr>
              <a:t>7</a:t>
            </a:r>
            <a:endParaRPr lang="en-US" sz="2000" b="1">
              <a:latin typeface="+mn-lt"/>
            </a:endParaRPr>
          </a:p>
        </p:txBody>
      </p:sp>
      <p:sp>
        <p:nvSpPr>
          <p:cNvPr id="1380401" name="Rectangle 49"/>
          <p:cNvSpPr>
            <a:spLocks noChangeArrowheads="1"/>
          </p:cNvSpPr>
          <p:nvPr/>
        </p:nvSpPr>
        <p:spPr bwMode="auto">
          <a:xfrm>
            <a:off x="4419600" y="38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000" b="1">
                <a:latin typeface="+mn-lt"/>
              </a:rPr>
              <a:t>8</a:t>
            </a:r>
            <a:endParaRPr lang="en-US" sz="2000" b="1">
              <a:latin typeface="+mn-lt"/>
            </a:endParaRP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219200" y="2667000"/>
            <a:ext cx="2438400" cy="762000"/>
            <a:chOff x="1488" y="2304"/>
            <a:chExt cx="1536" cy="480"/>
          </a:xfrm>
        </p:grpSpPr>
        <p:sp>
          <p:nvSpPr>
            <p:cNvPr id="1380403" name="Rectangle 51"/>
            <p:cNvSpPr>
              <a:spLocks noChangeArrowheads="1"/>
            </p:cNvSpPr>
            <p:nvPr/>
          </p:nvSpPr>
          <p:spPr bwMode="auto">
            <a:xfrm>
              <a:off x="1488" y="2496"/>
              <a:ext cx="336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>
                  <a:latin typeface="+mn-lt"/>
                </a:rPr>
                <a:t>C</a:t>
              </a:r>
              <a:endParaRPr lang="en-US" sz="2400" b="1" i="1" dirty="0">
                <a:latin typeface="+mn-lt"/>
              </a:endParaRPr>
            </a:p>
          </p:txBody>
        </p:sp>
        <p:sp>
          <p:nvSpPr>
            <p:cNvPr id="1380404" name="Rectangle 52"/>
            <p:cNvSpPr>
              <a:spLocks noChangeArrowheads="1"/>
            </p:cNvSpPr>
            <p:nvPr/>
          </p:nvSpPr>
          <p:spPr bwMode="auto">
            <a:xfrm>
              <a:off x="1824" y="249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0405" name="Rectangle 53"/>
            <p:cNvSpPr>
              <a:spLocks noChangeArrowheads="1"/>
            </p:cNvSpPr>
            <p:nvPr/>
          </p:nvSpPr>
          <p:spPr bwMode="auto">
            <a:xfrm>
              <a:off x="2064" y="249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4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0406" name="Rectangle 54"/>
            <p:cNvSpPr>
              <a:spLocks noChangeArrowheads="1"/>
            </p:cNvSpPr>
            <p:nvPr/>
          </p:nvSpPr>
          <p:spPr bwMode="auto">
            <a:xfrm>
              <a:off x="2304" y="249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7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0407" name="Rectangle 55"/>
            <p:cNvSpPr>
              <a:spLocks noChangeArrowheads="1"/>
            </p:cNvSpPr>
            <p:nvPr/>
          </p:nvSpPr>
          <p:spPr bwMode="auto">
            <a:xfrm>
              <a:off x="2544" y="249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7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0408" name="Rectangle 56"/>
            <p:cNvSpPr>
              <a:spLocks noChangeArrowheads="1"/>
            </p:cNvSpPr>
            <p:nvPr/>
          </p:nvSpPr>
          <p:spPr bwMode="auto">
            <a:xfrm>
              <a:off x="2784" y="249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8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0409" name="Rectangle 57"/>
            <p:cNvSpPr>
              <a:spLocks noChangeArrowheads="1"/>
            </p:cNvSpPr>
            <p:nvPr/>
          </p:nvSpPr>
          <p:spPr bwMode="auto">
            <a:xfrm>
              <a:off x="1824" y="23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0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410" name="Rectangle 58"/>
            <p:cNvSpPr>
              <a:spLocks noChangeArrowheads="1"/>
            </p:cNvSpPr>
            <p:nvPr/>
          </p:nvSpPr>
          <p:spPr bwMode="auto">
            <a:xfrm>
              <a:off x="2064" y="23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1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411" name="Rectangle 59"/>
            <p:cNvSpPr>
              <a:spLocks noChangeArrowheads="1"/>
            </p:cNvSpPr>
            <p:nvPr/>
          </p:nvSpPr>
          <p:spPr bwMode="auto">
            <a:xfrm>
              <a:off x="2304" y="23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2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41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3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0413" name="Rectangle 61"/>
            <p:cNvSpPr>
              <a:spLocks noChangeArrowheads="1"/>
            </p:cNvSpPr>
            <p:nvPr/>
          </p:nvSpPr>
          <p:spPr bwMode="auto">
            <a:xfrm>
              <a:off x="2784" y="23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4</a:t>
              </a:r>
              <a:endParaRPr lang="en-US" sz="2000" b="1">
                <a:latin typeface="+mn-lt"/>
              </a:endParaRPr>
            </a:p>
          </p:txBody>
        </p:sp>
      </p:grpSp>
      <p:sp>
        <p:nvSpPr>
          <p:cNvPr id="1380414" name="Rectangle 62"/>
          <p:cNvSpPr>
            <a:spLocks noChangeArrowheads="1"/>
          </p:cNvSpPr>
          <p:nvPr/>
        </p:nvSpPr>
        <p:spPr bwMode="auto">
          <a:xfrm>
            <a:off x="4038600" y="41910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2</a:t>
            </a:r>
            <a:endParaRPr lang="en-US" sz="2400" b="1">
              <a:latin typeface="+mn-lt"/>
            </a:endParaRPr>
          </a:p>
        </p:txBody>
      </p:sp>
      <p:sp>
        <p:nvSpPr>
          <p:cNvPr id="1380415" name="Rectangle 63"/>
          <p:cNvSpPr>
            <a:spLocks noChangeArrowheads="1"/>
          </p:cNvSpPr>
          <p:nvPr/>
        </p:nvSpPr>
        <p:spPr bwMode="auto">
          <a:xfrm>
            <a:off x="2514600" y="29718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6</a:t>
            </a:r>
            <a:endParaRPr lang="en-US" sz="2400" b="1">
              <a:latin typeface="+mn-lt"/>
            </a:endParaRPr>
          </a:p>
        </p:txBody>
      </p:sp>
      <p:sp>
        <p:nvSpPr>
          <p:cNvPr id="1380416" name="Rectangle 64"/>
          <p:cNvSpPr>
            <a:spLocks noChangeArrowheads="1"/>
          </p:cNvSpPr>
          <p:nvPr/>
        </p:nvSpPr>
        <p:spPr bwMode="auto">
          <a:xfrm>
            <a:off x="2133600" y="41910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0</a:t>
            </a:r>
            <a:endParaRPr lang="en-US" sz="2400" b="1">
              <a:latin typeface="+mn-lt"/>
            </a:endParaRPr>
          </a:p>
        </p:txBody>
      </p:sp>
      <p:sp>
        <p:nvSpPr>
          <p:cNvPr id="1380417" name="Rectangle 65"/>
          <p:cNvSpPr>
            <a:spLocks noChangeArrowheads="1"/>
          </p:cNvSpPr>
          <p:nvPr/>
        </p:nvSpPr>
        <p:spPr bwMode="auto">
          <a:xfrm>
            <a:off x="1752600" y="29718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1</a:t>
            </a:r>
            <a:endParaRPr lang="en-US" sz="2400" b="1">
              <a:latin typeface="+mn-lt"/>
            </a:endParaRPr>
          </a:p>
        </p:txBody>
      </p:sp>
      <p:sp>
        <p:nvSpPr>
          <p:cNvPr id="1380418" name="Rectangle 66"/>
          <p:cNvSpPr>
            <a:spLocks noChangeArrowheads="1"/>
          </p:cNvSpPr>
          <p:nvPr/>
        </p:nvSpPr>
        <p:spPr bwMode="auto">
          <a:xfrm>
            <a:off x="3657600" y="41910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2</a:t>
            </a:r>
            <a:endParaRPr lang="en-US" sz="2400" b="1">
              <a:latin typeface="+mn-lt"/>
            </a:endParaRPr>
          </a:p>
        </p:txBody>
      </p:sp>
      <p:sp>
        <p:nvSpPr>
          <p:cNvPr id="1380419" name="Rectangle 67"/>
          <p:cNvSpPr>
            <a:spLocks noChangeArrowheads="1"/>
          </p:cNvSpPr>
          <p:nvPr/>
        </p:nvSpPr>
        <p:spPr bwMode="auto">
          <a:xfrm>
            <a:off x="2514600" y="29718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5</a:t>
            </a:r>
            <a:endParaRPr lang="en-US" sz="2400" b="1">
              <a:latin typeface="+mn-lt"/>
            </a:endParaRPr>
          </a:p>
        </p:txBody>
      </p:sp>
      <p:sp>
        <p:nvSpPr>
          <p:cNvPr id="1380420" name="Rectangle 68"/>
          <p:cNvSpPr>
            <a:spLocks noChangeArrowheads="1"/>
          </p:cNvSpPr>
          <p:nvPr/>
        </p:nvSpPr>
        <p:spPr bwMode="auto">
          <a:xfrm>
            <a:off x="2895600" y="41910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1</a:t>
            </a:r>
            <a:endParaRPr lang="en-US" sz="2400" b="1">
              <a:latin typeface="+mn-lt"/>
            </a:endParaRPr>
          </a:p>
        </p:txBody>
      </p:sp>
      <p:sp>
        <p:nvSpPr>
          <p:cNvPr id="1380421" name="Rectangle 69"/>
          <p:cNvSpPr>
            <a:spLocks noChangeArrowheads="1"/>
          </p:cNvSpPr>
          <p:nvPr/>
        </p:nvSpPr>
        <p:spPr bwMode="auto">
          <a:xfrm>
            <a:off x="2133600" y="29718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3</a:t>
            </a:r>
            <a:endParaRPr lang="en-US" sz="2400" b="1">
              <a:latin typeface="+mn-lt"/>
            </a:endParaRPr>
          </a:p>
        </p:txBody>
      </p:sp>
      <p:sp>
        <p:nvSpPr>
          <p:cNvPr id="1380422" name="Rectangle 70"/>
          <p:cNvSpPr>
            <a:spLocks noChangeArrowheads="1"/>
          </p:cNvSpPr>
          <p:nvPr/>
        </p:nvSpPr>
        <p:spPr bwMode="auto">
          <a:xfrm>
            <a:off x="1752600" y="41910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0</a:t>
            </a:r>
            <a:endParaRPr lang="en-US" sz="2400" b="1">
              <a:latin typeface="+mn-lt"/>
            </a:endParaRPr>
          </a:p>
        </p:txBody>
      </p:sp>
      <p:sp>
        <p:nvSpPr>
          <p:cNvPr id="1380423" name="Rectangle 71"/>
          <p:cNvSpPr>
            <a:spLocks noChangeArrowheads="1"/>
          </p:cNvSpPr>
          <p:nvPr/>
        </p:nvSpPr>
        <p:spPr bwMode="auto">
          <a:xfrm>
            <a:off x="1752600" y="29718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0</a:t>
            </a:r>
            <a:endParaRPr lang="en-US" sz="2400" b="1">
              <a:latin typeface="+mn-lt"/>
            </a:endParaRPr>
          </a:p>
        </p:txBody>
      </p:sp>
      <p:sp>
        <p:nvSpPr>
          <p:cNvPr id="1380424" name="Rectangle 72"/>
          <p:cNvSpPr>
            <a:spLocks noChangeArrowheads="1"/>
          </p:cNvSpPr>
          <p:nvPr/>
        </p:nvSpPr>
        <p:spPr bwMode="auto">
          <a:xfrm>
            <a:off x="3276600" y="41910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2</a:t>
            </a:r>
            <a:endParaRPr lang="en-US" sz="2400" b="1">
              <a:latin typeface="+mn-lt"/>
            </a:endParaRPr>
          </a:p>
        </p:txBody>
      </p:sp>
      <p:sp>
        <p:nvSpPr>
          <p:cNvPr id="1380425" name="Rectangle 73"/>
          <p:cNvSpPr>
            <a:spLocks noChangeArrowheads="1"/>
          </p:cNvSpPr>
          <p:nvPr/>
        </p:nvSpPr>
        <p:spPr bwMode="auto">
          <a:xfrm>
            <a:off x="2514600" y="29718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4</a:t>
            </a:r>
            <a:endParaRPr lang="en-US" sz="2400" b="1">
              <a:latin typeface="+mn-lt"/>
            </a:endParaRPr>
          </a:p>
        </p:txBody>
      </p:sp>
      <p:sp>
        <p:nvSpPr>
          <p:cNvPr id="1380426" name="Rectangle 74"/>
          <p:cNvSpPr>
            <a:spLocks noChangeArrowheads="1"/>
          </p:cNvSpPr>
          <p:nvPr/>
        </p:nvSpPr>
        <p:spPr bwMode="auto">
          <a:xfrm>
            <a:off x="4419600" y="41910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4</a:t>
            </a:r>
            <a:endParaRPr lang="en-US" sz="2400" b="1">
              <a:latin typeface="+mn-lt"/>
            </a:endParaRPr>
          </a:p>
        </p:txBody>
      </p:sp>
      <p:sp>
        <p:nvSpPr>
          <p:cNvPr id="1380427" name="Rectangle 75"/>
          <p:cNvSpPr>
            <a:spLocks noChangeArrowheads="1"/>
          </p:cNvSpPr>
          <p:nvPr/>
        </p:nvSpPr>
        <p:spPr bwMode="auto">
          <a:xfrm>
            <a:off x="3276600" y="29718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7</a:t>
            </a:r>
            <a:endParaRPr lang="en-US" sz="2400" b="1">
              <a:latin typeface="+mn-lt"/>
            </a:endParaRPr>
          </a:p>
        </p:txBody>
      </p:sp>
      <p:sp>
        <p:nvSpPr>
          <p:cNvPr id="1380428" name="Rectangle 76"/>
          <p:cNvSpPr>
            <a:spLocks noChangeArrowheads="1"/>
          </p:cNvSpPr>
          <p:nvPr/>
        </p:nvSpPr>
        <p:spPr bwMode="auto">
          <a:xfrm>
            <a:off x="2514600" y="41910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1</a:t>
            </a:r>
            <a:endParaRPr lang="en-US" sz="2400" b="1">
              <a:latin typeface="+mn-lt"/>
            </a:endParaRPr>
          </a:p>
        </p:txBody>
      </p:sp>
      <p:sp>
        <p:nvSpPr>
          <p:cNvPr id="1380429" name="Rectangle 77"/>
          <p:cNvSpPr>
            <a:spLocks noChangeArrowheads="1"/>
          </p:cNvSpPr>
          <p:nvPr/>
        </p:nvSpPr>
        <p:spPr bwMode="auto">
          <a:xfrm>
            <a:off x="2133600" y="29718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2</a:t>
            </a:r>
            <a:endParaRPr lang="en-US" sz="2400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414" grpId="0" animBg="1" autoUpdateAnimBg="0"/>
      <p:bldP spid="1380415" grpId="0" animBg="1" autoUpdateAnimBg="0"/>
      <p:bldP spid="1380416" grpId="0" animBg="1" autoUpdateAnimBg="0"/>
      <p:bldP spid="1380417" grpId="0" animBg="1" autoUpdateAnimBg="0"/>
      <p:bldP spid="1380418" grpId="0" animBg="1" autoUpdateAnimBg="0"/>
      <p:bldP spid="1380419" grpId="0" animBg="1" autoUpdateAnimBg="0"/>
      <p:bldP spid="1380420" grpId="0" animBg="1" autoUpdateAnimBg="0"/>
      <p:bldP spid="1380421" grpId="0" animBg="1" autoUpdateAnimBg="0"/>
      <p:bldP spid="1380422" grpId="0" animBg="1" autoUpdateAnimBg="0"/>
      <p:bldP spid="1380423" grpId="0" animBg="1" autoUpdateAnimBg="0"/>
      <p:bldP spid="1380424" grpId="0" animBg="1" autoUpdateAnimBg="0"/>
      <p:bldP spid="1380425" grpId="0" animBg="1" autoUpdateAnimBg="0"/>
      <p:bldP spid="1380426" grpId="0" animBg="1" autoUpdateAnimBg="0"/>
      <p:bldP spid="1380427" grpId="0" animBg="1" autoUpdateAnimBg="0"/>
      <p:bldP spid="1380428" grpId="0" animBg="1" autoUpdateAnimBg="0"/>
      <p:bldP spid="138042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Text Box 2"/>
          <p:cNvSpPr txBox="1">
            <a:spLocks noChangeArrowheads="1"/>
          </p:cNvSpPr>
          <p:nvPr/>
        </p:nvSpPr>
        <p:spPr bwMode="auto">
          <a:xfrm>
            <a:off x="190440" y="0"/>
            <a:ext cx="8605838" cy="660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Counting-Sort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B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k</a:t>
            </a:r>
            <a:r>
              <a:rPr lang="it-IT" sz="2800" b="1" dirty="0">
                <a:latin typeface="+mn-lt"/>
              </a:rPr>
              <a:t>)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contiene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,...,</a:t>
            </a:r>
            <a:r>
              <a:rPr lang="it-IT" sz="2800" b="1" i="1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baseline="-25000" dirty="0" err="1">
                <a:solidFill>
                  <a:srgbClr val="FF0000"/>
                </a:solidFill>
                <a:latin typeface="+mn-lt"/>
              </a:rPr>
              <a:t>n</a:t>
            </a:r>
            <a:endParaRPr lang="it-IT" sz="2800" b="1" dirty="0">
              <a:latin typeface="+mn-lt"/>
            </a:endParaRPr>
          </a:p>
          <a:p>
            <a:pPr>
              <a:spcBef>
                <a:spcPts val="300"/>
              </a:spcBef>
            </a:pPr>
            <a:r>
              <a:rPr lang="it-IT" sz="2800" b="1" dirty="0">
                <a:latin typeface="+mn-lt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0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to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latin typeface="+mn-lt"/>
                <a:sym typeface="Symbol" pitchFamily="18" charset="2"/>
              </a:rPr>
              <a:t>k </a:t>
            </a:r>
            <a:r>
              <a:rPr lang="it-IT" sz="2800" b="1" dirty="0">
                <a:latin typeface="+mn-lt"/>
              </a:rPr>
              <a:t> </a:t>
            </a:r>
            <a:endParaRPr lang="it-IT" sz="2800" b="1" dirty="0" smtClean="0">
              <a:latin typeface="+mn-lt"/>
            </a:endParaRPr>
          </a:p>
          <a:p>
            <a:pPr>
              <a:spcBef>
                <a:spcPts val="300"/>
              </a:spcBef>
            </a:pPr>
            <a:r>
              <a:rPr lang="it-IT" sz="2800" b="1" dirty="0" smtClean="0">
                <a:latin typeface="+mn-lt"/>
              </a:rPr>
              <a:t>      </a:t>
            </a:r>
            <a:r>
              <a:rPr lang="it-IT" sz="2800" b="1" i="1" dirty="0" smtClean="0">
                <a:latin typeface="+mn-lt"/>
              </a:rPr>
              <a:t>C</a:t>
            </a:r>
            <a:r>
              <a:rPr lang="it-IT" sz="2800" b="1" dirty="0" smtClean="0">
                <a:latin typeface="+mn-lt"/>
              </a:rPr>
              <a:t>[</a:t>
            </a:r>
            <a:r>
              <a:rPr lang="it-IT" sz="2800" b="1" i="1" dirty="0" smtClean="0">
                <a:latin typeface="+mn-lt"/>
              </a:rPr>
              <a:t>i</a:t>
            </a:r>
            <a:r>
              <a:rPr lang="it-IT" sz="2800" b="1" dirty="0" smtClean="0">
                <a:latin typeface="+mn-lt"/>
              </a:rPr>
              <a:t>] </a:t>
            </a:r>
            <a:r>
              <a:rPr lang="it-IT" sz="2800" b="1" dirty="0" smtClean="0">
                <a:latin typeface="+mn-lt"/>
                <a:sym typeface="Symbol" pitchFamily="18" charset="2"/>
              </a:rPr>
              <a:t>= </a:t>
            </a:r>
            <a:r>
              <a:rPr lang="it-IT" sz="2800" b="1" dirty="0" smtClean="0">
                <a:latin typeface="+mn-lt"/>
              </a:rPr>
              <a:t>0</a:t>
            </a:r>
          </a:p>
          <a:p>
            <a:pPr>
              <a:spcBef>
                <a:spcPts val="300"/>
              </a:spcBef>
            </a:pPr>
            <a:r>
              <a:rPr lang="it-IT" sz="2800" b="1" dirty="0" smtClean="0">
                <a:latin typeface="+mn-lt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1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to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 err="1">
                <a:latin typeface="+mn-lt"/>
              </a:rPr>
              <a:t>A</a:t>
            </a:r>
            <a:r>
              <a:rPr lang="it-IT" sz="2800" b="1" dirty="0" err="1">
                <a:latin typeface="+mn-lt"/>
              </a:rPr>
              <a:t>.</a:t>
            </a:r>
            <a:r>
              <a:rPr lang="it-IT" sz="2800" b="1" i="1" dirty="0" err="1">
                <a:latin typeface="+mn-lt"/>
              </a:rPr>
              <a:t>length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dirty="0">
                <a:latin typeface="+mn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],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] + 1</a:t>
            </a:r>
          </a:p>
          <a:p>
            <a:pPr>
              <a:spcBef>
                <a:spcPts val="300"/>
              </a:spcBef>
            </a:pP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  //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] è il numero di elementi </a:t>
            </a:r>
            <a:r>
              <a:rPr lang="it-IT" sz="2800" b="1" i="1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i="1" baseline="-25000" dirty="0" err="1">
                <a:solidFill>
                  <a:srgbClr val="FF0000"/>
                </a:solidFill>
                <a:latin typeface="+mn-lt"/>
              </a:rPr>
              <a:t>j</a:t>
            </a:r>
            <a:r>
              <a:rPr lang="it-IT" sz="2800" b="1" baseline="-25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=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x</a:t>
            </a:r>
            <a:endParaRPr lang="it-IT" sz="2800" b="1" i="1" dirty="0">
              <a:latin typeface="+mn-lt"/>
            </a:endParaRPr>
          </a:p>
          <a:p>
            <a:pPr>
              <a:spcBef>
                <a:spcPts val="300"/>
              </a:spcBef>
            </a:pPr>
            <a:r>
              <a:rPr lang="it-IT" sz="2800" b="1" dirty="0">
                <a:latin typeface="+mn-lt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1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to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latin typeface="+mn-lt"/>
                <a:sym typeface="Symbol" pitchFamily="18" charset="2"/>
              </a:rPr>
              <a:t>k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dirty="0">
                <a:latin typeface="+mn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+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-1] </a:t>
            </a:r>
          </a:p>
          <a:p>
            <a:pPr>
              <a:spcBef>
                <a:spcPts val="300"/>
              </a:spcBef>
            </a:pP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  //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] è il numero di elementi </a:t>
            </a:r>
            <a:r>
              <a:rPr lang="it-IT" sz="2800" b="1" i="1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i="1" baseline="-25000" dirty="0" err="1">
                <a:solidFill>
                  <a:srgbClr val="FF0000"/>
                </a:solidFill>
                <a:latin typeface="+mn-lt"/>
              </a:rPr>
              <a:t>j</a:t>
            </a:r>
            <a:r>
              <a:rPr lang="it-IT" sz="2800" b="1" baseline="-25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≤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it-IT" sz="2800" b="1" dirty="0">
                <a:solidFill>
                  <a:schemeClr val="accent2"/>
                </a:solidFill>
                <a:latin typeface="+mn-lt"/>
              </a:rPr>
              <a:t> 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 err="1">
                <a:latin typeface="+mn-lt"/>
              </a:rPr>
              <a:t>A</a:t>
            </a:r>
            <a:r>
              <a:rPr lang="it-IT" sz="2800" b="1" dirty="0" err="1">
                <a:latin typeface="+mn-lt"/>
              </a:rPr>
              <a:t>.</a:t>
            </a:r>
            <a:r>
              <a:rPr lang="it-IT" sz="2800" b="1" i="1" dirty="0" err="1">
                <a:latin typeface="+mn-lt"/>
              </a:rPr>
              <a:t>length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downto</a:t>
            </a:r>
            <a:r>
              <a:rPr lang="it-IT" sz="2800" b="1" dirty="0">
                <a:latin typeface="+mn-lt"/>
                <a:sym typeface="Symbol" pitchFamily="18" charset="2"/>
              </a:rPr>
              <a:t> 1 </a:t>
            </a:r>
            <a:r>
              <a:rPr lang="it-IT" sz="2800" b="1" dirty="0">
                <a:latin typeface="+mn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     // </a:t>
            </a:r>
            <a:r>
              <a:rPr lang="it-IT" sz="2800" b="1" i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i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=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] è la posizione in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dove </a:t>
            </a:r>
          </a:p>
          <a:p>
            <a:pPr>
              <a:spcBef>
                <a:spcPts val="300"/>
              </a:spcBef>
            </a:pPr>
            <a:r>
              <a:rPr lang="it-IT" sz="2800" b="1" dirty="0">
                <a:solidFill>
                  <a:srgbClr val="FF0000"/>
                </a:solidFill>
                <a:latin typeface="+mn-lt"/>
              </a:rPr>
              <a:t>      // mettere il prossimo </a:t>
            </a:r>
            <a:r>
              <a:rPr lang="it-IT" sz="2800" b="1" i="1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i="1" baseline="-25000" dirty="0" err="1">
                <a:solidFill>
                  <a:srgbClr val="FF0000"/>
                </a:solidFill>
                <a:latin typeface="+mn-lt"/>
              </a:rPr>
              <a:t>j</a:t>
            </a:r>
            <a:r>
              <a:rPr lang="it-IT" sz="2800" b="1" baseline="-25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=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x </a:t>
            </a:r>
          </a:p>
          <a:p>
            <a:pPr>
              <a:spcBef>
                <a:spcPts val="300"/>
              </a:spcBef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],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], </a:t>
            </a:r>
            <a:r>
              <a:rPr lang="it-IT" sz="2800" b="1" i="1" dirty="0">
                <a:latin typeface="+mn-lt"/>
              </a:rPr>
              <a:t>B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it-IT" sz="2800" b="1" dirty="0">
                <a:latin typeface="+mn-lt"/>
              </a:rPr>
              <a:t>     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] - 1</a:t>
            </a:r>
            <a:endParaRPr lang="it-IT" sz="28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4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4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4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44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4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44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44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44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Text Box 2"/>
          <p:cNvSpPr txBox="1">
            <a:spLocks noChangeArrowheads="1"/>
          </p:cNvSpPr>
          <p:nvPr/>
        </p:nvSpPr>
        <p:spPr bwMode="auto">
          <a:xfrm>
            <a:off x="226953" y="142830"/>
            <a:ext cx="8305800" cy="478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Counting-Sort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B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k</a:t>
            </a:r>
            <a:r>
              <a:rPr lang="it-IT" sz="2800" b="1" dirty="0">
                <a:latin typeface="+mn-lt"/>
              </a:rPr>
              <a:t>)   </a:t>
            </a:r>
            <a:r>
              <a:rPr lang="it-IT" sz="2800" b="1" dirty="0" smtClean="0">
                <a:latin typeface="+mn-lt"/>
              </a:rPr>
              <a:t>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Complessità</a:t>
            </a: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dirty="0" smtClean="0">
                <a:latin typeface="+mn-lt"/>
                <a:sym typeface="Symbol" pitchFamily="18" charset="2"/>
              </a:rPr>
              <a:t>0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to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latin typeface="+mn-lt"/>
                <a:sym typeface="Symbol" pitchFamily="18" charset="2"/>
              </a:rPr>
              <a:t>k</a:t>
            </a:r>
            <a:r>
              <a:rPr lang="it-IT" sz="2800" b="1" dirty="0">
                <a:latin typeface="+mn-lt"/>
                <a:sym typeface="Symbol" pitchFamily="18" charset="2"/>
              </a:rPr>
              <a:t> 	</a:t>
            </a:r>
            <a:r>
              <a:rPr lang="it-IT" sz="2800" b="1" dirty="0">
                <a:latin typeface="+mn-lt"/>
              </a:rPr>
              <a:t>		</a:t>
            </a:r>
            <a:r>
              <a:rPr lang="it-IT" sz="2800" b="1" dirty="0" smtClean="0">
                <a:latin typeface="+mn-lt"/>
              </a:rPr>
              <a:t>    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   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dirty="0">
                <a:latin typeface="+mn-lt"/>
              </a:rPr>
              <a:t>0			</a:t>
            </a:r>
            <a:r>
              <a:rPr lang="it-IT" sz="2800" b="1" dirty="0" smtClean="0">
                <a:latin typeface="+mn-lt"/>
              </a:rPr>
              <a:t>    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1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to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 err="1">
                <a:latin typeface="+mn-lt"/>
                <a:sym typeface="Symbol" pitchFamily="18" charset="2"/>
              </a:rPr>
              <a:t>A</a:t>
            </a:r>
            <a:r>
              <a:rPr lang="it-IT" sz="2800" b="1" dirty="0" err="1">
                <a:latin typeface="+mn-lt"/>
                <a:sym typeface="Symbol" pitchFamily="18" charset="2"/>
              </a:rPr>
              <a:t>.</a:t>
            </a:r>
            <a:r>
              <a:rPr lang="it-IT" sz="2800" b="1" i="1" dirty="0" err="1">
                <a:latin typeface="+mn-lt"/>
                <a:sym typeface="Symbol" pitchFamily="18" charset="2"/>
              </a:rPr>
              <a:t>length</a:t>
            </a:r>
            <a:r>
              <a:rPr lang="it-IT" sz="2800" b="1" dirty="0">
                <a:latin typeface="+mn-lt"/>
              </a:rPr>
              <a:t>		</a:t>
            </a:r>
            <a:r>
              <a:rPr lang="it-IT" sz="2800" b="1" dirty="0" smtClean="0">
                <a:latin typeface="+mn-lt"/>
              </a:rPr>
              <a:t>    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    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],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] + 1 	</a:t>
            </a:r>
            <a:r>
              <a:rPr lang="it-IT" sz="2800" b="1" dirty="0" smtClean="0">
                <a:latin typeface="+mn-lt"/>
              </a:rPr>
              <a:t>    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1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to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latin typeface="+mn-lt"/>
                <a:sym typeface="Symbol" pitchFamily="18" charset="2"/>
              </a:rPr>
              <a:t>k</a:t>
            </a:r>
            <a:r>
              <a:rPr lang="it-IT" sz="2800" b="1" dirty="0">
                <a:latin typeface="+mn-lt"/>
                <a:sym typeface="Symbol" pitchFamily="18" charset="2"/>
              </a:rPr>
              <a:t> 	</a:t>
            </a:r>
            <a:r>
              <a:rPr lang="it-IT" sz="2800" b="1" dirty="0">
                <a:latin typeface="+mn-lt"/>
              </a:rPr>
              <a:t>		</a:t>
            </a:r>
            <a:r>
              <a:rPr lang="it-IT" sz="2800" b="1" dirty="0" smtClean="0">
                <a:latin typeface="+mn-lt"/>
              </a:rPr>
              <a:t>    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   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+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-1] 		</a:t>
            </a:r>
            <a:r>
              <a:rPr lang="it-IT" sz="2800" b="1" dirty="0" smtClean="0">
                <a:latin typeface="+mn-lt"/>
              </a:rPr>
              <a:t>    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 err="1">
                <a:latin typeface="+mn-lt"/>
                <a:sym typeface="Symbol" pitchFamily="18" charset="2"/>
              </a:rPr>
              <a:t>A</a:t>
            </a:r>
            <a:r>
              <a:rPr lang="it-IT" sz="2800" b="1" dirty="0" err="1">
                <a:latin typeface="+mn-lt"/>
                <a:sym typeface="Symbol" pitchFamily="18" charset="2"/>
              </a:rPr>
              <a:t>.</a:t>
            </a:r>
            <a:r>
              <a:rPr lang="it-IT" sz="2800" b="1" i="1" dirty="0" err="1">
                <a:latin typeface="+mn-lt"/>
                <a:sym typeface="Symbol" pitchFamily="18" charset="2"/>
              </a:rPr>
              <a:t>length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dirty="0" err="1">
                <a:solidFill>
                  <a:schemeClr val="accent2"/>
                </a:solidFill>
                <a:latin typeface="+mn-lt"/>
                <a:sym typeface="Symbol" pitchFamily="18" charset="2"/>
              </a:rPr>
              <a:t>downto</a:t>
            </a:r>
            <a:r>
              <a:rPr lang="it-IT" sz="2800" b="1" dirty="0">
                <a:latin typeface="+mn-lt"/>
                <a:sym typeface="Symbol" pitchFamily="18" charset="2"/>
              </a:rPr>
              <a:t> 1 </a:t>
            </a:r>
            <a:r>
              <a:rPr lang="it-IT" sz="2800" b="1" dirty="0">
                <a:latin typeface="+mn-lt"/>
              </a:rPr>
              <a:t>	</a:t>
            </a:r>
            <a:r>
              <a:rPr lang="it-IT" sz="2800" b="1" dirty="0" smtClean="0">
                <a:latin typeface="+mn-lt"/>
              </a:rPr>
              <a:t>    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    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j</a:t>
            </a:r>
            <a:r>
              <a:rPr lang="it-IT" sz="2800" b="1" dirty="0">
                <a:latin typeface="+mn-lt"/>
              </a:rPr>
              <a:t>], 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], </a:t>
            </a:r>
            <a:r>
              <a:rPr lang="it-IT" sz="2800" b="1" i="1" dirty="0">
                <a:latin typeface="+mn-lt"/>
              </a:rPr>
              <a:t>B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 smtClean="0">
                <a:latin typeface="+mn-lt"/>
              </a:rPr>
              <a:t>A</a:t>
            </a:r>
            <a:r>
              <a:rPr lang="it-IT" sz="2800" b="1" dirty="0" smtClean="0">
                <a:latin typeface="+mn-lt"/>
              </a:rPr>
              <a:t>[</a:t>
            </a:r>
            <a:r>
              <a:rPr lang="it-IT" sz="2800" b="1" i="1" dirty="0" smtClean="0">
                <a:latin typeface="+mn-lt"/>
              </a:rPr>
              <a:t>j</a:t>
            </a:r>
            <a:r>
              <a:rPr lang="it-IT" sz="2800" b="1" dirty="0" smtClean="0">
                <a:latin typeface="+mn-lt"/>
              </a:rPr>
              <a:t>]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endParaRPr lang="it-IT" sz="2800" b="1" dirty="0">
              <a:latin typeface="+mn-lt"/>
            </a:endParaRPr>
          </a:p>
          <a:p>
            <a:pPr>
              <a:spcBef>
                <a:spcPct val="10000"/>
              </a:spcBef>
            </a:pPr>
            <a:r>
              <a:rPr lang="it-IT" sz="2800" b="1" dirty="0">
                <a:latin typeface="+mn-lt"/>
              </a:rPr>
              <a:t>       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C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] - 1 		</a:t>
            </a:r>
            <a:r>
              <a:rPr lang="it-IT" sz="2800" b="1" dirty="0" smtClean="0">
                <a:latin typeface="+mn-lt"/>
              </a:rPr>
              <a:t>    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endParaRPr lang="it-IT" sz="2800" b="1" dirty="0">
              <a:solidFill>
                <a:srgbClr val="FF0000"/>
              </a:solidFill>
              <a:latin typeface="+mn-lt"/>
              <a:sym typeface="MT Extra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69033" y="1822428"/>
            <a:ext cx="1212850" cy="533400"/>
            <a:chOff x="3974" y="1056"/>
            <a:chExt cx="764" cy="336"/>
          </a:xfrm>
        </p:grpSpPr>
        <p:sp>
          <p:nvSpPr>
            <p:cNvPr id="1383428" name="Line 4"/>
            <p:cNvSpPr>
              <a:spLocks noChangeShapeType="1"/>
            </p:cNvSpPr>
            <p:nvPr/>
          </p:nvSpPr>
          <p:spPr bwMode="auto">
            <a:xfrm>
              <a:off x="3974" y="105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+mn-lt"/>
              </a:endParaRPr>
            </a:p>
          </p:txBody>
        </p:sp>
        <p:graphicFrame>
          <p:nvGraphicFramePr>
            <p:cNvPr id="1383429" name="Object 5"/>
            <p:cNvGraphicFramePr>
              <a:graphicFrameLocks noChangeAspect="1"/>
            </p:cNvGraphicFramePr>
            <p:nvPr/>
          </p:nvGraphicFramePr>
          <p:xfrm>
            <a:off x="4176" y="1056"/>
            <a:ext cx="562" cy="324"/>
          </p:xfrm>
          <a:graphic>
            <a:graphicData uri="http://schemas.openxmlformats.org/presentationml/2006/ole">
              <p:oleObj spid="_x0000_s1347589" name="Equation" r:id="rId3" imgW="342720" imgH="203040" progId="Equation.3">
                <p:embed/>
              </p:oleObj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069035" y="873090"/>
            <a:ext cx="1189038" cy="533400"/>
            <a:chOff x="3997" y="480"/>
            <a:chExt cx="749" cy="336"/>
          </a:xfrm>
        </p:grpSpPr>
        <p:sp>
          <p:nvSpPr>
            <p:cNvPr id="1383431" name="Line 7"/>
            <p:cNvSpPr>
              <a:spLocks noChangeShapeType="1"/>
            </p:cNvSpPr>
            <p:nvPr/>
          </p:nvSpPr>
          <p:spPr bwMode="auto">
            <a:xfrm>
              <a:off x="3997" y="48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+mn-lt"/>
              </a:endParaRPr>
            </a:p>
          </p:txBody>
        </p:sp>
        <p:graphicFrame>
          <p:nvGraphicFramePr>
            <p:cNvPr id="1383432" name="Object 8"/>
            <p:cNvGraphicFramePr>
              <a:graphicFrameLocks noChangeAspect="1"/>
            </p:cNvGraphicFramePr>
            <p:nvPr/>
          </p:nvGraphicFramePr>
          <p:xfrm>
            <a:off x="4184" y="480"/>
            <a:ext cx="562" cy="324"/>
          </p:xfrm>
          <a:graphic>
            <a:graphicData uri="http://schemas.openxmlformats.org/presentationml/2006/ole">
              <p:oleObj spid="_x0000_s1347588" name="Equazione" r:id="rId4" imgW="342720" imgH="203040" progId="Equation.3">
                <p:embed/>
              </p:oleObj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69036" y="2735253"/>
            <a:ext cx="1211263" cy="590550"/>
            <a:chOff x="3974" y="1632"/>
            <a:chExt cx="763" cy="372"/>
          </a:xfrm>
        </p:grpSpPr>
        <p:sp>
          <p:nvSpPr>
            <p:cNvPr id="1383434" name="Line 10"/>
            <p:cNvSpPr>
              <a:spLocks noChangeShapeType="1"/>
            </p:cNvSpPr>
            <p:nvPr/>
          </p:nvSpPr>
          <p:spPr bwMode="auto">
            <a:xfrm>
              <a:off x="3974" y="1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+mn-lt"/>
              </a:endParaRPr>
            </a:p>
          </p:txBody>
        </p:sp>
        <p:graphicFrame>
          <p:nvGraphicFramePr>
            <p:cNvPr id="1383435" name="Object 11"/>
            <p:cNvGraphicFramePr>
              <a:graphicFrameLocks noChangeAspect="1"/>
            </p:cNvGraphicFramePr>
            <p:nvPr/>
          </p:nvGraphicFramePr>
          <p:xfrm>
            <a:off x="4175" y="1680"/>
            <a:ext cx="562" cy="324"/>
          </p:xfrm>
          <a:graphic>
            <a:graphicData uri="http://schemas.openxmlformats.org/presentationml/2006/ole">
              <p:oleObj spid="_x0000_s1347587" name="Equazione" r:id="rId5" imgW="342720" imgH="203040" progId="Equation.3">
                <p:embed/>
              </p:oleObj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069036" y="3684591"/>
            <a:ext cx="1214438" cy="936625"/>
            <a:chOff x="4014" y="2092"/>
            <a:chExt cx="765" cy="590"/>
          </a:xfrm>
        </p:grpSpPr>
        <p:sp>
          <p:nvSpPr>
            <p:cNvPr id="1383437" name="Line 13"/>
            <p:cNvSpPr>
              <a:spLocks noChangeShapeType="1"/>
            </p:cNvSpPr>
            <p:nvPr/>
          </p:nvSpPr>
          <p:spPr bwMode="auto">
            <a:xfrm>
              <a:off x="4014" y="2092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it-IT" sz="2800" b="1">
                <a:latin typeface="+mn-lt"/>
              </a:endParaRPr>
            </a:p>
          </p:txBody>
        </p:sp>
        <p:graphicFrame>
          <p:nvGraphicFramePr>
            <p:cNvPr id="1383438" name="Object 14"/>
            <p:cNvGraphicFramePr>
              <a:graphicFrameLocks noChangeAspect="1"/>
            </p:cNvGraphicFramePr>
            <p:nvPr/>
          </p:nvGraphicFramePr>
          <p:xfrm>
            <a:off x="4218" y="2228"/>
            <a:ext cx="561" cy="324"/>
          </p:xfrm>
          <a:graphic>
            <a:graphicData uri="http://schemas.openxmlformats.org/presentationml/2006/ole">
              <p:oleObj spid="_x0000_s1347586" name="Equazione" r:id="rId6" imgW="342720" imgH="203040" progId="Equation.3">
                <p:embed/>
              </p:oleObj>
            </a:graphicData>
          </a:graphic>
        </p:graphicFrame>
      </p:grpSp>
      <p:sp>
        <p:nvSpPr>
          <p:cNvPr id="1383439" name="Text Box 15"/>
          <p:cNvSpPr txBox="1">
            <a:spLocks noChangeArrowheads="1"/>
          </p:cNvSpPr>
          <p:nvPr/>
        </p:nvSpPr>
        <p:spPr bwMode="auto">
          <a:xfrm>
            <a:off x="409518" y="4962546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b="1" dirty="0">
                <a:latin typeface="+mn-lt"/>
              </a:rPr>
              <a:t>Complessità:   </a:t>
            </a:r>
            <a:r>
              <a:rPr lang="it-IT" b="1" i="1" dirty="0">
                <a:latin typeface="+mn-lt"/>
              </a:rPr>
              <a:t>T</a:t>
            </a:r>
            <a:r>
              <a:rPr lang="it-IT" b="1" i="1" baseline="30000" dirty="0">
                <a:latin typeface="+mn-lt"/>
              </a:rPr>
              <a:t>CS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n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) = </a:t>
            </a:r>
            <a:r>
              <a:rPr lang="it-IT" b="1" dirty="0">
                <a:latin typeface="+mn-lt"/>
                <a:sym typeface="Symbol" pitchFamily="18" charset="2"/>
              </a:rPr>
              <a:t>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 err="1">
                <a:latin typeface="+mn-lt"/>
              </a:rPr>
              <a:t>n+k</a:t>
            </a:r>
            <a:r>
              <a:rPr lang="it-IT" b="1" dirty="0">
                <a:latin typeface="+mn-lt"/>
              </a:rPr>
              <a:t>)</a:t>
            </a:r>
            <a:endParaRPr lang="it-IT" b="1" dirty="0">
              <a:solidFill>
                <a:srgbClr val="FF0000"/>
              </a:solidFill>
              <a:latin typeface="+mn-lt"/>
              <a:sym typeface="MT Extra" pitchFamily="18" charset="2"/>
            </a:endParaRPr>
          </a:p>
        </p:txBody>
      </p:sp>
      <p:sp>
        <p:nvSpPr>
          <p:cNvPr id="1383440" name="Text Box 16"/>
          <p:cNvSpPr txBox="1">
            <a:spLocks noChangeArrowheads="1"/>
          </p:cNvSpPr>
          <p:nvPr/>
        </p:nvSpPr>
        <p:spPr bwMode="auto">
          <a:xfrm>
            <a:off x="446031" y="5583267"/>
            <a:ext cx="731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b="1" dirty="0">
                <a:latin typeface="+mn-lt"/>
              </a:rPr>
              <a:t>Se 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 = O(</a:t>
            </a:r>
            <a:r>
              <a:rPr lang="it-IT" b="1" i="1" dirty="0">
                <a:latin typeface="+mn-lt"/>
              </a:rPr>
              <a:t>n</a:t>
            </a:r>
            <a:r>
              <a:rPr lang="it-IT" b="1" dirty="0">
                <a:latin typeface="+mn-lt"/>
              </a:rPr>
              <a:t>) allora </a:t>
            </a:r>
            <a:r>
              <a:rPr lang="it-IT" b="1" i="1" dirty="0">
                <a:latin typeface="+mn-lt"/>
              </a:rPr>
              <a:t>T</a:t>
            </a:r>
            <a:r>
              <a:rPr lang="it-IT" b="1" i="1" baseline="30000" dirty="0">
                <a:latin typeface="+mn-lt"/>
              </a:rPr>
              <a:t>CS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n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k</a:t>
            </a:r>
            <a:r>
              <a:rPr lang="it-IT" b="1" dirty="0">
                <a:latin typeface="+mn-lt"/>
              </a:rPr>
              <a:t>) = </a:t>
            </a:r>
            <a:r>
              <a:rPr lang="it-IT" b="1" dirty="0">
                <a:latin typeface="+mn-lt"/>
                <a:sym typeface="Symbol" pitchFamily="18" charset="2"/>
              </a:rPr>
              <a:t>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n</a:t>
            </a:r>
            <a:r>
              <a:rPr lang="it-IT" b="1" dirty="0">
                <a:latin typeface="+mn-lt"/>
              </a:rPr>
              <a:t>)</a:t>
            </a:r>
            <a:endParaRPr lang="it-IT" b="1" dirty="0">
              <a:solidFill>
                <a:srgbClr val="FF0000"/>
              </a:solidFill>
              <a:latin typeface="+mn-lt"/>
              <a:sym typeface="MT Extr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439" grpId="0"/>
      <p:bldP spid="13834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719138" y="1233488"/>
            <a:ext cx="795655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sz="3600" dirty="0">
                <a:solidFill>
                  <a:srgbClr val="FF0000"/>
                </a:solidFill>
                <a:latin typeface="+mn-lt"/>
              </a:rPr>
              <a:t>Osservazione:</a:t>
            </a:r>
            <a:r>
              <a:rPr lang="it-IT" sz="3600" dirty="0">
                <a:latin typeface="+mn-lt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it-IT" sz="3600" dirty="0">
                <a:latin typeface="+mn-lt"/>
              </a:rPr>
              <a:t>Nell’ultimo ciclo </a:t>
            </a:r>
            <a:r>
              <a:rPr lang="it-IT" sz="3600" dirty="0" err="1">
                <a:latin typeface="+mn-lt"/>
              </a:rPr>
              <a:t>for</a:t>
            </a:r>
            <a:r>
              <a:rPr lang="it-IT" sz="3600" dirty="0">
                <a:latin typeface="+mn-lt"/>
              </a:rPr>
              <a:t> dell’algoritmo gli elementi dell’</a:t>
            </a:r>
            <a:r>
              <a:rPr lang="it-IT" sz="3600" dirty="0" err="1">
                <a:latin typeface="+mn-lt"/>
              </a:rPr>
              <a:t>array</a:t>
            </a:r>
            <a:r>
              <a:rPr lang="it-IT" sz="3600" dirty="0">
                <a:latin typeface="+mn-lt"/>
              </a:rPr>
              <a:t> 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dirty="0">
                <a:latin typeface="+mn-lt"/>
              </a:rPr>
              <a:t> vengono copiati nell’</a:t>
            </a:r>
            <a:r>
              <a:rPr lang="it-IT" sz="3600" dirty="0" err="1">
                <a:latin typeface="+mn-lt"/>
              </a:rPr>
              <a:t>array</a:t>
            </a:r>
            <a:r>
              <a:rPr lang="it-IT" sz="3600" dirty="0">
                <a:latin typeface="+mn-lt"/>
              </a:rPr>
              <a:t> </a:t>
            </a:r>
            <a:r>
              <a:rPr lang="it-IT" sz="3600" b="1" i="1" dirty="0">
                <a:latin typeface="+mn-lt"/>
              </a:rPr>
              <a:t>B</a:t>
            </a:r>
            <a:r>
              <a:rPr lang="it-IT" sz="3600" dirty="0">
                <a:latin typeface="+mn-lt"/>
              </a:rPr>
              <a:t> partendo dall’ultimo</a:t>
            </a:r>
          </a:p>
          <a:p>
            <a:pPr>
              <a:spcBef>
                <a:spcPct val="10000"/>
              </a:spcBef>
            </a:pPr>
            <a:r>
              <a:rPr lang="it-IT" sz="3600" dirty="0">
                <a:latin typeface="+mn-lt"/>
              </a:rPr>
              <a:t>Cosa succede se partiamo dal primo?</a:t>
            </a:r>
            <a:endParaRPr lang="it-IT" sz="3600" dirty="0">
              <a:solidFill>
                <a:srgbClr val="FF0000"/>
              </a:solidFill>
              <a:latin typeface="+mn-lt"/>
              <a:sym typeface="MT Extr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3429000"/>
            <a:ext cx="3581400" cy="762000"/>
            <a:chOff x="1488" y="3072"/>
            <a:chExt cx="2256" cy="480"/>
          </a:xfrm>
        </p:grpSpPr>
        <p:sp>
          <p:nvSpPr>
            <p:cNvPr id="1385475" name="Rectangle 3"/>
            <p:cNvSpPr>
              <a:spLocks noChangeArrowheads="1"/>
            </p:cNvSpPr>
            <p:nvPr/>
          </p:nvSpPr>
          <p:spPr bwMode="auto">
            <a:xfrm>
              <a:off x="1488" y="3264"/>
              <a:ext cx="336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>
                  <a:latin typeface="+mn-lt"/>
                </a:rPr>
                <a:t>B</a:t>
              </a:r>
              <a:endParaRPr lang="en-US" sz="2400" b="1" i="1" dirty="0">
                <a:latin typeface="+mn-lt"/>
              </a:endParaRPr>
            </a:p>
          </p:txBody>
        </p:sp>
        <p:sp>
          <p:nvSpPr>
            <p:cNvPr id="1385476" name="Rectangle 4"/>
            <p:cNvSpPr>
              <a:spLocks noChangeArrowheads="1"/>
            </p:cNvSpPr>
            <p:nvPr/>
          </p:nvSpPr>
          <p:spPr bwMode="auto">
            <a:xfrm>
              <a:off x="182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5477" name="Rectangle 5"/>
            <p:cNvSpPr>
              <a:spLocks noChangeArrowheads="1"/>
            </p:cNvSpPr>
            <p:nvPr/>
          </p:nvSpPr>
          <p:spPr bwMode="auto">
            <a:xfrm>
              <a:off x="206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5478" name="Rectangle 6"/>
            <p:cNvSpPr>
              <a:spLocks noChangeArrowheads="1"/>
            </p:cNvSpPr>
            <p:nvPr/>
          </p:nvSpPr>
          <p:spPr bwMode="auto">
            <a:xfrm>
              <a:off x="230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5479" name="Rectangle 7"/>
            <p:cNvSpPr>
              <a:spLocks noChangeArrowheads="1"/>
            </p:cNvSpPr>
            <p:nvPr/>
          </p:nvSpPr>
          <p:spPr bwMode="auto">
            <a:xfrm>
              <a:off x="254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5480" name="Rectangle 8"/>
            <p:cNvSpPr>
              <a:spLocks noChangeArrowheads="1"/>
            </p:cNvSpPr>
            <p:nvPr/>
          </p:nvSpPr>
          <p:spPr bwMode="auto">
            <a:xfrm>
              <a:off x="278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5481" name="Rectangle 9"/>
            <p:cNvSpPr>
              <a:spLocks noChangeArrowheads="1"/>
            </p:cNvSpPr>
            <p:nvPr/>
          </p:nvSpPr>
          <p:spPr bwMode="auto">
            <a:xfrm>
              <a:off x="302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5482" name="Rectangle 10"/>
            <p:cNvSpPr>
              <a:spLocks noChangeArrowheads="1"/>
            </p:cNvSpPr>
            <p:nvPr/>
          </p:nvSpPr>
          <p:spPr bwMode="auto">
            <a:xfrm>
              <a:off x="326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5483" name="Rectangle 11"/>
            <p:cNvSpPr>
              <a:spLocks noChangeArrowheads="1"/>
            </p:cNvSpPr>
            <p:nvPr/>
          </p:nvSpPr>
          <p:spPr bwMode="auto">
            <a:xfrm>
              <a:off x="3504" y="3264"/>
              <a:ext cx="240" cy="288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t-IT" sz="2400" b="1">
                <a:latin typeface="+mn-lt"/>
              </a:endParaRPr>
            </a:p>
          </p:txBody>
        </p:sp>
        <p:sp>
          <p:nvSpPr>
            <p:cNvPr id="1385484" name="Rectangle 12"/>
            <p:cNvSpPr>
              <a:spLocks noChangeArrowheads="1"/>
            </p:cNvSpPr>
            <p:nvPr/>
          </p:nvSpPr>
          <p:spPr bwMode="auto">
            <a:xfrm>
              <a:off x="182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1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485" name="Rectangle 13"/>
            <p:cNvSpPr>
              <a:spLocks noChangeArrowheads="1"/>
            </p:cNvSpPr>
            <p:nvPr/>
          </p:nvSpPr>
          <p:spPr bwMode="auto">
            <a:xfrm>
              <a:off x="206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2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486" name="Rectangle 14"/>
            <p:cNvSpPr>
              <a:spLocks noChangeArrowheads="1"/>
            </p:cNvSpPr>
            <p:nvPr/>
          </p:nvSpPr>
          <p:spPr bwMode="auto">
            <a:xfrm>
              <a:off x="230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3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487" name="Rectangle 15"/>
            <p:cNvSpPr>
              <a:spLocks noChangeArrowheads="1"/>
            </p:cNvSpPr>
            <p:nvPr/>
          </p:nvSpPr>
          <p:spPr bwMode="auto">
            <a:xfrm>
              <a:off x="254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4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488" name="Rectangle 16"/>
            <p:cNvSpPr>
              <a:spLocks noChangeArrowheads="1"/>
            </p:cNvSpPr>
            <p:nvPr/>
          </p:nvSpPr>
          <p:spPr bwMode="auto">
            <a:xfrm>
              <a:off x="278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5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489" name="Rectangle 17"/>
            <p:cNvSpPr>
              <a:spLocks noChangeArrowheads="1"/>
            </p:cNvSpPr>
            <p:nvPr/>
          </p:nvSpPr>
          <p:spPr bwMode="auto">
            <a:xfrm>
              <a:off x="302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6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490" name="Rectangle 18"/>
            <p:cNvSpPr>
              <a:spLocks noChangeArrowheads="1"/>
            </p:cNvSpPr>
            <p:nvPr/>
          </p:nvSpPr>
          <p:spPr bwMode="auto">
            <a:xfrm>
              <a:off x="326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7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491" name="Rectangle 19"/>
            <p:cNvSpPr>
              <a:spLocks noChangeArrowheads="1"/>
            </p:cNvSpPr>
            <p:nvPr/>
          </p:nvSpPr>
          <p:spPr bwMode="auto">
            <a:xfrm>
              <a:off x="3504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8</a:t>
              </a:r>
              <a:endParaRPr lang="en-US" sz="2000" b="1">
                <a:latin typeface="+mn-lt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19200" y="457200"/>
            <a:ext cx="3581400" cy="762000"/>
            <a:chOff x="1488" y="864"/>
            <a:chExt cx="2256" cy="480"/>
          </a:xfrm>
        </p:grpSpPr>
        <p:sp>
          <p:nvSpPr>
            <p:cNvPr id="1385493" name="Rectangle 21"/>
            <p:cNvSpPr>
              <a:spLocks noChangeArrowheads="1"/>
            </p:cNvSpPr>
            <p:nvPr/>
          </p:nvSpPr>
          <p:spPr bwMode="auto">
            <a:xfrm>
              <a:off x="1488" y="1056"/>
              <a:ext cx="336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>
                  <a:latin typeface="+mn-lt"/>
                </a:rPr>
                <a:t>A</a:t>
              </a:r>
              <a:endParaRPr lang="en-US" sz="2400" b="1" i="1" dirty="0">
                <a:latin typeface="+mn-lt"/>
              </a:endParaRPr>
            </a:p>
          </p:txBody>
        </p:sp>
        <p:sp>
          <p:nvSpPr>
            <p:cNvPr id="1385494" name="Rectangle 22"/>
            <p:cNvSpPr>
              <a:spLocks noChangeArrowheads="1"/>
            </p:cNvSpPr>
            <p:nvPr/>
          </p:nvSpPr>
          <p:spPr bwMode="auto">
            <a:xfrm>
              <a:off x="1824" y="1056"/>
              <a:ext cx="24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dirty="0">
                  <a:latin typeface="+mn-lt"/>
                </a:rPr>
                <a:t>1</a:t>
              </a:r>
              <a:endParaRPr lang="en-US" sz="2400" b="1" dirty="0">
                <a:latin typeface="+mn-lt"/>
              </a:endParaRPr>
            </a:p>
          </p:txBody>
        </p:sp>
        <p:sp>
          <p:nvSpPr>
            <p:cNvPr id="1385495" name="Rectangle 23"/>
            <p:cNvSpPr>
              <a:spLocks noChangeArrowheads="1"/>
            </p:cNvSpPr>
            <p:nvPr/>
          </p:nvSpPr>
          <p:spPr bwMode="auto">
            <a:xfrm>
              <a:off x="2064" y="1056"/>
              <a:ext cx="24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4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5496" name="Rectangle 24"/>
            <p:cNvSpPr>
              <a:spLocks noChangeArrowheads="1"/>
            </p:cNvSpPr>
            <p:nvPr/>
          </p:nvSpPr>
          <p:spPr bwMode="auto">
            <a:xfrm>
              <a:off x="2304" y="1056"/>
              <a:ext cx="24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5497" name="Rectangle 25"/>
            <p:cNvSpPr>
              <a:spLocks noChangeArrowheads="1"/>
            </p:cNvSpPr>
            <p:nvPr/>
          </p:nvSpPr>
          <p:spPr bwMode="auto">
            <a:xfrm>
              <a:off x="2544" y="1056"/>
              <a:ext cx="24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0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5498" name="Rectangle 26"/>
            <p:cNvSpPr>
              <a:spLocks noChangeArrowheads="1"/>
            </p:cNvSpPr>
            <p:nvPr/>
          </p:nvSpPr>
          <p:spPr bwMode="auto">
            <a:xfrm>
              <a:off x="2784" y="1056"/>
              <a:ext cx="24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dirty="0" smtClean="0">
                  <a:latin typeface="+mn-lt"/>
                </a:rPr>
                <a:t>1'</a:t>
              </a:r>
              <a:endParaRPr lang="en-US" sz="2400" b="1" dirty="0">
                <a:latin typeface="+mn-lt"/>
              </a:endParaRPr>
            </a:p>
          </p:txBody>
        </p:sp>
        <p:sp>
          <p:nvSpPr>
            <p:cNvPr id="1385499" name="Rectangle 27"/>
            <p:cNvSpPr>
              <a:spLocks noChangeArrowheads="1"/>
            </p:cNvSpPr>
            <p:nvPr/>
          </p:nvSpPr>
          <p:spPr bwMode="auto">
            <a:xfrm>
              <a:off x="3024" y="1056"/>
              <a:ext cx="24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dirty="0" smtClean="0">
                  <a:latin typeface="+mn-lt"/>
                </a:rPr>
                <a:t>2'</a:t>
              </a:r>
              <a:endParaRPr lang="en-US" sz="2400" b="1" dirty="0">
                <a:latin typeface="+mn-lt"/>
              </a:endParaRPr>
            </a:p>
          </p:txBody>
        </p:sp>
        <p:sp>
          <p:nvSpPr>
            <p:cNvPr id="1385500" name="Rectangle 28"/>
            <p:cNvSpPr>
              <a:spLocks noChangeArrowheads="1"/>
            </p:cNvSpPr>
            <p:nvPr/>
          </p:nvSpPr>
          <p:spPr bwMode="auto">
            <a:xfrm>
              <a:off x="3264" y="1056"/>
              <a:ext cx="24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dirty="0" smtClean="0">
                  <a:latin typeface="+mn-lt"/>
                </a:rPr>
                <a:t>0'</a:t>
              </a:r>
              <a:endParaRPr lang="en-US" sz="2400" b="1" dirty="0">
                <a:latin typeface="+mn-lt"/>
              </a:endParaRPr>
            </a:p>
          </p:txBody>
        </p:sp>
        <p:sp>
          <p:nvSpPr>
            <p:cNvPr id="1385501" name="Rectangle 29"/>
            <p:cNvSpPr>
              <a:spLocks noChangeArrowheads="1"/>
            </p:cNvSpPr>
            <p:nvPr/>
          </p:nvSpPr>
          <p:spPr bwMode="auto">
            <a:xfrm>
              <a:off x="3504" y="1056"/>
              <a:ext cx="240" cy="288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dirty="0" smtClean="0">
                  <a:latin typeface="+mn-lt"/>
                </a:rPr>
                <a:t>2"</a:t>
              </a:r>
              <a:endParaRPr lang="en-US" sz="2400" b="1" dirty="0">
                <a:latin typeface="+mn-lt"/>
              </a:endParaRPr>
            </a:p>
          </p:txBody>
        </p:sp>
        <p:sp>
          <p:nvSpPr>
            <p:cNvPr id="1385502" name="Rectangle 30"/>
            <p:cNvSpPr>
              <a:spLocks noChangeArrowheads="1"/>
            </p:cNvSpPr>
            <p:nvPr/>
          </p:nvSpPr>
          <p:spPr bwMode="auto">
            <a:xfrm>
              <a:off x="1824" y="8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1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503" name="Rectangle 31"/>
            <p:cNvSpPr>
              <a:spLocks noChangeArrowheads="1"/>
            </p:cNvSpPr>
            <p:nvPr/>
          </p:nvSpPr>
          <p:spPr bwMode="auto">
            <a:xfrm>
              <a:off x="2064" y="8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2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504" name="Rectangle 32"/>
            <p:cNvSpPr>
              <a:spLocks noChangeArrowheads="1"/>
            </p:cNvSpPr>
            <p:nvPr/>
          </p:nvSpPr>
          <p:spPr bwMode="auto">
            <a:xfrm>
              <a:off x="2304" y="8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3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505" name="Rectangle 33"/>
            <p:cNvSpPr>
              <a:spLocks noChangeArrowheads="1"/>
            </p:cNvSpPr>
            <p:nvPr/>
          </p:nvSpPr>
          <p:spPr bwMode="auto">
            <a:xfrm>
              <a:off x="2544" y="8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4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506" name="Rectangle 34"/>
            <p:cNvSpPr>
              <a:spLocks noChangeArrowheads="1"/>
            </p:cNvSpPr>
            <p:nvPr/>
          </p:nvSpPr>
          <p:spPr bwMode="auto">
            <a:xfrm>
              <a:off x="2784" y="8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5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507" name="Rectangle 35"/>
            <p:cNvSpPr>
              <a:spLocks noChangeArrowheads="1"/>
            </p:cNvSpPr>
            <p:nvPr/>
          </p:nvSpPr>
          <p:spPr bwMode="auto">
            <a:xfrm>
              <a:off x="3024" y="8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6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508" name="Rectangle 36"/>
            <p:cNvSpPr>
              <a:spLocks noChangeArrowheads="1"/>
            </p:cNvSpPr>
            <p:nvPr/>
          </p:nvSpPr>
          <p:spPr bwMode="auto">
            <a:xfrm>
              <a:off x="3264" y="8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7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509" name="Rectangle 37"/>
            <p:cNvSpPr>
              <a:spLocks noChangeArrowheads="1"/>
            </p:cNvSpPr>
            <p:nvPr/>
          </p:nvSpPr>
          <p:spPr bwMode="auto">
            <a:xfrm>
              <a:off x="3504" y="8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8</a:t>
              </a:r>
              <a:endParaRPr lang="en-US" sz="2000" b="1">
                <a:latin typeface="+mn-lt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219200" y="2057400"/>
            <a:ext cx="2438400" cy="762000"/>
            <a:chOff x="1488" y="2304"/>
            <a:chExt cx="1536" cy="480"/>
          </a:xfrm>
        </p:grpSpPr>
        <p:sp>
          <p:nvSpPr>
            <p:cNvPr id="1385511" name="Rectangle 39"/>
            <p:cNvSpPr>
              <a:spLocks noChangeArrowheads="1"/>
            </p:cNvSpPr>
            <p:nvPr/>
          </p:nvSpPr>
          <p:spPr bwMode="auto">
            <a:xfrm>
              <a:off x="1488" y="2496"/>
              <a:ext cx="336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 i="1" dirty="0">
                  <a:latin typeface="+mn-lt"/>
                </a:rPr>
                <a:t>C</a:t>
              </a:r>
              <a:endParaRPr lang="en-US" sz="2400" b="1" i="1" dirty="0">
                <a:latin typeface="+mn-lt"/>
              </a:endParaRPr>
            </a:p>
          </p:txBody>
        </p:sp>
        <p:sp>
          <p:nvSpPr>
            <p:cNvPr id="1385512" name="Rectangle 40"/>
            <p:cNvSpPr>
              <a:spLocks noChangeArrowheads="1"/>
            </p:cNvSpPr>
            <p:nvPr/>
          </p:nvSpPr>
          <p:spPr bwMode="auto">
            <a:xfrm>
              <a:off x="1824" y="249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5513" name="Rectangle 41"/>
            <p:cNvSpPr>
              <a:spLocks noChangeArrowheads="1"/>
            </p:cNvSpPr>
            <p:nvPr/>
          </p:nvSpPr>
          <p:spPr bwMode="auto">
            <a:xfrm>
              <a:off x="2064" y="249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4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5514" name="Rectangle 42"/>
            <p:cNvSpPr>
              <a:spLocks noChangeArrowheads="1"/>
            </p:cNvSpPr>
            <p:nvPr/>
          </p:nvSpPr>
          <p:spPr bwMode="auto">
            <a:xfrm>
              <a:off x="2304" y="249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7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5515" name="Rectangle 43"/>
            <p:cNvSpPr>
              <a:spLocks noChangeArrowheads="1"/>
            </p:cNvSpPr>
            <p:nvPr/>
          </p:nvSpPr>
          <p:spPr bwMode="auto">
            <a:xfrm>
              <a:off x="2544" y="249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7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5516" name="Rectangle 44"/>
            <p:cNvSpPr>
              <a:spLocks noChangeArrowheads="1"/>
            </p:cNvSpPr>
            <p:nvPr/>
          </p:nvSpPr>
          <p:spPr bwMode="auto">
            <a:xfrm>
              <a:off x="2784" y="2496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8</a:t>
              </a:r>
              <a:endParaRPr lang="en-US" sz="2400" b="1">
                <a:latin typeface="+mn-lt"/>
              </a:endParaRPr>
            </a:p>
          </p:txBody>
        </p:sp>
        <p:sp>
          <p:nvSpPr>
            <p:cNvPr id="1385517" name="Rectangle 45"/>
            <p:cNvSpPr>
              <a:spLocks noChangeArrowheads="1"/>
            </p:cNvSpPr>
            <p:nvPr/>
          </p:nvSpPr>
          <p:spPr bwMode="auto">
            <a:xfrm>
              <a:off x="1824" y="23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0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518" name="Rectangle 46"/>
            <p:cNvSpPr>
              <a:spLocks noChangeArrowheads="1"/>
            </p:cNvSpPr>
            <p:nvPr/>
          </p:nvSpPr>
          <p:spPr bwMode="auto">
            <a:xfrm>
              <a:off x="2064" y="23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1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519" name="Rectangle 47"/>
            <p:cNvSpPr>
              <a:spLocks noChangeArrowheads="1"/>
            </p:cNvSpPr>
            <p:nvPr/>
          </p:nvSpPr>
          <p:spPr bwMode="auto">
            <a:xfrm>
              <a:off x="2304" y="23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2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520" name="Rectangle 48"/>
            <p:cNvSpPr>
              <a:spLocks noChangeArrowheads="1"/>
            </p:cNvSpPr>
            <p:nvPr/>
          </p:nvSpPr>
          <p:spPr bwMode="auto">
            <a:xfrm>
              <a:off x="2544" y="23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3</a:t>
              </a:r>
              <a:endParaRPr lang="en-US" sz="2000" b="1">
                <a:latin typeface="+mn-lt"/>
              </a:endParaRPr>
            </a:p>
          </p:txBody>
        </p:sp>
        <p:sp>
          <p:nvSpPr>
            <p:cNvPr id="1385521" name="Rectangle 49"/>
            <p:cNvSpPr>
              <a:spLocks noChangeArrowheads="1"/>
            </p:cNvSpPr>
            <p:nvPr/>
          </p:nvSpPr>
          <p:spPr bwMode="auto">
            <a:xfrm>
              <a:off x="2784" y="23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it-IT" sz="2000" b="1">
                  <a:latin typeface="+mn-lt"/>
                </a:rPr>
                <a:t>4</a:t>
              </a:r>
              <a:endParaRPr lang="en-US" sz="2000" b="1">
                <a:latin typeface="+mn-lt"/>
              </a:endParaRPr>
            </a:p>
          </p:txBody>
        </p:sp>
      </p:grpSp>
      <p:sp>
        <p:nvSpPr>
          <p:cNvPr id="1385522" name="Rectangle 50"/>
          <p:cNvSpPr>
            <a:spLocks noChangeArrowheads="1"/>
          </p:cNvSpPr>
          <p:nvPr/>
        </p:nvSpPr>
        <p:spPr bwMode="auto">
          <a:xfrm>
            <a:off x="2895600" y="37338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1</a:t>
            </a:r>
            <a:endParaRPr lang="en-US" sz="2400" b="1">
              <a:latin typeface="+mn-lt"/>
            </a:endParaRPr>
          </a:p>
        </p:txBody>
      </p:sp>
      <p:sp>
        <p:nvSpPr>
          <p:cNvPr id="1385523" name="Rectangle 51"/>
          <p:cNvSpPr>
            <a:spLocks noChangeArrowheads="1"/>
          </p:cNvSpPr>
          <p:nvPr/>
        </p:nvSpPr>
        <p:spPr bwMode="auto">
          <a:xfrm>
            <a:off x="2133600" y="23622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3</a:t>
            </a:r>
            <a:endParaRPr lang="en-US" sz="2400" b="1">
              <a:latin typeface="+mn-lt"/>
            </a:endParaRPr>
          </a:p>
        </p:txBody>
      </p:sp>
      <p:sp>
        <p:nvSpPr>
          <p:cNvPr id="1385524" name="Rectangle 52"/>
          <p:cNvSpPr>
            <a:spLocks noChangeArrowheads="1"/>
          </p:cNvSpPr>
          <p:nvPr/>
        </p:nvSpPr>
        <p:spPr bwMode="auto">
          <a:xfrm>
            <a:off x="4419600" y="37338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4</a:t>
            </a:r>
            <a:endParaRPr lang="en-US" sz="2400" b="1">
              <a:latin typeface="+mn-lt"/>
            </a:endParaRPr>
          </a:p>
        </p:txBody>
      </p:sp>
      <p:sp>
        <p:nvSpPr>
          <p:cNvPr id="1385525" name="Rectangle 53"/>
          <p:cNvSpPr>
            <a:spLocks noChangeArrowheads="1"/>
          </p:cNvSpPr>
          <p:nvPr/>
        </p:nvSpPr>
        <p:spPr bwMode="auto">
          <a:xfrm>
            <a:off x="3276600" y="23622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7</a:t>
            </a:r>
            <a:endParaRPr lang="en-US" sz="2400" b="1">
              <a:latin typeface="+mn-lt"/>
            </a:endParaRPr>
          </a:p>
        </p:txBody>
      </p:sp>
      <p:sp>
        <p:nvSpPr>
          <p:cNvPr id="1385526" name="Rectangle 54"/>
          <p:cNvSpPr>
            <a:spLocks noChangeArrowheads="1"/>
          </p:cNvSpPr>
          <p:nvPr/>
        </p:nvSpPr>
        <p:spPr bwMode="auto">
          <a:xfrm>
            <a:off x="4038600" y="37338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2</a:t>
            </a:r>
            <a:endParaRPr lang="en-US" sz="2400" b="1">
              <a:latin typeface="+mn-lt"/>
            </a:endParaRPr>
          </a:p>
        </p:txBody>
      </p:sp>
      <p:sp>
        <p:nvSpPr>
          <p:cNvPr id="1385527" name="Rectangle 55"/>
          <p:cNvSpPr>
            <a:spLocks noChangeArrowheads="1"/>
          </p:cNvSpPr>
          <p:nvPr/>
        </p:nvSpPr>
        <p:spPr bwMode="auto">
          <a:xfrm>
            <a:off x="2514600" y="23622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6</a:t>
            </a:r>
            <a:endParaRPr lang="en-US" sz="2400" b="1">
              <a:latin typeface="+mn-lt"/>
            </a:endParaRPr>
          </a:p>
        </p:txBody>
      </p:sp>
      <p:sp>
        <p:nvSpPr>
          <p:cNvPr id="1385528" name="Rectangle 56"/>
          <p:cNvSpPr>
            <a:spLocks noChangeArrowheads="1"/>
          </p:cNvSpPr>
          <p:nvPr/>
        </p:nvSpPr>
        <p:spPr bwMode="auto">
          <a:xfrm>
            <a:off x="2133600" y="37338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0</a:t>
            </a:r>
            <a:endParaRPr lang="en-US" sz="2400" b="1">
              <a:latin typeface="+mn-lt"/>
            </a:endParaRPr>
          </a:p>
        </p:txBody>
      </p:sp>
      <p:sp>
        <p:nvSpPr>
          <p:cNvPr id="1385529" name="Rectangle 57"/>
          <p:cNvSpPr>
            <a:spLocks noChangeArrowheads="1"/>
          </p:cNvSpPr>
          <p:nvPr/>
        </p:nvSpPr>
        <p:spPr bwMode="auto">
          <a:xfrm>
            <a:off x="1752600" y="2362200"/>
            <a:ext cx="381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1</a:t>
            </a:r>
            <a:endParaRPr lang="en-US" sz="2400" b="1">
              <a:latin typeface="+mn-lt"/>
            </a:endParaRPr>
          </a:p>
        </p:txBody>
      </p:sp>
      <p:sp>
        <p:nvSpPr>
          <p:cNvPr id="1385530" name="Rectangle 58"/>
          <p:cNvSpPr>
            <a:spLocks noChangeArrowheads="1"/>
          </p:cNvSpPr>
          <p:nvPr/>
        </p:nvSpPr>
        <p:spPr bwMode="auto">
          <a:xfrm>
            <a:off x="2514600" y="3733800"/>
            <a:ext cx="3810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it-IT" sz="2400" b="1" dirty="0" smtClean="0">
                <a:latin typeface="+mn-lt"/>
              </a:rPr>
              <a:t>1'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5522" grpId="0" animBg="1" autoUpdateAnimBg="0"/>
      <p:bldP spid="1385523" grpId="0" animBg="1" autoUpdateAnimBg="0"/>
      <p:bldP spid="1385524" grpId="0" animBg="1" autoUpdateAnimBg="0"/>
      <p:bldP spid="1385525" grpId="0" animBg="1" autoUpdateAnimBg="0"/>
      <p:bldP spid="1385526" grpId="0" animBg="1" autoUpdateAnimBg="0"/>
      <p:bldP spid="1385527" grpId="0" animBg="1" autoUpdateAnimBg="0"/>
      <p:bldP spid="1385528" grpId="0" animBg="1" autoUpdateAnimBg="0"/>
      <p:bldP spid="1385529" grpId="0" animBg="1" autoUpdateAnimBg="0"/>
      <p:bldP spid="138553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Text Box 2"/>
          <p:cNvSpPr txBox="1">
            <a:spLocks noChangeArrowheads="1"/>
          </p:cNvSpPr>
          <p:nvPr/>
        </p:nvSpPr>
        <p:spPr bwMode="auto">
          <a:xfrm>
            <a:off x="287338" y="381000"/>
            <a:ext cx="855186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sz="3600" dirty="0">
                <a:latin typeface="+mn-lt"/>
              </a:rPr>
              <a:t>Succede che l’algoritmo è ancora corretto ma gli elementi uguali vengono ricopiati in ordine </a:t>
            </a:r>
            <a:r>
              <a:rPr lang="it-IT" sz="3600" dirty="0" smtClean="0">
                <a:latin typeface="+mn-lt"/>
              </a:rPr>
              <a:t>inverso.</a:t>
            </a:r>
            <a:endParaRPr lang="it-IT" sz="3600" dirty="0">
              <a:solidFill>
                <a:srgbClr val="FF0000"/>
              </a:solidFill>
              <a:latin typeface="+mn-lt"/>
              <a:sym typeface="MT Extra" pitchFamily="18" charset="2"/>
            </a:endParaRPr>
          </a:p>
        </p:txBody>
      </p:sp>
      <p:sp>
        <p:nvSpPr>
          <p:cNvPr id="1386499" name="Text Box 3"/>
          <p:cNvSpPr txBox="1">
            <a:spLocks noChangeArrowheads="1"/>
          </p:cNvSpPr>
          <p:nvPr/>
        </p:nvSpPr>
        <p:spPr bwMode="auto">
          <a:xfrm>
            <a:off x="287338" y="2362200"/>
            <a:ext cx="85693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Quando un algoritmo di ordinamento mantiene l’ordine iniziale tra due elementi uguali si dice che esso è </a:t>
            </a:r>
            <a:r>
              <a:rPr lang="it-IT" sz="3600" i="1" u="sng" dirty="0" smtClean="0">
                <a:solidFill>
                  <a:srgbClr val="FF0000"/>
                </a:solidFill>
                <a:latin typeface="+mn-lt"/>
              </a:rPr>
              <a:t>stabile</a:t>
            </a:r>
            <a:r>
              <a:rPr lang="it-IT" sz="3600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L’algoritmo </a:t>
            </a:r>
            <a:r>
              <a:rPr lang="it-IT" sz="3600" dirty="0" err="1">
                <a:solidFill>
                  <a:srgbClr val="CC0000"/>
                </a:solidFill>
                <a:latin typeface="+mn-lt"/>
              </a:rPr>
              <a:t>Counting-Sort</a:t>
            </a:r>
            <a:r>
              <a:rPr lang="it-IT" sz="3600" dirty="0">
                <a:latin typeface="+mn-lt"/>
              </a:rPr>
              <a:t> (con l’ultimo ciclo </a:t>
            </a:r>
            <a:r>
              <a:rPr lang="it-IT" sz="3600" dirty="0" err="1">
                <a:latin typeface="+mn-lt"/>
              </a:rPr>
              <a:t>for</a:t>
            </a:r>
            <a:r>
              <a:rPr lang="it-IT" sz="3600" dirty="0">
                <a:latin typeface="+mn-lt"/>
              </a:rPr>
              <a:t> decrescente) è </a:t>
            </a:r>
            <a:r>
              <a:rPr lang="it-IT" sz="3600" dirty="0" smtClean="0">
                <a:latin typeface="+mn-lt"/>
              </a:rPr>
              <a:t>stabile.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Text Box 2"/>
          <p:cNvSpPr txBox="1">
            <a:spLocks noChangeArrowheads="1"/>
          </p:cNvSpPr>
          <p:nvPr/>
        </p:nvSpPr>
        <p:spPr bwMode="auto">
          <a:xfrm>
            <a:off x="1835696" y="116632"/>
            <a:ext cx="558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Algoritmo </a:t>
            </a:r>
            <a:r>
              <a:rPr lang="it-IT" sz="4000" dirty="0" err="1">
                <a:solidFill>
                  <a:srgbClr val="CC0000"/>
                </a:solidFill>
                <a:latin typeface="+mn-lt"/>
              </a:rPr>
              <a:t>Radix-Sort</a:t>
            </a:r>
            <a:endParaRPr lang="it-IT" sz="40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392643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382000" cy="156966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Assume che i valori degli elementi dell’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siano interi rappresentabili con al più </a:t>
            </a:r>
            <a:r>
              <a:rPr lang="it-IT" i="1" dirty="0">
                <a:latin typeface="+mn-lt"/>
              </a:rPr>
              <a:t>d</a:t>
            </a:r>
            <a:r>
              <a:rPr lang="it-IT" dirty="0">
                <a:latin typeface="+mn-lt"/>
              </a:rPr>
              <a:t> cifre in una certa base </a:t>
            </a:r>
            <a:r>
              <a:rPr lang="it-IT" i="1" dirty="0" smtClean="0">
                <a:latin typeface="+mn-lt"/>
              </a:rPr>
              <a:t>b.</a:t>
            </a:r>
            <a:endParaRPr lang="it-IT" dirty="0">
              <a:latin typeface="+mn-lt"/>
            </a:endParaRPr>
          </a:p>
        </p:txBody>
      </p:sp>
      <p:sp>
        <p:nvSpPr>
          <p:cNvPr id="1392644" name="Text Box 4"/>
          <p:cNvSpPr txBox="1">
            <a:spLocks noChangeArrowheads="1"/>
          </p:cNvSpPr>
          <p:nvPr/>
        </p:nvSpPr>
        <p:spPr bwMode="auto">
          <a:xfrm>
            <a:off x="381000" y="3962400"/>
            <a:ext cx="8382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Per ordinare 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si usa </a:t>
            </a:r>
            <a:r>
              <a:rPr lang="it-IT" i="1" dirty="0">
                <a:latin typeface="+mn-lt"/>
              </a:rPr>
              <a:t>d</a:t>
            </a:r>
            <a:r>
              <a:rPr lang="it-IT" dirty="0">
                <a:latin typeface="+mn-lt"/>
              </a:rPr>
              <a:t> volte un algoritmo di ordinamento stabile (ad esempio </a:t>
            </a:r>
            <a:r>
              <a:rPr lang="it-IT" dirty="0" err="1">
                <a:solidFill>
                  <a:srgbClr val="CC0000"/>
                </a:solidFill>
                <a:latin typeface="+mn-lt"/>
              </a:rPr>
              <a:t>Counting-Sort</a:t>
            </a:r>
            <a:r>
              <a:rPr lang="it-IT" dirty="0">
                <a:latin typeface="+mn-lt"/>
              </a:rPr>
              <a:t>) per ordinare 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rispetto a ciascuna delle </a:t>
            </a:r>
            <a:r>
              <a:rPr lang="it-IT" i="1" dirty="0">
                <a:latin typeface="+mn-lt"/>
              </a:rPr>
              <a:t>d</a:t>
            </a:r>
            <a:r>
              <a:rPr lang="it-IT" dirty="0">
                <a:latin typeface="+mn-lt"/>
              </a:rPr>
              <a:t> cifre partendo dalla meno </a:t>
            </a:r>
            <a:r>
              <a:rPr lang="it-IT" dirty="0" smtClean="0">
                <a:latin typeface="+mn-lt"/>
              </a:rPr>
              <a:t>significativa.</a:t>
            </a:r>
            <a:endParaRPr lang="it-IT" dirty="0">
              <a:latin typeface="+mn-lt"/>
            </a:endParaRPr>
          </a:p>
        </p:txBody>
      </p:sp>
      <p:sp>
        <p:nvSpPr>
          <p:cNvPr id="1392645" name="Text Box 5"/>
          <p:cNvSpPr txBox="1">
            <a:spLocks noChangeArrowheads="1"/>
          </p:cNvSpPr>
          <p:nvPr/>
        </p:nvSpPr>
        <p:spPr bwMode="auto">
          <a:xfrm>
            <a:off x="395288" y="2420938"/>
            <a:ext cx="83531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+mn-lt"/>
              </a:rPr>
              <a:t>Ad esempio interi di </a:t>
            </a:r>
            <a:r>
              <a:rPr lang="it-IT" i="1" dirty="0" smtClean="0">
                <a:latin typeface="+mn-lt"/>
              </a:rPr>
              <a:t>d </a:t>
            </a:r>
            <a:r>
              <a:rPr lang="it-IT" dirty="0" smtClean="0">
                <a:latin typeface="+mn-lt"/>
              </a:rPr>
              <a:t>= 5 </a:t>
            </a:r>
            <a:r>
              <a:rPr lang="it-IT" dirty="0">
                <a:latin typeface="+mn-lt"/>
              </a:rPr>
              <a:t>cifre decimali (</a:t>
            </a:r>
            <a:r>
              <a:rPr lang="it-IT" i="1" dirty="0" smtClean="0">
                <a:latin typeface="+mn-lt"/>
              </a:rPr>
              <a:t>b </a:t>
            </a:r>
            <a:r>
              <a:rPr lang="it-IT" dirty="0" smtClean="0">
                <a:latin typeface="+mn-lt"/>
              </a:rPr>
              <a:t>= 10</a:t>
            </a:r>
            <a:r>
              <a:rPr lang="it-IT" dirty="0">
                <a:latin typeface="+mn-lt"/>
              </a:rPr>
              <a:t>), interi di </a:t>
            </a:r>
            <a:r>
              <a:rPr lang="it-IT" i="1" dirty="0" smtClean="0">
                <a:latin typeface="+mn-lt"/>
              </a:rPr>
              <a:t>d </a:t>
            </a:r>
            <a:r>
              <a:rPr lang="it-IT" dirty="0" smtClean="0">
                <a:latin typeface="+mn-lt"/>
              </a:rPr>
              <a:t>= 4 </a:t>
            </a:r>
            <a:r>
              <a:rPr lang="it-IT" dirty="0">
                <a:latin typeface="+mn-lt"/>
              </a:rPr>
              <a:t>byte (cifre in base </a:t>
            </a:r>
            <a:r>
              <a:rPr lang="it-IT" i="1" dirty="0" smtClean="0">
                <a:latin typeface="+mn-lt"/>
              </a:rPr>
              <a:t>b </a:t>
            </a:r>
            <a:r>
              <a:rPr lang="it-IT" dirty="0" smtClean="0">
                <a:latin typeface="+mn-lt"/>
              </a:rPr>
              <a:t>= 256</a:t>
            </a:r>
            <a:r>
              <a:rPr lang="it-IT" dirty="0">
                <a:latin typeface="+mn-lt"/>
              </a:rPr>
              <a:t>) o stringhe di </a:t>
            </a:r>
            <a:r>
              <a:rPr lang="it-IT" i="1" dirty="0">
                <a:latin typeface="+mn-lt"/>
              </a:rPr>
              <a:t>d</a:t>
            </a:r>
            <a:r>
              <a:rPr lang="it-IT" dirty="0">
                <a:latin typeface="+mn-lt"/>
              </a:rPr>
              <a:t> caratteri (</a:t>
            </a:r>
            <a:r>
              <a:rPr lang="it-IT" i="1" dirty="0" smtClean="0">
                <a:latin typeface="+mn-lt"/>
              </a:rPr>
              <a:t>b </a:t>
            </a:r>
            <a:r>
              <a:rPr lang="it-IT" dirty="0" smtClean="0">
                <a:latin typeface="+mn-lt"/>
              </a:rPr>
              <a:t>= 256).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4" grpId="0"/>
      <p:bldP spid="139264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13559</TotalTime>
  <Words>1208</Words>
  <Application>Microsoft Office PowerPoint</Application>
  <PresentationFormat>Presentazione su schermo (4:3)</PresentationFormat>
  <Paragraphs>361</Paragraphs>
  <Slides>13</Slides>
  <Notes>0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Blank Presentation</vt:lpstr>
      <vt:lpstr>Equation</vt:lpstr>
      <vt:lpstr>Equazione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658</cp:revision>
  <cp:lastPrinted>2015-03-18T12:24:06Z</cp:lastPrinted>
  <dcterms:created xsi:type="dcterms:W3CDTF">2015-03-25T21:04:41Z</dcterms:created>
  <dcterms:modified xsi:type="dcterms:W3CDTF">2015-03-25T21:06:16Z</dcterms:modified>
</cp:coreProperties>
</file>