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7.bin" ContentType="application/vnd.openxmlformats-officedocument.oleObject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Microsoft_Equation3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Microsoft_Equation8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embeddings/Microsoft_Equation5.bin" ContentType="application/vnd.openxmlformats-officedocument.oleObject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embeddings/Microsoft_Equation6.bin" ContentType="application/vnd.openxmlformats-officedocument.oleObject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48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3333CC"/>
    <a:srgbClr val="CC0000"/>
    <a:srgbClr val="6600CC"/>
    <a:srgbClr val="FF0000"/>
    <a:srgbClr val="CCCC00"/>
    <a:srgbClr val="00FFCC"/>
    <a:srgbClr val="99FF33"/>
    <a:srgbClr val="A50021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vertBarState="maximized" horzBarState="maximized">
    <p:restoredLeft sz="15099" autoAdjust="0"/>
    <p:restoredTop sz="92181" autoAdjust="0"/>
  </p:normalViewPr>
  <p:slideViewPr>
    <p:cSldViewPr>
      <p:cViewPr varScale="1">
        <p:scale>
          <a:sx n="147" d="100"/>
          <a:sy n="147" d="100"/>
        </p:scale>
        <p:origin x="-1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4E0499-9C81-4A11-81AA-2A3622ECF9F9}" type="slidenum">
              <a:rPr lang="it-IT" smtClean="0"/>
              <a:pPr>
                <a:defRPr/>
              </a:pPr>
              <a:t>22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Relationship Id="rId3" Type="http://schemas.openxmlformats.org/officeDocument/2006/relationships/oleObject" Target="../embeddings/Microsoft_Equation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oleObject" Target="../embeddings/Microsoft_Equation4.bin"/><Relationship Id="rId5" Type="http://schemas.openxmlformats.org/officeDocument/2006/relationships/oleObject" Target="../embeddings/Microsoft_Equation5.bin"/><Relationship Id="rId6" Type="http://schemas.openxmlformats.org/officeDocument/2006/relationships/oleObject" Target="../embeddings/Microsoft_Equation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79216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Implementazione di dizionari</a:t>
            </a:r>
          </a:p>
        </p:txBody>
      </p:sp>
      <p:sp>
        <p:nvSpPr>
          <p:cNvPr id="1440771" name="Text Box 3"/>
          <p:cNvSpPr txBox="1">
            <a:spLocks noChangeArrowheads="1"/>
          </p:cNvSpPr>
          <p:nvPr/>
        </p:nvSpPr>
        <p:spPr bwMode="auto">
          <a:xfrm>
            <a:off x="215900" y="1160463"/>
            <a:ext cx="867727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solidFill>
                  <a:srgbClr val="FF0000"/>
                </a:solidFill>
                <a:latin typeface="+mn-lt"/>
              </a:rPr>
              <a:t>Problema del dizionario dinamico</a:t>
            </a:r>
            <a:r>
              <a:rPr lang="it-IT" dirty="0">
                <a:latin typeface="+mn-lt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it-IT" dirty="0">
                <a:latin typeface="+mn-lt"/>
                <a:sym typeface="Symbol" pitchFamily="18" charset="2"/>
              </a:rPr>
              <a:t>Scegliere una struttura dati in cui memorizzare dei record con un campo </a:t>
            </a:r>
            <a:r>
              <a:rPr lang="it-IT" b="1" i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key</a:t>
            </a:r>
            <a:r>
              <a:rPr lang="it-IT" dirty="0">
                <a:latin typeface="+mn-lt"/>
                <a:sym typeface="Symbol" pitchFamily="18" charset="2"/>
              </a:rPr>
              <a:t> e alcuni altri campi in cui sono memorizzati i dati associati alla chiave </a:t>
            </a:r>
            <a:r>
              <a:rPr lang="it-IT" b="1" i="1" dirty="0" smtClean="0">
                <a:solidFill>
                  <a:srgbClr val="0070C0"/>
                </a:solidFill>
                <a:latin typeface="+mn-lt"/>
                <a:sym typeface="Symbol" pitchFamily="18" charset="2"/>
              </a:rPr>
              <a:t>key</a:t>
            </a:r>
            <a:r>
              <a:rPr lang="it-IT" dirty="0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.</a:t>
            </a:r>
            <a:endParaRPr lang="it-IT" b="1" dirty="0">
              <a:solidFill>
                <a:srgbClr val="0070C0"/>
              </a:solidFill>
              <a:latin typeface="+mn-lt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it-IT" dirty="0">
                <a:latin typeface="+mn-lt"/>
                <a:sym typeface="Symbol" pitchFamily="18" charset="2"/>
              </a:rPr>
              <a:t>Su tale struttura si devono poter eseguire in modo efficiente le </a:t>
            </a:r>
            <a:r>
              <a:rPr lang="it-IT" dirty="0" smtClean="0">
                <a:latin typeface="+mn-lt"/>
                <a:sym typeface="Symbol" pitchFamily="18" charset="2"/>
              </a:rPr>
              <a:t>operazioni: </a:t>
            </a:r>
            <a:endParaRPr lang="it-IT" dirty="0">
              <a:latin typeface="+mn-lt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it-IT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Insert</a:t>
            </a:r>
            <a:r>
              <a:rPr lang="it-IT" dirty="0">
                <a:latin typeface="+mn-lt"/>
                <a:sym typeface="Symbol" pitchFamily="18" charset="2"/>
              </a:rPr>
              <a:t> che aggiunge un nuovo record</a:t>
            </a:r>
          </a:p>
          <a:p>
            <a:pPr>
              <a:spcBef>
                <a:spcPct val="20000"/>
              </a:spcBef>
            </a:pPr>
            <a:r>
              <a:rPr lang="it-IT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Search</a:t>
            </a:r>
            <a:r>
              <a:rPr lang="it-IT" dirty="0">
                <a:latin typeface="+mn-lt"/>
                <a:sym typeface="Symbol" pitchFamily="18" charset="2"/>
              </a:rPr>
              <a:t> che cerca un record di chiave </a:t>
            </a:r>
            <a:r>
              <a:rPr lang="it-IT" b="1" i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key</a:t>
            </a:r>
            <a:endParaRPr lang="it-IT" b="1" dirty="0">
              <a:solidFill>
                <a:srgbClr val="0070C0"/>
              </a:solidFill>
              <a:latin typeface="+mn-lt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it-IT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Delete</a:t>
            </a:r>
            <a:r>
              <a:rPr lang="it-IT" dirty="0">
                <a:latin typeface="+mn-lt"/>
                <a:sym typeface="Symbol" pitchFamily="18" charset="2"/>
              </a:rPr>
              <a:t> che toglie un record dalla struttura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250" name="Text Box 2"/>
          <p:cNvSpPr txBox="1">
            <a:spLocks noChangeArrowheads="1"/>
          </p:cNvSpPr>
          <p:nvPr/>
        </p:nvSpPr>
        <p:spPr bwMode="auto">
          <a:xfrm>
            <a:off x="288541" y="159867"/>
            <a:ext cx="830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Analisi di </a:t>
            </a:r>
            <a:r>
              <a:rPr lang="it-IT" sz="4000" dirty="0" err="1">
                <a:solidFill>
                  <a:srgbClr val="FF0000"/>
                </a:solidFill>
                <a:latin typeface="+mn-lt"/>
              </a:rPr>
              <a:t>hash</a:t>
            </a:r>
            <a:r>
              <a:rPr lang="it-IT" sz="4000" dirty="0">
                <a:solidFill>
                  <a:srgbClr val="FF0000"/>
                </a:solidFill>
                <a:latin typeface="+mn-lt"/>
              </a:rPr>
              <a:t> con liste </a:t>
            </a:r>
          </a:p>
        </p:txBody>
      </p:sp>
      <p:sp>
        <p:nvSpPr>
          <p:cNvPr id="1461251" name="Text Box 3"/>
          <p:cNvSpPr txBox="1">
            <a:spLocks noChangeArrowheads="1"/>
          </p:cNvSpPr>
          <p:nvPr/>
        </p:nvSpPr>
        <p:spPr bwMode="auto">
          <a:xfrm>
            <a:off x="228157" y="3909547"/>
            <a:ext cx="842486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Valutiamo la complessità media di </a:t>
            </a:r>
            <a:r>
              <a:rPr lang="it-IT" dirty="0" err="1">
                <a:solidFill>
                  <a:srgbClr val="CC0000"/>
                </a:solidFill>
                <a:latin typeface="+mn-lt"/>
              </a:rPr>
              <a:t>Search</a:t>
            </a:r>
            <a:r>
              <a:rPr lang="it-IT" dirty="0">
                <a:latin typeface="+mn-lt"/>
              </a:rPr>
              <a:t> </a:t>
            </a:r>
            <a:r>
              <a:rPr lang="it-IT" dirty="0">
                <a:latin typeface="+mn-lt"/>
                <a:sym typeface="Symbol" pitchFamily="18" charset="2"/>
              </a:rPr>
              <a:t>in funzione del </a:t>
            </a:r>
            <a:r>
              <a:rPr lang="it-IT" i="1" u="sng" dirty="0">
                <a:solidFill>
                  <a:srgbClr val="FF0000"/>
                </a:solidFill>
                <a:latin typeface="+mn-lt"/>
                <a:sym typeface="Symbol" pitchFamily="18" charset="2"/>
              </a:rPr>
              <a:t>fattore di carico</a:t>
            </a:r>
            <a:r>
              <a:rPr lang="it-IT" dirty="0">
                <a:latin typeface="+mn-lt"/>
                <a:sym typeface="Symbol" pitchFamily="18" charset="2"/>
              </a:rPr>
              <a:t> </a:t>
            </a:r>
            <a:r>
              <a:rPr lang="el-GR" dirty="0">
                <a:latin typeface="+mn-lt"/>
                <a:sym typeface="Symbol" pitchFamily="18" charset="2"/>
              </a:rPr>
              <a:t>α</a:t>
            </a:r>
            <a:r>
              <a:rPr lang="it-IT" dirty="0">
                <a:latin typeface="+mn-lt"/>
                <a:sym typeface="Symbol" pitchFamily="18" charset="2"/>
              </a:rPr>
              <a:t> = </a:t>
            </a:r>
            <a:r>
              <a:rPr lang="it-IT" i="1" dirty="0" smtClean="0">
                <a:latin typeface="+mn-lt"/>
                <a:sym typeface="Symbol" pitchFamily="18" charset="2"/>
              </a:rPr>
              <a:t>n</a:t>
            </a:r>
            <a:r>
              <a:rPr lang="it-IT" dirty="0" smtClean="0">
                <a:latin typeface="+mn-lt"/>
                <a:sym typeface="Symbol" pitchFamily="18" charset="2"/>
              </a:rPr>
              <a:t>/</a:t>
            </a:r>
            <a:r>
              <a:rPr lang="it-IT" i="1" dirty="0" smtClean="0">
                <a:latin typeface="+mn-lt"/>
                <a:sym typeface="Symbol" pitchFamily="18" charset="2"/>
              </a:rPr>
              <a:t>m</a:t>
            </a:r>
            <a:r>
              <a:rPr lang="it-IT" dirty="0" smtClean="0">
                <a:latin typeface="+mn-lt"/>
                <a:sym typeface="Symbol" pitchFamily="18" charset="2"/>
              </a:rPr>
              <a:t>.</a:t>
            </a:r>
            <a:endParaRPr lang="it-IT" dirty="0">
              <a:latin typeface="+mn-lt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Siccome </a:t>
            </a:r>
            <a:r>
              <a:rPr lang="it-IT" i="1" dirty="0">
                <a:latin typeface="+mn-lt"/>
                <a:sym typeface="Symbol" pitchFamily="18" charset="2"/>
              </a:rPr>
              <a:t>n</a:t>
            </a:r>
            <a:r>
              <a:rPr lang="it-IT" dirty="0">
                <a:latin typeface="+mn-lt"/>
                <a:sym typeface="Symbol" pitchFamily="18" charset="2"/>
              </a:rPr>
              <a:t> è compreso tra 0 e |</a:t>
            </a:r>
            <a:r>
              <a:rPr lang="it-IT" i="1" dirty="0">
                <a:latin typeface="+mn-lt"/>
                <a:sym typeface="Symbol" pitchFamily="18" charset="2"/>
              </a:rPr>
              <a:t>U</a:t>
            </a:r>
            <a:r>
              <a:rPr lang="it-IT" dirty="0">
                <a:latin typeface="+mn-lt"/>
                <a:sym typeface="Symbol" pitchFamily="18" charset="2"/>
              </a:rPr>
              <a:t>| </a:t>
            </a:r>
            <a:r>
              <a:rPr lang="it-IT" dirty="0" smtClean="0">
                <a:latin typeface="+mn-lt"/>
                <a:sym typeface="Symbol" pitchFamily="18" charset="2"/>
              </a:rPr>
              <a:t>   0 </a:t>
            </a:r>
            <a:r>
              <a:rPr lang="it-IT" dirty="0">
                <a:latin typeface="+mn-lt"/>
                <a:sym typeface="Symbol" pitchFamily="18" charset="2"/>
              </a:rPr>
              <a:t>≤</a:t>
            </a:r>
            <a:r>
              <a:rPr lang="it-IT" b="1" dirty="0">
                <a:latin typeface="+mn-lt"/>
                <a:sym typeface="Symbol" pitchFamily="18" charset="2"/>
              </a:rPr>
              <a:t> </a:t>
            </a:r>
            <a:r>
              <a:rPr lang="el-GR" dirty="0">
                <a:latin typeface="+mn-lt"/>
                <a:sym typeface="Symbol" pitchFamily="18" charset="2"/>
              </a:rPr>
              <a:t>α</a:t>
            </a:r>
            <a:r>
              <a:rPr lang="it-IT" b="1" dirty="0">
                <a:latin typeface="+mn-lt"/>
                <a:sym typeface="Symbol" pitchFamily="18" charset="2"/>
              </a:rPr>
              <a:t> ≤</a:t>
            </a:r>
            <a:r>
              <a:rPr lang="it-IT" dirty="0">
                <a:latin typeface="+mn-lt"/>
                <a:sym typeface="Symbol" pitchFamily="18" charset="2"/>
              </a:rPr>
              <a:t> |</a:t>
            </a:r>
            <a:r>
              <a:rPr lang="it-IT" i="1" dirty="0">
                <a:latin typeface="+mn-lt"/>
                <a:sym typeface="Symbol" pitchFamily="18" charset="2"/>
              </a:rPr>
              <a:t>U</a:t>
            </a:r>
            <a:r>
              <a:rPr lang="it-IT" dirty="0" smtClean="0">
                <a:latin typeface="+mn-lt"/>
                <a:sym typeface="Symbol" pitchFamily="18" charset="2"/>
              </a:rPr>
              <a:t>|</a:t>
            </a:r>
            <a:r>
              <a:rPr lang="it-IT" b="1" dirty="0" smtClean="0">
                <a:latin typeface="+mn-lt"/>
                <a:sym typeface="Symbol" pitchFamily="18" charset="2"/>
              </a:rPr>
              <a:t>/</a:t>
            </a:r>
            <a:r>
              <a:rPr lang="it-IT" i="1" dirty="0" smtClean="0">
                <a:latin typeface="+mn-lt"/>
                <a:sym typeface="Symbol" pitchFamily="18" charset="2"/>
              </a:rPr>
              <a:t>m.</a:t>
            </a:r>
            <a:endParaRPr lang="it-IT" i="1" dirty="0">
              <a:latin typeface="+mn-lt"/>
              <a:sym typeface="Symbol" pitchFamily="18" charset="2"/>
            </a:endParaRPr>
          </a:p>
        </p:txBody>
      </p:sp>
      <p:sp>
        <p:nvSpPr>
          <p:cNvPr id="1461252" name="Text Box 4"/>
          <p:cNvSpPr txBox="1">
            <a:spLocks noChangeArrowheads="1"/>
          </p:cNvSpPr>
          <p:nvPr/>
        </p:nvSpPr>
        <p:spPr bwMode="auto">
          <a:xfrm>
            <a:off x="228157" y="1864819"/>
            <a:ext cx="86423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Una </a:t>
            </a:r>
            <a:r>
              <a:rPr lang="it-IT" dirty="0" err="1">
                <a:solidFill>
                  <a:srgbClr val="CC0000"/>
                </a:solidFill>
                <a:latin typeface="+mn-lt"/>
              </a:rPr>
              <a:t>Search</a:t>
            </a:r>
            <a:r>
              <a:rPr lang="it-IT" dirty="0">
                <a:latin typeface="+mn-lt"/>
              </a:rPr>
              <a:t> di un elemento con chiave </a:t>
            </a:r>
            <a:r>
              <a:rPr lang="it-IT" i="1" dirty="0">
                <a:latin typeface="+mn-lt"/>
              </a:rPr>
              <a:t>k</a:t>
            </a:r>
            <a:r>
              <a:rPr lang="it-IT" dirty="0">
                <a:latin typeface="+mn-lt"/>
              </a:rPr>
              <a:t> </a:t>
            </a:r>
            <a:r>
              <a:rPr lang="it-IT" dirty="0">
                <a:latin typeface="+mn-lt"/>
                <a:sym typeface="Symbol" pitchFamily="18" charset="2"/>
              </a:rPr>
              <a:t>richiede tempo </a:t>
            </a:r>
            <a:r>
              <a:rPr lang="it-IT" i="1" dirty="0">
                <a:latin typeface="+mn-lt"/>
                <a:sym typeface="Symbol" pitchFamily="18" charset="2"/>
              </a:rPr>
              <a:t>O</a:t>
            </a:r>
            <a:r>
              <a:rPr lang="it-IT" dirty="0">
                <a:latin typeface="+mn-lt"/>
                <a:sym typeface="Symbol" pitchFamily="18" charset="2"/>
              </a:rPr>
              <a:t>(</a:t>
            </a:r>
            <a:r>
              <a:rPr lang="it-IT" i="1" dirty="0">
                <a:latin typeface="+mn-lt"/>
                <a:sym typeface="Symbol" pitchFamily="18" charset="2"/>
              </a:rPr>
              <a:t>n</a:t>
            </a:r>
            <a:r>
              <a:rPr lang="it-IT" dirty="0">
                <a:latin typeface="+mn-lt"/>
                <a:sym typeface="Symbol" pitchFamily="18" charset="2"/>
              </a:rPr>
              <a:t>) nel caso pessimo in cui tutti gli </a:t>
            </a:r>
            <a:r>
              <a:rPr lang="it-IT" i="1" dirty="0">
                <a:latin typeface="+mn-lt"/>
                <a:sym typeface="Symbol" pitchFamily="18" charset="2"/>
              </a:rPr>
              <a:t>n</a:t>
            </a:r>
            <a:r>
              <a:rPr lang="it-IT" dirty="0">
                <a:latin typeface="+mn-lt"/>
                <a:sym typeface="Symbol" pitchFamily="18" charset="2"/>
              </a:rPr>
              <a:t> elementi stanno nella stessa lista </a:t>
            </a:r>
            <a:r>
              <a:rPr lang="it-IT" i="1" dirty="0">
                <a:latin typeface="+mn-lt"/>
                <a:sym typeface="Symbol" pitchFamily="18" charset="2"/>
              </a:rPr>
              <a:t>h</a:t>
            </a:r>
            <a:r>
              <a:rPr lang="it-IT" dirty="0">
                <a:latin typeface="+mn-lt"/>
                <a:sym typeface="Symbol" pitchFamily="18" charset="2"/>
              </a:rPr>
              <a:t>(</a:t>
            </a:r>
            <a:r>
              <a:rPr lang="it-IT" i="1" dirty="0">
                <a:latin typeface="+mn-lt"/>
                <a:sym typeface="Symbol" pitchFamily="18" charset="2"/>
              </a:rPr>
              <a:t>k</a:t>
            </a:r>
            <a:r>
              <a:rPr lang="it-IT" dirty="0">
                <a:latin typeface="+mn-lt"/>
                <a:sym typeface="Symbol" pitchFamily="18" charset="2"/>
              </a:rPr>
              <a:t>) della chiave </a:t>
            </a:r>
            <a:r>
              <a:rPr lang="it-IT" dirty="0" smtClean="0">
                <a:latin typeface="+mn-lt"/>
                <a:sym typeface="Symbol" pitchFamily="18" charset="2"/>
              </a:rPr>
              <a:t>cercata.</a:t>
            </a:r>
            <a:endParaRPr lang="it-IT" dirty="0">
              <a:latin typeface="+mn-lt"/>
              <a:sym typeface="Symbol" pitchFamily="18" charset="2"/>
            </a:endParaRPr>
          </a:p>
        </p:txBody>
      </p:sp>
      <p:sp>
        <p:nvSpPr>
          <p:cNvPr id="1461253" name="Text Box 5"/>
          <p:cNvSpPr txBox="1">
            <a:spLocks noChangeArrowheads="1"/>
          </p:cNvSpPr>
          <p:nvPr/>
        </p:nvSpPr>
        <p:spPr bwMode="auto">
          <a:xfrm>
            <a:off x="215516" y="764704"/>
            <a:ext cx="86423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Supponiamo che la tavola </a:t>
            </a:r>
            <a:r>
              <a:rPr lang="it-IT" dirty="0" err="1">
                <a:latin typeface="+mn-lt"/>
                <a:sym typeface="Symbol" pitchFamily="18" charset="2"/>
              </a:rPr>
              <a:t>hash</a:t>
            </a:r>
            <a:r>
              <a:rPr lang="it-IT" dirty="0">
                <a:latin typeface="+mn-lt"/>
                <a:sym typeface="Symbol" pitchFamily="18" charset="2"/>
              </a:rPr>
              <a:t> </a:t>
            </a:r>
            <a:r>
              <a:rPr lang="it-IT" i="1" dirty="0">
                <a:latin typeface="+mn-lt"/>
                <a:sym typeface="Symbol" pitchFamily="18" charset="2"/>
              </a:rPr>
              <a:t>T</a:t>
            </a:r>
            <a:r>
              <a:rPr lang="it-IT" dirty="0">
                <a:latin typeface="+mn-lt"/>
                <a:sym typeface="Symbol" pitchFamily="18" charset="2"/>
              </a:rPr>
              <a:t> abbia 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 celle e che in essa siano memorizzati </a:t>
            </a:r>
            <a:r>
              <a:rPr lang="it-IT" i="1" dirty="0">
                <a:latin typeface="+mn-lt"/>
                <a:sym typeface="Symbol" pitchFamily="18" charset="2"/>
              </a:rPr>
              <a:t>n</a:t>
            </a:r>
            <a:r>
              <a:rPr lang="it-IT" dirty="0">
                <a:latin typeface="+mn-lt"/>
                <a:sym typeface="Symbol" pitchFamily="18" charset="2"/>
              </a:rPr>
              <a:t> </a:t>
            </a:r>
            <a:r>
              <a:rPr lang="it-IT" dirty="0" smtClean="0">
                <a:latin typeface="+mn-lt"/>
                <a:sym typeface="Symbol" pitchFamily="18" charset="2"/>
              </a:rPr>
              <a:t>elementi.</a:t>
            </a:r>
            <a:endParaRPr lang="it-IT" dirty="0"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1251" grpId="0"/>
      <p:bldP spid="1461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Text Box 2"/>
          <p:cNvSpPr txBox="1">
            <a:spLocks noChangeArrowheads="1"/>
          </p:cNvSpPr>
          <p:nvPr/>
        </p:nvSpPr>
        <p:spPr bwMode="auto">
          <a:xfrm>
            <a:off x="250825" y="3860800"/>
            <a:ext cx="85693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sz="3600" dirty="0">
                <a:latin typeface="+mn-lt"/>
              </a:rPr>
              <a:t>“ogni elemento in input ha la stessa probabilità di essere mandato in una qualsiasi delle </a:t>
            </a:r>
            <a:r>
              <a:rPr lang="it-IT" sz="3600" i="1" dirty="0">
                <a:latin typeface="+mn-lt"/>
              </a:rPr>
              <a:t>m</a:t>
            </a:r>
            <a:r>
              <a:rPr lang="it-IT" sz="3600" dirty="0">
                <a:latin typeface="+mn-lt"/>
              </a:rPr>
              <a:t> celle”</a:t>
            </a:r>
          </a:p>
        </p:txBody>
      </p:sp>
      <p:sp>
        <p:nvSpPr>
          <p:cNvPr id="1462275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86423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Supporremo che </a:t>
            </a:r>
            <a:r>
              <a:rPr lang="it-IT" sz="3600" i="1" dirty="0">
                <a:latin typeface="+mn-lt"/>
                <a:sym typeface="Symbol" pitchFamily="18" charset="2"/>
              </a:rPr>
              <a:t>h</a:t>
            </a:r>
            <a:r>
              <a:rPr lang="it-IT" sz="3600" dirty="0">
                <a:latin typeface="+mn-lt"/>
                <a:sym typeface="Symbol" pitchFamily="18" charset="2"/>
              </a:rPr>
              <a:t>(</a:t>
            </a:r>
            <a:r>
              <a:rPr lang="it-IT" sz="3600" i="1" dirty="0">
                <a:latin typeface="+mn-lt"/>
                <a:sym typeface="Symbol" pitchFamily="18" charset="2"/>
              </a:rPr>
              <a:t>k</a:t>
            </a:r>
            <a:r>
              <a:rPr lang="it-IT" sz="3600" dirty="0">
                <a:latin typeface="+mn-lt"/>
                <a:sym typeface="Symbol" pitchFamily="18" charset="2"/>
              </a:rPr>
              <a:t>) </a:t>
            </a:r>
            <a:r>
              <a:rPr lang="it-IT" sz="3600" dirty="0">
                <a:latin typeface="+mn-lt"/>
              </a:rPr>
              <a:t>distribuisca in modo uniforme le 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 chiavi tra le </a:t>
            </a:r>
            <a:r>
              <a:rPr lang="it-IT" sz="3600" i="1" dirty="0">
                <a:latin typeface="+mn-lt"/>
              </a:rPr>
              <a:t>m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smtClean="0">
                <a:latin typeface="+mn-lt"/>
              </a:rPr>
              <a:t>liste.</a:t>
            </a:r>
            <a:endParaRPr lang="it-IT" sz="3600" dirty="0">
              <a:latin typeface="+mn-lt"/>
            </a:endParaRPr>
          </a:p>
        </p:txBody>
      </p:sp>
      <p:sp>
        <p:nvSpPr>
          <p:cNvPr id="1462276" name="Text Box 4"/>
          <p:cNvSpPr txBox="1">
            <a:spLocks noChangeArrowheads="1"/>
          </p:cNvSpPr>
          <p:nvPr/>
        </p:nvSpPr>
        <p:spPr bwMode="auto">
          <a:xfrm>
            <a:off x="287338" y="2133600"/>
            <a:ext cx="86423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Più precisamente assumeremo la seguente </a:t>
            </a:r>
          </a:p>
          <a:p>
            <a:r>
              <a:rPr lang="it-IT" sz="3600" u="sng" dirty="0">
                <a:solidFill>
                  <a:srgbClr val="FF0000"/>
                </a:solidFill>
                <a:latin typeface="+mn-lt"/>
              </a:rPr>
              <a:t>ipotesi di </a:t>
            </a:r>
            <a:r>
              <a:rPr lang="it-IT" sz="3600" u="sng" dirty="0" err="1">
                <a:solidFill>
                  <a:srgbClr val="FF0000"/>
                </a:solidFill>
                <a:latin typeface="+mn-lt"/>
              </a:rPr>
              <a:t>hash</a:t>
            </a:r>
            <a:r>
              <a:rPr lang="it-IT" sz="3600" u="sng" dirty="0">
                <a:solidFill>
                  <a:srgbClr val="FF0000"/>
                </a:solidFill>
                <a:latin typeface="+mn-lt"/>
              </a:rPr>
              <a:t> uniforme </a:t>
            </a:r>
            <a:r>
              <a:rPr lang="it-IT" sz="3600" u="sng" dirty="0" smtClean="0">
                <a:solidFill>
                  <a:srgbClr val="FF0000"/>
                </a:solidFill>
                <a:latin typeface="+mn-lt"/>
              </a:rPr>
              <a:t>semplice</a:t>
            </a:r>
            <a:r>
              <a:rPr lang="it-IT" sz="3600" dirty="0" smtClean="0">
                <a:latin typeface="+mn-lt"/>
              </a:rPr>
              <a:t>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4" grpId="0"/>
      <p:bldP spid="14622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Text Box 2"/>
          <p:cNvSpPr txBox="1">
            <a:spLocks noChangeArrowheads="1"/>
          </p:cNvSpPr>
          <p:nvPr/>
        </p:nvSpPr>
        <p:spPr bwMode="auto">
          <a:xfrm>
            <a:off x="250825" y="457200"/>
            <a:ext cx="86058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Siano 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baseline="-25000" dirty="0">
                <a:latin typeface="+mn-lt"/>
              </a:rPr>
              <a:t>0</a:t>
            </a:r>
            <a:r>
              <a:rPr lang="it-IT" sz="3600" dirty="0">
                <a:latin typeface="+mn-lt"/>
              </a:rPr>
              <a:t>,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baseline="-25000" dirty="0">
                <a:latin typeface="+mn-lt"/>
              </a:rPr>
              <a:t>1</a:t>
            </a:r>
            <a:r>
              <a:rPr lang="it-IT" sz="3600" dirty="0">
                <a:latin typeface="+mn-lt"/>
              </a:rPr>
              <a:t>,...,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i="1" baseline="-25000" dirty="0">
                <a:latin typeface="+mn-lt"/>
              </a:rPr>
              <a:t>m</a:t>
            </a:r>
            <a:r>
              <a:rPr lang="it-IT" sz="3600" baseline="-25000" dirty="0">
                <a:latin typeface="+mn-lt"/>
              </a:rPr>
              <a:t>-1</a:t>
            </a:r>
            <a:r>
              <a:rPr lang="it-IT" sz="3600" dirty="0">
                <a:latin typeface="+mn-lt"/>
              </a:rPr>
              <a:t> le lunghezze delle </a:t>
            </a:r>
            <a:r>
              <a:rPr lang="it-IT" sz="3600" i="1" dirty="0">
                <a:latin typeface="+mn-lt"/>
              </a:rPr>
              <a:t>m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smtClean="0">
                <a:latin typeface="+mn-lt"/>
              </a:rPr>
              <a:t>liste. </a:t>
            </a:r>
            <a:endParaRPr lang="it-IT" sz="3600" dirty="0">
              <a:latin typeface="+mn-lt"/>
            </a:endParaRPr>
          </a:p>
          <a:p>
            <a:r>
              <a:rPr lang="it-IT" sz="3600" dirty="0">
                <a:latin typeface="+mn-lt"/>
              </a:rPr>
              <a:t>La lunghezza attesa di una lista è</a:t>
            </a:r>
          </a:p>
        </p:txBody>
      </p:sp>
      <p:sp>
        <p:nvSpPr>
          <p:cNvPr id="1464323" name="Text Box 3"/>
          <p:cNvSpPr txBox="1">
            <a:spLocks noChangeArrowheads="1"/>
          </p:cNvSpPr>
          <p:nvPr/>
        </p:nvSpPr>
        <p:spPr bwMode="auto">
          <a:xfrm>
            <a:off x="250825" y="3536950"/>
            <a:ext cx="860583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i="1" u="sng" dirty="0">
                <a:solidFill>
                  <a:srgbClr val="0066FF"/>
                </a:solidFill>
                <a:latin typeface="+mn-lt"/>
              </a:rPr>
              <a:t>Proprietà</a:t>
            </a:r>
            <a:r>
              <a:rPr lang="it-IT" sz="3600" dirty="0">
                <a:latin typeface="+mn-lt"/>
              </a:rPr>
              <a:t>: Nell’ipotesi di </a:t>
            </a:r>
            <a:r>
              <a:rPr lang="it-IT" sz="3600" dirty="0" err="1">
                <a:latin typeface="+mn-lt"/>
              </a:rPr>
              <a:t>hash</a:t>
            </a:r>
            <a:r>
              <a:rPr lang="it-IT" sz="3600" dirty="0">
                <a:latin typeface="+mn-lt"/>
              </a:rPr>
              <a:t> uniforme semplice la ricerca di una chiave </a:t>
            </a:r>
            <a:r>
              <a:rPr lang="it-IT" sz="3600" i="1" dirty="0">
                <a:latin typeface="+mn-lt"/>
              </a:rPr>
              <a:t>k</a:t>
            </a:r>
            <a:r>
              <a:rPr lang="it-IT" sz="3600" dirty="0">
                <a:latin typeface="+mn-lt"/>
              </a:rPr>
              <a:t> </a:t>
            </a:r>
            <a:r>
              <a:rPr lang="it-IT" sz="3600" i="1" u="sng" dirty="0">
                <a:solidFill>
                  <a:srgbClr val="FF0000"/>
                </a:solidFill>
                <a:latin typeface="+mn-lt"/>
              </a:rPr>
              <a:t>non presente</a:t>
            </a:r>
            <a:r>
              <a:rPr lang="it-IT" sz="3600" dirty="0">
                <a:latin typeface="+mn-lt"/>
              </a:rPr>
              <a:t> nella tavola </a:t>
            </a:r>
            <a:r>
              <a:rPr lang="it-IT" sz="3600" dirty="0" err="1">
                <a:latin typeface="+mn-lt"/>
              </a:rPr>
              <a:t>hash</a:t>
            </a:r>
            <a:r>
              <a:rPr lang="it-IT" sz="3600" dirty="0">
                <a:latin typeface="+mn-lt"/>
              </a:rPr>
              <a:t> richiede tempo </a:t>
            </a:r>
            <a:r>
              <a:rPr lang="it-IT" sz="3600" b="1" dirty="0">
                <a:latin typeface="+mn-lt"/>
                <a:sym typeface="Symbol" pitchFamily="18" charset="2"/>
              </a:rPr>
              <a:t></a:t>
            </a:r>
            <a:r>
              <a:rPr lang="it-IT" sz="3600" dirty="0">
                <a:latin typeface="+mn-lt"/>
              </a:rPr>
              <a:t>(1+</a:t>
            </a:r>
            <a:r>
              <a:rPr lang="el-GR" sz="3600" b="1" dirty="0">
                <a:latin typeface="+mn-lt"/>
              </a:rPr>
              <a:t>α</a:t>
            </a:r>
            <a:r>
              <a:rPr lang="it-IT" sz="3600" dirty="0">
                <a:latin typeface="+mn-lt"/>
              </a:rPr>
              <a:t>) in </a:t>
            </a:r>
            <a:r>
              <a:rPr lang="it-IT" sz="3600" dirty="0" smtClean="0">
                <a:latin typeface="+mn-lt"/>
              </a:rPr>
              <a:t>media. </a:t>
            </a:r>
            <a:endParaRPr lang="it-IT" sz="3600" dirty="0">
              <a:latin typeface="+mn-lt"/>
            </a:endParaRPr>
          </a:p>
        </p:txBody>
      </p:sp>
      <p:graphicFrame>
        <p:nvGraphicFramePr>
          <p:cNvPr id="1464324" name="Object 4"/>
          <p:cNvGraphicFramePr>
            <a:graphicFrameLocks noChangeAspect="1"/>
          </p:cNvGraphicFramePr>
          <p:nvPr/>
        </p:nvGraphicFramePr>
        <p:xfrm>
          <a:off x="1434330" y="1868432"/>
          <a:ext cx="5218911" cy="1481194"/>
        </p:xfrm>
        <a:graphic>
          <a:graphicData uri="http://schemas.openxmlformats.org/presentationml/2006/ole">
            <p:oleObj spid="_x0000_s1221634" name="Equazione" r:id="rId3" imgW="15364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Text Box 2"/>
          <p:cNvSpPr txBox="1">
            <a:spLocks noChangeArrowheads="1"/>
          </p:cNvSpPr>
          <p:nvPr/>
        </p:nvSpPr>
        <p:spPr bwMode="auto">
          <a:xfrm>
            <a:off x="287338" y="3176588"/>
            <a:ext cx="860583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Nell’ipotesi di </a:t>
            </a:r>
            <a:r>
              <a:rPr lang="it-IT" sz="3600" dirty="0" err="1">
                <a:latin typeface="+mn-lt"/>
              </a:rPr>
              <a:t>hash</a:t>
            </a:r>
            <a:r>
              <a:rPr lang="it-IT" sz="3600" dirty="0">
                <a:latin typeface="+mn-lt"/>
              </a:rPr>
              <a:t> uniforme semplice E[</a:t>
            </a:r>
            <a:r>
              <a:rPr lang="it-IT" sz="3600" i="1" dirty="0" err="1">
                <a:latin typeface="+mn-lt"/>
              </a:rPr>
              <a:t>n</a:t>
            </a:r>
            <a:r>
              <a:rPr lang="it-IT" sz="3600" i="1" baseline="-25000" dirty="0" err="1">
                <a:latin typeface="+mn-lt"/>
              </a:rPr>
              <a:t>j</a:t>
            </a:r>
            <a:r>
              <a:rPr lang="it-IT" sz="3600" dirty="0">
                <a:latin typeface="+mn-lt"/>
              </a:rPr>
              <a:t>] = </a:t>
            </a:r>
            <a:r>
              <a:rPr lang="el-GR" sz="3600" b="1" dirty="0">
                <a:latin typeface="+mn-lt"/>
              </a:rPr>
              <a:t>α</a:t>
            </a:r>
            <a:r>
              <a:rPr lang="it-IT" sz="3600" dirty="0">
                <a:latin typeface="+mn-lt"/>
                <a:sym typeface="Symbol" pitchFamily="18" charset="2"/>
              </a:rPr>
              <a:t> e quindi </a:t>
            </a:r>
            <a:r>
              <a:rPr lang="it-IT" sz="3600" dirty="0">
                <a:latin typeface="+mn-lt"/>
              </a:rPr>
              <a:t>l’algoritmo richiede tempo medio </a:t>
            </a:r>
            <a:r>
              <a:rPr lang="it-IT" sz="3600" b="1" dirty="0">
                <a:latin typeface="+mn-lt"/>
                <a:sym typeface="Symbol" pitchFamily="18" charset="2"/>
              </a:rPr>
              <a:t></a:t>
            </a:r>
            <a:r>
              <a:rPr lang="it-IT" sz="3600" dirty="0">
                <a:latin typeface="+mn-lt"/>
              </a:rPr>
              <a:t>(1+</a:t>
            </a:r>
            <a:r>
              <a:rPr lang="el-GR" sz="3600" b="1" dirty="0">
                <a:latin typeface="+mn-lt"/>
              </a:rPr>
              <a:t>α</a:t>
            </a:r>
            <a:r>
              <a:rPr lang="it-IT" sz="3600" dirty="0" smtClean="0">
                <a:latin typeface="+mn-lt"/>
              </a:rPr>
              <a:t>). </a:t>
            </a:r>
            <a:endParaRPr lang="it-IT" sz="3600" dirty="0">
              <a:latin typeface="+mn-lt"/>
            </a:endParaRPr>
          </a:p>
        </p:txBody>
      </p:sp>
      <p:sp>
        <p:nvSpPr>
          <p:cNvPr id="1465347" name="Text Box 3"/>
          <p:cNvSpPr txBox="1">
            <a:spLocks noChangeArrowheads="1"/>
          </p:cNvSpPr>
          <p:nvPr/>
        </p:nvSpPr>
        <p:spPr bwMode="auto">
          <a:xfrm>
            <a:off x="287338" y="368300"/>
            <a:ext cx="86772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i="1" u="sng" dirty="0">
                <a:latin typeface="+mn-lt"/>
              </a:rPr>
              <a:t>Dimostrazione</a:t>
            </a:r>
            <a:r>
              <a:rPr lang="it-IT" sz="3600" dirty="0">
                <a:latin typeface="+mn-lt"/>
              </a:rPr>
              <a:t>: </a:t>
            </a:r>
          </a:p>
          <a:p>
            <a:r>
              <a:rPr lang="it-IT" sz="3600" dirty="0">
                <a:latin typeface="+mn-lt"/>
              </a:rPr>
              <a:t>La </a:t>
            </a:r>
            <a:r>
              <a:rPr lang="it-IT" sz="3600" i="1" dirty="0" err="1">
                <a:solidFill>
                  <a:srgbClr val="CC0000"/>
                </a:solidFill>
                <a:latin typeface="+mn-lt"/>
              </a:rPr>
              <a:t>Search</a:t>
            </a:r>
            <a:r>
              <a:rPr lang="it-IT" sz="3600" dirty="0">
                <a:latin typeface="+mn-lt"/>
              </a:rPr>
              <a:t> calcola </a:t>
            </a:r>
            <a:r>
              <a:rPr lang="it-IT" sz="3600" i="1" dirty="0">
                <a:latin typeface="+mn-lt"/>
              </a:rPr>
              <a:t>j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err="1">
                <a:latin typeface="+mn-lt"/>
              </a:rPr>
              <a:t>=</a:t>
            </a:r>
            <a:r>
              <a:rPr lang="it-IT" sz="3600" i="1" dirty="0" err="1">
                <a:latin typeface="+mn-lt"/>
              </a:rPr>
              <a:t>h</a:t>
            </a:r>
            <a:r>
              <a:rPr lang="it-IT" sz="3600" dirty="0">
                <a:latin typeface="+mn-lt"/>
              </a:rPr>
              <a:t>(</a:t>
            </a:r>
            <a:r>
              <a:rPr lang="it-IT" sz="3600" i="1" dirty="0">
                <a:latin typeface="+mn-lt"/>
              </a:rPr>
              <a:t>k</a:t>
            </a:r>
            <a:r>
              <a:rPr lang="it-IT" sz="3600" dirty="0">
                <a:latin typeface="+mn-lt"/>
              </a:rPr>
              <a:t>) (tempo </a:t>
            </a:r>
            <a:r>
              <a:rPr lang="it-IT" sz="3600" b="1" dirty="0">
                <a:latin typeface="+mn-lt"/>
                <a:sym typeface="Symbol" pitchFamily="18" charset="2"/>
              </a:rPr>
              <a:t></a:t>
            </a:r>
            <a:r>
              <a:rPr lang="it-IT" sz="3600" dirty="0">
                <a:latin typeface="+mn-lt"/>
              </a:rPr>
              <a:t>(1)) e poi controlla tutti gli </a:t>
            </a:r>
            <a:r>
              <a:rPr lang="it-IT" sz="3600" i="1" dirty="0" err="1">
                <a:latin typeface="+mn-lt"/>
              </a:rPr>
              <a:t>n</a:t>
            </a:r>
            <a:r>
              <a:rPr lang="it-IT" sz="3600" i="1" baseline="-25000" dirty="0" err="1">
                <a:latin typeface="+mn-lt"/>
              </a:rPr>
              <a:t>j</a:t>
            </a:r>
            <a:r>
              <a:rPr lang="it-IT" sz="3600" dirty="0">
                <a:latin typeface="+mn-lt"/>
              </a:rPr>
              <a:t> elementi della lista </a:t>
            </a:r>
            <a:r>
              <a:rPr lang="it-IT" sz="3600" i="1" dirty="0">
                <a:latin typeface="+mn-lt"/>
              </a:rPr>
              <a:t>T</a:t>
            </a:r>
            <a:r>
              <a:rPr lang="it-IT" sz="3600" dirty="0">
                <a:latin typeface="+mn-lt"/>
              </a:rPr>
              <a:t>[</a:t>
            </a:r>
            <a:r>
              <a:rPr lang="it-IT" sz="3600" i="1" dirty="0">
                <a:latin typeface="+mn-lt"/>
              </a:rPr>
              <a:t>j</a:t>
            </a:r>
            <a:r>
              <a:rPr lang="it-IT" sz="3600" dirty="0">
                <a:latin typeface="+mn-lt"/>
              </a:rPr>
              <a:t>] (tempo </a:t>
            </a:r>
            <a:r>
              <a:rPr lang="it-IT" sz="3600" b="1" dirty="0">
                <a:latin typeface="+mn-lt"/>
                <a:sym typeface="Symbol" pitchFamily="18" charset="2"/>
              </a:rPr>
              <a:t></a:t>
            </a:r>
            <a:r>
              <a:rPr lang="it-IT" sz="3600" dirty="0">
                <a:latin typeface="+mn-lt"/>
              </a:rPr>
              <a:t>(</a:t>
            </a:r>
            <a:r>
              <a:rPr lang="it-IT" sz="3600" i="1" dirty="0" err="1">
                <a:latin typeface="+mn-lt"/>
              </a:rPr>
              <a:t>n</a:t>
            </a:r>
            <a:r>
              <a:rPr lang="it-IT" sz="3600" i="1" baseline="-25000" dirty="0" err="1">
                <a:latin typeface="+mn-lt"/>
              </a:rPr>
              <a:t>j</a:t>
            </a:r>
            <a:r>
              <a:rPr lang="it-IT" sz="3600" dirty="0" smtClean="0">
                <a:latin typeface="+mn-lt"/>
              </a:rPr>
              <a:t>)).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423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u="sng" dirty="0">
                <a:solidFill>
                  <a:srgbClr val="0066FF"/>
                </a:solidFill>
                <a:latin typeface="+mn-lt"/>
              </a:rPr>
              <a:t>Proprietà</a:t>
            </a:r>
            <a:r>
              <a:rPr lang="it-IT" sz="3600" dirty="0">
                <a:latin typeface="+mn-lt"/>
              </a:rPr>
              <a:t>: Nell’ipotesi di </a:t>
            </a:r>
            <a:r>
              <a:rPr lang="it-IT" sz="3600" dirty="0" err="1">
                <a:latin typeface="+mn-lt"/>
              </a:rPr>
              <a:t>hash</a:t>
            </a:r>
            <a:r>
              <a:rPr lang="it-IT" sz="3600" dirty="0">
                <a:latin typeface="+mn-lt"/>
              </a:rPr>
              <a:t> uniforme semplice la ricerca di una chiave </a:t>
            </a:r>
            <a:r>
              <a:rPr lang="it-IT" sz="3600" i="1" dirty="0">
                <a:latin typeface="+mn-lt"/>
              </a:rPr>
              <a:t>k</a:t>
            </a:r>
            <a:r>
              <a:rPr lang="it-IT" sz="3600" dirty="0">
                <a:latin typeface="+mn-lt"/>
              </a:rPr>
              <a:t> </a:t>
            </a:r>
            <a:r>
              <a:rPr lang="it-IT" sz="3600" u="sng" dirty="0">
                <a:solidFill>
                  <a:srgbClr val="FF0000"/>
                </a:solidFill>
                <a:latin typeface="+mn-lt"/>
              </a:rPr>
              <a:t>presente</a:t>
            </a:r>
            <a:r>
              <a:rPr lang="it-IT" sz="3600" dirty="0">
                <a:latin typeface="+mn-lt"/>
              </a:rPr>
              <a:t> nella tavola </a:t>
            </a:r>
            <a:r>
              <a:rPr lang="it-IT" sz="3600" dirty="0" err="1">
                <a:latin typeface="+mn-lt"/>
              </a:rPr>
              <a:t>hash</a:t>
            </a:r>
            <a:r>
              <a:rPr lang="it-IT" sz="3600" dirty="0">
                <a:latin typeface="+mn-lt"/>
              </a:rPr>
              <a:t> richiede tempo </a:t>
            </a:r>
            <a:r>
              <a:rPr lang="it-IT" sz="3600" b="1" dirty="0">
                <a:latin typeface="+mn-lt"/>
                <a:sym typeface="Symbol" pitchFamily="18" charset="2"/>
              </a:rPr>
              <a:t></a:t>
            </a:r>
            <a:r>
              <a:rPr lang="it-IT" sz="3600" dirty="0">
                <a:latin typeface="+mn-lt"/>
              </a:rPr>
              <a:t>(1+</a:t>
            </a:r>
            <a:r>
              <a:rPr lang="el-GR" sz="3600" dirty="0">
                <a:latin typeface="+mn-lt"/>
              </a:rPr>
              <a:t>α</a:t>
            </a:r>
            <a:r>
              <a:rPr lang="it-IT" sz="3600" dirty="0">
                <a:latin typeface="+mn-lt"/>
              </a:rPr>
              <a:t>) in </a:t>
            </a:r>
            <a:r>
              <a:rPr lang="it-IT" sz="3600" dirty="0" smtClean="0">
                <a:latin typeface="+mn-lt"/>
              </a:rPr>
              <a:t>media.</a:t>
            </a:r>
            <a:endParaRPr lang="it-IT" sz="3600" dirty="0">
              <a:latin typeface="+mn-lt"/>
            </a:endParaRPr>
          </a:p>
        </p:txBody>
      </p:sp>
      <p:sp>
        <p:nvSpPr>
          <p:cNvPr id="1466371" name="Text Box 3"/>
          <p:cNvSpPr txBox="1">
            <a:spLocks noChangeArrowheads="1"/>
          </p:cNvSpPr>
          <p:nvPr/>
        </p:nvSpPr>
        <p:spPr bwMode="auto">
          <a:xfrm>
            <a:off x="299980" y="2881305"/>
            <a:ext cx="839799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3600" i="1" u="sng" dirty="0">
                <a:latin typeface="+mn-lt"/>
              </a:rPr>
              <a:t>Dimostrazione</a:t>
            </a:r>
            <a:r>
              <a:rPr lang="it-IT" sz="3600" dirty="0">
                <a:latin typeface="+mn-lt"/>
              </a:rPr>
              <a:t>: </a:t>
            </a:r>
          </a:p>
          <a:p>
            <a:r>
              <a:rPr lang="it-IT" sz="3600" dirty="0">
                <a:latin typeface="+mn-lt"/>
              </a:rPr>
              <a:t>Assumiamo che ogni chiave presente nella tavola abbia la stessa probabilità di essere la chiave </a:t>
            </a:r>
            <a:r>
              <a:rPr lang="it-IT" sz="3600" dirty="0" smtClean="0">
                <a:latin typeface="+mn-lt"/>
              </a:rPr>
              <a:t>cercata.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6" name="Text Box 4"/>
          <p:cNvSpPr txBox="1">
            <a:spLocks noChangeArrowheads="1"/>
          </p:cNvSpPr>
          <p:nvPr/>
        </p:nvSpPr>
        <p:spPr bwMode="auto">
          <a:xfrm>
            <a:off x="287338" y="476250"/>
            <a:ext cx="859319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3600" dirty="0">
                <a:latin typeface="+mn-lt"/>
              </a:rPr>
              <a:t>Una ricerca di un una chiave </a:t>
            </a:r>
            <a:r>
              <a:rPr lang="it-IT" sz="3600" i="1" dirty="0">
                <a:latin typeface="+mn-lt"/>
              </a:rPr>
              <a:t>k</a:t>
            </a:r>
            <a:r>
              <a:rPr lang="it-IT" sz="3600" dirty="0">
                <a:latin typeface="+mn-lt"/>
              </a:rPr>
              <a:t> presente nella tavola richiede il calcolo dell’indice </a:t>
            </a:r>
            <a:r>
              <a:rPr lang="it-IT" sz="3600" i="1" dirty="0">
                <a:latin typeface="+mn-lt"/>
              </a:rPr>
              <a:t>j</a:t>
            </a:r>
            <a:r>
              <a:rPr lang="it-IT" sz="3600" dirty="0">
                <a:latin typeface="+mn-lt"/>
              </a:rPr>
              <a:t> = </a:t>
            </a:r>
            <a:r>
              <a:rPr lang="it-IT" sz="3600" i="1" dirty="0">
                <a:latin typeface="+mn-lt"/>
              </a:rPr>
              <a:t>h</a:t>
            </a:r>
            <a:r>
              <a:rPr lang="it-IT" sz="3600" dirty="0">
                <a:latin typeface="+mn-lt"/>
              </a:rPr>
              <a:t>(</a:t>
            </a:r>
            <a:r>
              <a:rPr lang="it-IT" sz="3600" i="1" dirty="0">
                <a:latin typeface="+mn-lt"/>
              </a:rPr>
              <a:t>k</a:t>
            </a:r>
            <a:r>
              <a:rPr lang="it-IT" sz="3600" dirty="0">
                <a:latin typeface="+mn-lt"/>
              </a:rPr>
              <a:t>), il test sulle chiavi che precedono </a:t>
            </a:r>
            <a:r>
              <a:rPr lang="it-IT" sz="3600" i="1" dirty="0">
                <a:latin typeface="+mn-lt"/>
              </a:rPr>
              <a:t>k</a:t>
            </a:r>
            <a:r>
              <a:rPr lang="it-IT" sz="3600" dirty="0">
                <a:latin typeface="+mn-lt"/>
              </a:rPr>
              <a:t> nella lista </a:t>
            </a:r>
            <a:r>
              <a:rPr lang="it-IT" sz="3600" i="1" dirty="0">
                <a:latin typeface="+mn-lt"/>
              </a:rPr>
              <a:t>T</a:t>
            </a:r>
            <a:r>
              <a:rPr lang="it-IT" sz="3600" dirty="0">
                <a:latin typeface="+mn-lt"/>
              </a:rPr>
              <a:t>[</a:t>
            </a:r>
            <a:r>
              <a:rPr lang="it-IT" sz="3600" i="1" dirty="0">
                <a:latin typeface="+mn-lt"/>
              </a:rPr>
              <a:t>j</a:t>
            </a:r>
            <a:r>
              <a:rPr lang="it-IT" sz="3600" dirty="0">
                <a:latin typeface="+mn-lt"/>
              </a:rPr>
              <a:t>] e infine il test su </a:t>
            </a:r>
            <a:r>
              <a:rPr lang="it-IT" sz="3600" i="1" dirty="0">
                <a:latin typeface="+mn-lt"/>
              </a:rPr>
              <a:t>k </a:t>
            </a:r>
            <a:r>
              <a:rPr lang="it-IT" sz="3600" dirty="0">
                <a:latin typeface="+mn-lt"/>
              </a:rPr>
              <a:t>(numero operazioni = 2 + numero elementi che precedono </a:t>
            </a:r>
            <a:r>
              <a:rPr lang="it-IT" sz="3600" i="1" dirty="0">
                <a:latin typeface="+mn-lt"/>
              </a:rPr>
              <a:t>k </a:t>
            </a:r>
            <a:r>
              <a:rPr lang="it-IT" sz="3600" dirty="0">
                <a:latin typeface="+mn-lt"/>
              </a:rPr>
              <a:t>nella lista</a:t>
            </a:r>
            <a:r>
              <a:rPr lang="it-IT" sz="3600" dirty="0" smtClean="0">
                <a:latin typeface="+mn-lt"/>
              </a:rPr>
              <a:t>).</a:t>
            </a:r>
            <a:endParaRPr lang="it-IT" sz="3600" dirty="0">
              <a:latin typeface="+mn-lt"/>
            </a:endParaRPr>
          </a:p>
        </p:txBody>
      </p:sp>
      <p:sp>
        <p:nvSpPr>
          <p:cNvPr id="1600517" name="Text Box 5"/>
          <p:cNvSpPr txBox="1">
            <a:spLocks noChangeArrowheads="1"/>
          </p:cNvSpPr>
          <p:nvPr/>
        </p:nvSpPr>
        <p:spPr bwMode="auto">
          <a:xfrm>
            <a:off x="250825" y="4184650"/>
            <a:ext cx="86277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3600" dirty="0">
                <a:latin typeface="+mn-lt"/>
              </a:rPr>
              <a:t>Le chiavi che precedono </a:t>
            </a:r>
            <a:r>
              <a:rPr lang="it-IT" sz="3600" i="1" dirty="0">
                <a:latin typeface="+mn-lt"/>
              </a:rPr>
              <a:t>k</a:t>
            </a:r>
            <a:r>
              <a:rPr lang="it-IT" sz="3600" dirty="0">
                <a:latin typeface="+mn-lt"/>
              </a:rPr>
              <a:t> nella lista </a:t>
            </a:r>
            <a:r>
              <a:rPr lang="it-IT" sz="3600" i="1" dirty="0">
                <a:latin typeface="+mn-lt"/>
              </a:rPr>
              <a:t>T</a:t>
            </a:r>
            <a:r>
              <a:rPr lang="it-IT" sz="3600" dirty="0">
                <a:latin typeface="+mn-lt"/>
              </a:rPr>
              <a:t>[</a:t>
            </a:r>
            <a:r>
              <a:rPr lang="it-IT" sz="3600" i="1" dirty="0">
                <a:latin typeface="+mn-lt"/>
              </a:rPr>
              <a:t>j</a:t>
            </a:r>
            <a:r>
              <a:rPr lang="it-IT" sz="3600" dirty="0">
                <a:latin typeface="+mn-lt"/>
              </a:rPr>
              <a:t>] sono quelle che sono state inserite dopo di </a:t>
            </a:r>
            <a:r>
              <a:rPr lang="it-IT" sz="3600" i="1" dirty="0" smtClean="0">
                <a:latin typeface="+mn-lt"/>
              </a:rPr>
              <a:t>k.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05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Text Box 2"/>
          <p:cNvSpPr txBox="1">
            <a:spLocks noChangeArrowheads="1"/>
          </p:cNvSpPr>
          <p:nvPr/>
        </p:nvSpPr>
        <p:spPr bwMode="auto">
          <a:xfrm>
            <a:off x="250825" y="4797425"/>
            <a:ext cx="86058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Nell’ipotesi di </a:t>
            </a:r>
            <a:r>
              <a:rPr lang="it-IT" sz="3600" dirty="0" err="1">
                <a:latin typeface="+mn-lt"/>
              </a:rPr>
              <a:t>hash</a:t>
            </a:r>
            <a:r>
              <a:rPr lang="it-IT" sz="3600" dirty="0">
                <a:latin typeface="+mn-lt"/>
              </a:rPr>
              <a:t> uniforme semplice       E(</a:t>
            </a:r>
            <a:r>
              <a:rPr lang="it-IT" sz="3600" i="1" dirty="0" err="1">
                <a:latin typeface="+mn-lt"/>
              </a:rPr>
              <a:t>X</a:t>
            </a:r>
            <a:r>
              <a:rPr lang="it-IT" sz="3600" i="1" baseline="-25000" dirty="0" err="1">
                <a:latin typeface="+mn-lt"/>
              </a:rPr>
              <a:t>i</a:t>
            </a:r>
            <a:r>
              <a:rPr lang="it-IT" sz="3600" i="1" baseline="-25000" dirty="0">
                <a:latin typeface="+mn-lt"/>
              </a:rPr>
              <a:t>,j </a:t>
            </a:r>
            <a:r>
              <a:rPr lang="it-IT" sz="3600" dirty="0">
                <a:latin typeface="+mn-lt"/>
              </a:rPr>
              <a:t>) = </a:t>
            </a:r>
            <a:r>
              <a:rPr lang="it-IT" sz="3600" dirty="0" smtClean="0">
                <a:latin typeface="+mn-lt"/>
              </a:rPr>
              <a:t>1/</a:t>
            </a:r>
            <a:r>
              <a:rPr lang="it-IT" sz="3600" i="1" dirty="0" smtClean="0">
                <a:latin typeface="+mn-lt"/>
              </a:rPr>
              <a:t>m.</a:t>
            </a:r>
            <a:endParaRPr lang="it-IT" sz="3600" i="1" dirty="0">
              <a:latin typeface="+mn-lt"/>
            </a:endParaRPr>
          </a:p>
        </p:txBody>
      </p:sp>
      <p:sp>
        <p:nvSpPr>
          <p:cNvPr id="1467396" name="Text Box 4"/>
          <p:cNvSpPr txBox="1">
            <a:spLocks noChangeArrowheads="1"/>
          </p:cNvSpPr>
          <p:nvPr/>
        </p:nvSpPr>
        <p:spPr bwMode="auto">
          <a:xfrm>
            <a:off x="287338" y="368300"/>
            <a:ext cx="85328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Supponiamo che </a:t>
            </a:r>
            <a:r>
              <a:rPr lang="it-IT" sz="3600" i="1" dirty="0">
                <a:latin typeface="+mn-lt"/>
              </a:rPr>
              <a:t>k = </a:t>
            </a:r>
            <a:r>
              <a:rPr lang="it-IT" sz="3600" i="1" dirty="0" err="1">
                <a:latin typeface="+mn-lt"/>
              </a:rPr>
              <a:t>k</a:t>
            </a:r>
            <a:r>
              <a:rPr lang="it-IT" sz="3600" i="1" baseline="-25000" dirty="0" err="1">
                <a:latin typeface="+mn-lt"/>
              </a:rPr>
              <a:t>i</a:t>
            </a:r>
            <a:r>
              <a:rPr lang="it-IT" sz="3600" dirty="0">
                <a:latin typeface="+mn-lt"/>
              </a:rPr>
              <a:t> sia l’</a:t>
            </a:r>
            <a:r>
              <a:rPr lang="it-IT" sz="3600" i="1" dirty="0">
                <a:latin typeface="+mn-lt"/>
              </a:rPr>
              <a:t>i</a:t>
            </a:r>
            <a:r>
              <a:rPr lang="it-IT" sz="3600" dirty="0">
                <a:latin typeface="+mn-lt"/>
              </a:rPr>
              <a:t>-esima chiave inserita nella </a:t>
            </a:r>
            <a:r>
              <a:rPr lang="it-IT" sz="3600" dirty="0" smtClean="0">
                <a:latin typeface="+mn-lt"/>
              </a:rPr>
              <a:t>lista. </a:t>
            </a:r>
            <a:endParaRPr lang="it-IT" sz="3600" dirty="0">
              <a:latin typeface="+mn-lt"/>
            </a:endParaRPr>
          </a:p>
        </p:txBody>
      </p:sp>
      <p:sp>
        <p:nvSpPr>
          <p:cNvPr id="1467397" name="Text Box 5"/>
          <p:cNvSpPr txBox="1">
            <a:spLocks noChangeArrowheads="1"/>
          </p:cNvSpPr>
          <p:nvPr/>
        </p:nvSpPr>
        <p:spPr bwMode="auto">
          <a:xfrm>
            <a:off x="287338" y="1520825"/>
            <a:ext cx="860583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>
                <a:latin typeface="+mn-lt"/>
              </a:rPr>
              <a:t>Per </a:t>
            </a:r>
            <a:r>
              <a:rPr lang="it-IT" sz="3600" i="1">
                <a:latin typeface="+mn-lt"/>
              </a:rPr>
              <a:t>j</a:t>
            </a:r>
            <a:r>
              <a:rPr lang="it-IT" sz="3600">
                <a:latin typeface="+mn-lt"/>
              </a:rPr>
              <a:t> = </a:t>
            </a:r>
            <a:r>
              <a:rPr lang="it-IT" sz="3600" i="1">
                <a:latin typeface="+mn-lt"/>
              </a:rPr>
              <a:t>i </a:t>
            </a:r>
            <a:r>
              <a:rPr lang="it-IT" sz="3600">
                <a:latin typeface="+mn-lt"/>
              </a:rPr>
              <a:t>+1,...,</a:t>
            </a:r>
            <a:r>
              <a:rPr lang="it-IT" sz="3600" i="1">
                <a:latin typeface="+mn-lt"/>
              </a:rPr>
              <a:t>n</a:t>
            </a:r>
            <a:r>
              <a:rPr lang="it-IT" sz="3600">
                <a:latin typeface="+mn-lt"/>
              </a:rPr>
              <a:t> sia </a:t>
            </a:r>
            <a:r>
              <a:rPr lang="it-IT" sz="3600" i="1">
                <a:latin typeface="+mn-lt"/>
              </a:rPr>
              <a:t>X</a:t>
            </a:r>
            <a:r>
              <a:rPr lang="it-IT" sz="3600" i="1" baseline="-25000">
                <a:latin typeface="+mn-lt"/>
              </a:rPr>
              <a:t>i,j </a:t>
            </a:r>
            <a:r>
              <a:rPr lang="it-IT" sz="3600">
                <a:latin typeface="+mn-lt"/>
              </a:rPr>
              <a:t>la variabile casuale che vale 1 se </a:t>
            </a:r>
            <a:r>
              <a:rPr lang="it-IT" sz="3600" i="1">
                <a:latin typeface="+mn-lt"/>
              </a:rPr>
              <a:t>k</a:t>
            </a:r>
            <a:r>
              <a:rPr lang="it-IT" sz="3600" i="1" baseline="-25000">
                <a:latin typeface="+mn-lt"/>
              </a:rPr>
              <a:t>j</a:t>
            </a:r>
            <a:r>
              <a:rPr lang="it-IT" sz="3600">
                <a:latin typeface="+mn-lt"/>
              </a:rPr>
              <a:t> viene inserita nella stessa lista di </a:t>
            </a:r>
            <a:r>
              <a:rPr lang="it-IT" sz="3600" i="1">
                <a:latin typeface="+mn-lt"/>
              </a:rPr>
              <a:t>k</a:t>
            </a:r>
            <a:r>
              <a:rPr lang="it-IT" sz="3600">
                <a:latin typeface="+mn-lt"/>
              </a:rPr>
              <a:t> e 0 altrimenti</a:t>
            </a:r>
          </a:p>
        </p:txBody>
      </p:sp>
      <p:graphicFrame>
        <p:nvGraphicFramePr>
          <p:cNvPr id="1467398" name="Object 6"/>
          <p:cNvGraphicFramePr>
            <a:graphicFrameLocks noChangeAspect="1"/>
          </p:cNvGraphicFramePr>
          <p:nvPr>
            <p:ph/>
          </p:nvPr>
        </p:nvGraphicFramePr>
        <p:xfrm>
          <a:off x="1723986" y="3246435"/>
          <a:ext cx="5057183" cy="1466852"/>
        </p:xfrm>
        <a:graphic>
          <a:graphicData uri="http://schemas.openxmlformats.org/presentationml/2006/ole">
            <p:oleObj spid="_x0000_s1222658" name="Equazione" r:id="rId3" imgW="16635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394" grpId="0"/>
      <p:bldP spid="14673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250825" y="228600"/>
            <a:ext cx="86058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>
                <a:latin typeface="+mn-lt"/>
              </a:rPr>
              <a:t>Il valore atteso del numero medio di operazioni eseguite è</a:t>
            </a:r>
          </a:p>
        </p:txBody>
      </p:sp>
      <p:graphicFrame>
        <p:nvGraphicFramePr>
          <p:cNvPr id="1468419" name="Object 3"/>
          <p:cNvGraphicFramePr>
            <a:graphicFrameLocks noChangeAspect="1"/>
          </p:cNvGraphicFramePr>
          <p:nvPr/>
        </p:nvGraphicFramePr>
        <p:xfrm>
          <a:off x="811161" y="1233488"/>
          <a:ext cx="6794552" cy="1104451"/>
        </p:xfrm>
        <a:graphic>
          <a:graphicData uri="http://schemas.openxmlformats.org/presentationml/2006/ole">
            <p:oleObj spid="_x0000_s1223682" name="Equazione" r:id="rId3" imgW="2730240" imgH="444240" progId="Equation.3">
              <p:embed/>
            </p:oleObj>
          </a:graphicData>
        </a:graphic>
      </p:graphicFrame>
      <p:sp>
        <p:nvSpPr>
          <p:cNvPr id="1468420" name="Text Box 4"/>
          <p:cNvSpPr txBox="1">
            <a:spLocks noChangeArrowheads="1"/>
          </p:cNvSpPr>
          <p:nvPr/>
        </p:nvSpPr>
        <p:spPr bwMode="auto">
          <a:xfrm>
            <a:off x="287338" y="5265738"/>
            <a:ext cx="838993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Se </a:t>
            </a:r>
            <a:r>
              <a:rPr lang="it-IT" i="1" dirty="0">
                <a:latin typeface="+mn-lt"/>
              </a:rPr>
              <a:t>n ≤</a:t>
            </a:r>
            <a:r>
              <a:rPr lang="it-IT" dirty="0">
                <a:latin typeface="+mn-lt"/>
                <a:sym typeface="Symbol" pitchFamily="18" charset="2"/>
              </a:rPr>
              <a:t> </a:t>
            </a:r>
            <a:r>
              <a:rPr lang="it-IT" i="1" dirty="0">
                <a:latin typeface="+mn-lt"/>
              </a:rPr>
              <a:t>cm</a:t>
            </a:r>
            <a:r>
              <a:rPr lang="it-IT" dirty="0">
                <a:latin typeface="+mn-lt"/>
              </a:rPr>
              <a:t> per qualche costante positiva </a:t>
            </a:r>
            <a:r>
              <a:rPr lang="it-IT" i="1" dirty="0">
                <a:latin typeface="+mn-lt"/>
              </a:rPr>
              <a:t>c</a:t>
            </a:r>
            <a:r>
              <a:rPr lang="it-IT" dirty="0">
                <a:latin typeface="+mn-lt"/>
              </a:rPr>
              <a:t> allora </a:t>
            </a:r>
            <a:r>
              <a:rPr lang="el-GR" dirty="0">
                <a:latin typeface="+mn-lt"/>
              </a:rPr>
              <a:t>α</a:t>
            </a:r>
            <a:r>
              <a:rPr lang="it-IT" dirty="0">
                <a:latin typeface="+mn-lt"/>
              </a:rPr>
              <a:t> = </a:t>
            </a:r>
            <a:r>
              <a:rPr lang="it-IT" i="1" dirty="0">
                <a:latin typeface="+mn-lt"/>
                <a:sym typeface="Symbol" pitchFamily="18" charset="2"/>
              </a:rPr>
              <a:t>O</a:t>
            </a:r>
            <a:r>
              <a:rPr lang="it-IT" dirty="0">
                <a:latin typeface="+mn-lt"/>
              </a:rPr>
              <a:t>(1) e </a:t>
            </a:r>
            <a:r>
              <a:rPr lang="it-IT" dirty="0">
                <a:latin typeface="+mn-lt"/>
                <a:sym typeface="Symbol" pitchFamily="18" charset="2"/>
              </a:rPr>
              <a:t>(1+</a:t>
            </a:r>
            <a:r>
              <a:rPr lang="el-GR" dirty="0">
                <a:latin typeface="+mn-lt"/>
                <a:sym typeface="Symbol" pitchFamily="18" charset="2"/>
              </a:rPr>
              <a:t>α</a:t>
            </a:r>
            <a:r>
              <a:rPr lang="it-IT" dirty="0">
                <a:latin typeface="+mn-lt"/>
                <a:sym typeface="Symbol" pitchFamily="18" charset="2"/>
              </a:rPr>
              <a:t>) = (1</a:t>
            </a:r>
            <a:r>
              <a:rPr lang="it-IT" dirty="0" smtClean="0">
                <a:latin typeface="+mn-lt"/>
                <a:sym typeface="Symbol" pitchFamily="18" charset="2"/>
              </a:rPr>
              <a:t>).</a:t>
            </a:r>
            <a:endParaRPr lang="it-IT" dirty="0">
              <a:latin typeface="+mn-lt"/>
              <a:sym typeface="Symbol" pitchFamily="18" charset="2"/>
            </a:endParaRPr>
          </a:p>
        </p:txBody>
      </p:sp>
      <p:graphicFrame>
        <p:nvGraphicFramePr>
          <p:cNvPr id="1468421" name="Object 5"/>
          <p:cNvGraphicFramePr>
            <a:graphicFrameLocks noChangeAspect="1"/>
          </p:cNvGraphicFramePr>
          <p:nvPr/>
        </p:nvGraphicFramePr>
        <p:xfrm>
          <a:off x="811161" y="2333610"/>
          <a:ext cx="4833937" cy="1042987"/>
        </p:xfrm>
        <a:graphic>
          <a:graphicData uri="http://schemas.openxmlformats.org/presentationml/2006/ole">
            <p:oleObj spid="_x0000_s1223683" name="Equazione" r:id="rId4" imgW="2273040" imgH="444240" progId="Equation.3">
              <p:embed/>
            </p:oleObj>
          </a:graphicData>
        </a:graphic>
      </p:graphicFrame>
      <p:graphicFrame>
        <p:nvGraphicFramePr>
          <p:cNvPr id="1468422" name="Object 6"/>
          <p:cNvGraphicFramePr>
            <a:graphicFrameLocks noChangeAspect="1"/>
          </p:cNvGraphicFramePr>
          <p:nvPr/>
        </p:nvGraphicFramePr>
        <p:xfrm>
          <a:off x="811161" y="3282948"/>
          <a:ext cx="4683125" cy="1012825"/>
        </p:xfrm>
        <a:graphic>
          <a:graphicData uri="http://schemas.openxmlformats.org/presentationml/2006/ole">
            <p:oleObj spid="_x0000_s1223684" name="Equazione" r:id="rId5" imgW="1904760" imgH="431640" progId="Equation.3">
              <p:embed/>
            </p:oleObj>
          </a:graphicData>
        </a:graphic>
      </p:graphicFrame>
      <p:graphicFrame>
        <p:nvGraphicFramePr>
          <p:cNvPr id="1468423" name="Object 7"/>
          <p:cNvGraphicFramePr>
            <a:graphicFrameLocks noChangeAspect="1"/>
          </p:cNvGraphicFramePr>
          <p:nvPr/>
        </p:nvGraphicFramePr>
        <p:xfrm>
          <a:off x="847674" y="4232286"/>
          <a:ext cx="5662715" cy="985851"/>
        </p:xfrm>
        <a:graphic>
          <a:graphicData uri="http://schemas.openxmlformats.org/presentationml/2006/ole">
            <p:oleObj spid="_x0000_s1223685" name="Equazione" r:id="rId6" imgW="21589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30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Funzioni </a:t>
            </a:r>
            <a:r>
              <a:rPr lang="it-IT" sz="4000" dirty="0" err="1">
                <a:solidFill>
                  <a:srgbClr val="FF0000"/>
                </a:solidFill>
                <a:latin typeface="+mn-lt"/>
              </a:rPr>
              <a:t>hash</a:t>
            </a:r>
            <a:r>
              <a:rPr lang="it-IT" sz="400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1469443" name="Text Box 3"/>
          <p:cNvSpPr txBox="1">
            <a:spLocks noChangeArrowheads="1"/>
          </p:cNvSpPr>
          <p:nvPr/>
        </p:nvSpPr>
        <p:spPr bwMode="auto">
          <a:xfrm>
            <a:off x="250825" y="2241550"/>
            <a:ext cx="86058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  <a:sym typeface="Symbol" pitchFamily="18" charset="2"/>
              </a:rPr>
              <a:t>Essa dovrebbe soddisfare l’ipotesi di </a:t>
            </a:r>
            <a:r>
              <a:rPr lang="it-IT" sz="3600" dirty="0" err="1">
                <a:latin typeface="+mn-lt"/>
                <a:sym typeface="Symbol" pitchFamily="18" charset="2"/>
              </a:rPr>
              <a:t>hash</a:t>
            </a:r>
            <a:r>
              <a:rPr lang="it-IT" sz="3600" dirty="0">
                <a:latin typeface="+mn-lt"/>
                <a:sym typeface="Symbol" pitchFamily="18" charset="2"/>
              </a:rPr>
              <a:t> uniforme semplice: </a:t>
            </a:r>
          </a:p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  <a:sym typeface="Symbol" pitchFamily="18" charset="2"/>
              </a:rPr>
              <a:t>“</a:t>
            </a:r>
            <a:r>
              <a:rPr lang="it-IT" sz="3600" dirty="0">
                <a:latin typeface="+mn-lt"/>
              </a:rPr>
              <a:t>Ogni chiave ha la stessa probabilità 1/</a:t>
            </a:r>
            <a:r>
              <a:rPr lang="it-IT" sz="3600" i="1" dirty="0">
                <a:latin typeface="+mn-lt"/>
              </a:rPr>
              <a:t>m</a:t>
            </a:r>
            <a:r>
              <a:rPr lang="it-IT" sz="3600" dirty="0">
                <a:latin typeface="+mn-lt"/>
              </a:rPr>
              <a:t> di essere mandata in una qualsiasi delle </a:t>
            </a:r>
            <a:r>
              <a:rPr lang="it-IT" sz="3600" i="1" dirty="0">
                <a:latin typeface="+mn-lt"/>
              </a:rPr>
              <a:t>m</a:t>
            </a:r>
            <a:r>
              <a:rPr lang="it-IT" sz="3600" dirty="0">
                <a:latin typeface="+mn-lt"/>
              </a:rPr>
              <a:t> celle, indipendentemente dalle chiavi </a:t>
            </a:r>
            <a:r>
              <a:rPr lang="it-IT" sz="3600" dirty="0" smtClean="0">
                <a:latin typeface="+mn-lt"/>
              </a:rPr>
              <a:t>inserite precedentemente”</a:t>
            </a:r>
            <a:endParaRPr lang="it-IT" sz="3600" dirty="0">
              <a:latin typeface="+mn-lt"/>
            </a:endParaRP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6423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  <a:sym typeface="Symbol" pitchFamily="18" charset="2"/>
              </a:rPr>
              <a:t>Che proprietà deve avere una </a:t>
            </a:r>
            <a:r>
              <a:rPr lang="it-IT" sz="3600" dirty="0" err="1">
                <a:latin typeface="+mn-lt"/>
                <a:sym typeface="Symbol" pitchFamily="18" charset="2"/>
              </a:rPr>
              <a:t>una</a:t>
            </a:r>
            <a:r>
              <a:rPr lang="it-IT" sz="3600" dirty="0">
                <a:latin typeface="+mn-lt"/>
                <a:sym typeface="Symbol" pitchFamily="18" charset="2"/>
              </a:rPr>
              <a:t> buona funzione </a:t>
            </a:r>
            <a:r>
              <a:rPr lang="it-IT" sz="3600" dirty="0" err="1">
                <a:latin typeface="+mn-lt"/>
                <a:sym typeface="Symbol" pitchFamily="18" charset="2"/>
              </a:rPr>
              <a:t>hash</a:t>
            </a:r>
            <a:r>
              <a:rPr lang="it-IT" sz="3600" dirty="0">
                <a:latin typeface="+mn-lt"/>
                <a:sym typeface="Symbol" pitchFamily="18" charset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Text Box 2"/>
          <p:cNvSpPr txBox="1">
            <a:spLocks noChangeArrowheads="1"/>
          </p:cNvSpPr>
          <p:nvPr/>
        </p:nvSpPr>
        <p:spPr bwMode="auto">
          <a:xfrm>
            <a:off x="250825" y="3644900"/>
            <a:ext cx="85693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  <a:sym typeface="Symbol" pitchFamily="18" charset="2"/>
              </a:rPr>
              <a:t>Sfortunatamente l’ipotesi di </a:t>
            </a:r>
            <a:r>
              <a:rPr lang="it-IT" sz="3600" dirty="0" err="1">
                <a:latin typeface="+mn-lt"/>
                <a:sym typeface="Symbol" pitchFamily="18" charset="2"/>
              </a:rPr>
              <a:t>hash</a:t>
            </a:r>
            <a:r>
              <a:rPr lang="it-IT" sz="3600" dirty="0">
                <a:latin typeface="+mn-lt"/>
                <a:sym typeface="Symbol" pitchFamily="18" charset="2"/>
              </a:rPr>
              <a:t> uniforme semplice dipende dalle probabilità con cui vengono estratti gli elementi da inserire; probabilità che in generale non sono </a:t>
            </a:r>
            <a:r>
              <a:rPr lang="it-IT" sz="3600" dirty="0" smtClean="0">
                <a:latin typeface="+mn-lt"/>
                <a:sym typeface="Symbol" pitchFamily="18" charset="2"/>
              </a:rPr>
              <a:t>note.</a:t>
            </a:r>
            <a:endParaRPr lang="it-IT" sz="3600" dirty="0">
              <a:latin typeface="+mn-lt"/>
              <a:sym typeface="Symbol" pitchFamily="18" charset="2"/>
            </a:endParaRPr>
          </a:p>
        </p:txBody>
      </p:sp>
      <p:sp>
        <p:nvSpPr>
          <p:cNvPr id="1470467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83899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  <a:sym typeface="Symbol" pitchFamily="18" charset="2"/>
              </a:rPr>
              <a:t>Ad esempio, se le chiavi sono numeri reali </a:t>
            </a:r>
            <a:r>
              <a:rPr lang="it-IT" sz="3600" i="1" dirty="0">
                <a:latin typeface="+mn-lt"/>
                <a:sym typeface="Symbol" pitchFamily="18" charset="2"/>
              </a:rPr>
              <a:t>x</a:t>
            </a:r>
            <a:r>
              <a:rPr lang="it-IT" sz="3600" dirty="0">
                <a:latin typeface="+mn-lt"/>
                <a:sym typeface="Symbol" pitchFamily="18" charset="2"/>
              </a:rPr>
              <a:t> estratti casualmente e indipendentemente da una distribuzione di probabilità uniforme in 0 ≤ </a:t>
            </a:r>
            <a:r>
              <a:rPr lang="it-IT" sz="3600" i="1" dirty="0">
                <a:latin typeface="+mn-lt"/>
                <a:sym typeface="Symbol" pitchFamily="18" charset="2"/>
              </a:rPr>
              <a:t>x</a:t>
            </a:r>
            <a:r>
              <a:rPr lang="it-IT" sz="3600" dirty="0">
                <a:latin typeface="+mn-lt"/>
                <a:sym typeface="Symbol" pitchFamily="18" charset="2"/>
              </a:rPr>
              <a:t> &lt; 1 allora </a:t>
            </a:r>
            <a:r>
              <a:rPr lang="it-IT" sz="3600" i="1" dirty="0">
                <a:latin typeface="+mn-lt"/>
                <a:sym typeface="Symbol" pitchFamily="18" charset="2"/>
              </a:rPr>
              <a:t>h</a:t>
            </a:r>
            <a:r>
              <a:rPr lang="it-IT" sz="3600" dirty="0">
                <a:latin typeface="+mn-lt"/>
                <a:sym typeface="Symbol" pitchFamily="18" charset="2"/>
              </a:rPr>
              <a:t>(</a:t>
            </a:r>
            <a:r>
              <a:rPr lang="it-IT" sz="3600" i="1" dirty="0">
                <a:latin typeface="+mn-lt"/>
                <a:sym typeface="Symbol" pitchFamily="18" charset="2"/>
              </a:rPr>
              <a:t>x</a:t>
            </a:r>
            <a:r>
              <a:rPr lang="it-IT" sz="3600" dirty="0">
                <a:latin typeface="+mn-lt"/>
                <a:sym typeface="Symbol" pitchFamily="18" charset="2"/>
              </a:rPr>
              <a:t>) = </a:t>
            </a:r>
            <a:r>
              <a:rPr lang="it-IT" sz="3600" b="1" dirty="0">
                <a:latin typeface="+mn-lt"/>
                <a:sym typeface="Symbol" pitchFamily="18" charset="2"/>
              </a:rPr>
              <a:t></a:t>
            </a:r>
            <a:r>
              <a:rPr lang="it-IT" sz="3600" i="1" dirty="0" err="1">
                <a:latin typeface="+mn-lt"/>
                <a:sym typeface="Symbol" pitchFamily="18" charset="2"/>
              </a:rPr>
              <a:t>mx</a:t>
            </a:r>
            <a:r>
              <a:rPr lang="it-IT" sz="3600" b="1" dirty="0">
                <a:latin typeface="+mn-lt"/>
                <a:sym typeface="Symbol" pitchFamily="18" charset="2"/>
              </a:rPr>
              <a:t></a:t>
            </a:r>
            <a:r>
              <a:rPr lang="it-IT" sz="3600" dirty="0">
                <a:latin typeface="+mn-lt"/>
                <a:sym typeface="Symbol" pitchFamily="18" charset="2"/>
              </a:rPr>
              <a:t> soddisfa tale </a:t>
            </a:r>
            <a:r>
              <a:rPr lang="it-IT" sz="3600" dirty="0" smtClean="0">
                <a:latin typeface="+mn-lt"/>
                <a:sym typeface="Symbol" pitchFamily="18" charset="2"/>
              </a:rPr>
              <a:t>condizione.</a:t>
            </a:r>
            <a:endParaRPr lang="it-IT" sz="3600" i="1" dirty="0"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4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Text Box 2"/>
          <p:cNvSpPr txBox="1">
            <a:spLocks noChangeArrowheads="1"/>
          </p:cNvSpPr>
          <p:nvPr/>
        </p:nvSpPr>
        <p:spPr bwMode="auto">
          <a:xfrm>
            <a:off x="215900" y="225425"/>
            <a:ext cx="8569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Tavole ad indirizzamento diretto </a:t>
            </a:r>
          </a:p>
        </p:txBody>
      </p:sp>
      <p:sp>
        <p:nvSpPr>
          <p:cNvPr id="1441795" name="Text Box 3"/>
          <p:cNvSpPr txBox="1">
            <a:spLocks noChangeArrowheads="1"/>
          </p:cNvSpPr>
          <p:nvPr/>
        </p:nvSpPr>
        <p:spPr bwMode="auto">
          <a:xfrm>
            <a:off x="336492" y="800064"/>
            <a:ext cx="8544041" cy="53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+mn-lt"/>
                <a:sym typeface="Symbol" pitchFamily="18" charset="2"/>
              </a:rPr>
              <a:t>Funzionano bene quando le chiavi sono degli interi positivi non troppo </a:t>
            </a:r>
            <a:r>
              <a:rPr lang="it-IT" dirty="0" smtClean="0">
                <a:latin typeface="+mn-lt"/>
                <a:sym typeface="Symbol" pitchFamily="18" charset="2"/>
              </a:rPr>
              <a:t>grandi.</a:t>
            </a:r>
            <a:endParaRPr lang="it-IT" dirty="0">
              <a:latin typeface="+mn-lt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it-IT" dirty="0">
                <a:latin typeface="+mn-lt"/>
                <a:sym typeface="Symbol" pitchFamily="18" charset="2"/>
              </a:rPr>
              <a:t>Ad esempio se le chiavi appartengono all’insieme </a:t>
            </a:r>
            <a:r>
              <a:rPr lang="it-IT" i="1" dirty="0">
                <a:latin typeface="+mn-lt"/>
                <a:sym typeface="Symbol" pitchFamily="18" charset="2"/>
              </a:rPr>
              <a:t>U</a:t>
            </a:r>
            <a:r>
              <a:rPr lang="it-IT" dirty="0">
                <a:latin typeface="+mn-lt"/>
                <a:sym typeface="Symbol" pitchFamily="18" charset="2"/>
              </a:rPr>
              <a:t> = {0,1,...,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-1} (con 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 non troppo grande) </a:t>
            </a:r>
            <a:r>
              <a:rPr lang="it-IT" dirty="0">
                <a:latin typeface="+mn-lt"/>
              </a:rPr>
              <a:t>possiamo usare un </a:t>
            </a:r>
            <a:r>
              <a:rPr lang="it-IT" dirty="0" err="1" smtClean="0">
                <a:latin typeface="+mn-lt"/>
              </a:rPr>
              <a:t>array</a:t>
            </a:r>
            <a:r>
              <a:rPr lang="it-IT" dirty="0">
                <a:latin typeface="+mn-lt"/>
              </a:rPr>
              <a:t> </a:t>
            </a:r>
            <a:r>
              <a:rPr lang="it-IT" i="1" dirty="0" smtClean="0">
                <a:latin typeface="+mn-lt"/>
              </a:rPr>
              <a:t>T</a:t>
            </a:r>
            <a:r>
              <a:rPr lang="it-IT" dirty="0" smtClean="0">
                <a:latin typeface="+mn-lt"/>
              </a:rPr>
              <a:t>[0</a:t>
            </a:r>
            <a:r>
              <a:rPr lang="it-IT" dirty="0">
                <a:latin typeface="+mn-lt"/>
              </a:rPr>
              <a:t>..</a:t>
            </a:r>
            <a:r>
              <a:rPr lang="it-IT" i="1" dirty="0">
                <a:latin typeface="+mn-lt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-1</a:t>
            </a:r>
            <a:r>
              <a:rPr lang="it-IT" dirty="0">
                <a:latin typeface="+mn-lt"/>
              </a:rPr>
              <a:t>] in cui ogni posizione (</a:t>
            </a:r>
            <a:r>
              <a:rPr lang="it-IT" dirty="0" smtClean="0">
                <a:latin typeface="+mn-lt"/>
              </a:rPr>
              <a:t>cella) </a:t>
            </a:r>
            <a:r>
              <a:rPr lang="it-IT" i="1" dirty="0" smtClean="0">
                <a:latin typeface="+mn-lt"/>
              </a:rPr>
              <a:t>T</a:t>
            </a:r>
            <a:r>
              <a:rPr lang="it-IT" dirty="0" smtClean="0">
                <a:latin typeface="+mn-lt"/>
              </a:rPr>
              <a:t>[</a:t>
            </a:r>
            <a:r>
              <a:rPr lang="it-IT" i="1" dirty="0" smtClean="0">
                <a:latin typeface="+mn-lt"/>
              </a:rPr>
              <a:t>k</a:t>
            </a:r>
            <a:r>
              <a:rPr lang="it-IT" dirty="0">
                <a:latin typeface="+mn-lt"/>
              </a:rPr>
              <a:t>] corrisponde ad una chiave </a:t>
            </a:r>
            <a:r>
              <a:rPr lang="it-IT" i="1" dirty="0" smtClean="0">
                <a:latin typeface="+mn-lt"/>
              </a:rPr>
              <a:t>k.</a:t>
            </a:r>
            <a:endParaRPr lang="it-IT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it-IT" dirty="0">
                <a:latin typeface="+mn-lt"/>
              </a:rPr>
              <a:t>Generalmente </a:t>
            </a:r>
            <a:r>
              <a:rPr lang="it-IT" i="1" dirty="0">
                <a:latin typeface="+mn-lt"/>
              </a:rPr>
              <a:t>T</a:t>
            </a:r>
            <a:r>
              <a:rPr lang="it-IT" dirty="0">
                <a:latin typeface="+mn-lt"/>
              </a:rPr>
              <a:t>[</a:t>
            </a:r>
            <a:r>
              <a:rPr lang="it-IT" i="1" dirty="0">
                <a:latin typeface="+mn-lt"/>
              </a:rPr>
              <a:t>k</a:t>
            </a:r>
            <a:r>
              <a:rPr lang="it-IT" dirty="0">
                <a:latin typeface="+mn-lt"/>
              </a:rPr>
              <a:t>] è un puntatore al record con chiave </a:t>
            </a:r>
            <a:r>
              <a:rPr lang="it-IT" i="1" dirty="0" smtClean="0">
                <a:latin typeface="+mn-lt"/>
              </a:rPr>
              <a:t>k</a:t>
            </a:r>
            <a:r>
              <a:rPr lang="it-IT" dirty="0" smtClean="0">
                <a:latin typeface="+mn-lt"/>
              </a:rPr>
              <a:t>.</a:t>
            </a:r>
            <a:endParaRPr lang="it-IT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it-IT" dirty="0">
                <a:latin typeface="+mn-lt"/>
              </a:rPr>
              <a:t>Se </a:t>
            </a:r>
            <a:r>
              <a:rPr lang="it-IT" dirty="0" smtClean="0">
                <a:latin typeface="+mn-lt"/>
              </a:rPr>
              <a:t>la tavola non contiene un </a:t>
            </a:r>
            <a:r>
              <a:rPr lang="it-IT" dirty="0">
                <a:latin typeface="+mn-lt"/>
              </a:rPr>
              <a:t>record con chiave </a:t>
            </a:r>
            <a:r>
              <a:rPr lang="it-IT" i="1" dirty="0">
                <a:latin typeface="+mn-lt"/>
              </a:rPr>
              <a:t>k</a:t>
            </a:r>
            <a:r>
              <a:rPr lang="it-IT" dirty="0">
                <a:latin typeface="+mn-lt"/>
              </a:rPr>
              <a:t> allora </a:t>
            </a:r>
            <a:r>
              <a:rPr lang="it-IT" i="1" dirty="0">
                <a:latin typeface="+mn-lt"/>
              </a:rPr>
              <a:t>T</a:t>
            </a:r>
            <a:r>
              <a:rPr lang="it-IT" dirty="0">
                <a:latin typeface="+mn-lt"/>
              </a:rPr>
              <a:t>[</a:t>
            </a:r>
            <a:r>
              <a:rPr lang="it-IT" i="1" dirty="0">
                <a:latin typeface="+mn-lt"/>
              </a:rPr>
              <a:t>k</a:t>
            </a:r>
            <a:r>
              <a:rPr lang="it-IT" dirty="0">
                <a:latin typeface="+mn-lt"/>
              </a:rPr>
              <a:t>] </a:t>
            </a:r>
            <a:r>
              <a:rPr lang="it-IT" dirty="0" smtClean="0">
                <a:latin typeface="+mn-lt"/>
              </a:rPr>
              <a:t>= </a:t>
            </a:r>
            <a:r>
              <a:rPr lang="it-IT" i="1" dirty="0" err="1" smtClean="0">
                <a:latin typeface="+mn-lt"/>
              </a:rPr>
              <a:t>nil</a:t>
            </a:r>
            <a:r>
              <a:rPr lang="it-IT" i="1" dirty="0" smtClean="0">
                <a:latin typeface="+mn-lt"/>
              </a:rPr>
              <a:t>.</a:t>
            </a:r>
            <a:endParaRPr lang="it-IT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7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Text Box 2"/>
          <p:cNvSpPr txBox="1">
            <a:spLocks noChangeArrowheads="1"/>
          </p:cNvSpPr>
          <p:nvPr/>
        </p:nvSpPr>
        <p:spPr bwMode="auto">
          <a:xfrm>
            <a:off x="250826" y="404813"/>
            <a:ext cx="862970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  <a:sym typeface="Symbol" pitchFamily="18" charset="2"/>
              </a:rPr>
              <a:t>Le funzioni </a:t>
            </a:r>
            <a:r>
              <a:rPr lang="it-IT" sz="3600" dirty="0" err="1">
                <a:latin typeface="+mn-lt"/>
                <a:sym typeface="Symbol" pitchFamily="18" charset="2"/>
              </a:rPr>
              <a:t>hash</a:t>
            </a:r>
            <a:r>
              <a:rPr lang="it-IT" sz="3600" dirty="0">
                <a:latin typeface="+mn-lt"/>
                <a:sym typeface="Symbol" pitchFamily="18" charset="2"/>
              </a:rPr>
              <a:t> che descriveremo assumono che le chiavi siano degli interi non </a:t>
            </a:r>
            <a:r>
              <a:rPr lang="it-IT" sz="3600" dirty="0" smtClean="0">
                <a:latin typeface="+mn-lt"/>
                <a:sym typeface="Symbol" pitchFamily="18" charset="2"/>
              </a:rPr>
              <a:t>negativi. </a:t>
            </a:r>
            <a:endParaRPr lang="it-IT" sz="3600" dirty="0">
              <a:latin typeface="+mn-lt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it-IT" sz="3600" dirty="0">
              <a:latin typeface="+mn-lt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  <a:sym typeface="Symbol" pitchFamily="18" charset="2"/>
              </a:rPr>
              <a:t>Questo non è restrittivo in quanto ogni tipo di chiave è rappresentato nel calcolatore con una sequenza di bit e ogni sequenza di bit si può interpretare come un intero non </a:t>
            </a:r>
            <a:r>
              <a:rPr lang="it-IT" sz="3600" dirty="0" smtClean="0">
                <a:latin typeface="+mn-lt"/>
                <a:sym typeface="Symbol" pitchFamily="18" charset="2"/>
              </a:rPr>
              <a:t>negativo.</a:t>
            </a:r>
            <a:endParaRPr lang="it-IT" sz="3600" b="1" i="1" dirty="0"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605838" cy="129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it-IT" sz="4000" dirty="0">
                <a:solidFill>
                  <a:srgbClr val="FF0000"/>
                </a:solidFill>
                <a:latin typeface="+mn-lt"/>
                <a:sym typeface="Symbol" pitchFamily="18" charset="2"/>
              </a:rPr>
              <a:t>Metodo della divisione</a:t>
            </a:r>
            <a:endParaRPr lang="it-IT" sz="4000" dirty="0">
              <a:latin typeface="+mn-lt"/>
              <a:sym typeface="Symbol" pitchFamily="18" charset="2"/>
            </a:endParaRPr>
          </a:p>
          <a:p>
            <a:pPr algn="ctr">
              <a:spcBef>
                <a:spcPct val="20000"/>
              </a:spcBef>
            </a:pPr>
            <a:r>
              <a:rPr lang="it-IT" i="1" dirty="0">
                <a:latin typeface="+mn-lt"/>
                <a:sym typeface="Symbol" pitchFamily="18" charset="2"/>
              </a:rPr>
              <a:t>h</a:t>
            </a:r>
            <a:r>
              <a:rPr lang="it-IT" dirty="0">
                <a:latin typeface="+mn-lt"/>
                <a:sym typeface="Symbol" pitchFamily="18" charset="2"/>
              </a:rPr>
              <a:t>(</a:t>
            </a:r>
            <a:r>
              <a:rPr lang="it-IT" i="1" dirty="0">
                <a:latin typeface="+mn-lt"/>
                <a:sym typeface="Symbol" pitchFamily="18" charset="2"/>
              </a:rPr>
              <a:t>k</a:t>
            </a:r>
            <a:r>
              <a:rPr lang="it-IT" dirty="0">
                <a:latin typeface="+mn-lt"/>
                <a:sym typeface="Symbol" pitchFamily="18" charset="2"/>
              </a:rPr>
              <a:t>) = </a:t>
            </a:r>
            <a:r>
              <a:rPr lang="it-IT" i="1" dirty="0" err="1">
                <a:latin typeface="+mn-lt"/>
                <a:sym typeface="Symbol" pitchFamily="18" charset="2"/>
              </a:rPr>
              <a:t>k</a:t>
            </a:r>
            <a:r>
              <a:rPr lang="it-IT" dirty="0">
                <a:latin typeface="+mn-lt"/>
                <a:sym typeface="Symbol" pitchFamily="18" charset="2"/>
              </a:rPr>
              <a:t> </a:t>
            </a:r>
            <a:r>
              <a:rPr lang="it-IT" dirty="0" err="1">
                <a:latin typeface="+mn-lt"/>
                <a:sym typeface="Symbol" pitchFamily="18" charset="2"/>
              </a:rPr>
              <a:t>mod</a:t>
            </a:r>
            <a:r>
              <a:rPr lang="it-IT" dirty="0">
                <a:latin typeface="+mn-lt"/>
                <a:sym typeface="Symbol" pitchFamily="18" charset="2"/>
              </a:rPr>
              <a:t> 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</a:p>
        </p:txBody>
      </p:sp>
      <p:sp>
        <p:nvSpPr>
          <p:cNvPr id="1472515" name="Text Box 3"/>
          <p:cNvSpPr txBox="1">
            <a:spLocks noChangeArrowheads="1"/>
          </p:cNvSpPr>
          <p:nvPr/>
        </p:nvSpPr>
        <p:spPr bwMode="auto">
          <a:xfrm>
            <a:off x="250825" y="4437063"/>
            <a:ext cx="860583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Una buona scelta per 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 è un numero primo non troppo vicino ad una potenza di </a:t>
            </a:r>
            <a:r>
              <a:rPr lang="it-IT" dirty="0" smtClean="0">
                <a:latin typeface="+mn-lt"/>
                <a:sym typeface="Symbol" pitchFamily="18" charset="2"/>
              </a:rPr>
              <a:t>2. </a:t>
            </a:r>
            <a:endParaRPr lang="it-IT" dirty="0">
              <a:latin typeface="+mn-lt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Ad esempio 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 = </a:t>
            </a:r>
            <a:r>
              <a:rPr lang="it-IT" dirty="0" smtClean="0">
                <a:latin typeface="+mn-lt"/>
                <a:sym typeface="Symbol" pitchFamily="18" charset="2"/>
              </a:rPr>
              <a:t>701.</a:t>
            </a:r>
            <a:endParaRPr lang="it-IT" dirty="0">
              <a:latin typeface="+mn-lt"/>
              <a:sym typeface="Symbol" pitchFamily="18" charset="2"/>
            </a:endParaRPr>
          </a:p>
        </p:txBody>
      </p:sp>
      <p:sp>
        <p:nvSpPr>
          <p:cNvPr id="1472516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8569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Difetto: non </a:t>
            </a:r>
            <a:r>
              <a:rPr lang="it-IT" i="1" dirty="0">
                <a:latin typeface="+mn-lt"/>
                <a:sym typeface="Symbol" pitchFamily="18" charset="2"/>
              </a:rPr>
              <a:t>“funziona bene”</a:t>
            </a:r>
            <a:r>
              <a:rPr lang="it-IT" dirty="0">
                <a:latin typeface="+mn-lt"/>
                <a:sym typeface="Symbol" pitchFamily="18" charset="2"/>
              </a:rPr>
              <a:t> per ogni </a:t>
            </a:r>
            <a:r>
              <a:rPr lang="it-IT" i="1" dirty="0" smtClean="0">
                <a:latin typeface="+mn-lt"/>
                <a:sym typeface="Symbol" pitchFamily="18" charset="2"/>
              </a:rPr>
              <a:t>m.</a:t>
            </a:r>
            <a:r>
              <a:rPr lang="it-IT" dirty="0" smtClean="0">
                <a:latin typeface="+mn-lt"/>
                <a:sym typeface="Symbol" pitchFamily="18" charset="2"/>
              </a:rPr>
              <a:t> </a:t>
            </a:r>
            <a:endParaRPr lang="it-IT" dirty="0">
              <a:latin typeface="+mn-lt"/>
              <a:sym typeface="Symbol" pitchFamily="18" charset="2"/>
            </a:endParaRPr>
          </a:p>
        </p:txBody>
      </p:sp>
      <p:sp>
        <p:nvSpPr>
          <p:cNvPr id="1472517" name="Text Box 5"/>
          <p:cNvSpPr txBox="1">
            <a:spLocks noChangeArrowheads="1"/>
          </p:cNvSpPr>
          <p:nvPr/>
        </p:nvSpPr>
        <p:spPr bwMode="auto">
          <a:xfrm>
            <a:off x="250825" y="2060575"/>
            <a:ext cx="86058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Ad esempio se 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 = 2</a:t>
            </a:r>
            <a:r>
              <a:rPr lang="it-IT" i="1" baseline="30000" dirty="0">
                <a:latin typeface="+mn-lt"/>
                <a:sym typeface="Symbol" pitchFamily="18" charset="2"/>
              </a:rPr>
              <a:t>p</a:t>
            </a:r>
            <a:r>
              <a:rPr lang="it-IT" dirty="0">
                <a:latin typeface="+mn-lt"/>
                <a:sym typeface="Symbol" pitchFamily="18" charset="2"/>
              </a:rPr>
              <a:t> è una potenza di due allora </a:t>
            </a:r>
            <a:r>
              <a:rPr lang="it-IT" i="1" dirty="0">
                <a:latin typeface="+mn-lt"/>
                <a:sym typeface="Symbol" pitchFamily="18" charset="2"/>
              </a:rPr>
              <a:t>k</a:t>
            </a:r>
            <a:r>
              <a:rPr lang="it-IT" dirty="0">
                <a:latin typeface="+mn-lt"/>
                <a:sym typeface="Symbol" pitchFamily="18" charset="2"/>
              </a:rPr>
              <a:t> </a:t>
            </a:r>
            <a:r>
              <a:rPr lang="it-IT" dirty="0" err="1">
                <a:latin typeface="+mn-lt"/>
                <a:sym typeface="Symbol" pitchFamily="18" charset="2"/>
              </a:rPr>
              <a:t>mod</a:t>
            </a:r>
            <a:r>
              <a:rPr lang="it-IT" dirty="0">
                <a:latin typeface="+mn-lt"/>
                <a:sym typeface="Symbol" pitchFamily="18" charset="2"/>
              </a:rPr>
              <a:t> 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 sono gli ultimi </a:t>
            </a:r>
            <a:r>
              <a:rPr lang="it-IT" i="1" dirty="0">
                <a:latin typeface="+mn-lt"/>
                <a:sym typeface="Symbol" pitchFamily="18" charset="2"/>
              </a:rPr>
              <a:t>p</a:t>
            </a:r>
            <a:r>
              <a:rPr lang="it-IT" dirty="0">
                <a:latin typeface="+mn-lt"/>
                <a:sym typeface="Symbol" pitchFamily="18" charset="2"/>
              </a:rPr>
              <a:t> bit di </a:t>
            </a:r>
            <a:r>
              <a:rPr lang="it-IT" i="1" dirty="0" smtClean="0">
                <a:latin typeface="+mn-lt"/>
                <a:sym typeface="Symbol" pitchFamily="18" charset="2"/>
              </a:rPr>
              <a:t>k.</a:t>
            </a:r>
            <a:r>
              <a:rPr lang="it-IT" dirty="0" smtClean="0">
                <a:latin typeface="+mn-lt"/>
                <a:sym typeface="Symbol" pitchFamily="18" charset="2"/>
              </a:rPr>
              <a:t> </a:t>
            </a:r>
            <a:endParaRPr lang="it-IT" dirty="0">
              <a:latin typeface="+mn-lt"/>
              <a:sym typeface="Symbol" pitchFamily="18" charset="2"/>
            </a:endParaRPr>
          </a:p>
        </p:txBody>
      </p:sp>
      <p:sp>
        <p:nvSpPr>
          <p:cNvPr id="1472518" name="Text Box 6"/>
          <p:cNvSpPr txBox="1">
            <a:spLocks noChangeArrowheads="1"/>
          </p:cNvSpPr>
          <p:nvPr/>
        </p:nvSpPr>
        <p:spPr bwMode="auto">
          <a:xfrm>
            <a:off x="323850" y="3141663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In generale anche valori di 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 prossimi ad una potenza di 2 non funzionano </a:t>
            </a:r>
            <a:r>
              <a:rPr lang="it-IT" dirty="0" smtClean="0">
                <a:latin typeface="+mn-lt"/>
                <a:sym typeface="Symbol" pitchFamily="18" charset="2"/>
              </a:rPr>
              <a:t>bene.</a:t>
            </a:r>
            <a:endParaRPr lang="it-IT" dirty="0"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2515" grpId="0"/>
      <p:bldP spid="1472516" grpId="0"/>
      <p:bldP spid="1472517" grpId="0"/>
      <p:bldP spid="14725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538" name="Text Box 2"/>
          <p:cNvSpPr txBox="1">
            <a:spLocks noChangeArrowheads="1"/>
          </p:cNvSpPr>
          <p:nvPr/>
        </p:nvSpPr>
        <p:spPr bwMode="auto">
          <a:xfrm>
            <a:off x="287015" y="181379"/>
            <a:ext cx="8556684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4000" dirty="0">
                <a:solidFill>
                  <a:srgbClr val="FF0000"/>
                </a:solidFill>
                <a:latin typeface="+mn-lt"/>
                <a:sym typeface="Symbol" pitchFamily="18" charset="2"/>
              </a:rPr>
              <a:t>Metodo della </a:t>
            </a:r>
            <a:r>
              <a:rPr lang="it-IT" sz="40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moltiplicazione</a:t>
            </a:r>
            <a:r>
              <a:rPr lang="it-IT" sz="3600" dirty="0" smtClean="0">
                <a:latin typeface="+mn-lt"/>
                <a:sym typeface="Symbol" pitchFamily="18" charset="2"/>
              </a:rPr>
              <a:t> </a:t>
            </a:r>
            <a:endParaRPr lang="it-IT" sz="3600" dirty="0">
              <a:latin typeface="+mn-lt"/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it-IT" sz="3600" i="1" dirty="0">
                <a:latin typeface="+mn-lt"/>
                <a:sym typeface="Symbol" pitchFamily="18" charset="2"/>
              </a:rPr>
              <a:t>h</a:t>
            </a:r>
            <a:r>
              <a:rPr lang="it-IT" sz="3600" dirty="0">
                <a:latin typeface="+mn-lt"/>
                <a:sym typeface="Symbol" pitchFamily="18" charset="2"/>
              </a:rPr>
              <a:t>(</a:t>
            </a:r>
            <a:r>
              <a:rPr lang="it-IT" sz="3600" i="1" dirty="0">
                <a:latin typeface="+mn-lt"/>
                <a:sym typeface="Symbol" pitchFamily="18" charset="2"/>
              </a:rPr>
              <a:t>k</a:t>
            </a:r>
            <a:r>
              <a:rPr lang="it-IT" sz="3600" dirty="0">
                <a:latin typeface="+mn-lt"/>
                <a:sym typeface="Symbol" pitchFamily="18" charset="2"/>
              </a:rPr>
              <a:t>) = </a:t>
            </a:r>
            <a:r>
              <a:rPr lang="it-IT" sz="3600" b="1" dirty="0">
                <a:latin typeface="+mn-lt"/>
                <a:sym typeface="Symbol" pitchFamily="18" charset="2"/>
              </a:rPr>
              <a:t></a:t>
            </a:r>
            <a:r>
              <a:rPr lang="it-IT" sz="3600" i="1" dirty="0">
                <a:latin typeface="+mn-lt"/>
                <a:sym typeface="Symbol" pitchFamily="18" charset="2"/>
              </a:rPr>
              <a:t>m</a:t>
            </a:r>
            <a:r>
              <a:rPr lang="it-IT" sz="3600" dirty="0">
                <a:latin typeface="+mn-lt"/>
                <a:sym typeface="Symbol" pitchFamily="18" charset="2"/>
              </a:rPr>
              <a:t>(</a:t>
            </a:r>
            <a:r>
              <a:rPr lang="it-IT" sz="3600" i="1" dirty="0" err="1">
                <a:latin typeface="+mn-lt"/>
                <a:sym typeface="Symbol" pitchFamily="18" charset="2"/>
              </a:rPr>
              <a:t>kA</a:t>
            </a:r>
            <a:r>
              <a:rPr lang="it-IT" sz="3600" i="1" dirty="0">
                <a:latin typeface="+mn-lt"/>
                <a:sym typeface="Symbol" pitchFamily="18" charset="2"/>
              </a:rPr>
              <a:t> </a:t>
            </a:r>
            <a:r>
              <a:rPr lang="it-IT" sz="3600" dirty="0" err="1">
                <a:latin typeface="+mn-lt"/>
                <a:sym typeface="Symbol" pitchFamily="18" charset="2"/>
              </a:rPr>
              <a:t>mod</a:t>
            </a:r>
            <a:r>
              <a:rPr lang="it-IT" sz="3600" i="1" dirty="0">
                <a:latin typeface="+mn-lt"/>
                <a:sym typeface="Symbol" pitchFamily="18" charset="2"/>
              </a:rPr>
              <a:t> </a:t>
            </a:r>
            <a:r>
              <a:rPr lang="it-IT" sz="3600" dirty="0">
                <a:latin typeface="+mn-lt"/>
                <a:sym typeface="Symbol" pitchFamily="18" charset="2"/>
              </a:rPr>
              <a:t>1)</a:t>
            </a:r>
            <a:r>
              <a:rPr lang="it-IT" sz="3600" b="1" dirty="0">
                <a:latin typeface="+mn-lt"/>
                <a:sym typeface="Symbol" pitchFamily="18" charset="2"/>
              </a:rPr>
              <a:t></a:t>
            </a:r>
          </a:p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  <a:sym typeface="Symbol" pitchFamily="18" charset="2"/>
              </a:rPr>
              <a:t>in cui </a:t>
            </a:r>
            <a:r>
              <a:rPr lang="it-IT" sz="3600" i="1" dirty="0">
                <a:latin typeface="+mn-lt"/>
                <a:sym typeface="Symbol" pitchFamily="18" charset="2"/>
              </a:rPr>
              <a:t>A</a:t>
            </a:r>
            <a:r>
              <a:rPr lang="it-IT" sz="3600" dirty="0">
                <a:latin typeface="+mn-lt"/>
                <a:sym typeface="Symbol" pitchFamily="18" charset="2"/>
              </a:rPr>
              <a:t> è una costante reale con 0 &lt; </a:t>
            </a:r>
            <a:r>
              <a:rPr lang="it-IT" sz="3600" i="1" dirty="0">
                <a:latin typeface="+mn-lt"/>
                <a:sym typeface="Symbol" pitchFamily="18" charset="2"/>
              </a:rPr>
              <a:t>A</a:t>
            </a:r>
            <a:r>
              <a:rPr lang="it-IT" sz="3600" dirty="0">
                <a:latin typeface="+mn-lt"/>
                <a:sym typeface="Symbol" pitchFamily="18" charset="2"/>
              </a:rPr>
              <a:t> &lt; 1 ed </a:t>
            </a:r>
            <a:r>
              <a:rPr lang="it-IT" sz="3600" i="1" dirty="0">
                <a:latin typeface="+mn-lt"/>
                <a:sym typeface="Symbol" pitchFamily="18" charset="2"/>
              </a:rPr>
              <a:t>x</a:t>
            </a:r>
            <a:r>
              <a:rPr lang="it-IT" sz="3600" dirty="0">
                <a:latin typeface="+mn-lt"/>
                <a:sym typeface="Symbol" pitchFamily="18" charset="2"/>
              </a:rPr>
              <a:t> </a:t>
            </a:r>
            <a:r>
              <a:rPr lang="it-IT" sz="3600" dirty="0" err="1">
                <a:latin typeface="+mn-lt"/>
                <a:sym typeface="Symbol" pitchFamily="18" charset="2"/>
              </a:rPr>
              <a:t>mod</a:t>
            </a:r>
            <a:r>
              <a:rPr lang="it-IT" sz="3600" dirty="0">
                <a:latin typeface="+mn-lt"/>
                <a:sym typeface="Symbol" pitchFamily="18" charset="2"/>
              </a:rPr>
              <a:t> 1 = </a:t>
            </a:r>
            <a:r>
              <a:rPr lang="it-IT" sz="3600" i="1" dirty="0">
                <a:latin typeface="+mn-lt"/>
                <a:sym typeface="Symbol" pitchFamily="18" charset="2"/>
              </a:rPr>
              <a:t>x</a:t>
            </a:r>
            <a:r>
              <a:rPr lang="it-IT" sz="3600" dirty="0">
                <a:latin typeface="+mn-lt"/>
                <a:sym typeface="Symbol" pitchFamily="18" charset="2"/>
              </a:rPr>
              <a:t> – </a:t>
            </a:r>
            <a:r>
              <a:rPr lang="it-IT" sz="3600" b="1" dirty="0">
                <a:latin typeface="+mn-lt"/>
                <a:sym typeface="Symbol" pitchFamily="18" charset="2"/>
              </a:rPr>
              <a:t></a:t>
            </a:r>
            <a:r>
              <a:rPr lang="it-IT" sz="3600" i="1" dirty="0">
                <a:latin typeface="+mn-lt"/>
                <a:sym typeface="Symbol" pitchFamily="18" charset="2"/>
              </a:rPr>
              <a:t>x</a:t>
            </a:r>
            <a:r>
              <a:rPr lang="it-IT" sz="3600" b="1" dirty="0">
                <a:latin typeface="+mn-lt"/>
                <a:sym typeface="Symbol" pitchFamily="18" charset="2"/>
              </a:rPr>
              <a:t></a:t>
            </a:r>
            <a:r>
              <a:rPr lang="it-IT" sz="3600" dirty="0">
                <a:latin typeface="+mn-lt"/>
                <a:sym typeface="Symbol" pitchFamily="18" charset="2"/>
              </a:rPr>
              <a:t> è la parte </a:t>
            </a:r>
            <a:r>
              <a:rPr lang="it-IT" sz="3600" dirty="0" smtClean="0">
                <a:latin typeface="+mn-lt"/>
                <a:sym typeface="Symbol" pitchFamily="18" charset="2"/>
              </a:rPr>
              <a:t>frazionaria. </a:t>
            </a:r>
            <a:endParaRPr lang="it-IT" sz="3600" dirty="0">
              <a:latin typeface="+mn-lt"/>
              <a:sym typeface="Symbol" pitchFamily="18" charset="2"/>
            </a:endParaRPr>
          </a:p>
        </p:txBody>
      </p:sp>
      <p:sp>
        <p:nvSpPr>
          <p:cNvPr id="1473539" name="Text Box 3"/>
          <p:cNvSpPr txBox="1">
            <a:spLocks noChangeArrowheads="1"/>
          </p:cNvSpPr>
          <p:nvPr/>
        </p:nvSpPr>
        <p:spPr bwMode="auto">
          <a:xfrm>
            <a:off x="323528" y="3284984"/>
            <a:ext cx="855547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i="1" dirty="0">
                <a:latin typeface="+mn-lt"/>
                <a:sym typeface="Symbol" pitchFamily="18" charset="2"/>
              </a:rPr>
              <a:t>Vantaggi </a:t>
            </a:r>
            <a:r>
              <a:rPr lang="it-IT" sz="3600" dirty="0">
                <a:latin typeface="+mn-lt"/>
                <a:sym typeface="Symbol" pitchFamily="18" charset="2"/>
              </a:rPr>
              <a:t>: la scelta di </a:t>
            </a:r>
            <a:r>
              <a:rPr lang="it-IT" sz="3600" i="1" dirty="0">
                <a:latin typeface="+mn-lt"/>
                <a:sym typeface="Symbol" pitchFamily="18" charset="2"/>
              </a:rPr>
              <a:t>m</a:t>
            </a:r>
            <a:r>
              <a:rPr lang="it-IT" sz="3600" dirty="0">
                <a:latin typeface="+mn-lt"/>
                <a:sym typeface="Symbol" pitchFamily="18" charset="2"/>
              </a:rPr>
              <a:t> non è critica e nella pratica funziona bene con tutti i valori di </a:t>
            </a:r>
            <a:r>
              <a:rPr lang="it-IT" sz="3600" i="1" dirty="0">
                <a:latin typeface="+mn-lt"/>
                <a:sym typeface="Symbol" pitchFamily="18" charset="2"/>
              </a:rPr>
              <a:t>A</a:t>
            </a:r>
            <a:r>
              <a:rPr lang="it-IT" sz="3600" dirty="0">
                <a:latin typeface="+mn-lt"/>
                <a:sym typeface="Symbol" pitchFamily="18" charset="2"/>
              </a:rPr>
              <a:t> anche se ci sono ragioni teoriche per preferire                               </a:t>
            </a:r>
            <a:r>
              <a:rPr lang="it-IT" sz="3600" dirty="0" smtClean="0">
                <a:latin typeface="+mn-lt"/>
                <a:sym typeface="Symbol" pitchFamily="18" charset="2"/>
              </a:rPr>
              <a:t>l’inverso </a:t>
            </a:r>
            <a:r>
              <a:rPr lang="it-IT" sz="3600" dirty="0">
                <a:latin typeface="+mn-lt"/>
                <a:sym typeface="Symbol" pitchFamily="18" charset="2"/>
              </a:rPr>
              <a:t>del rapporto </a:t>
            </a:r>
            <a:r>
              <a:rPr lang="it-IT" sz="3600" dirty="0" smtClean="0">
                <a:latin typeface="+mn-lt"/>
                <a:sym typeface="Symbol" pitchFamily="18" charset="2"/>
              </a:rPr>
              <a:t>aureo</a:t>
            </a:r>
            <a:endParaRPr lang="it-IT" sz="3600" dirty="0">
              <a:latin typeface="+mn-lt"/>
              <a:sym typeface="Symbol" pitchFamily="18" charset="2"/>
            </a:endParaRPr>
          </a:p>
        </p:txBody>
      </p:sp>
      <p:graphicFrame>
        <p:nvGraphicFramePr>
          <p:cNvPr id="1473540" name="Object 4"/>
          <p:cNvGraphicFramePr>
            <a:graphicFrameLocks noChangeAspect="1"/>
          </p:cNvGraphicFramePr>
          <p:nvPr/>
        </p:nvGraphicFramePr>
        <p:xfrm>
          <a:off x="5544887" y="4964582"/>
          <a:ext cx="2336832" cy="633658"/>
        </p:xfrm>
        <a:graphic>
          <a:graphicData uri="http://schemas.openxmlformats.org/presentationml/2006/ole">
            <p:oleObj spid="_x0000_s1415170" name="Equation" r:id="rId4" imgW="9396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35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Text Box 2"/>
          <p:cNvSpPr txBox="1">
            <a:spLocks noChangeArrowheads="1"/>
          </p:cNvSpPr>
          <p:nvPr/>
        </p:nvSpPr>
        <p:spPr bwMode="auto">
          <a:xfrm>
            <a:off x="250825" y="225425"/>
            <a:ext cx="81010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i="1" dirty="0">
                <a:latin typeface="+mn-lt"/>
                <a:sym typeface="Symbol" pitchFamily="18" charset="2"/>
              </a:rPr>
              <a:t>h</a:t>
            </a:r>
            <a:r>
              <a:rPr lang="it-IT" dirty="0">
                <a:latin typeface="+mn-lt"/>
                <a:sym typeface="Symbol" pitchFamily="18" charset="2"/>
              </a:rPr>
              <a:t>(</a:t>
            </a:r>
            <a:r>
              <a:rPr lang="it-IT" i="1" dirty="0">
                <a:latin typeface="+mn-lt"/>
                <a:sym typeface="Symbol" pitchFamily="18" charset="2"/>
              </a:rPr>
              <a:t>k</a:t>
            </a:r>
            <a:r>
              <a:rPr lang="it-IT" dirty="0">
                <a:latin typeface="+mn-lt"/>
                <a:sym typeface="Symbol" pitchFamily="18" charset="2"/>
              </a:rPr>
              <a:t>) si calcola facilmente se si sceglie 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 = 2</a:t>
            </a:r>
            <a:r>
              <a:rPr lang="it-IT" i="1" baseline="30000" dirty="0">
                <a:latin typeface="+mn-lt"/>
                <a:sym typeface="Symbol" pitchFamily="18" charset="2"/>
              </a:rPr>
              <a:t>p</a:t>
            </a:r>
            <a:r>
              <a:rPr lang="it-IT" dirty="0">
                <a:latin typeface="+mn-lt"/>
                <a:sym typeface="Symbol" pitchFamily="18" charset="2"/>
              </a:rPr>
              <a:t> e </a:t>
            </a:r>
            <a:r>
              <a:rPr lang="it-IT" i="1" dirty="0">
                <a:latin typeface="+mn-lt"/>
                <a:sym typeface="Symbol" pitchFamily="18" charset="2"/>
              </a:rPr>
              <a:t>A</a:t>
            </a:r>
            <a:r>
              <a:rPr lang="it-IT" dirty="0">
                <a:latin typeface="+mn-lt"/>
                <a:sym typeface="Symbol" pitchFamily="18" charset="2"/>
              </a:rPr>
              <a:t> = </a:t>
            </a:r>
            <a:r>
              <a:rPr lang="it-IT" i="1" dirty="0">
                <a:latin typeface="+mn-lt"/>
                <a:sym typeface="Symbol" pitchFamily="18" charset="2"/>
              </a:rPr>
              <a:t>q</a:t>
            </a:r>
            <a:r>
              <a:rPr lang="it-IT" dirty="0">
                <a:latin typeface="+mn-lt"/>
                <a:sym typeface="Symbol" pitchFamily="18" charset="2"/>
              </a:rPr>
              <a:t>/2</a:t>
            </a:r>
            <a:r>
              <a:rPr lang="it-IT" i="1" baseline="30000" dirty="0">
                <a:latin typeface="+mn-lt"/>
                <a:sym typeface="Symbol" pitchFamily="18" charset="2"/>
              </a:rPr>
              <a:t>w</a:t>
            </a:r>
            <a:r>
              <a:rPr lang="it-IT" dirty="0">
                <a:latin typeface="+mn-lt"/>
                <a:sym typeface="Symbol" pitchFamily="18" charset="2"/>
              </a:rPr>
              <a:t> con 0 </a:t>
            </a:r>
            <a:r>
              <a:rPr lang="it-IT" dirty="0">
                <a:latin typeface="+mn-lt"/>
                <a:cs typeface="Times New Roman" pitchFamily="18" charset="0"/>
                <a:sym typeface="Symbol" pitchFamily="18" charset="2"/>
              </a:rPr>
              <a:t>&lt; </a:t>
            </a:r>
            <a:r>
              <a:rPr lang="it-IT" i="1" dirty="0">
                <a:latin typeface="+mn-lt"/>
                <a:sym typeface="Symbol" pitchFamily="18" charset="2"/>
              </a:rPr>
              <a:t>q</a:t>
            </a:r>
            <a:r>
              <a:rPr lang="it-IT" dirty="0">
                <a:latin typeface="+mn-lt"/>
                <a:sym typeface="Symbol" pitchFamily="18" charset="2"/>
              </a:rPr>
              <a:t> &lt; 2</a:t>
            </a:r>
            <a:r>
              <a:rPr lang="it-IT" i="1" baseline="30000" dirty="0">
                <a:latin typeface="+mn-lt"/>
                <a:sym typeface="Symbol" pitchFamily="18" charset="2"/>
              </a:rPr>
              <a:t>w</a:t>
            </a:r>
            <a:r>
              <a:rPr lang="it-IT" dirty="0">
                <a:latin typeface="+mn-lt"/>
                <a:sym typeface="Symbol" pitchFamily="18" charset="2"/>
              </a:rPr>
              <a:t> dove </a:t>
            </a:r>
            <a:r>
              <a:rPr lang="it-IT" i="1" dirty="0">
                <a:latin typeface="+mn-lt"/>
                <a:sym typeface="Symbol" pitchFamily="18" charset="2"/>
              </a:rPr>
              <a:t>w</a:t>
            </a:r>
            <a:r>
              <a:rPr lang="it-IT" dirty="0">
                <a:latin typeface="+mn-lt"/>
                <a:sym typeface="Symbol" pitchFamily="18" charset="2"/>
              </a:rPr>
              <a:t> è la lunghezza di una parola di </a:t>
            </a:r>
            <a:r>
              <a:rPr lang="it-IT" dirty="0" smtClean="0">
                <a:latin typeface="+mn-lt"/>
                <a:sym typeface="Symbol" pitchFamily="18" charset="2"/>
              </a:rPr>
              <a:t>memoria. </a:t>
            </a:r>
            <a:endParaRPr lang="it-IT" dirty="0">
              <a:latin typeface="+mn-lt"/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3600" y="1484313"/>
            <a:ext cx="7772400" cy="2971800"/>
            <a:chOff x="417" y="869"/>
            <a:chExt cx="4896" cy="1872"/>
          </a:xfrm>
        </p:grpSpPr>
        <p:sp>
          <p:nvSpPr>
            <p:cNvPr id="1474564" name="Rectangle 4"/>
            <p:cNvSpPr>
              <a:spLocks noChangeArrowheads="1"/>
            </p:cNvSpPr>
            <p:nvPr/>
          </p:nvSpPr>
          <p:spPr bwMode="auto">
            <a:xfrm>
              <a:off x="2721" y="1253"/>
              <a:ext cx="220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i="1">
                  <a:latin typeface="+mn-lt"/>
                </a:rPr>
                <a:t>k</a:t>
              </a:r>
              <a:endParaRPr lang="en-US" sz="2800" i="1">
                <a:latin typeface="+mn-lt"/>
              </a:endParaRPr>
            </a:p>
          </p:txBody>
        </p:sp>
        <p:sp>
          <p:nvSpPr>
            <p:cNvPr id="1474565" name="Rectangle 5"/>
            <p:cNvSpPr>
              <a:spLocks noChangeArrowheads="1"/>
            </p:cNvSpPr>
            <p:nvPr/>
          </p:nvSpPr>
          <p:spPr bwMode="auto">
            <a:xfrm>
              <a:off x="2721" y="1589"/>
              <a:ext cx="220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/>
            <a:p>
              <a:pPr algn="ctr"/>
              <a:r>
                <a:rPr lang="it-IT" sz="2800" i="1">
                  <a:latin typeface="+mn-lt"/>
                </a:rPr>
                <a:t>q</a:t>
              </a:r>
              <a:endParaRPr lang="en-US" sz="2800">
                <a:latin typeface="+mn-lt"/>
                <a:sym typeface="Symbol" pitchFamily="18" charset="2"/>
              </a:endParaRPr>
            </a:p>
          </p:txBody>
        </p:sp>
        <p:sp>
          <p:nvSpPr>
            <p:cNvPr id="1474566" name="Rectangle 6"/>
            <p:cNvSpPr>
              <a:spLocks noChangeArrowheads="1"/>
            </p:cNvSpPr>
            <p:nvPr/>
          </p:nvSpPr>
          <p:spPr bwMode="auto">
            <a:xfrm>
              <a:off x="5025" y="1253"/>
              <a:ext cx="2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b="1">
                  <a:latin typeface="+mn-lt"/>
                  <a:sym typeface="Symbol" pitchFamily="18" charset="2"/>
                </a:rPr>
                <a:t></a:t>
              </a:r>
              <a:endParaRPr lang="en-US" sz="2800" b="1">
                <a:latin typeface="+mn-lt"/>
              </a:endParaRPr>
            </a:p>
          </p:txBody>
        </p:sp>
        <p:sp>
          <p:nvSpPr>
            <p:cNvPr id="1474567" name="Rectangle 7"/>
            <p:cNvSpPr>
              <a:spLocks noChangeArrowheads="1"/>
            </p:cNvSpPr>
            <p:nvPr/>
          </p:nvSpPr>
          <p:spPr bwMode="auto">
            <a:xfrm>
              <a:off x="5025" y="1589"/>
              <a:ext cx="2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>
                  <a:latin typeface="+mn-lt"/>
                  <a:sym typeface="Symbol" pitchFamily="18" charset="2"/>
                </a:rPr>
                <a:t>=</a:t>
              </a:r>
              <a:endParaRPr lang="en-US" sz="2800">
                <a:latin typeface="+mn-lt"/>
              </a:endParaRPr>
            </a:p>
          </p:txBody>
        </p:sp>
        <p:sp>
          <p:nvSpPr>
            <p:cNvPr id="1474568" name="Line 8"/>
            <p:cNvSpPr>
              <a:spLocks noChangeShapeType="1"/>
            </p:cNvSpPr>
            <p:nvPr/>
          </p:nvSpPr>
          <p:spPr bwMode="auto">
            <a:xfrm>
              <a:off x="417" y="1877"/>
              <a:ext cx="4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2800">
                <a:latin typeface="+mn-lt"/>
              </a:endParaRPr>
            </a:p>
          </p:txBody>
        </p:sp>
        <p:sp>
          <p:nvSpPr>
            <p:cNvPr id="1474569" name="Rectangle 9"/>
            <p:cNvSpPr>
              <a:spLocks noChangeArrowheads="1"/>
            </p:cNvSpPr>
            <p:nvPr/>
          </p:nvSpPr>
          <p:spPr bwMode="auto">
            <a:xfrm>
              <a:off x="417" y="1925"/>
              <a:ext cx="220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it-IT" sz="2800" i="1">
                  <a:latin typeface="+mn-lt"/>
                </a:rPr>
                <a:t>r</a:t>
              </a:r>
              <a:r>
                <a:rPr lang="it-IT" sz="2800" baseline="-25000">
                  <a:latin typeface="+mn-lt"/>
                </a:rPr>
                <a:t>1</a:t>
              </a:r>
              <a:endParaRPr lang="en-US" sz="2800" baseline="-25000">
                <a:latin typeface="+mn-lt"/>
              </a:endParaRPr>
            </a:p>
          </p:txBody>
        </p:sp>
        <p:sp>
          <p:nvSpPr>
            <p:cNvPr id="1474570" name="Line 10"/>
            <p:cNvSpPr>
              <a:spLocks noChangeShapeType="1"/>
            </p:cNvSpPr>
            <p:nvPr/>
          </p:nvSpPr>
          <p:spPr bwMode="auto">
            <a:xfrm>
              <a:off x="2721" y="1157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it-IT" sz="2800">
                <a:latin typeface="+mn-lt"/>
              </a:endParaRPr>
            </a:p>
          </p:txBody>
        </p:sp>
        <p:sp>
          <p:nvSpPr>
            <p:cNvPr id="1474571" name="Rectangle 11"/>
            <p:cNvSpPr>
              <a:spLocks noChangeArrowheads="1"/>
            </p:cNvSpPr>
            <p:nvPr/>
          </p:nvSpPr>
          <p:spPr bwMode="auto">
            <a:xfrm>
              <a:off x="3489" y="869"/>
              <a:ext cx="72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i="1" dirty="0">
                  <a:latin typeface="+mn-lt"/>
                  <a:sym typeface="Symbol" pitchFamily="18" charset="2"/>
                </a:rPr>
                <a:t>w</a:t>
              </a:r>
              <a:r>
                <a:rPr lang="it-IT" sz="2800" dirty="0">
                  <a:latin typeface="+mn-lt"/>
                  <a:sym typeface="Symbol" pitchFamily="18" charset="2"/>
                </a:rPr>
                <a:t> bit</a:t>
              </a:r>
              <a:endParaRPr lang="en-US" sz="2800" dirty="0">
                <a:latin typeface="+mn-lt"/>
              </a:endParaRPr>
            </a:p>
          </p:txBody>
        </p:sp>
        <p:sp>
          <p:nvSpPr>
            <p:cNvPr id="1474572" name="Rectangle 12"/>
            <p:cNvSpPr>
              <a:spLocks noChangeArrowheads="1"/>
            </p:cNvSpPr>
            <p:nvPr/>
          </p:nvSpPr>
          <p:spPr bwMode="auto">
            <a:xfrm>
              <a:off x="2721" y="2213"/>
              <a:ext cx="91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i="1">
                  <a:latin typeface="+mn-lt"/>
                </a:rPr>
                <a:t>h</a:t>
              </a:r>
              <a:r>
                <a:rPr lang="it-IT" sz="2800">
                  <a:latin typeface="+mn-lt"/>
                </a:rPr>
                <a:t>(</a:t>
              </a:r>
              <a:r>
                <a:rPr lang="it-IT" sz="2800" i="1">
                  <a:latin typeface="+mn-lt"/>
                </a:rPr>
                <a:t>k</a:t>
              </a:r>
              <a:r>
                <a:rPr lang="it-IT" sz="2800">
                  <a:latin typeface="+mn-lt"/>
                </a:rPr>
                <a:t>)</a:t>
              </a:r>
              <a:endParaRPr lang="en-US" sz="2800" baseline="-25000">
                <a:latin typeface="+mn-lt"/>
              </a:endParaRPr>
            </a:p>
          </p:txBody>
        </p:sp>
        <p:sp>
          <p:nvSpPr>
            <p:cNvPr id="1474573" name="Line 13"/>
            <p:cNvSpPr>
              <a:spLocks noChangeShapeType="1"/>
            </p:cNvSpPr>
            <p:nvPr/>
          </p:nvSpPr>
          <p:spPr bwMode="auto">
            <a:xfrm>
              <a:off x="2721" y="2549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it-IT" sz="2800">
                <a:latin typeface="+mn-lt"/>
              </a:endParaRPr>
            </a:p>
          </p:txBody>
        </p:sp>
        <p:sp>
          <p:nvSpPr>
            <p:cNvPr id="1474574" name="Rectangle 14"/>
            <p:cNvSpPr>
              <a:spLocks noChangeArrowheads="1"/>
            </p:cNvSpPr>
            <p:nvPr/>
          </p:nvSpPr>
          <p:spPr bwMode="auto">
            <a:xfrm>
              <a:off x="2865" y="2501"/>
              <a:ext cx="72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800" i="1">
                  <a:latin typeface="+mn-lt"/>
                  <a:sym typeface="Symbol" pitchFamily="18" charset="2"/>
                </a:rPr>
                <a:t>p</a:t>
              </a:r>
              <a:r>
                <a:rPr lang="it-IT" sz="2800">
                  <a:latin typeface="+mn-lt"/>
                  <a:sym typeface="Symbol" pitchFamily="18" charset="2"/>
                </a:rPr>
                <a:t> bit</a:t>
              </a:r>
              <a:endParaRPr lang="en-US" sz="2800">
                <a:latin typeface="+mn-lt"/>
              </a:endParaRPr>
            </a:p>
          </p:txBody>
        </p:sp>
        <p:sp>
          <p:nvSpPr>
            <p:cNvPr id="1474575" name="Rectangle 15"/>
            <p:cNvSpPr>
              <a:spLocks noChangeArrowheads="1"/>
            </p:cNvSpPr>
            <p:nvPr/>
          </p:nvSpPr>
          <p:spPr bwMode="auto">
            <a:xfrm>
              <a:off x="2721" y="1925"/>
              <a:ext cx="220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it-IT" sz="2800" i="1">
                  <a:latin typeface="+mn-lt"/>
                </a:rPr>
                <a:t>r</a:t>
              </a:r>
              <a:r>
                <a:rPr lang="it-IT" sz="2800" baseline="-25000">
                  <a:latin typeface="+mn-lt"/>
                </a:rPr>
                <a:t>0</a:t>
              </a:r>
              <a:endParaRPr lang="en-US" sz="2800" baseline="-25000">
                <a:latin typeface="+mn-lt"/>
              </a:endParaRPr>
            </a:p>
          </p:txBody>
        </p:sp>
        <p:sp>
          <p:nvSpPr>
            <p:cNvPr id="1474576" name="Rectangle 16"/>
            <p:cNvSpPr>
              <a:spLocks noChangeArrowheads="1"/>
            </p:cNvSpPr>
            <p:nvPr/>
          </p:nvSpPr>
          <p:spPr bwMode="auto">
            <a:xfrm>
              <a:off x="3873" y="2410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lang="it-IT" sz="2800">
                <a:latin typeface="+mn-lt"/>
                <a:sym typeface="Symbol" pitchFamily="18" charset="2"/>
              </a:endParaRPr>
            </a:p>
          </p:txBody>
        </p:sp>
      </p:grpSp>
      <p:graphicFrame>
        <p:nvGraphicFramePr>
          <p:cNvPr id="1474577" name="Object 17"/>
          <p:cNvGraphicFramePr>
            <a:graphicFrameLocks noChangeAspect="1"/>
          </p:cNvGraphicFramePr>
          <p:nvPr/>
        </p:nvGraphicFramePr>
        <p:xfrm>
          <a:off x="738135" y="4551635"/>
          <a:ext cx="6115103" cy="1793604"/>
        </p:xfrm>
        <a:graphic>
          <a:graphicData uri="http://schemas.openxmlformats.org/presentationml/2006/ole">
            <p:oleObj spid="_x0000_s1417218" name="Equation" r:id="rId3" imgW="208260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Text Box 2"/>
          <p:cNvSpPr txBox="1">
            <a:spLocks noChangeArrowheads="1"/>
          </p:cNvSpPr>
          <p:nvPr/>
        </p:nvSpPr>
        <p:spPr bwMode="auto">
          <a:xfrm>
            <a:off x="250825" y="304800"/>
            <a:ext cx="8605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Randomizzazione di funzioni </a:t>
            </a:r>
            <a:r>
              <a:rPr lang="it-IT" sz="4000" dirty="0" err="1">
                <a:solidFill>
                  <a:srgbClr val="FF0000"/>
                </a:solidFill>
                <a:latin typeface="+mn-lt"/>
              </a:rPr>
              <a:t>hash</a:t>
            </a:r>
            <a:endParaRPr lang="it-IT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75587" name="Text Box 3"/>
          <p:cNvSpPr txBox="1">
            <a:spLocks noChangeArrowheads="1"/>
          </p:cNvSpPr>
          <p:nvPr/>
        </p:nvSpPr>
        <p:spPr bwMode="auto">
          <a:xfrm>
            <a:off x="287338" y="3465513"/>
            <a:ext cx="860583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i="1" u="sng" dirty="0">
                <a:solidFill>
                  <a:srgbClr val="0066FF"/>
                </a:solidFill>
                <a:latin typeface="+mn-lt"/>
                <a:sym typeface="Symbol" pitchFamily="18" charset="2"/>
              </a:rPr>
              <a:t>Più seriamente</a:t>
            </a:r>
            <a:r>
              <a:rPr lang="it-IT" sz="3600" dirty="0">
                <a:latin typeface="+mn-lt"/>
                <a:sym typeface="Symbol" pitchFamily="18" charset="2"/>
              </a:rPr>
              <a:t>: per ogni funzione </a:t>
            </a:r>
            <a:r>
              <a:rPr lang="it-IT" sz="3600" dirty="0" err="1">
                <a:latin typeface="+mn-lt"/>
                <a:sym typeface="Symbol" pitchFamily="18" charset="2"/>
              </a:rPr>
              <a:t>hash</a:t>
            </a:r>
            <a:r>
              <a:rPr lang="it-IT" sz="3600" dirty="0">
                <a:latin typeface="+mn-lt"/>
                <a:sym typeface="Symbol" pitchFamily="18" charset="2"/>
              </a:rPr>
              <a:t> si possono trovare delle distribuzioni di probabilità degli input per le quali la funzione non ripartisce bene le chiavi tra le varie liste della tavola </a:t>
            </a:r>
            <a:r>
              <a:rPr lang="it-IT" sz="3600" dirty="0" err="1" smtClean="0">
                <a:latin typeface="+mn-lt"/>
                <a:sym typeface="Symbol" pitchFamily="18" charset="2"/>
              </a:rPr>
              <a:t>hash</a:t>
            </a:r>
            <a:r>
              <a:rPr lang="it-IT" sz="3600" dirty="0" smtClean="0">
                <a:latin typeface="+mn-lt"/>
                <a:sym typeface="Symbol" pitchFamily="18" charset="2"/>
              </a:rPr>
              <a:t>.</a:t>
            </a:r>
            <a:endParaRPr lang="it-IT" sz="3600" dirty="0">
              <a:latin typeface="+mn-lt"/>
              <a:sym typeface="Symbol" pitchFamily="18" charset="2"/>
            </a:endParaRPr>
          </a:p>
        </p:txBody>
      </p:sp>
      <p:sp>
        <p:nvSpPr>
          <p:cNvPr id="1475588" name="Text Box 4"/>
          <p:cNvSpPr txBox="1">
            <a:spLocks noChangeArrowheads="1"/>
          </p:cNvSpPr>
          <p:nvPr/>
        </p:nvSpPr>
        <p:spPr bwMode="auto">
          <a:xfrm>
            <a:off x="250825" y="1066800"/>
            <a:ext cx="86423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  <a:sym typeface="Symbol" pitchFamily="18" charset="2"/>
              </a:rPr>
              <a:t>Nessuna funzione </a:t>
            </a:r>
            <a:r>
              <a:rPr lang="it-IT" sz="3600" dirty="0" err="1">
                <a:latin typeface="+mn-lt"/>
                <a:sym typeface="Symbol" pitchFamily="18" charset="2"/>
              </a:rPr>
              <a:t>hash</a:t>
            </a:r>
            <a:r>
              <a:rPr lang="it-IT" sz="3600" dirty="0">
                <a:latin typeface="+mn-lt"/>
                <a:sym typeface="Symbol" pitchFamily="18" charset="2"/>
              </a:rPr>
              <a:t> può evitare che un avversario malizioso inserisca nella tavola una sequenza di valori che vadano a finire tutti nella stessa </a:t>
            </a:r>
            <a:r>
              <a:rPr lang="it-IT" sz="3600" dirty="0" smtClean="0">
                <a:latin typeface="+mn-lt"/>
                <a:sym typeface="Symbol" pitchFamily="18" charset="2"/>
              </a:rPr>
              <a:t>lista.</a:t>
            </a:r>
            <a:endParaRPr lang="it-IT" sz="3600" dirty="0"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5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Text Box 2"/>
          <p:cNvSpPr txBox="1">
            <a:spLocks noChangeArrowheads="1"/>
          </p:cNvSpPr>
          <p:nvPr/>
        </p:nvSpPr>
        <p:spPr bwMode="auto">
          <a:xfrm>
            <a:off x="226953" y="728663"/>
            <a:ext cx="872660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  <a:sym typeface="Symbol" pitchFamily="18" charset="2"/>
              </a:rPr>
              <a:t>Possiamo usare la randomizzazione per rendere il comportamento della tavola </a:t>
            </a:r>
            <a:r>
              <a:rPr lang="it-IT" sz="3600" dirty="0" err="1">
                <a:latin typeface="+mn-lt"/>
                <a:sym typeface="Symbol" pitchFamily="18" charset="2"/>
              </a:rPr>
              <a:t>hash</a:t>
            </a:r>
            <a:r>
              <a:rPr lang="it-IT" sz="3600" dirty="0">
                <a:latin typeface="+mn-lt"/>
                <a:sym typeface="Symbol" pitchFamily="18" charset="2"/>
              </a:rPr>
              <a:t> indipendente </a:t>
            </a:r>
            <a:r>
              <a:rPr lang="it-IT" sz="3600" dirty="0" smtClean="0">
                <a:latin typeface="+mn-lt"/>
                <a:sym typeface="Symbol" pitchFamily="18" charset="2"/>
              </a:rPr>
              <a:t>dall’input.</a:t>
            </a:r>
            <a:endParaRPr lang="it-IT" sz="3600" dirty="0">
              <a:latin typeface="+mn-lt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  <a:sym typeface="Symbol" pitchFamily="18" charset="2"/>
              </a:rPr>
              <a:t>L’idea è quella di usare una funzione </a:t>
            </a:r>
            <a:r>
              <a:rPr lang="it-IT" sz="3600" dirty="0" err="1">
                <a:latin typeface="+mn-lt"/>
                <a:sym typeface="Symbol" pitchFamily="18" charset="2"/>
              </a:rPr>
              <a:t>hash</a:t>
            </a:r>
            <a:r>
              <a:rPr lang="it-IT" sz="3600" dirty="0">
                <a:latin typeface="+mn-lt"/>
                <a:sym typeface="Symbol" pitchFamily="18" charset="2"/>
              </a:rPr>
              <a:t> scelta casualmente in un </a:t>
            </a:r>
            <a:r>
              <a:rPr lang="it-IT" sz="3600" dirty="0" smtClean="0">
                <a:latin typeface="+mn-lt"/>
                <a:sym typeface="Symbol" pitchFamily="18" charset="2"/>
              </a:rPr>
              <a:t>insieme “</a:t>
            </a:r>
            <a:r>
              <a:rPr lang="it-IT" sz="3600" i="1" u="sng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universale</a:t>
            </a:r>
            <a:r>
              <a:rPr lang="it-IT" sz="3600" dirty="0">
                <a:latin typeface="+mn-lt"/>
                <a:sym typeface="Symbol" pitchFamily="18" charset="2"/>
              </a:rPr>
              <a:t>” di funzioni </a:t>
            </a:r>
            <a:r>
              <a:rPr lang="it-IT" sz="3600" dirty="0" err="1" smtClean="0">
                <a:latin typeface="+mn-lt"/>
                <a:sym typeface="Symbol" pitchFamily="18" charset="2"/>
              </a:rPr>
              <a:t>hash</a:t>
            </a:r>
            <a:r>
              <a:rPr lang="it-IT" sz="3600" dirty="0" smtClean="0">
                <a:latin typeface="+mn-lt"/>
                <a:sym typeface="Symbol" pitchFamily="18" charset="2"/>
              </a:rPr>
              <a:t>.</a:t>
            </a:r>
            <a:endParaRPr lang="it-IT" sz="3600" dirty="0">
              <a:latin typeface="+mn-lt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  <a:sym typeface="Symbol" pitchFamily="18" charset="2"/>
              </a:rPr>
              <a:t>Questo approccio viene </a:t>
            </a:r>
            <a:r>
              <a:rPr lang="it-IT" sz="3600" dirty="0" smtClean="0">
                <a:latin typeface="+mn-lt"/>
                <a:sym typeface="Symbol" pitchFamily="18" charset="2"/>
              </a:rPr>
              <a:t>detto </a:t>
            </a:r>
            <a:r>
              <a:rPr lang="it-IT" sz="3600" i="1" u="sng" dirty="0" err="1">
                <a:solidFill>
                  <a:srgbClr val="FF0000"/>
                </a:solidFill>
                <a:latin typeface="+mn-lt"/>
                <a:sym typeface="Symbol" pitchFamily="18" charset="2"/>
              </a:rPr>
              <a:t>hash</a:t>
            </a:r>
            <a:r>
              <a:rPr lang="it-IT" sz="3600" i="1" u="sng" dirty="0">
                <a:solidFill>
                  <a:srgbClr val="FF0000"/>
                </a:solidFill>
                <a:latin typeface="+mn-lt"/>
                <a:sym typeface="Symbol" pitchFamily="18" charset="2"/>
              </a:rPr>
              <a:t> </a:t>
            </a:r>
            <a:r>
              <a:rPr lang="it-IT" sz="3600" i="1" u="sng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universale</a:t>
            </a:r>
            <a:r>
              <a:rPr lang="it-IT" sz="3600" dirty="0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.</a:t>
            </a:r>
            <a:endParaRPr lang="it-IT" sz="3600" dirty="0">
              <a:solidFill>
                <a:srgbClr val="FF0000"/>
              </a:solidFill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34" name="Text Box 2"/>
          <p:cNvSpPr txBox="1">
            <a:spLocks noChangeArrowheads="1"/>
          </p:cNvSpPr>
          <p:nvPr/>
        </p:nvSpPr>
        <p:spPr bwMode="auto">
          <a:xfrm>
            <a:off x="250825" y="368300"/>
            <a:ext cx="8605838" cy="280076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Un insieme </a:t>
            </a:r>
            <a:r>
              <a:rPr lang="it-IT" i="1" dirty="0">
                <a:latin typeface="+mn-lt"/>
                <a:sym typeface="Symbol" pitchFamily="18" charset="2"/>
              </a:rPr>
              <a:t>H</a:t>
            </a:r>
            <a:r>
              <a:rPr lang="it-IT" dirty="0">
                <a:latin typeface="+mn-lt"/>
                <a:sym typeface="Symbol" pitchFamily="18" charset="2"/>
              </a:rPr>
              <a:t> di funzioni </a:t>
            </a:r>
            <a:r>
              <a:rPr lang="it-IT" dirty="0" err="1">
                <a:latin typeface="+mn-lt"/>
                <a:sym typeface="Symbol" pitchFamily="18" charset="2"/>
              </a:rPr>
              <a:t>hash</a:t>
            </a:r>
            <a:r>
              <a:rPr lang="it-IT" dirty="0">
                <a:latin typeface="+mn-lt"/>
                <a:sym typeface="Symbol" pitchFamily="18" charset="2"/>
              </a:rPr>
              <a:t> che mandano un insieme </a:t>
            </a:r>
            <a:r>
              <a:rPr lang="it-IT" i="1" dirty="0">
                <a:latin typeface="+mn-lt"/>
                <a:sym typeface="Symbol" pitchFamily="18" charset="2"/>
              </a:rPr>
              <a:t>U</a:t>
            </a:r>
            <a:r>
              <a:rPr lang="it-IT" dirty="0">
                <a:latin typeface="+mn-lt"/>
                <a:sym typeface="Symbol" pitchFamily="18" charset="2"/>
              </a:rPr>
              <a:t> di chiavi nell’insieme {0,1,...,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-1} degli indici della tavola </a:t>
            </a:r>
            <a:r>
              <a:rPr lang="it-IT" dirty="0" err="1">
                <a:latin typeface="+mn-lt"/>
                <a:sym typeface="Symbol" pitchFamily="18" charset="2"/>
              </a:rPr>
              <a:t>hash</a:t>
            </a:r>
            <a:r>
              <a:rPr lang="it-IT" dirty="0">
                <a:latin typeface="+mn-lt"/>
                <a:sym typeface="Symbol" pitchFamily="18" charset="2"/>
              </a:rPr>
              <a:t> si dice </a:t>
            </a:r>
            <a:r>
              <a:rPr lang="it-IT" i="1" u="sng" dirty="0">
                <a:solidFill>
                  <a:srgbClr val="FF0000"/>
                </a:solidFill>
                <a:latin typeface="+mn-lt"/>
                <a:sym typeface="Symbol" pitchFamily="18" charset="2"/>
              </a:rPr>
              <a:t>universale</a:t>
            </a:r>
            <a:r>
              <a:rPr lang="it-IT" dirty="0">
                <a:latin typeface="+mn-lt"/>
                <a:sym typeface="Symbol" pitchFamily="18" charset="2"/>
              </a:rPr>
              <a:t> se:</a:t>
            </a: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“per ogni coppia di chiavi distinte </a:t>
            </a:r>
            <a:r>
              <a:rPr lang="it-IT" i="1" dirty="0">
                <a:latin typeface="+mn-lt"/>
                <a:sym typeface="Symbol" pitchFamily="18" charset="2"/>
              </a:rPr>
              <a:t>j</a:t>
            </a:r>
            <a:r>
              <a:rPr lang="it-IT" dirty="0">
                <a:latin typeface="+mn-lt"/>
                <a:sym typeface="Symbol" pitchFamily="18" charset="2"/>
              </a:rPr>
              <a:t> e </a:t>
            </a:r>
            <a:r>
              <a:rPr lang="it-IT" i="1" dirty="0">
                <a:latin typeface="+mn-lt"/>
                <a:sym typeface="Symbol" pitchFamily="18" charset="2"/>
              </a:rPr>
              <a:t>k</a:t>
            </a:r>
            <a:r>
              <a:rPr lang="it-IT" dirty="0">
                <a:latin typeface="+mn-lt"/>
                <a:sym typeface="Symbol" pitchFamily="18" charset="2"/>
              </a:rPr>
              <a:t> vi sono al più |</a:t>
            </a:r>
            <a:r>
              <a:rPr lang="it-IT" i="1" dirty="0">
                <a:latin typeface="+mn-lt"/>
                <a:sym typeface="Symbol" pitchFamily="18" charset="2"/>
              </a:rPr>
              <a:t>H</a:t>
            </a:r>
            <a:r>
              <a:rPr lang="it-IT" dirty="0">
                <a:latin typeface="+mn-lt"/>
                <a:sym typeface="Symbol" pitchFamily="18" charset="2"/>
              </a:rPr>
              <a:t>|/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 funzioni </a:t>
            </a:r>
            <a:r>
              <a:rPr lang="it-IT" dirty="0" err="1">
                <a:latin typeface="+mn-lt"/>
                <a:sym typeface="Symbol" pitchFamily="18" charset="2"/>
              </a:rPr>
              <a:t>hash</a:t>
            </a:r>
            <a:r>
              <a:rPr lang="it-IT" dirty="0">
                <a:latin typeface="+mn-lt"/>
                <a:sym typeface="Symbol" pitchFamily="18" charset="2"/>
              </a:rPr>
              <a:t> in </a:t>
            </a:r>
            <a:r>
              <a:rPr lang="it-IT" i="1" dirty="0">
                <a:latin typeface="+mn-lt"/>
                <a:sym typeface="Symbol" pitchFamily="18" charset="2"/>
              </a:rPr>
              <a:t>H</a:t>
            </a:r>
            <a:r>
              <a:rPr lang="it-IT" dirty="0">
                <a:latin typeface="+mn-lt"/>
                <a:sym typeface="Symbol" pitchFamily="18" charset="2"/>
              </a:rPr>
              <a:t> tali che </a:t>
            </a:r>
            <a:r>
              <a:rPr lang="it-IT" i="1" dirty="0">
                <a:latin typeface="+mn-lt"/>
                <a:sym typeface="Symbol" pitchFamily="18" charset="2"/>
              </a:rPr>
              <a:t>h</a:t>
            </a:r>
            <a:r>
              <a:rPr lang="it-IT" dirty="0">
                <a:latin typeface="+mn-lt"/>
                <a:sym typeface="Symbol" pitchFamily="18" charset="2"/>
              </a:rPr>
              <a:t>(</a:t>
            </a:r>
            <a:r>
              <a:rPr lang="it-IT" i="1" dirty="0">
                <a:latin typeface="+mn-lt"/>
                <a:sym typeface="Symbol" pitchFamily="18" charset="2"/>
              </a:rPr>
              <a:t>j</a:t>
            </a:r>
            <a:r>
              <a:rPr lang="it-IT" dirty="0">
                <a:latin typeface="+mn-lt"/>
                <a:sym typeface="Symbol" pitchFamily="18" charset="2"/>
              </a:rPr>
              <a:t>) = </a:t>
            </a:r>
            <a:r>
              <a:rPr lang="it-IT" i="1" dirty="0">
                <a:latin typeface="+mn-lt"/>
                <a:sym typeface="Symbol" pitchFamily="18" charset="2"/>
              </a:rPr>
              <a:t>h</a:t>
            </a:r>
            <a:r>
              <a:rPr lang="it-IT" dirty="0">
                <a:latin typeface="+mn-lt"/>
                <a:sym typeface="Symbol" pitchFamily="18" charset="2"/>
              </a:rPr>
              <a:t>(</a:t>
            </a:r>
            <a:r>
              <a:rPr lang="it-IT" i="1" dirty="0">
                <a:latin typeface="+mn-lt"/>
                <a:sym typeface="Symbol" pitchFamily="18" charset="2"/>
              </a:rPr>
              <a:t>k</a:t>
            </a:r>
            <a:r>
              <a:rPr lang="it-IT" dirty="0">
                <a:latin typeface="+mn-lt"/>
                <a:sym typeface="Symbol" pitchFamily="18" charset="2"/>
              </a:rPr>
              <a:t>)”</a:t>
            </a:r>
          </a:p>
        </p:txBody>
      </p:sp>
      <p:sp>
        <p:nvSpPr>
          <p:cNvPr id="1477635" name="Text Box 3"/>
          <p:cNvSpPr txBox="1">
            <a:spLocks noChangeArrowheads="1"/>
          </p:cNvSpPr>
          <p:nvPr/>
        </p:nvSpPr>
        <p:spPr bwMode="auto">
          <a:xfrm>
            <a:off x="263466" y="3538539"/>
            <a:ext cx="860583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Se scegliamo casualmente la funzione </a:t>
            </a:r>
            <a:r>
              <a:rPr lang="it-IT" dirty="0" err="1">
                <a:latin typeface="+mn-lt"/>
                <a:sym typeface="Symbol" pitchFamily="18" charset="2"/>
              </a:rPr>
              <a:t>hash</a:t>
            </a:r>
            <a:r>
              <a:rPr lang="it-IT" dirty="0">
                <a:latin typeface="+mn-lt"/>
                <a:sym typeface="Symbol" pitchFamily="18" charset="2"/>
              </a:rPr>
              <a:t> in un insieme universale </a:t>
            </a:r>
            <a:r>
              <a:rPr lang="it-IT" i="1" dirty="0">
                <a:latin typeface="+mn-lt"/>
                <a:sym typeface="Symbol" pitchFamily="18" charset="2"/>
              </a:rPr>
              <a:t>H</a:t>
            </a:r>
            <a:r>
              <a:rPr lang="it-IT" dirty="0">
                <a:latin typeface="+mn-lt"/>
                <a:sym typeface="Symbol" pitchFamily="18" charset="2"/>
              </a:rPr>
              <a:t> la probabilità che due chiavi qualsiasi </a:t>
            </a:r>
            <a:r>
              <a:rPr lang="it-IT" i="1" dirty="0">
                <a:latin typeface="+mn-lt"/>
                <a:sym typeface="Symbol" pitchFamily="18" charset="2"/>
              </a:rPr>
              <a:t>j</a:t>
            </a:r>
            <a:r>
              <a:rPr lang="it-IT" dirty="0">
                <a:latin typeface="+mn-lt"/>
                <a:sym typeface="Symbol" pitchFamily="18" charset="2"/>
              </a:rPr>
              <a:t> e </a:t>
            </a:r>
            <a:r>
              <a:rPr lang="it-IT" i="1" dirty="0">
                <a:latin typeface="+mn-lt"/>
                <a:sym typeface="Symbol" pitchFamily="18" charset="2"/>
              </a:rPr>
              <a:t>k</a:t>
            </a:r>
            <a:r>
              <a:rPr lang="it-IT" dirty="0">
                <a:latin typeface="+mn-lt"/>
                <a:sym typeface="Symbol" pitchFamily="18" charset="2"/>
              </a:rPr>
              <a:t> collidano è 1/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, la stessa che si avrebbe scegliendo casualmente le due celle in cui mandare </a:t>
            </a:r>
            <a:r>
              <a:rPr lang="it-IT" i="1" dirty="0">
                <a:latin typeface="+mn-lt"/>
                <a:sym typeface="Symbol" pitchFamily="18" charset="2"/>
              </a:rPr>
              <a:t>j</a:t>
            </a:r>
            <a:r>
              <a:rPr lang="it-IT" dirty="0">
                <a:latin typeface="+mn-lt"/>
                <a:sym typeface="Symbol" pitchFamily="18" charset="2"/>
              </a:rPr>
              <a:t> e </a:t>
            </a:r>
            <a:r>
              <a:rPr lang="it-IT" i="1" dirty="0" smtClean="0">
                <a:latin typeface="+mn-lt"/>
                <a:sym typeface="Symbol" pitchFamily="18" charset="2"/>
              </a:rPr>
              <a:t>k.</a:t>
            </a:r>
            <a:endParaRPr lang="it-IT" dirty="0"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76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Text Box 2"/>
          <p:cNvSpPr txBox="1">
            <a:spLocks noChangeArrowheads="1"/>
          </p:cNvSpPr>
          <p:nvPr/>
        </p:nvSpPr>
        <p:spPr bwMode="auto">
          <a:xfrm>
            <a:off x="153928" y="381000"/>
            <a:ext cx="8799632" cy="353943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rgbClr val="0066FF"/>
                </a:solidFill>
                <a:latin typeface="+mn-lt"/>
                <a:sym typeface="Symbol" pitchFamily="18" charset="2"/>
              </a:rPr>
              <a:t>Proprietà</a:t>
            </a:r>
            <a:r>
              <a:rPr lang="it-IT" i="1" dirty="0">
                <a:latin typeface="+mn-lt"/>
                <a:sym typeface="Symbol" pitchFamily="18" charset="2"/>
              </a:rPr>
              <a:t> </a:t>
            </a:r>
            <a:r>
              <a:rPr lang="it-IT" dirty="0">
                <a:latin typeface="+mn-lt"/>
                <a:sym typeface="Symbol" pitchFamily="18" charset="2"/>
              </a:rPr>
              <a:t>: Supponiamo che la funzione </a:t>
            </a:r>
            <a:r>
              <a:rPr lang="it-IT" dirty="0" err="1">
                <a:latin typeface="+mn-lt"/>
                <a:sym typeface="Symbol" pitchFamily="18" charset="2"/>
              </a:rPr>
              <a:t>hash</a:t>
            </a:r>
            <a:r>
              <a:rPr lang="it-IT" dirty="0">
                <a:latin typeface="+mn-lt"/>
                <a:sym typeface="Symbol" pitchFamily="18" charset="2"/>
              </a:rPr>
              <a:t> </a:t>
            </a:r>
            <a:r>
              <a:rPr lang="it-IT" i="1" dirty="0">
                <a:latin typeface="+mn-lt"/>
                <a:sym typeface="Symbol" pitchFamily="18" charset="2"/>
              </a:rPr>
              <a:t>h</a:t>
            </a:r>
            <a:r>
              <a:rPr lang="it-IT" dirty="0">
                <a:latin typeface="+mn-lt"/>
                <a:sym typeface="Symbol" pitchFamily="18" charset="2"/>
              </a:rPr>
              <a:t> sia scelta casualmente in un insieme universale </a:t>
            </a:r>
            <a:r>
              <a:rPr lang="it-IT" i="1" dirty="0">
                <a:latin typeface="+mn-lt"/>
                <a:sym typeface="Symbol" pitchFamily="18" charset="2"/>
              </a:rPr>
              <a:t>H</a:t>
            </a:r>
            <a:r>
              <a:rPr lang="it-IT" dirty="0">
                <a:latin typeface="+mn-lt"/>
                <a:sym typeface="Symbol" pitchFamily="18" charset="2"/>
              </a:rPr>
              <a:t> e venga usata per inserire </a:t>
            </a:r>
            <a:r>
              <a:rPr lang="it-IT" i="1" dirty="0">
                <a:latin typeface="+mn-lt"/>
                <a:sym typeface="Symbol" pitchFamily="18" charset="2"/>
              </a:rPr>
              <a:t>n</a:t>
            </a:r>
            <a:r>
              <a:rPr lang="it-IT" dirty="0">
                <a:latin typeface="+mn-lt"/>
                <a:sym typeface="Symbol" pitchFamily="18" charset="2"/>
              </a:rPr>
              <a:t> chiavi in una tavola </a:t>
            </a:r>
            <a:r>
              <a:rPr lang="it-IT" i="1" dirty="0">
                <a:latin typeface="+mn-lt"/>
                <a:sym typeface="Symbol" pitchFamily="18" charset="2"/>
              </a:rPr>
              <a:t>T</a:t>
            </a:r>
            <a:r>
              <a:rPr lang="it-IT" dirty="0">
                <a:latin typeface="+mn-lt"/>
                <a:sym typeface="Symbol" pitchFamily="18" charset="2"/>
              </a:rPr>
              <a:t> di 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 celle e sia </a:t>
            </a:r>
            <a:r>
              <a:rPr lang="it-IT" i="1" dirty="0">
                <a:latin typeface="+mn-lt"/>
                <a:sym typeface="Symbol" pitchFamily="18" charset="2"/>
              </a:rPr>
              <a:t>k</a:t>
            </a:r>
            <a:r>
              <a:rPr lang="it-IT" dirty="0">
                <a:latin typeface="+mn-lt"/>
                <a:sym typeface="Symbol" pitchFamily="18" charset="2"/>
              </a:rPr>
              <a:t> una chiave </a:t>
            </a:r>
            <a:r>
              <a:rPr lang="it-IT" dirty="0" smtClean="0">
                <a:latin typeface="+mn-lt"/>
                <a:sym typeface="Symbol" pitchFamily="18" charset="2"/>
              </a:rPr>
              <a:t>qualsiasi.</a:t>
            </a:r>
            <a:endParaRPr lang="it-IT" dirty="0">
              <a:latin typeface="+mn-lt"/>
              <a:sym typeface="Symbol" pitchFamily="18" charset="2"/>
            </a:endParaRPr>
          </a:p>
          <a:p>
            <a:r>
              <a:rPr lang="it-IT" dirty="0">
                <a:latin typeface="+mn-lt"/>
                <a:sym typeface="Symbol" pitchFamily="18" charset="2"/>
              </a:rPr>
              <a:t>La lunghezza attesa </a:t>
            </a:r>
            <a:r>
              <a:rPr lang="it-IT" i="1" dirty="0">
                <a:latin typeface="+mn-lt"/>
                <a:sym typeface="Symbol" pitchFamily="18" charset="2"/>
              </a:rPr>
              <a:t>E</a:t>
            </a:r>
            <a:r>
              <a:rPr lang="it-IT" dirty="0">
                <a:latin typeface="+mn-lt"/>
                <a:sym typeface="Symbol" pitchFamily="18" charset="2"/>
              </a:rPr>
              <a:t>[</a:t>
            </a:r>
            <a:r>
              <a:rPr lang="it-IT" i="1" dirty="0" err="1">
                <a:latin typeface="+mn-lt"/>
                <a:sym typeface="Symbol" pitchFamily="18" charset="2"/>
              </a:rPr>
              <a:t>n</a:t>
            </a:r>
            <a:r>
              <a:rPr lang="it-IT" i="1" baseline="-25000" dirty="0" err="1">
                <a:latin typeface="+mn-lt"/>
                <a:sym typeface="Symbol" pitchFamily="18" charset="2"/>
              </a:rPr>
              <a:t>h</a:t>
            </a:r>
            <a:r>
              <a:rPr lang="it-IT" baseline="-25000" dirty="0">
                <a:latin typeface="+mn-lt"/>
                <a:sym typeface="Symbol" pitchFamily="18" charset="2"/>
              </a:rPr>
              <a:t>(</a:t>
            </a:r>
            <a:r>
              <a:rPr lang="it-IT" i="1" baseline="-25000" dirty="0">
                <a:latin typeface="+mn-lt"/>
                <a:sym typeface="Symbol" pitchFamily="18" charset="2"/>
              </a:rPr>
              <a:t>k</a:t>
            </a:r>
            <a:r>
              <a:rPr lang="it-IT" baseline="-25000" dirty="0">
                <a:latin typeface="+mn-lt"/>
                <a:sym typeface="Symbol" pitchFamily="18" charset="2"/>
              </a:rPr>
              <a:t>)</a:t>
            </a:r>
            <a:r>
              <a:rPr lang="it-IT" dirty="0">
                <a:latin typeface="+mn-lt"/>
                <a:sym typeface="Symbol" pitchFamily="18" charset="2"/>
              </a:rPr>
              <a:t>] della lista </a:t>
            </a:r>
            <a:r>
              <a:rPr lang="it-IT" i="1" dirty="0">
                <a:latin typeface="+mn-lt"/>
                <a:sym typeface="Symbol" pitchFamily="18" charset="2"/>
              </a:rPr>
              <a:t>h</a:t>
            </a:r>
            <a:r>
              <a:rPr lang="it-IT" dirty="0">
                <a:latin typeface="+mn-lt"/>
                <a:sym typeface="Symbol" pitchFamily="18" charset="2"/>
              </a:rPr>
              <a:t>(</a:t>
            </a:r>
            <a:r>
              <a:rPr lang="it-IT" i="1" dirty="0">
                <a:latin typeface="+mn-lt"/>
                <a:sym typeface="Symbol" pitchFamily="18" charset="2"/>
              </a:rPr>
              <a:t>k</a:t>
            </a:r>
            <a:r>
              <a:rPr lang="it-IT" dirty="0">
                <a:latin typeface="+mn-lt"/>
                <a:sym typeface="Symbol" pitchFamily="18" charset="2"/>
              </a:rPr>
              <a:t>) è </a:t>
            </a:r>
            <a:r>
              <a:rPr lang="el-GR" dirty="0">
                <a:latin typeface="+mn-lt"/>
                <a:sym typeface="Symbol" pitchFamily="18" charset="2"/>
              </a:rPr>
              <a:t>α</a:t>
            </a:r>
            <a:r>
              <a:rPr lang="it-IT" dirty="0">
                <a:latin typeface="+mn-lt"/>
                <a:sym typeface="Symbol" pitchFamily="18" charset="2"/>
              </a:rPr>
              <a:t> = </a:t>
            </a:r>
            <a:r>
              <a:rPr lang="it-IT" i="1" dirty="0">
                <a:latin typeface="+mn-lt"/>
                <a:sym typeface="Symbol" pitchFamily="18" charset="2"/>
              </a:rPr>
              <a:t>n</a:t>
            </a:r>
            <a:r>
              <a:rPr lang="it-IT" dirty="0">
                <a:latin typeface="+mn-lt"/>
                <a:sym typeface="Symbol" pitchFamily="18" charset="2"/>
              </a:rPr>
              <a:t>/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 se </a:t>
            </a:r>
            <a:r>
              <a:rPr lang="it-IT" i="1" dirty="0">
                <a:latin typeface="+mn-lt"/>
                <a:sym typeface="Symbol" pitchFamily="18" charset="2"/>
              </a:rPr>
              <a:t>k</a:t>
            </a:r>
            <a:r>
              <a:rPr lang="it-IT" dirty="0">
                <a:latin typeface="+mn-lt"/>
                <a:sym typeface="Symbol" pitchFamily="18" charset="2"/>
              </a:rPr>
              <a:t> non è presente nella tavola ed è minore di </a:t>
            </a:r>
            <a:r>
              <a:rPr lang="el-GR" dirty="0">
                <a:latin typeface="+mn-lt"/>
                <a:sym typeface="Symbol" pitchFamily="18" charset="2"/>
              </a:rPr>
              <a:t>α</a:t>
            </a:r>
            <a:r>
              <a:rPr lang="it-IT" dirty="0">
                <a:latin typeface="+mn-lt"/>
                <a:sym typeface="Symbol" pitchFamily="18" charset="2"/>
              </a:rPr>
              <a:t>+1 se </a:t>
            </a:r>
            <a:r>
              <a:rPr lang="it-IT" i="1" dirty="0">
                <a:latin typeface="+mn-lt"/>
                <a:sym typeface="Symbol" pitchFamily="18" charset="2"/>
              </a:rPr>
              <a:t>k</a:t>
            </a:r>
            <a:r>
              <a:rPr lang="it-IT" dirty="0">
                <a:latin typeface="+mn-lt"/>
                <a:sym typeface="Symbol" pitchFamily="18" charset="2"/>
              </a:rPr>
              <a:t> è </a:t>
            </a:r>
            <a:r>
              <a:rPr lang="it-IT" dirty="0" smtClean="0">
                <a:latin typeface="+mn-lt"/>
                <a:sym typeface="Symbol" pitchFamily="18" charset="2"/>
              </a:rPr>
              <a:t>presente.</a:t>
            </a:r>
            <a:endParaRPr lang="it-IT" dirty="0">
              <a:latin typeface="+mn-lt"/>
              <a:sym typeface="Symbol" pitchFamily="18" charset="2"/>
            </a:endParaRPr>
          </a:p>
        </p:txBody>
      </p:sp>
      <p:sp>
        <p:nvSpPr>
          <p:cNvPr id="1478659" name="Rectangle 3"/>
          <p:cNvSpPr>
            <a:spLocks noChangeArrowheads="1"/>
          </p:cNvSpPr>
          <p:nvPr/>
        </p:nvSpPr>
        <p:spPr bwMode="auto">
          <a:xfrm>
            <a:off x="287338" y="4292600"/>
            <a:ext cx="84471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Quindi, indipendentemente dalla distribuzione degli input, una </a:t>
            </a:r>
            <a:r>
              <a:rPr lang="it-IT" dirty="0" err="1">
                <a:solidFill>
                  <a:srgbClr val="CC0000"/>
                </a:solidFill>
                <a:latin typeface="+mn-lt"/>
              </a:rPr>
              <a:t>Search</a:t>
            </a:r>
            <a:r>
              <a:rPr lang="it-IT" dirty="0">
                <a:latin typeface="+mn-lt"/>
              </a:rPr>
              <a:t> </a:t>
            </a:r>
            <a:r>
              <a:rPr lang="it-IT" dirty="0">
                <a:latin typeface="+mn-lt"/>
                <a:sym typeface="Symbol" pitchFamily="18" charset="2"/>
              </a:rPr>
              <a:t>richiede tempo medio </a:t>
            </a:r>
            <a:r>
              <a:rPr lang="it-IT" b="1" dirty="0">
                <a:latin typeface="+mn-lt"/>
                <a:sym typeface="Symbol" pitchFamily="18" charset="2"/>
              </a:rPr>
              <a:t></a:t>
            </a:r>
            <a:r>
              <a:rPr lang="it-IT" dirty="0">
                <a:latin typeface="+mn-lt"/>
              </a:rPr>
              <a:t>(1+</a:t>
            </a:r>
            <a:r>
              <a:rPr lang="el-GR" dirty="0">
                <a:latin typeface="+mn-lt"/>
              </a:rPr>
              <a:t>α</a:t>
            </a:r>
            <a:r>
              <a:rPr lang="it-IT" dirty="0">
                <a:latin typeface="+mn-lt"/>
              </a:rPr>
              <a:t>) che, se </a:t>
            </a:r>
            <a:r>
              <a:rPr lang="it-IT" i="1" dirty="0">
                <a:latin typeface="+mn-lt"/>
                <a:sym typeface="Symbol" pitchFamily="18" charset="2"/>
              </a:rPr>
              <a:t>n </a:t>
            </a:r>
            <a:r>
              <a:rPr lang="it-IT" dirty="0">
                <a:latin typeface="+mn-lt"/>
                <a:sym typeface="Symbol" pitchFamily="18" charset="2"/>
              </a:rPr>
              <a:t>= O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m</a:t>
            </a:r>
            <a:r>
              <a:rPr lang="it-IT" dirty="0">
                <a:latin typeface="+mn-lt"/>
              </a:rPr>
              <a:t>), è </a:t>
            </a:r>
            <a:r>
              <a:rPr lang="it-IT" dirty="0">
                <a:latin typeface="+mn-lt"/>
                <a:sym typeface="Symbol" pitchFamily="18" charset="2"/>
              </a:rPr>
              <a:t></a:t>
            </a:r>
            <a:r>
              <a:rPr lang="it-IT" dirty="0">
                <a:latin typeface="+mn-lt"/>
              </a:rPr>
              <a:t>(1</a:t>
            </a:r>
            <a:r>
              <a:rPr lang="it-IT" dirty="0" smtClean="0">
                <a:latin typeface="+mn-lt"/>
              </a:rPr>
              <a:t>).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18" name="Text Box 2"/>
          <p:cNvSpPr txBox="1">
            <a:spLocks noChangeArrowheads="1"/>
          </p:cNvSpPr>
          <p:nvPr/>
        </p:nvSpPr>
        <p:spPr bwMode="auto">
          <a:xfrm>
            <a:off x="263466" y="179343"/>
            <a:ext cx="82296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La realizzazione delle operazioni in tempo costante </a:t>
            </a:r>
            <a:r>
              <a:rPr lang="it-IT" sz="3600" i="1" dirty="0">
                <a:latin typeface="+mn-lt"/>
              </a:rPr>
              <a:t>O</a:t>
            </a:r>
            <a:r>
              <a:rPr lang="it-IT" sz="3600" dirty="0">
                <a:latin typeface="+mn-lt"/>
              </a:rPr>
              <a:t>(1) è semplice:</a:t>
            </a:r>
          </a:p>
          <a:p>
            <a:endParaRPr lang="it-IT" sz="3600" dirty="0">
              <a:latin typeface="+mn-lt"/>
            </a:endParaRPr>
          </a:p>
          <a:p>
            <a:r>
              <a:rPr lang="it-IT" b="1" dirty="0" err="1">
                <a:solidFill>
                  <a:srgbClr val="CC0000"/>
                </a:solidFill>
                <a:latin typeface="+mn-lt"/>
              </a:rPr>
              <a:t>Search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k</a:t>
            </a:r>
            <a:r>
              <a:rPr lang="it-IT" b="1" dirty="0">
                <a:latin typeface="+mn-lt"/>
              </a:rPr>
              <a:t>)</a:t>
            </a:r>
          </a:p>
          <a:p>
            <a:r>
              <a:rPr lang="it-IT" b="1" dirty="0">
                <a:latin typeface="+mn-lt"/>
              </a:rPr>
              <a:t>   </a:t>
            </a:r>
            <a:r>
              <a:rPr lang="it-IT" b="1" dirty="0" err="1">
                <a:solidFill>
                  <a:srgbClr val="3333CC"/>
                </a:solidFill>
                <a:latin typeface="+mn-lt"/>
              </a:rPr>
              <a:t>return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k</a:t>
            </a:r>
            <a:r>
              <a:rPr lang="it-IT" b="1" dirty="0">
                <a:latin typeface="+mn-lt"/>
              </a:rPr>
              <a:t>]</a:t>
            </a:r>
          </a:p>
          <a:p>
            <a:endParaRPr lang="it-IT" b="1" dirty="0">
              <a:latin typeface="+mn-lt"/>
            </a:endParaRPr>
          </a:p>
          <a:p>
            <a:r>
              <a:rPr lang="it-IT" b="1" dirty="0" err="1">
                <a:solidFill>
                  <a:srgbClr val="CC0000"/>
                </a:solidFill>
                <a:latin typeface="+mn-lt"/>
              </a:rPr>
              <a:t>Insert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x</a:t>
            </a:r>
            <a:r>
              <a:rPr lang="it-IT" b="1" dirty="0">
                <a:latin typeface="+mn-lt"/>
              </a:rPr>
              <a:t>)</a:t>
            </a:r>
          </a:p>
          <a:p>
            <a:r>
              <a:rPr lang="it-IT" b="1" dirty="0">
                <a:latin typeface="+mn-lt"/>
              </a:rPr>
              <a:t>   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 err="1">
                <a:latin typeface="+mn-lt"/>
              </a:rPr>
              <a:t>x</a:t>
            </a:r>
            <a:r>
              <a:rPr lang="it-IT" b="1" dirty="0" err="1">
                <a:latin typeface="+mn-lt"/>
              </a:rPr>
              <a:t>.</a:t>
            </a:r>
            <a:r>
              <a:rPr lang="it-IT" b="1" i="1" dirty="0" err="1">
                <a:latin typeface="+mn-lt"/>
              </a:rPr>
              <a:t>key</a:t>
            </a:r>
            <a:r>
              <a:rPr lang="it-IT" b="1" dirty="0">
                <a:latin typeface="+mn-lt"/>
              </a:rPr>
              <a:t>] </a:t>
            </a:r>
            <a:r>
              <a:rPr lang="it-IT" b="1" dirty="0">
                <a:latin typeface="+mn-lt"/>
                <a:sym typeface="Symbol" pitchFamily="18" charset="2"/>
              </a:rPr>
              <a:t>= </a:t>
            </a:r>
            <a:r>
              <a:rPr lang="it-IT" b="1" i="1" dirty="0">
                <a:latin typeface="+mn-lt"/>
              </a:rPr>
              <a:t>x</a:t>
            </a:r>
          </a:p>
          <a:p>
            <a:endParaRPr lang="it-IT" b="1" dirty="0">
              <a:latin typeface="+mn-lt"/>
            </a:endParaRPr>
          </a:p>
          <a:p>
            <a:r>
              <a:rPr lang="it-IT" b="1" dirty="0" err="1">
                <a:solidFill>
                  <a:srgbClr val="CC0000"/>
                </a:solidFill>
                <a:latin typeface="+mn-lt"/>
              </a:rPr>
              <a:t>Delete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x</a:t>
            </a:r>
            <a:r>
              <a:rPr lang="it-IT" b="1" dirty="0">
                <a:latin typeface="+mn-lt"/>
              </a:rPr>
              <a:t>)</a:t>
            </a:r>
          </a:p>
          <a:p>
            <a:r>
              <a:rPr lang="it-IT" b="1" dirty="0">
                <a:latin typeface="+mn-lt"/>
              </a:rPr>
              <a:t>   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 err="1">
                <a:latin typeface="+mn-lt"/>
              </a:rPr>
              <a:t>x</a:t>
            </a:r>
            <a:r>
              <a:rPr lang="it-IT" b="1" dirty="0" err="1">
                <a:latin typeface="+mn-lt"/>
              </a:rPr>
              <a:t>.</a:t>
            </a:r>
            <a:r>
              <a:rPr lang="it-IT" b="1" i="1" dirty="0" err="1">
                <a:latin typeface="+mn-lt"/>
              </a:rPr>
              <a:t>key</a:t>
            </a:r>
            <a:r>
              <a:rPr lang="it-IT" b="1" dirty="0">
                <a:latin typeface="+mn-lt"/>
              </a:rPr>
              <a:t>] </a:t>
            </a:r>
            <a:r>
              <a:rPr lang="it-IT" b="1" dirty="0">
                <a:latin typeface="+mn-lt"/>
                <a:sym typeface="Symbol" pitchFamily="18" charset="2"/>
              </a:rPr>
              <a:t>= </a:t>
            </a:r>
            <a:r>
              <a:rPr lang="it-IT" b="1" i="1" dirty="0" err="1">
                <a:latin typeface="+mn-lt"/>
              </a:rPr>
              <a:t>nil</a:t>
            </a:r>
            <a:endParaRPr lang="it-IT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2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2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4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2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42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2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2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8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Text Box 2"/>
          <p:cNvSpPr txBox="1">
            <a:spLocks noChangeArrowheads="1"/>
          </p:cNvSpPr>
          <p:nvPr/>
        </p:nvSpPr>
        <p:spPr bwMode="auto">
          <a:xfrm>
            <a:off x="358775" y="728663"/>
            <a:ext cx="8245475" cy="521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dirty="0">
                <a:latin typeface="+mn-lt"/>
              </a:rPr>
              <a:t>Con l’indirizzamento diretto occorre riservare memoria sufficiente per tante celle quante sono le possibili </a:t>
            </a:r>
            <a:r>
              <a:rPr lang="it-IT" dirty="0" smtClean="0">
                <a:latin typeface="+mn-lt"/>
              </a:rPr>
              <a:t>chiavi.</a:t>
            </a:r>
            <a:endParaRPr lang="it-IT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it-IT" dirty="0">
                <a:latin typeface="+mn-lt"/>
              </a:rPr>
              <a:t>Se l’insieme </a:t>
            </a:r>
            <a:r>
              <a:rPr lang="it-IT" i="1" dirty="0">
                <a:latin typeface="+mn-lt"/>
              </a:rPr>
              <a:t>U</a:t>
            </a:r>
            <a:r>
              <a:rPr lang="it-IT" dirty="0">
                <a:latin typeface="+mn-lt"/>
              </a:rPr>
              <a:t> delle possibili chiavi è molto grande l’indirizzamento diretto è inutilizzabile a causa delle limitazioni di </a:t>
            </a:r>
            <a:r>
              <a:rPr lang="it-IT" dirty="0" smtClean="0">
                <a:latin typeface="+mn-lt"/>
              </a:rPr>
              <a:t>memoria.</a:t>
            </a:r>
            <a:endParaRPr lang="it-IT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it-IT" dirty="0">
                <a:latin typeface="+mn-lt"/>
              </a:rPr>
              <a:t>Anche quando la memoria sia sufficiente se le chiavi memorizzate nel dizionario sono soltanto una piccola frazione di </a:t>
            </a:r>
            <a:r>
              <a:rPr lang="it-IT" i="1" dirty="0">
                <a:latin typeface="+mn-lt"/>
              </a:rPr>
              <a:t>U</a:t>
            </a:r>
            <a:r>
              <a:rPr lang="it-IT" dirty="0">
                <a:latin typeface="+mn-lt"/>
              </a:rPr>
              <a:t> la maggior parte della memoria riservata risulta </a:t>
            </a:r>
            <a:r>
              <a:rPr lang="it-IT" dirty="0" smtClean="0">
                <a:latin typeface="+mn-lt"/>
              </a:rPr>
              <a:t>inutilizzata.</a:t>
            </a:r>
            <a:endParaRPr lang="it-IT" dirty="0">
              <a:latin typeface="+mn-lt"/>
            </a:endParaRPr>
          </a:p>
        </p:txBody>
      </p:sp>
      <p:sp>
        <p:nvSpPr>
          <p:cNvPr id="1443843" name="Text Box 3"/>
          <p:cNvSpPr txBox="1">
            <a:spLocks noChangeArrowheads="1"/>
          </p:cNvSpPr>
          <p:nvPr/>
        </p:nvSpPr>
        <p:spPr bwMode="auto">
          <a:xfrm>
            <a:off x="935038" y="80963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Inconvenienti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4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0" name="Text Box 2"/>
          <p:cNvSpPr txBox="1">
            <a:spLocks noChangeArrowheads="1"/>
          </p:cNvSpPr>
          <p:nvPr/>
        </p:nvSpPr>
        <p:spPr bwMode="auto">
          <a:xfrm>
            <a:off x="1828800" y="152400"/>
            <a:ext cx="548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Tavole </a:t>
            </a:r>
            <a:r>
              <a:rPr lang="it-IT" sz="4000" dirty="0" err="1">
                <a:solidFill>
                  <a:srgbClr val="FF0000"/>
                </a:solidFill>
                <a:latin typeface="+mn-lt"/>
              </a:rPr>
              <a:t>hash</a:t>
            </a:r>
            <a:r>
              <a:rPr lang="it-IT" sz="400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1456131" name="Text Box 3"/>
          <p:cNvSpPr txBox="1">
            <a:spLocks noChangeArrowheads="1"/>
          </p:cNvSpPr>
          <p:nvPr/>
        </p:nvSpPr>
        <p:spPr bwMode="auto">
          <a:xfrm>
            <a:off x="250825" y="836613"/>
            <a:ext cx="85566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Una </a:t>
            </a:r>
            <a:r>
              <a:rPr lang="it-IT" i="1" u="sng" dirty="0">
                <a:solidFill>
                  <a:srgbClr val="FF0000"/>
                </a:solidFill>
                <a:latin typeface="+mn-lt"/>
                <a:sym typeface="Symbol" pitchFamily="18" charset="2"/>
              </a:rPr>
              <a:t>tavola </a:t>
            </a:r>
            <a:r>
              <a:rPr lang="it-IT" i="1" u="sng" dirty="0" err="1">
                <a:solidFill>
                  <a:srgbClr val="FF0000"/>
                </a:solidFill>
                <a:latin typeface="+mn-lt"/>
                <a:sym typeface="Symbol" pitchFamily="18" charset="2"/>
              </a:rPr>
              <a:t>hash</a:t>
            </a:r>
            <a:r>
              <a:rPr lang="it-IT" dirty="0">
                <a:latin typeface="+mn-lt"/>
                <a:sym typeface="Symbol" pitchFamily="18" charset="2"/>
              </a:rPr>
              <a:t> richiede memoria proporzionale al numero massimo di chiavi presenti nel dizionario indipendentemente dalla cardinalità dell’insieme </a:t>
            </a:r>
            <a:r>
              <a:rPr lang="it-IT" i="1" dirty="0">
                <a:latin typeface="+mn-lt"/>
                <a:sym typeface="Symbol" pitchFamily="18" charset="2"/>
              </a:rPr>
              <a:t>U</a:t>
            </a:r>
            <a:r>
              <a:rPr lang="it-IT" dirty="0">
                <a:latin typeface="+mn-lt"/>
                <a:sym typeface="Symbol" pitchFamily="18" charset="2"/>
              </a:rPr>
              <a:t> di tutte le possibili </a:t>
            </a:r>
            <a:r>
              <a:rPr lang="it-IT" dirty="0" smtClean="0">
                <a:latin typeface="+mn-lt"/>
                <a:sym typeface="Symbol" pitchFamily="18" charset="2"/>
              </a:rPr>
              <a:t>chiavi.</a:t>
            </a:r>
            <a:endParaRPr lang="it-IT" dirty="0">
              <a:latin typeface="+mn-lt"/>
              <a:sym typeface="Symbol" pitchFamily="18" charset="2"/>
            </a:endParaRPr>
          </a:p>
        </p:txBody>
      </p:sp>
      <p:sp>
        <p:nvSpPr>
          <p:cNvPr id="1456132" name="Text Box 4"/>
          <p:cNvSpPr txBox="1">
            <a:spLocks noChangeArrowheads="1"/>
          </p:cNvSpPr>
          <p:nvPr/>
        </p:nvSpPr>
        <p:spPr bwMode="auto">
          <a:xfrm>
            <a:off x="250825" y="3105150"/>
            <a:ext cx="86423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In una tavola </a:t>
            </a:r>
            <a:r>
              <a:rPr lang="it-IT" dirty="0" err="1">
                <a:latin typeface="+mn-lt"/>
                <a:sym typeface="Symbol" pitchFamily="18" charset="2"/>
              </a:rPr>
              <a:t>hash</a:t>
            </a:r>
            <a:r>
              <a:rPr lang="it-IT" dirty="0">
                <a:latin typeface="+mn-lt"/>
                <a:sym typeface="Symbol" pitchFamily="18" charset="2"/>
              </a:rPr>
              <a:t> di 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 celle ogni chiave </a:t>
            </a:r>
            <a:r>
              <a:rPr lang="it-IT" i="1" dirty="0">
                <a:latin typeface="+mn-lt"/>
                <a:sym typeface="Symbol" pitchFamily="18" charset="2"/>
              </a:rPr>
              <a:t>k</a:t>
            </a:r>
            <a:r>
              <a:rPr lang="it-IT" dirty="0">
                <a:latin typeface="+mn-lt"/>
                <a:sym typeface="Symbol" pitchFamily="18" charset="2"/>
              </a:rPr>
              <a:t> viene memorizzata nella cella </a:t>
            </a:r>
            <a:r>
              <a:rPr lang="it-IT" i="1" dirty="0">
                <a:latin typeface="+mn-lt"/>
                <a:sym typeface="Symbol" pitchFamily="18" charset="2"/>
              </a:rPr>
              <a:t>h</a:t>
            </a:r>
            <a:r>
              <a:rPr lang="it-IT" dirty="0">
                <a:latin typeface="+mn-lt"/>
                <a:sym typeface="Symbol" pitchFamily="18" charset="2"/>
              </a:rPr>
              <a:t>(</a:t>
            </a:r>
            <a:r>
              <a:rPr lang="it-IT" i="1" dirty="0">
                <a:latin typeface="+mn-lt"/>
                <a:sym typeface="Symbol" pitchFamily="18" charset="2"/>
              </a:rPr>
              <a:t>k</a:t>
            </a:r>
            <a:r>
              <a:rPr lang="it-IT" dirty="0">
                <a:latin typeface="+mn-lt"/>
                <a:sym typeface="Symbol" pitchFamily="18" charset="2"/>
              </a:rPr>
              <a:t>) usando una funzione</a:t>
            </a:r>
          </a:p>
          <a:p>
            <a:pPr algn="ctr"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 </a:t>
            </a:r>
            <a:r>
              <a:rPr lang="it-IT" i="1" dirty="0">
                <a:latin typeface="+mn-lt"/>
                <a:sym typeface="Symbol" pitchFamily="18" charset="2"/>
              </a:rPr>
              <a:t>h</a:t>
            </a:r>
            <a:r>
              <a:rPr lang="it-IT" dirty="0">
                <a:latin typeface="+mn-lt"/>
                <a:sym typeface="Symbol" pitchFamily="18" charset="2"/>
              </a:rPr>
              <a:t> : </a:t>
            </a:r>
            <a:r>
              <a:rPr lang="it-IT" i="1" dirty="0">
                <a:latin typeface="+mn-lt"/>
                <a:sym typeface="Symbol" pitchFamily="18" charset="2"/>
              </a:rPr>
              <a:t>U</a:t>
            </a:r>
            <a:r>
              <a:rPr lang="it-IT" dirty="0">
                <a:latin typeface="+mn-lt"/>
                <a:sym typeface="Symbol" pitchFamily="18" charset="2"/>
              </a:rPr>
              <a:t>  {0..</a:t>
            </a:r>
            <a:r>
              <a:rPr lang="it-IT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  <a:sym typeface="Symbol" pitchFamily="18" charset="2"/>
              </a:rPr>
              <a:t>-1} </a:t>
            </a: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detta </a:t>
            </a:r>
            <a:r>
              <a:rPr lang="it-IT" i="1" u="sng" dirty="0">
                <a:solidFill>
                  <a:srgbClr val="FF0000"/>
                </a:solidFill>
                <a:latin typeface="+mn-lt"/>
                <a:sym typeface="Symbol" pitchFamily="18" charset="2"/>
              </a:rPr>
              <a:t>funzione </a:t>
            </a:r>
            <a:r>
              <a:rPr lang="it-IT" i="1" u="sng" dirty="0" err="1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hash</a:t>
            </a:r>
            <a:r>
              <a:rPr lang="it-IT" dirty="0" smtClean="0">
                <a:latin typeface="+mn-lt"/>
                <a:sym typeface="Symbol" pitchFamily="18" charset="2"/>
              </a:rPr>
              <a:t>.</a:t>
            </a:r>
            <a:endParaRPr lang="it-IT" dirty="0"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4" name="Text Box 2"/>
          <p:cNvSpPr txBox="1">
            <a:spLocks noChangeArrowheads="1"/>
          </p:cNvSpPr>
          <p:nvPr/>
        </p:nvSpPr>
        <p:spPr bwMode="auto">
          <a:xfrm>
            <a:off x="519057" y="507960"/>
            <a:ext cx="82089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Siccome |</a:t>
            </a:r>
            <a:r>
              <a:rPr lang="it-IT" i="1" dirty="0">
                <a:latin typeface="+mn-lt"/>
              </a:rPr>
              <a:t>U</a:t>
            </a:r>
            <a:r>
              <a:rPr lang="it-IT" dirty="0">
                <a:latin typeface="+mn-lt"/>
              </a:rPr>
              <a:t>| &gt; </a:t>
            </a:r>
            <a:r>
              <a:rPr lang="it-IT" i="1" dirty="0">
                <a:latin typeface="+mn-lt"/>
              </a:rPr>
              <a:t>m </a:t>
            </a:r>
            <a:r>
              <a:rPr lang="it-IT" dirty="0">
                <a:latin typeface="+mn-lt"/>
              </a:rPr>
              <a:t>esisteranno molte coppie di chiavi distinte </a:t>
            </a:r>
            <a:r>
              <a:rPr lang="it-IT" i="1" dirty="0">
                <a:latin typeface="+mn-lt"/>
              </a:rPr>
              <a:t>k</a:t>
            </a:r>
            <a:r>
              <a:rPr lang="it-IT" baseline="-25000" dirty="0">
                <a:latin typeface="+mn-lt"/>
              </a:rPr>
              <a:t>1</a:t>
            </a:r>
            <a:r>
              <a:rPr lang="it-IT" dirty="0">
                <a:latin typeface="+mn-lt"/>
              </a:rPr>
              <a:t> ≠ </a:t>
            </a:r>
            <a:r>
              <a:rPr lang="it-IT" i="1" dirty="0">
                <a:latin typeface="+mn-lt"/>
              </a:rPr>
              <a:t>k</a:t>
            </a:r>
            <a:r>
              <a:rPr lang="it-IT" baseline="-25000" dirty="0">
                <a:latin typeface="+mn-lt"/>
              </a:rPr>
              <a:t>2</a:t>
            </a:r>
            <a:r>
              <a:rPr lang="it-IT" dirty="0">
                <a:latin typeface="+mn-lt"/>
              </a:rPr>
              <a:t> tali che </a:t>
            </a:r>
            <a:r>
              <a:rPr lang="it-IT" i="1" dirty="0">
                <a:latin typeface="+mn-lt"/>
              </a:rPr>
              <a:t>h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k</a:t>
            </a:r>
            <a:r>
              <a:rPr lang="it-IT" baseline="-25000" dirty="0">
                <a:latin typeface="+mn-lt"/>
              </a:rPr>
              <a:t>1</a:t>
            </a:r>
            <a:r>
              <a:rPr lang="it-IT" dirty="0">
                <a:latin typeface="+mn-lt"/>
              </a:rPr>
              <a:t>) </a:t>
            </a:r>
            <a:r>
              <a:rPr lang="it-IT" dirty="0">
                <a:latin typeface="+mn-lt"/>
                <a:sym typeface="Symbol" pitchFamily="18" charset="2"/>
              </a:rPr>
              <a:t>=</a:t>
            </a:r>
            <a:r>
              <a:rPr lang="it-IT" dirty="0">
                <a:latin typeface="+mn-lt"/>
              </a:rPr>
              <a:t> </a:t>
            </a:r>
            <a:r>
              <a:rPr lang="it-IT" i="1" dirty="0">
                <a:latin typeface="+mn-lt"/>
              </a:rPr>
              <a:t>h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k</a:t>
            </a:r>
            <a:r>
              <a:rPr lang="it-IT" baseline="-25000" dirty="0">
                <a:latin typeface="+mn-lt"/>
              </a:rPr>
              <a:t>2</a:t>
            </a:r>
            <a:r>
              <a:rPr lang="it-IT" dirty="0" smtClean="0">
                <a:latin typeface="+mn-lt"/>
              </a:rPr>
              <a:t>).</a:t>
            </a:r>
            <a:endParaRPr lang="it-IT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Diremo in questo caso che vi è una </a:t>
            </a:r>
            <a:r>
              <a:rPr lang="it-IT" i="1" u="sng" dirty="0">
                <a:solidFill>
                  <a:srgbClr val="FF0000"/>
                </a:solidFill>
                <a:latin typeface="+mn-lt"/>
              </a:rPr>
              <a:t>collisione</a:t>
            </a:r>
            <a:r>
              <a:rPr lang="it-IT" dirty="0">
                <a:latin typeface="+mn-lt"/>
              </a:rPr>
              <a:t> tra le due chiavi </a:t>
            </a:r>
            <a:r>
              <a:rPr lang="it-IT" i="1" dirty="0">
                <a:latin typeface="+mn-lt"/>
              </a:rPr>
              <a:t>k</a:t>
            </a:r>
            <a:r>
              <a:rPr lang="it-IT" baseline="-25000" dirty="0">
                <a:latin typeface="+mn-lt"/>
              </a:rPr>
              <a:t>1</a:t>
            </a:r>
            <a:r>
              <a:rPr lang="it-IT" dirty="0">
                <a:latin typeface="+mn-lt"/>
              </a:rPr>
              <a:t> e </a:t>
            </a:r>
            <a:r>
              <a:rPr lang="it-IT" i="1" dirty="0" smtClean="0">
                <a:latin typeface="+mn-lt"/>
              </a:rPr>
              <a:t>k</a:t>
            </a:r>
            <a:r>
              <a:rPr lang="it-IT" baseline="-25000" dirty="0" smtClean="0">
                <a:latin typeface="+mn-lt"/>
              </a:rPr>
              <a:t>2</a:t>
            </a:r>
            <a:r>
              <a:rPr lang="it-IT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it-IT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Nessuna funzione </a:t>
            </a:r>
            <a:r>
              <a:rPr lang="it-IT" dirty="0" err="1">
                <a:latin typeface="+mn-lt"/>
              </a:rPr>
              <a:t>hash</a:t>
            </a:r>
            <a:r>
              <a:rPr lang="it-IT" dirty="0">
                <a:latin typeface="+mn-lt"/>
              </a:rPr>
              <a:t> può evitare le </a:t>
            </a:r>
            <a:r>
              <a:rPr lang="it-IT" dirty="0" smtClean="0">
                <a:latin typeface="+mn-lt"/>
              </a:rPr>
              <a:t>collisioni. </a:t>
            </a:r>
            <a:endParaRPr lang="it-IT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Dovremo quindi accontentarci di funzioni </a:t>
            </a:r>
            <a:r>
              <a:rPr lang="it-IT" dirty="0" err="1">
                <a:latin typeface="+mn-lt"/>
              </a:rPr>
              <a:t>hash</a:t>
            </a:r>
            <a:r>
              <a:rPr lang="it-IT" dirty="0">
                <a:latin typeface="+mn-lt"/>
              </a:rPr>
              <a:t> che minimizzino la probabilità delle collisioni e, in ogni caso, dovremo prevedere qualche meccanismo per gestire le </a:t>
            </a:r>
            <a:r>
              <a:rPr lang="it-IT" dirty="0" smtClean="0">
                <a:latin typeface="+mn-lt"/>
              </a:rPr>
              <a:t>collisioni.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5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3352800"/>
            <a:ext cx="2895600" cy="2667000"/>
            <a:chOff x="384" y="2112"/>
            <a:chExt cx="1824" cy="1680"/>
          </a:xfrm>
        </p:grpSpPr>
        <p:sp>
          <p:nvSpPr>
            <p:cNvPr id="1458179" name="Oval 3"/>
            <p:cNvSpPr>
              <a:spLocks noChangeArrowheads="1"/>
            </p:cNvSpPr>
            <p:nvPr/>
          </p:nvSpPr>
          <p:spPr bwMode="auto">
            <a:xfrm>
              <a:off x="384" y="2112"/>
              <a:ext cx="1824" cy="1680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458180" name="Oval 4"/>
            <p:cNvSpPr>
              <a:spLocks noChangeArrowheads="1"/>
            </p:cNvSpPr>
            <p:nvPr/>
          </p:nvSpPr>
          <p:spPr bwMode="auto">
            <a:xfrm>
              <a:off x="816" y="2688"/>
              <a:ext cx="1104" cy="912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458181" name="Rectangle 5"/>
            <p:cNvSpPr>
              <a:spLocks noChangeArrowheads="1"/>
            </p:cNvSpPr>
            <p:nvPr/>
          </p:nvSpPr>
          <p:spPr bwMode="auto">
            <a:xfrm>
              <a:off x="1008" y="2736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>
                  <a:latin typeface="+mn-lt"/>
                </a:rPr>
                <a:t>k</a:t>
              </a:r>
              <a:r>
                <a:rPr lang="it-IT" sz="2000" baseline="-25000">
                  <a:latin typeface="+mn-lt"/>
                </a:rPr>
                <a:t>1</a:t>
              </a:r>
              <a:endParaRPr lang="en-US" sz="2000" baseline="-25000">
                <a:latin typeface="+mn-lt"/>
              </a:endParaRPr>
            </a:p>
          </p:txBody>
        </p:sp>
        <p:sp>
          <p:nvSpPr>
            <p:cNvPr id="1458182" name="Rectangle 6"/>
            <p:cNvSpPr>
              <a:spLocks noChangeArrowheads="1"/>
            </p:cNvSpPr>
            <p:nvPr/>
          </p:nvSpPr>
          <p:spPr bwMode="auto">
            <a:xfrm>
              <a:off x="1440" y="3216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>
                  <a:latin typeface="+mn-lt"/>
                </a:rPr>
                <a:t>k</a:t>
              </a:r>
              <a:r>
                <a:rPr lang="it-IT" sz="2000" baseline="-25000">
                  <a:latin typeface="+mn-lt"/>
                </a:rPr>
                <a:t>3</a:t>
              </a:r>
              <a:endParaRPr lang="en-US" sz="2000" baseline="-25000">
                <a:latin typeface="+mn-lt"/>
              </a:endParaRPr>
            </a:p>
          </p:txBody>
        </p:sp>
        <p:sp>
          <p:nvSpPr>
            <p:cNvPr id="1458183" name="Rectangle 7"/>
            <p:cNvSpPr>
              <a:spLocks noChangeArrowheads="1"/>
            </p:cNvSpPr>
            <p:nvPr/>
          </p:nvSpPr>
          <p:spPr bwMode="auto">
            <a:xfrm>
              <a:off x="1344" y="2736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>
                  <a:latin typeface="+mn-lt"/>
                </a:rPr>
                <a:t>k</a:t>
              </a:r>
              <a:r>
                <a:rPr lang="it-IT" sz="2000" baseline="-25000">
                  <a:latin typeface="+mn-lt"/>
                </a:rPr>
                <a:t>5</a:t>
              </a:r>
              <a:endParaRPr lang="en-US" sz="2000" baseline="-25000">
                <a:latin typeface="+mn-lt"/>
              </a:endParaRPr>
            </a:p>
          </p:txBody>
        </p:sp>
        <p:sp>
          <p:nvSpPr>
            <p:cNvPr id="1458184" name="Rectangle 8"/>
            <p:cNvSpPr>
              <a:spLocks noChangeArrowheads="1"/>
            </p:cNvSpPr>
            <p:nvPr/>
          </p:nvSpPr>
          <p:spPr bwMode="auto">
            <a:xfrm>
              <a:off x="1152" y="3168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>
                  <a:latin typeface="+mn-lt"/>
                </a:rPr>
                <a:t>k</a:t>
              </a:r>
              <a:r>
                <a:rPr lang="it-IT" sz="2000" baseline="-25000">
                  <a:latin typeface="+mn-lt"/>
                </a:rPr>
                <a:t>4</a:t>
              </a:r>
              <a:endParaRPr lang="en-US" sz="2000" baseline="-25000">
                <a:latin typeface="+mn-lt"/>
              </a:endParaRPr>
            </a:p>
          </p:txBody>
        </p:sp>
        <p:sp>
          <p:nvSpPr>
            <p:cNvPr id="1458185" name="Rectangle 9"/>
            <p:cNvSpPr>
              <a:spLocks noChangeArrowheads="1"/>
            </p:cNvSpPr>
            <p:nvPr/>
          </p:nvSpPr>
          <p:spPr bwMode="auto">
            <a:xfrm>
              <a:off x="864" y="302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>
                  <a:latin typeface="+mn-lt"/>
                </a:rPr>
                <a:t>k</a:t>
              </a:r>
              <a:r>
                <a:rPr lang="it-IT" sz="2000" baseline="-25000">
                  <a:latin typeface="+mn-lt"/>
                </a:rPr>
                <a:t>2</a:t>
              </a:r>
              <a:endParaRPr lang="en-US" sz="2000" baseline="-25000">
                <a:latin typeface="+mn-lt"/>
              </a:endParaRPr>
            </a:p>
          </p:txBody>
        </p:sp>
        <p:sp>
          <p:nvSpPr>
            <p:cNvPr id="1458186" name="Rectangle 10"/>
            <p:cNvSpPr>
              <a:spLocks noChangeArrowheads="1"/>
            </p:cNvSpPr>
            <p:nvPr/>
          </p:nvSpPr>
          <p:spPr bwMode="auto">
            <a:xfrm>
              <a:off x="960" y="2208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i="1">
                  <a:latin typeface="+mn-lt"/>
                </a:rPr>
                <a:t>U</a:t>
              </a:r>
              <a:endParaRPr lang="en-US" i="1" baseline="-25000">
                <a:latin typeface="+mn-lt"/>
              </a:endParaRPr>
            </a:p>
          </p:txBody>
        </p:sp>
      </p:grpSp>
      <p:sp>
        <p:nvSpPr>
          <p:cNvPr id="1458187" name="Text Box 11"/>
          <p:cNvSpPr txBox="1">
            <a:spLocks noChangeArrowheads="1"/>
          </p:cNvSpPr>
          <p:nvPr/>
        </p:nvSpPr>
        <p:spPr bwMode="auto">
          <a:xfrm>
            <a:off x="287338" y="188913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Risoluzione delle collisioni con liste </a:t>
            </a:r>
          </a:p>
        </p:txBody>
      </p:sp>
      <p:sp>
        <p:nvSpPr>
          <p:cNvPr id="1458188" name="Text Box 12"/>
          <p:cNvSpPr txBox="1">
            <a:spLocks noChangeArrowheads="1"/>
          </p:cNvSpPr>
          <p:nvPr/>
        </p:nvSpPr>
        <p:spPr bwMode="auto">
          <a:xfrm>
            <a:off x="287338" y="765175"/>
            <a:ext cx="86423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  <a:sym typeface="Symbol" pitchFamily="18" charset="2"/>
              </a:rPr>
              <a:t>Gli elementi che la funzione </a:t>
            </a:r>
            <a:r>
              <a:rPr lang="it-IT" dirty="0" err="1">
                <a:latin typeface="+mn-lt"/>
                <a:sym typeface="Symbol" pitchFamily="18" charset="2"/>
              </a:rPr>
              <a:t>hash</a:t>
            </a:r>
            <a:r>
              <a:rPr lang="it-IT" dirty="0">
                <a:latin typeface="+mn-lt"/>
                <a:sym typeface="Symbol" pitchFamily="18" charset="2"/>
              </a:rPr>
              <a:t> manda nella stessa cella vengono memorizzati in una lista</a:t>
            </a:r>
          </a:p>
        </p:txBody>
      </p:sp>
      <p:sp>
        <p:nvSpPr>
          <p:cNvPr id="1458189" name="Text Box 13"/>
          <p:cNvSpPr txBox="1">
            <a:spLocks noChangeArrowheads="1"/>
          </p:cNvSpPr>
          <p:nvPr/>
        </p:nvSpPr>
        <p:spPr bwMode="auto">
          <a:xfrm>
            <a:off x="287338" y="2060575"/>
            <a:ext cx="860583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>
                <a:latin typeface="+mn-lt"/>
                <a:sym typeface="Symbol" pitchFamily="18" charset="2"/>
              </a:rPr>
              <a:t>La tavola hash è un array </a:t>
            </a:r>
            <a:r>
              <a:rPr lang="it-IT" i="1">
                <a:latin typeface="+mn-lt"/>
                <a:sym typeface="Symbol" pitchFamily="18" charset="2"/>
              </a:rPr>
              <a:t>T</a:t>
            </a:r>
            <a:r>
              <a:rPr lang="it-IT">
                <a:latin typeface="+mn-lt"/>
                <a:sym typeface="Symbol" pitchFamily="18" charset="2"/>
              </a:rPr>
              <a:t>[0..</a:t>
            </a:r>
            <a:r>
              <a:rPr lang="it-IT" i="1">
                <a:latin typeface="+mn-lt"/>
                <a:sym typeface="Symbol" pitchFamily="18" charset="2"/>
              </a:rPr>
              <a:t>m</a:t>
            </a:r>
            <a:r>
              <a:rPr lang="it-IT">
                <a:latin typeface="+mn-lt"/>
                <a:sym typeface="Symbol" pitchFamily="18" charset="2"/>
              </a:rPr>
              <a:t>-1] di </a:t>
            </a:r>
            <a:r>
              <a:rPr lang="it-IT" i="1">
                <a:latin typeface="+mn-lt"/>
                <a:sym typeface="Symbol" pitchFamily="18" charset="2"/>
              </a:rPr>
              <a:t>m</a:t>
            </a:r>
            <a:r>
              <a:rPr lang="it-IT">
                <a:latin typeface="+mn-lt"/>
                <a:sym typeface="Symbol" pitchFamily="18" charset="2"/>
              </a:rPr>
              <a:t> puntatori alle cime delle liste  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356100" y="3213100"/>
            <a:ext cx="539750" cy="3305175"/>
            <a:chOff x="2268" y="2024"/>
            <a:chExt cx="340" cy="2082"/>
          </a:xfrm>
        </p:grpSpPr>
        <p:sp>
          <p:nvSpPr>
            <p:cNvPr id="1458191" name="Rectangle 15"/>
            <p:cNvSpPr>
              <a:spLocks noChangeArrowheads="1"/>
            </p:cNvSpPr>
            <p:nvPr/>
          </p:nvSpPr>
          <p:spPr bwMode="auto">
            <a:xfrm>
              <a:off x="2268" y="2024"/>
              <a:ext cx="340" cy="29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i="1">
                  <a:latin typeface="+mn-lt"/>
                </a:rPr>
                <a:t>nil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458192" name="Rectangle 16"/>
            <p:cNvSpPr>
              <a:spLocks noChangeArrowheads="1"/>
            </p:cNvSpPr>
            <p:nvPr/>
          </p:nvSpPr>
          <p:spPr bwMode="auto">
            <a:xfrm>
              <a:off x="2268" y="2614"/>
              <a:ext cx="340" cy="29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i="1">
                  <a:latin typeface="+mn-lt"/>
                </a:rPr>
                <a:t>nil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458193" name="Rectangle 17"/>
            <p:cNvSpPr>
              <a:spLocks noChangeArrowheads="1"/>
            </p:cNvSpPr>
            <p:nvPr/>
          </p:nvSpPr>
          <p:spPr bwMode="auto">
            <a:xfrm>
              <a:off x="2268" y="3204"/>
              <a:ext cx="340" cy="29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i="1">
                  <a:latin typeface="+mn-lt"/>
                </a:rPr>
                <a:t>nil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458194" name="Rectangle 18"/>
            <p:cNvSpPr>
              <a:spLocks noChangeArrowheads="1"/>
            </p:cNvSpPr>
            <p:nvPr/>
          </p:nvSpPr>
          <p:spPr bwMode="auto">
            <a:xfrm>
              <a:off x="2268" y="2909"/>
              <a:ext cx="340" cy="29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i="1">
                  <a:latin typeface="+mn-lt"/>
                </a:rPr>
                <a:t>nil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458195" name="Rectangle 19"/>
            <p:cNvSpPr>
              <a:spLocks noChangeArrowheads="1"/>
            </p:cNvSpPr>
            <p:nvPr/>
          </p:nvSpPr>
          <p:spPr bwMode="auto">
            <a:xfrm>
              <a:off x="2268" y="2319"/>
              <a:ext cx="340" cy="29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i="1">
                  <a:latin typeface="+mn-lt"/>
                </a:rPr>
                <a:t>nil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458196" name="Rectangle 20"/>
            <p:cNvSpPr>
              <a:spLocks noChangeArrowheads="1"/>
            </p:cNvSpPr>
            <p:nvPr/>
          </p:nvSpPr>
          <p:spPr bwMode="auto">
            <a:xfrm>
              <a:off x="2268" y="3498"/>
              <a:ext cx="340" cy="29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i="1">
                  <a:latin typeface="+mn-lt"/>
                </a:rPr>
                <a:t>nil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458197" name="Rectangle 21"/>
            <p:cNvSpPr>
              <a:spLocks noChangeArrowheads="1"/>
            </p:cNvSpPr>
            <p:nvPr/>
          </p:nvSpPr>
          <p:spPr bwMode="auto">
            <a:xfrm>
              <a:off x="2268" y="3770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i="1">
                  <a:latin typeface="+mn-lt"/>
                </a:rPr>
                <a:t>T</a:t>
              </a:r>
              <a:endParaRPr lang="en-US" i="1" baseline="-25000">
                <a:latin typeface="+mn-lt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057400" y="4724400"/>
            <a:ext cx="4267200" cy="1296988"/>
            <a:chOff x="1296" y="2976"/>
            <a:chExt cx="2688" cy="817"/>
          </a:xfrm>
        </p:grpSpPr>
        <p:sp>
          <p:nvSpPr>
            <p:cNvPr id="1458199" name="Line 23"/>
            <p:cNvSpPr>
              <a:spLocks noChangeShapeType="1"/>
            </p:cNvSpPr>
            <p:nvPr/>
          </p:nvSpPr>
          <p:spPr bwMode="auto">
            <a:xfrm>
              <a:off x="1296" y="2976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458200" name="Rectangle 24"/>
            <p:cNvSpPr>
              <a:spLocks noChangeArrowheads="1"/>
            </p:cNvSpPr>
            <p:nvPr/>
          </p:nvSpPr>
          <p:spPr bwMode="auto">
            <a:xfrm>
              <a:off x="2744" y="3498"/>
              <a:ext cx="340" cy="29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i="1">
                <a:latin typeface="+mn-lt"/>
              </a:endParaRPr>
            </a:p>
          </p:txBody>
        </p:sp>
        <p:sp>
          <p:nvSpPr>
            <p:cNvPr id="1458201" name="Rectangle 25"/>
            <p:cNvSpPr>
              <a:spLocks noChangeArrowheads="1"/>
            </p:cNvSpPr>
            <p:nvPr/>
          </p:nvSpPr>
          <p:spPr bwMode="auto">
            <a:xfrm>
              <a:off x="3648" y="3504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i="1">
                  <a:latin typeface="+mn-lt"/>
                </a:rPr>
                <a:t>nil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458202" name="Rectangle 26"/>
            <p:cNvSpPr>
              <a:spLocks noChangeArrowheads="1"/>
            </p:cNvSpPr>
            <p:nvPr/>
          </p:nvSpPr>
          <p:spPr bwMode="auto">
            <a:xfrm>
              <a:off x="3312" y="3504"/>
              <a:ext cx="336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>
                  <a:latin typeface="+mn-lt"/>
                </a:rPr>
                <a:t>k</a:t>
              </a:r>
              <a:r>
                <a:rPr lang="it-IT" sz="2000" baseline="-25000">
                  <a:latin typeface="+mn-lt"/>
                </a:rPr>
                <a:t>1</a:t>
              </a:r>
              <a:endParaRPr lang="en-US" sz="2000" baseline="-25000">
                <a:latin typeface="+mn-lt"/>
              </a:endParaRPr>
            </a:p>
          </p:txBody>
        </p:sp>
        <p:sp>
          <p:nvSpPr>
            <p:cNvPr id="1458203" name="Line 27"/>
            <p:cNvSpPr>
              <a:spLocks noChangeShapeType="1"/>
            </p:cNvSpPr>
            <p:nvPr/>
          </p:nvSpPr>
          <p:spPr bwMode="auto">
            <a:xfrm>
              <a:off x="2928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752600" y="4616450"/>
            <a:ext cx="4576763" cy="493713"/>
            <a:chOff x="1104" y="2908"/>
            <a:chExt cx="2883" cy="311"/>
          </a:xfrm>
        </p:grpSpPr>
        <p:sp>
          <p:nvSpPr>
            <p:cNvPr id="1458205" name="Line 29"/>
            <p:cNvSpPr>
              <a:spLocks noChangeShapeType="1"/>
            </p:cNvSpPr>
            <p:nvPr/>
          </p:nvSpPr>
          <p:spPr bwMode="auto">
            <a:xfrm flipV="1">
              <a:off x="1104" y="3072"/>
              <a:ext cx="16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458206" name="Rectangle 30"/>
            <p:cNvSpPr>
              <a:spLocks noChangeArrowheads="1"/>
            </p:cNvSpPr>
            <p:nvPr/>
          </p:nvSpPr>
          <p:spPr bwMode="auto">
            <a:xfrm>
              <a:off x="2744" y="2908"/>
              <a:ext cx="340" cy="29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i="1">
                <a:latin typeface="+mn-lt"/>
              </a:endParaRPr>
            </a:p>
          </p:txBody>
        </p:sp>
        <p:sp>
          <p:nvSpPr>
            <p:cNvPr id="1458207" name="Rectangle 31"/>
            <p:cNvSpPr>
              <a:spLocks noChangeArrowheads="1"/>
            </p:cNvSpPr>
            <p:nvPr/>
          </p:nvSpPr>
          <p:spPr bwMode="auto">
            <a:xfrm>
              <a:off x="3311" y="2931"/>
              <a:ext cx="336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>
                  <a:latin typeface="+mn-lt"/>
                </a:rPr>
                <a:t>k</a:t>
              </a:r>
              <a:r>
                <a:rPr lang="it-IT" sz="2000" baseline="-25000">
                  <a:latin typeface="+mn-lt"/>
                </a:rPr>
                <a:t>2</a:t>
              </a:r>
              <a:endParaRPr lang="en-US" sz="2000" baseline="-25000">
                <a:latin typeface="+mn-lt"/>
              </a:endParaRPr>
            </a:p>
          </p:txBody>
        </p:sp>
        <p:sp>
          <p:nvSpPr>
            <p:cNvPr id="1458208" name="Line 32"/>
            <p:cNvSpPr>
              <a:spLocks noChangeShapeType="1"/>
            </p:cNvSpPr>
            <p:nvPr/>
          </p:nvSpPr>
          <p:spPr bwMode="auto">
            <a:xfrm>
              <a:off x="292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458209" name="Rectangle 33"/>
            <p:cNvSpPr>
              <a:spLocks noChangeArrowheads="1"/>
            </p:cNvSpPr>
            <p:nvPr/>
          </p:nvSpPr>
          <p:spPr bwMode="auto">
            <a:xfrm>
              <a:off x="3651" y="2931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i="1">
                  <a:latin typeface="+mn-lt"/>
                </a:rPr>
                <a:t>nil</a:t>
              </a:r>
              <a:endParaRPr lang="en-US" sz="2000" i="1">
                <a:latin typeface="+mn-lt"/>
              </a:endParaRP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590800" y="3681413"/>
            <a:ext cx="3738563" cy="1652587"/>
            <a:chOff x="1632" y="2319"/>
            <a:chExt cx="2355" cy="1041"/>
          </a:xfrm>
        </p:grpSpPr>
        <p:sp>
          <p:nvSpPr>
            <p:cNvPr id="1458211" name="Line 35"/>
            <p:cNvSpPr>
              <a:spLocks noChangeShapeType="1"/>
            </p:cNvSpPr>
            <p:nvPr/>
          </p:nvSpPr>
          <p:spPr bwMode="auto">
            <a:xfrm flipV="1">
              <a:off x="1632" y="2592"/>
              <a:ext cx="110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458212" name="Rectangle 36"/>
            <p:cNvSpPr>
              <a:spLocks noChangeArrowheads="1"/>
            </p:cNvSpPr>
            <p:nvPr/>
          </p:nvSpPr>
          <p:spPr bwMode="auto">
            <a:xfrm>
              <a:off x="3311" y="2364"/>
              <a:ext cx="336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>
                  <a:latin typeface="+mn-lt"/>
                </a:rPr>
                <a:t>k</a:t>
              </a:r>
              <a:r>
                <a:rPr lang="it-IT" sz="2000" baseline="-25000">
                  <a:latin typeface="+mn-lt"/>
                </a:rPr>
                <a:t>3</a:t>
              </a:r>
              <a:endParaRPr lang="en-US" sz="2000" baseline="-25000">
                <a:latin typeface="+mn-lt"/>
              </a:endParaRPr>
            </a:p>
          </p:txBody>
        </p:sp>
        <p:sp>
          <p:nvSpPr>
            <p:cNvPr id="1458213" name="Rectangle 37"/>
            <p:cNvSpPr>
              <a:spLocks noChangeArrowheads="1"/>
            </p:cNvSpPr>
            <p:nvPr/>
          </p:nvSpPr>
          <p:spPr bwMode="auto">
            <a:xfrm>
              <a:off x="3651" y="2364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i="1">
                  <a:latin typeface="+mn-lt"/>
                </a:rPr>
                <a:t>nil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458214" name="Rectangle 38"/>
            <p:cNvSpPr>
              <a:spLocks noChangeArrowheads="1"/>
            </p:cNvSpPr>
            <p:nvPr/>
          </p:nvSpPr>
          <p:spPr bwMode="auto">
            <a:xfrm>
              <a:off x="2744" y="2319"/>
              <a:ext cx="340" cy="29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 i="1">
                <a:latin typeface="+mn-lt"/>
              </a:endParaRPr>
            </a:p>
          </p:txBody>
        </p:sp>
        <p:sp>
          <p:nvSpPr>
            <p:cNvPr id="1458215" name="Line 39"/>
            <p:cNvSpPr>
              <a:spLocks noChangeShapeType="1"/>
            </p:cNvSpPr>
            <p:nvPr/>
          </p:nvSpPr>
          <p:spPr bwMode="auto">
            <a:xfrm>
              <a:off x="292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</p:grpSp>
      <p:sp>
        <p:nvSpPr>
          <p:cNvPr id="1458216" name="Rectangle 40"/>
          <p:cNvSpPr>
            <a:spLocks noChangeArrowheads="1"/>
          </p:cNvSpPr>
          <p:nvPr/>
        </p:nvSpPr>
        <p:spPr bwMode="auto">
          <a:xfrm>
            <a:off x="3600450" y="4905375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i="1">
                <a:latin typeface="+mn-lt"/>
              </a:rPr>
              <a:t>h</a:t>
            </a:r>
            <a:r>
              <a:rPr lang="it-IT">
                <a:latin typeface="+mn-lt"/>
              </a:rPr>
              <a:t>(</a:t>
            </a:r>
            <a:r>
              <a:rPr lang="it-IT" i="1">
                <a:latin typeface="+mn-lt"/>
              </a:rPr>
              <a:t>k</a:t>
            </a:r>
            <a:r>
              <a:rPr lang="it-IT">
                <a:latin typeface="+mn-lt"/>
              </a:rPr>
              <a:t>)</a:t>
            </a:r>
            <a:endParaRPr lang="en-US" baseline="-25000">
              <a:latin typeface="+mn-lt"/>
            </a:endParaRPr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2124075" y="3752850"/>
            <a:ext cx="5643563" cy="1504950"/>
            <a:chOff x="1565" y="1865"/>
            <a:chExt cx="3555" cy="948"/>
          </a:xfrm>
        </p:grpSpPr>
        <p:sp>
          <p:nvSpPr>
            <p:cNvPr id="1458218" name="Line 42"/>
            <p:cNvSpPr>
              <a:spLocks noChangeShapeType="1"/>
            </p:cNvSpPr>
            <p:nvPr/>
          </p:nvSpPr>
          <p:spPr bwMode="auto">
            <a:xfrm flipV="1">
              <a:off x="1565" y="1997"/>
              <a:ext cx="139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458219" name="Rectangle 43"/>
            <p:cNvSpPr>
              <a:spLocks noChangeArrowheads="1"/>
            </p:cNvSpPr>
            <p:nvPr/>
          </p:nvSpPr>
          <p:spPr bwMode="auto">
            <a:xfrm>
              <a:off x="3872" y="1865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>
                <a:latin typeface="+mn-lt"/>
              </a:endParaRPr>
            </a:p>
          </p:txBody>
        </p:sp>
        <p:sp>
          <p:nvSpPr>
            <p:cNvPr id="1458220" name="Rectangle 44"/>
            <p:cNvSpPr>
              <a:spLocks noChangeArrowheads="1"/>
            </p:cNvSpPr>
            <p:nvPr/>
          </p:nvSpPr>
          <p:spPr bwMode="auto">
            <a:xfrm>
              <a:off x="4784" y="1865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i="1">
                  <a:latin typeface="+mn-lt"/>
                </a:rPr>
                <a:t>nil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458221" name="Rectangle 45"/>
            <p:cNvSpPr>
              <a:spLocks noChangeArrowheads="1"/>
            </p:cNvSpPr>
            <p:nvPr/>
          </p:nvSpPr>
          <p:spPr bwMode="auto">
            <a:xfrm>
              <a:off x="4445" y="1865"/>
              <a:ext cx="336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>
                  <a:latin typeface="+mn-lt"/>
                </a:rPr>
                <a:t>k</a:t>
              </a:r>
              <a:r>
                <a:rPr lang="it-IT" sz="2000" baseline="-25000">
                  <a:latin typeface="+mn-lt"/>
                </a:rPr>
                <a:t>3</a:t>
              </a:r>
              <a:endParaRPr lang="en-US" sz="2000" baseline="-25000">
                <a:latin typeface="+mn-lt"/>
              </a:endParaRPr>
            </a:p>
          </p:txBody>
        </p:sp>
        <p:sp>
          <p:nvSpPr>
            <p:cNvPr id="1458222" name="Line 46"/>
            <p:cNvSpPr>
              <a:spLocks noChangeShapeType="1"/>
            </p:cNvSpPr>
            <p:nvPr/>
          </p:nvSpPr>
          <p:spPr bwMode="auto">
            <a:xfrm>
              <a:off x="4054" y="200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458223" name="Rectangle 47"/>
            <p:cNvSpPr>
              <a:spLocks noChangeArrowheads="1"/>
            </p:cNvSpPr>
            <p:nvPr/>
          </p:nvSpPr>
          <p:spPr bwMode="auto">
            <a:xfrm>
              <a:off x="3538" y="1865"/>
              <a:ext cx="336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>
                  <a:latin typeface="+mn-lt"/>
                </a:rPr>
                <a:t>k</a:t>
              </a:r>
              <a:r>
                <a:rPr lang="it-IT" sz="2000" baseline="-25000">
                  <a:latin typeface="+mn-lt"/>
                </a:rPr>
                <a:t>4</a:t>
              </a:r>
              <a:endParaRPr lang="en-US" sz="2000" baseline="-25000">
                <a:latin typeface="+mn-lt"/>
              </a:endParaRP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2519363" y="4652963"/>
            <a:ext cx="5262562" cy="461962"/>
            <a:chOff x="1587" y="2001"/>
            <a:chExt cx="3315" cy="291"/>
          </a:xfrm>
        </p:grpSpPr>
        <p:sp>
          <p:nvSpPr>
            <p:cNvPr id="1458225" name="Line 49"/>
            <p:cNvSpPr>
              <a:spLocks noChangeShapeType="1"/>
            </p:cNvSpPr>
            <p:nvPr/>
          </p:nvSpPr>
          <p:spPr bwMode="auto">
            <a:xfrm>
              <a:off x="1587" y="2001"/>
              <a:ext cx="115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458226" name="Rectangle 50"/>
            <p:cNvSpPr>
              <a:spLocks noChangeArrowheads="1"/>
            </p:cNvSpPr>
            <p:nvPr/>
          </p:nvSpPr>
          <p:spPr bwMode="auto">
            <a:xfrm>
              <a:off x="3654" y="2004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000">
                <a:latin typeface="+mn-lt"/>
              </a:endParaRPr>
            </a:p>
          </p:txBody>
        </p:sp>
        <p:sp>
          <p:nvSpPr>
            <p:cNvPr id="1458227" name="Rectangle 51"/>
            <p:cNvSpPr>
              <a:spLocks noChangeArrowheads="1"/>
            </p:cNvSpPr>
            <p:nvPr/>
          </p:nvSpPr>
          <p:spPr bwMode="auto">
            <a:xfrm>
              <a:off x="4566" y="2004"/>
              <a:ext cx="336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i="1">
                  <a:latin typeface="+mn-lt"/>
                </a:rPr>
                <a:t>nil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458228" name="Rectangle 52"/>
            <p:cNvSpPr>
              <a:spLocks noChangeArrowheads="1"/>
            </p:cNvSpPr>
            <p:nvPr/>
          </p:nvSpPr>
          <p:spPr bwMode="auto">
            <a:xfrm>
              <a:off x="4230" y="2004"/>
              <a:ext cx="336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>
                  <a:latin typeface="+mn-lt"/>
                </a:rPr>
                <a:t>k</a:t>
              </a:r>
              <a:r>
                <a:rPr lang="it-IT" sz="2000" baseline="-25000">
                  <a:latin typeface="+mn-lt"/>
                </a:rPr>
                <a:t>2</a:t>
              </a:r>
              <a:endParaRPr lang="en-US" sz="2000" baseline="-25000">
                <a:latin typeface="+mn-lt"/>
              </a:endParaRPr>
            </a:p>
          </p:txBody>
        </p:sp>
        <p:sp>
          <p:nvSpPr>
            <p:cNvPr id="1458229" name="Line 53"/>
            <p:cNvSpPr>
              <a:spLocks noChangeShapeType="1"/>
            </p:cNvSpPr>
            <p:nvPr/>
          </p:nvSpPr>
          <p:spPr bwMode="auto">
            <a:xfrm flipV="1">
              <a:off x="3858" y="214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458230" name="Rectangle 54"/>
            <p:cNvSpPr>
              <a:spLocks noChangeArrowheads="1"/>
            </p:cNvSpPr>
            <p:nvPr/>
          </p:nvSpPr>
          <p:spPr bwMode="auto">
            <a:xfrm>
              <a:off x="3311" y="2001"/>
              <a:ext cx="336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>
                  <a:latin typeface="+mn-lt"/>
                </a:rPr>
                <a:t>k</a:t>
              </a:r>
              <a:r>
                <a:rPr lang="it-IT" sz="2000" baseline="-25000">
                  <a:latin typeface="+mn-lt"/>
                </a:rPr>
                <a:t>5</a:t>
              </a:r>
              <a:endParaRPr lang="en-US" sz="2000" baseline="-250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8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8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189" grpId="0"/>
      <p:bldP spid="14582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2" name="Text Box 2"/>
          <p:cNvSpPr txBox="1">
            <a:spLocks noChangeArrowheads="1"/>
          </p:cNvSpPr>
          <p:nvPr/>
        </p:nvSpPr>
        <p:spPr bwMode="auto">
          <a:xfrm>
            <a:off x="287338" y="4724400"/>
            <a:ext cx="8001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dirty="0" err="1">
                <a:solidFill>
                  <a:srgbClr val="CC0000"/>
                </a:solidFill>
                <a:latin typeface="+mn-lt"/>
              </a:rPr>
              <a:t>Delete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x</a:t>
            </a:r>
            <a:r>
              <a:rPr lang="it-IT" b="1" dirty="0">
                <a:latin typeface="+mn-lt"/>
              </a:rPr>
              <a:t>)</a:t>
            </a:r>
          </a:p>
          <a:p>
            <a:r>
              <a:rPr lang="it-IT" b="1" dirty="0">
                <a:latin typeface="+mn-lt"/>
              </a:rPr>
              <a:t>   “togli </a:t>
            </a:r>
            <a:r>
              <a:rPr lang="it-IT" b="1" i="1" dirty="0">
                <a:latin typeface="+mn-lt"/>
              </a:rPr>
              <a:t>x</a:t>
            </a:r>
            <a:r>
              <a:rPr lang="it-IT" b="1" dirty="0">
                <a:latin typeface="+mn-lt"/>
              </a:rPr>
              <a:t> dalla lista 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h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 err="1">
                <a:latin typeface="+mn-lt"/>
              </a:rPr>
              <a:t>x</a:t>
            </a:r>
            <a:r>
              <a:rPr lang="it-IT" b="1" dirty="0" err="1">
                <a:latin typeface="+mn-lt"/>
              </a:rPr>
              <a:t>.</a:t>
            </a:r>
            <a:r>
              <a:rPr lang="it-IT" b="1" i="1" dirty="0" err="1">
                <a:latin typeface="+mn-lt"/>
              </a:rPr>
              <a:t>key</a:t>
            </a:r>
            <a:r>
              <a:rPr lang="it-IT" b="1" dirty="0">
                <a:latin typeface="+mn-lt"/>
              </a:rPr>
              <a:t>)]”</a:t>
            </a:r>
          </a:p>
        </p:txBody>
      </p:sp>
      <p:sp>
        <p:nvSpPr>
          <p:cNvPr id="1459203" name="Text Box 3"/>
          <p:cNvSpPr txBox="1">
            <a:spLocks noChangeArrowheads="1"/>
          </p:cNvSpPr>
          <p:nvPr/>
        </p:nvSpPr>
        <p:spPr bwMode="auto">
          <a:xfrm>
            <a:off x="250825" y="296863"/>
            <a:ext cx="86058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La realizzazione delle operazioni è facile:</a:t>
            </a:r>
          </a:p>
        </p:txBody>
      </p:sp>
      <p:sp>
        <p:nvSpPr>
          <p:cNvPr id="1459204" name="Text Box 4"/>
          <p:cNvSpPr txBox="1">
            <a:spLocks noChangeArrowheads="1"/>
          </p:cNvSpPr>
          <p:nvPr/>
        </p:nvSpPr>
        <p:spPr bwMode="auto">
          <a:xfrm>
            <a:off x="287338" y="1125538"/>
            <a:ext cx="85328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dirty="0" err="1">
                <a:solidFill>
                  <a:srgbClr val="CC0000"/>
                </a:solidFill>
                <a:latin typeface="+mn-lt"/>
              </a:rPr>
              <a:t>Search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k</a:t>
            </a:r>
            <a:r>
              <a:rPr lang="it-IT" b="1" dirty="0">
                <a:latin typeface="+mn-lt"/>
              </a:rPr>
              <a:t>)</a:t>
            </a:r>
          </a:p>
          <a:p>
            <a:r>
              <a:rPr lang="it-IT" b="1" dirty="0">
                <a:latin typeface="+mn-lt"/>
              </a:rPr>
              <a:t>   “cerca nella lista 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h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k</a:t>
            </a:r>
            <a:r>
              <a:rPr lang="it-IT" b="1" dirty="0">
                <a:latin typeface="+mn-lt"/>
              </a:rPr>
              <a:t>)] un elemento </a:t>
            </a:r>
            <a:r>
              <a:rPr lang="it-IT" b="1" i="1" dirty="0">
                <a:latin typeface="+mn-lt"/>
              </a:rPr>
              <a:t>x</a:t>
            </a:r>
            <a:r>
              <a:rPr lang="it-IT" b="1" dirty="0">
                <a:latin typeface="+mn-lt"/>
              </a:rPr>
              <a:t> </a:t>
            </a:r>
          </a:p>
          <a:p>
            <a:r>
              <a:rPr lang="it-IT" b="1" dirty="0">
                <a:latin typeface="+mn-lt"/>
              </a:rPr>
              <a:t>     tale che </a:t>
            </a:r>
            <a:r>
              <a:rPr lang="it-IT" b="1" i="1" dirty="0" err="1">
                <a:latin typeface="+mn-lt"/>
              </a:rPr>
              <a:t>x</a:t>
            </a:r>
            <a:r>
              <a:rPr lang="it-IT" b="1" dirty="0" err="1">
                <a:latin typeface="+mn-lt"/>
              </a:rPr>
              <a:t>.</a:t>
            </a:r>
            <a:r>
              <a:rPr lang="it-IT" b="1" i="1" dirty="0" err="1">
                <a:latin typeface="+mn-lt"/>
              </a:rPr>
              <a:t>key</a:t>
            </a:r>
            <a:r>
              <a:rPr lang="it-IT" b="1" dirty="0">
                <a:latin typeface="+mn-lt"/>
              </a:rPr>
              <a:t> == </a:t>
            </a:r>
            <a:r>
              <a:rPr lang="it-IT" b="1" i="1" dirty="0">
                <a:latin typeface="+mn-lt"/>
              </a:rPr>
              <a:t>k</a:t>
            </a:r>
            <a:r>
              <a:rPr lang="it-IT" b="1" dirty="0">
                <a:latin typeface="+mn-lt"/>
              </a:rPr>
              <a:t>”</a:t>
            </a:r>
          </a:p>
          <a:p>
            <a:r>
              <a:rPr lang="it-IT" b="1" dirty="0">
                <a:latin typeface="+mn-lt"/>
              </a:rPr>
              <a:t>   </a:t>
            </a:r>
            <a:r>
              <a:rPr lang="it-IT" b="1" dirty="0" err="1">
                <a:solidFill>
                  <a:srgbClr val="3333CC"/>
                </a:solidFill>
                <a:latin typeface="+mn-lt"/>
              </a:rPr>
              <a:t>return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x</a:t>
            </a:r>
          </a:p>
        </p:txBody>
      </p:sp>
      <p:sp>
        <p:nvSpPr>
          <p:cNvPr id="1459205" name="Text Box 5"/>
          <p:cNvSpPr txBox="1">
            <a:spLocks noChangeArrowheads="1"/>
          </p:cNvSpPr>
          <p:nvPr/>
        </p:nvSpPr>
        <p:spPr bwMode="auto">
          <a:xfrm>
            <a:off x="287338" y="3284538"/>
            <a:ext cx="8001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dirty="0" err="1">
                <a:solidFill>
                  <a:srgbClr val="CC0000"/>
                </a:solidFill>
                <a:latin typeface="+mn-lt"/>
              </a:rPr>
              <a:t>Insert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x</a:t>
            </a:r>
            <a:r>
              <a:rPr lang="it-IT" b="1" dirty="0">
                <a:latin typeface="+mn-lt"/>
              </a:rPr>
              <a:t>)</a:t>
            </a:r>
          </a:p>
          <a:p>
            <a:r>
              <a:rPr lang="it-IT" b="1" dirty="0">
                <a:latin typeface="+mn-lt"/>
              </a:rPr>
              <a:t>   “aggiungi </a:t>
            </a:r>
            <a:r>
              <a:rPr lang="it-IT" b="1" i="1" dirty="0">
                <a:latin typeface="+mn-lt"/>
              </a:rPr>
              <a:t>x</a:t>
            </a:r>
            <a:r>
              <a:rPr lang="it-IT" b="1" dirty="0">
                <a:latin typeface="+mn-lt"/>
              </a:rPr>
              <a:t> alla lista 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h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 err="1">
                <a:latin typeface="+mn-lt"/>
              </a:rPr>
              <a:t>x</a:t>
            </a:r>
            <a:r>
              <a:rPr lang="it-IT" b="1" dirty="0" err="1">
                <a:latin typeface="+mn-lt"/>
              </a:rPr>
              <a:t>.</a:t>
            </a:r>
            <a:r>
              <a:rPr lang="it-IT" b="1" i="1" dirty="0" err="1">
                <a:latin typeface="+mn-lt"/>
              </a:rPr>
              <a:t>key</a:t>
            </a:r>
            <a:r>
              <a:rPr lang="it-IT" b="1" dirty="0">
                <a:latin typeface="+mn-lt"/>
              </a:rPr>
              <a:t>)]”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202" grpId="0"/>
      <p:bldP spid="1459204" grpId="0"/>
      <p:bldP spid="14592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226" name="Text Box 2"/>
          <p:cNvSpPr txBox="1">
            <a:spLocks noChangeArrowheads="1"/>
          </p:cNvSpPr>
          <p:nvPr/>
        </p:nvSpPr>
        <p:spPr bwMode="auto">
          <a:xfrm>
            <a:off x="250825" y="2420938"/>
            <a:ext cx="86423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>
                <a:solidFill>
                  <a:srgbClr val="CC0000"/>
                </a:solidFill>
                <a:latin typeface="+mn-lt"/>
              </a:rPr>
              <a:t>Delete</a:t>
            </a:r>
            <a:r>
              <a:rPr lang="it-IT" sz="3600">
                <a:latin typeface="+mn-lt"/>
              </a:rPr>
              <a:t> richiede una ricerca con </a:t>
            </a:r>
            <a:r>
              <a:rPr lang="it-IT" sz="3600">
                <a:solidFill>
                  <a:srgbClr val="CC0000"/>
                </a:solidFill>
                <a:latin typeface="+mn-lt"/>
              </a:rPr>
              <a:t>Search</a:t>
            </a:r>
            <a:r>
              <a:rPr lang="it-IT" sz="3600">
                <a:latin typeface="+mn-lt"/>
              </a:rPr>
              <a:t> dopo di che l’eliminazione dell’elemento dalla lista si può realizzare in tempo </a:t>
            </a:r>
            <a:r>
              <a:rPr lang="it-IT" sz="3600" i="1">
                <a:latin typeface="+mn-lt"/>
              </a:rPr>
              <a:t>O</a:t>
            </a:r>
            <a:r>
              <a:rPr lang="it-IT" sz="3600">
                <a:latin typeface="+mn-lt"/>
              </a:rPr>
              <a:t>(1)</a:t>
            </a:r>
          </a:p>
        </p:txBody>
      </p:sp>
      <p:sp>
        <p:nvSpPr>
          <p:cNvPr id="1460227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86423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>
                <a:solidFill>
                  <a:srgbClr val="CC0000"/>
                </a:solidFill>
                <a:latin typeface="+mn-lt"/>
              </a:rPr>
              <a:t>Search</a:t>
            </a:r>
            <a:r>
              <a:rPr lang="it-IT" sz="3600">
                <a:latin typeface="+mn-lt"/>
              </a:rPr>
              <a:t> richiede tempo proporzionale alla lunghezza della lista </a:t>
            </a:r>
            <a:r>
              <a:rPr lang="it-IT" sz="3600" i="1">
                <a:latin typeface="+mn-lt"/>
              </a:rPr>
              <a:t>T</a:t>
            </a:r>
            <a:r>
              <a:rPr lang="it-IT" sz="3600">
                <a:latin typeface="+mn-lt"/>
              </a:rPr>
              <a:t>[</a:t>
            </a:r>
            <a:r>
              <a:rPr lang="it-IT" sz="3600" i="1">
                <a:latin typeface="+mn-lt"/>
              </a:rPr>
              <a:t>h</a:t>
            </a:r>
            <a:r>
              <a:rPr lang="it-IT" sz="3600">
                <a:latin typeface="+mn-lt"/>
              </a:rPr>
              <a:t>(</a:t>
            </a:r>
            <a:r>
              <a:rPr lang="it-IT" sz="3600" i="1">
                <a:latin typeface="+mn-lt"/>
              </a:rPr>
              <a:t>k</a:t>
            </a:r>
            <a:r>
              <a:rPr lang="it-IT" sz="3600">
                <a:latin typeface="+mn-lt"/>
              </a:rPr>
              <a:t>)]</a:t>
            </a:r>
          </a:p>
        </p:txBody>
      </p:sp>
      <p:sp>
        <p:nvSpPr>
          <p:cNvPr id="1460228" name="Text Box 4"/>
          <p:cNvSpPr txBox="1">
            <a:spLocks noChangeArrowheads="1"/>
          </p:cNvSpPr>
          <p:nvPr/>
        </p:nvSpPr>
        <p:spPr bwMode="auto">
          <a:xfrm>
            <a:off x="250825" y="1628775"/>
            <a:ext cx="86423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>
                <a:solidFill>
                  <a:srgbClr val="CC0000"/>
                </a:solidFill>
                <a:latin typeface="+mn-lt"/>
              </a:rPr>
              <a:t>Insert</a:t>
            </a:r>
            <a:r>
              <a:rPr lang="it-IT" sz="3600">
                <a:latin typeface="+mn-lt"/>
              </a:rPr>
              <a:t> si può realizzare in tempo </a:t>
            </a:r>
            <a:r>
              <a:rPr lang="it-IT" sz="3600" i="1">
                <a:latin typeface="+mn-lt"/>
              </a:rPr>
              <a:t>O</a:t>
            </a:r>
            <a:r>
              <a:rPr lang="it-IT" sz="3600">
                <a:latin typeface="+mn-lt"/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226" grpId="0"/>
      <p:bldP spid="1460228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12586</TotalTime>
  <Words>1822</Words>
  <Application>Microsoft Office PowerPoint</Application>
  <PresentationFormat>Presentazione su schermo (4:3)</PresentationFormat>
  <Paragraphs>144</Paragraphs>
  <Slides>27</Slides>
  <Notes>1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27</vt:i4>
      </vt:variant>
    </vt:vector>
  </HeadingPairs>
  <TitlesOfParts>
    <vt:vector size="30" baseType="lpstr">
      <vt:lpstr>Blank Presentation</vt:lpstr>
      <vt:lpstr>Equazione</vt:lpstr>
      <vt:lpstr>Equation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701</cp:revision>
  <cp:lastPrinted>2000-11-14T13:42:16Z</cp:lastPrinted>
  <dcterms:created xsi:type="dcterms:W3CDTF">2015-03-27T18:53:49Z</dcterms:created>
  <dcterms:modified xsi:type="dcterms:W3CDTF">2015-03-27T19:19:07Z</dcterms:modified>
</cp:coreProperties>
</file>